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4" r:id="rId8"/>
    <p:sldId id="262" r:id="rId9"/>
    <p:sldId id="263"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B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E2A74A-4DCF-4404-826F-5C4318298A4B}"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FC542-B812-4371-9106-922D48ED45A7}" type="slidenum">
              <a:rPr lang="en-US" smtClean="0"/>
              <a:t>‹#›</a:t>
            </a:fld>
            <a:endParaRPr lang="en-US"/>
          </a:p>
        </p:txBody>
      </p:sp>
    </p:spTree>
    <p:extLst>
      <p:ext uri="{BB962C8B-B14F-4D97-AF65-F5344CB8AC3E}">
        <p14:creationId xmlns:p14="http://schemas.microsoft.com/office/powerpoint/2010/main" val="3469753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E2A74A-4DCF-4404-826F-5C4318298A4B}"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FC542-B812-4371-9106-922D48ED45A7}" type="slidenum">
              <a:rPr lang="en-US" smtClean="0"/>
              <a:t>‹#›</a:t>
            </a:fld>
            <a:endParaRPr lang="en-US"/>
          </a:p>
        </p:txBody>
      </p:sp>
    </p:spTree>
    <p:extLst>
      <p:ext uri="{BB962C8B-B14F-4D97-AF65-F5344CB8AC3E}">
        <p14:creationId xmlns:p14="http://schemas.microsoft.com/office/powerpoint/2010/main" val="2262117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E2A74A-4DCF-4404-826F-5C4318298A4B}"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FC542-B812-4371-9106-922D48ED45A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3990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E2A74A-4DCF-4404-826F-5C4318298A4B}"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FC542-B812-4371-9106-922D48ED45A7}" type="slidenum">
              <a:rPr lang="en-US" smtClean="0"/>
              <a:t>‹#›</a:t>
            </a:fld>
            <a:endParaRPr lang="en-US"/>
          </a:p>
        </p:txBody>
      </p:sp>
    </p:spTree>
    <p:extLst>
      <p:ext uri="{BB962C8B-B14F-4D97-AF65-F5344CB8AC3E}">
        <p14:creationId xmlns:p14="http://schemas.microsoft.com/office/powerpoint/2010/main" val="44952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E2A74A-4DCF-4404-826F-5C4318298A4B}"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FC542-B812-4371-9106-922D48ED45A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28973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E2A74A-4DCF-4404-826F-5C4318298A4B}"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FC542-B812-4371-9106-922D48ED45A7}" type="slidenum">
              <a:rPr lang="en-US" smtClean="0"/>
              <a:t>‹#›</a:t>
            </a:fld>
            <a:endParaRPr lang="en-US"/>
          </a:p>
        </p:txBody>
      </p:sp>
    </p:spTree>
    <p:extLst>
      <p:ext uri="{BB962C8B-B14F-4D97-AF65-F5344CB8AC3E}">
        <p14:creationId xmlns:p14="http://schemas.microsoft.com/office/powerpoint/2010/main" val="2274176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2A74A-4DCF-4404-826F-5C4318298A4B}"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FC542-B812-4371-9106-922D48ED45A7}" type="slidenum">
              <a:rPr lang="en-US" smtClean="0"/>
              <a:t>‹#›</a:t>
            </a:fld>
            <a:endParaRPr lang="en-US"/>
          </a:p>
        </p:txBody>
      </p:sp>
    </p:spTree>
    <p:extLst>
      <p:ext uri="{BB962C8B-B14F-4D97-AF65-F5344CB8AC3E}">
        <p14:creationId xmlns:p14="http://schemas.microsoft.com/office/powerpoint/2010/main" val="3321936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2A74A-4DCF-4404-826F-5C4318298A4B}"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FC542-B812-4371-9106-922D48ED45A7}" type="slidenum">
              <a:rPr lang="en-US" smtClean="0"/>
              <a:t>‹#›</a:t>
            </a:fld>
            <a:endParaRPr lang="en-US"/>
          </a:p>
        </p:txBody>
      </p:sp>
    </p:spTree>
    <p:extLst>
      <p:ext uri="{BB962C8B-B14F-4D97-AF65-F5344CB8AC3E}">
        <p14:creationId xmlns:p14="http://schemas.microsoft.com/office/powerpoint/2010/main" val="388212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2A74A-4DCF-4404-826F-5C4318298A4B}"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FC542-B812-4371-9106-922D48ED45A7}" type="slidenum">
              <a:rPr lang="en-US" smtClean="0"/>
              <a:t>‹#›</a:t>
            </a:fld>
            <a:endParaRPr lang="en-US"/>
          </a:p>
        </p:txBody>
      </p:sp>
    </p:spTree>
    <p:extLst>
      <p:ext uri="{BB962C8B-B14F-4D97-AF65-F5344CB8AC3E}">
        <p14:creationId xmlns:p14="http://schemas.microsoft.com/office/powerpoint/2010/main" val="148796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E2A74A-4DCF-4404-826F-5C4318298A4B}"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FC542-B812-4371-9106-922D48ED45A7}" type="slidenum">
              <a:rPr lang="en-US" smtClean="0"/>
              <a:t>‹#›</a:t>
            </a:fld>
            <a:endParaRPr lang="en-US"/>
          </a:p>
        </p:txBody>
      </p:sp>
    </p:spTree>
    <p:extLst>
      <p:ext uri="{BB962C8B-B14F-4D97-AF65-F5344CB8AC3E}">
        <p14:creationId xmlns:p14="http://schemas.microsoft.com/office/powerpoint/2010/main" val="1857562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E2A74A-4DCF-4404-826F-5C4318298A4B}"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FC542-B812-4371-9106-922D48ED45A7}" type="slidenum">
              <a:rPr lang="en-US" smtClean="0"/>
              <a:t>‹#›</a:t>
            </a:fld>
            <a:endParaRPr lang="en-US"/>
          </a:p>
        </p:txBody>
      </p:sp>
    </p:spTree>
    <p:extLst>
      <p:ext uri="{BB962C8B-B14F-4D97-AF65-F5344CB8AC3E}">
        <p14:creationId xmlns:p14="http://schemas.microsoft.com/office/powerpoint/2010/main" val="404486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E2A74A-4DCF-4404-826F-5C4318298A4B}" type="datetimeFigureOut">
              <a:rPr lang="en-US" smtClean="0"/>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FC542-B812-4371-9106-922D48ED45A7}" type="slidenum">
              <a:rPr lang="en-US" smtClean="0"/>
              <a:t>‹#›</a:t>
            </a:fld>
            <a:endParaRPr lang="en-US"/>
          </a:p>
        </p:txBody>
      </p:sp>
    </p:spTree>
    <p:extLst>
      <p:ext uri="{BB962C8B-B14F-4D97-AF65-F5344CB8AC3E}">
        <p14:creationId xmlns:p14="http://schemas.microsoft.com/office/powerpoint/2010/main" val="77230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E2A74A-4DCF-4404-826F-5C4318298A4B}" type="datetimeFigureOut">
              <a:rPr lang="en-US" smtClean="0"/>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FC542-B812-4371-9106-922D48ED45A7}" type="slidenum">
              <a:rPr lang="en-US" smtClean="0"/>
              <a:t>‹#›</a:t>
            </a:fld>
            <a:endParaRPr lang="en-US"/>
          </a:p>
        </p:txBody>
      </p:sp>
    </p:spTree>
    <p:extLst>
      <p:ext uri="{BB962C8B-B14F-4D97-AF65-F5344CB8AC3E}">
        <p14:creationId xmlns:p14="http://schemas.microsoft.com/office/powerpoint/2010/main" val="173159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2A74A-4DCF-4404-826F-5C4318298A4B}" type="datetimeFigureOut">
              <a:rPr lang="en-US" smtClean="0"/>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FC542-B812-4371-9106-922D48ED45A7}" type="slidenum">
              <a:rPr lang="en-US" smtClean="0"/>
              <a:t>‹#›</a:t>
            </a:fld>
            <a:endParaRPr lang="en-US"/>
          </a:p>
        </p:txBody>
      </p:sp>
    </p:spTree>
    <p:extLst>
      <p:ext uri="{BB962C8B-B14F-4D97-AF65-F5344CB8AC3E}">
        <p14:creationId xmlns:p14="http://schemas.microsoft.com/office/powerpoint/2010/main" val="22346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E2A74A-4DCF-4404-826F-5C4318298A4B}"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FC542-B812-4371-9106-922D48ED45A7}" type="slidenum">
              <a:rPr lang="en-US" smtClean="0"/>
              <a:t>‹#›</a:t>
            </a:fld>
            <a:endParaRPr lang="en-US"/>
          </a:p>
        </p:txBody>
      </p:sp>
    </p:spTree>
    <p:extLst>
      <p:ext uri="{BB962C8B-B14F-4D97-AF65-F5344CB8AC3E}">
        <p14:creationId xmlns:p14="http://schemas.microsoft.com/office/powerpoint/2010/main" val="261480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E2A74A-4DCF-4404-826F-5C4318298A4B}"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FC542-B812-4371-9106-922D48ED45A7}" type="slidenum">
              <a:rPr lang="en-US" smtClean="0"/>
              <a:t>‹#›</a:t>
            </a:fld>
            <a:endParaRPr lang="en-US"/>
          </a:p>
        </p:txBody>
      </p:sp>
    </p:spTree>
    <p:extLst>
      <p:ext uri="{BB962C8B-B14F-4D97-AF65-F5344CB8AC3E}">
        <p14:creationId xmlns:p14="http://schemas.microsoft.com/office/powerpoint/2010/main" val="292027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E2A74A-4DCF-4404-826F-5C4318298A4B}" type="datetimeFigureOut">
              <a:rPr lang="en-US" smtClean="0"/>
              <a:t>4/29/2021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B9FC542-B812-4371-9106-922D48ED45A7}" type="slidenum">
              <a:rPr lang="en-US" smtClean="0"/>
              <a:t>‹#›</a:t>
            </a:fld>
            <a:endParaRPr lang="en-US"/>
          </a:p>
        </p:txBody>
      </p:sp>
    </p:spTree>
    <p:extLst>
      <p:ext uri="{BB962C8B-B14F-4D97-AF65-F5344CB8AC3E}">
        <p14:creationId xmlns:p14="http://schemas.microsoft.com/office/powerpoint/2010/main" val="5131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12FA096-E37E-40E5-A3DE-75D4AD836DF4}"/>
              </a:ext>
            </a:extLst>
          </p:cNvPr>
          <p:cNvPicPr>
            <a:picLocks noChangeAspect="1"/>
          </p:cNvPicPr>
          <p:nvPr/>
        </p:nvPicPr>
        <p:blipFill rotWithShape="1">
          <a:blip r:embed="rId2"/>
          <a:srcRect l="16529" r="17159"/>
          <a:stretch/>
        </p:blipFill>
        <p:spPr>
          <a:xfrm>
            <a:off x="7633692" y="10"/>
            <a:ext cx="4547675" cy="6857990"/>
          </a:xfrm>
          <a:custGeom>
            <a:avLst/>
            <a:gdLst/>
            <a:ahLst/>
            <a:cxnLst/>
            <a:rect l="l" t="t" r="r" b="b"/>
            <a:pathLst>
              <a:path w="4547675" h="6858000">
                <a:moveTo>
                  <a:pt x="1589646" y="0"/>
                </a:moveTo>
                <a:lnTo>
                  <a:pt x="4547675" y="0"/>
                </a:lnTo>
                <a:lnTo>
                  <a:pt x="4547675" y="6858000"/>
                </a:lnTo>
                <a:lnTo>
                  <a:pt x="4352027" y="6858000"/>
                </a:lnTo>
                <a:lnTo>
                  <a:pt x="0" y="2104048"/>
                </a:lnTo>
                <a:close/>
              </a:path>
            </a:pathLst>
          </a:custGeom>
        </p:spPr>
      </p:pic>
      <p:pic>
        <p:nvPicPr>
          <p:cNvPr id="6" name="Picture 5" descr="Background pattern&#10;&#10;Description automatically generated">
            <a:extLst>
              <a:ext uri="{FF2B5EF4-FFF2-40B4-BE49-F238E27FC236}">
                <a16:creationId xmlns:a16="http://schemas.microsoft.com/office/drawing/2014/main" id="{CC3B9D17-AAD6-40A8-8336-2EDF403434C7}"/>
              </a:ext>
            </a:extLst>
          </p:cNvPr>
          <p:cNvPicPr>
            <a:picLocks noChangeAspect="1"/>
          </p:cNvPicPr>
          <p:nvPr/>
        </p:nvPicPr>
        <p:blipFill rotWithShape="1">
          <a:blip r:embed="rId3">
            <a:extLst>
              <a:ext uri="{28A0092B-C50C-407E-A947-70E740481C1C}">
                <a14:useLocalDpi xmlns:a14="http://schemas.microsoft.com/office/drawing/2010/main" val="0"/>
              </a:ext>
            </a:extLst>
          </a:blip>
          <a:srcRect r="38803"/>
          <a:stretch/>
        </p:blipFill>
        <p:spPr>
          <a:xfrm>
            <a:off x="4384227" y="1"/>
            <a:ext cx="4831627" cy="4520011"/>
          </a:xfrm>
          <a:custGeom>
            <a:avLst/>
            <a:gdLst/>
            <a:ahLst/>
            <a:cxnLst/>
            <a:rect l="l" t="t" r="r" b="b"/>
            <a:pathLst>
              <a:path w="4831627" h="4520011">
                <a:moveTo>
                  <a:pt x="0" y="0"/>
                </a:moveTo>
                <a:lnTo>
                  <a:pt x="4831627" y="0"/>
                </a:lnTo>
                <a:lnTo>
                  <a:pt x="1416677" y="4520011"/>
                </a:lnTo>
                <a:close/>
              </a:path>
            </a:pathLst>
          </a:custGeom>
        </p:spPr>
      </p:pic>
      <p:pic>
        <p:nvPicPr>
          <p:cNvPr id="11" name="Picture 10" descr="A picture containing nature, night sky&#10;&#10;Description automatically generated">
            <a:extLst>
              <a:ext uri="{FF2B5EF4-FFF2-40B4-BE49-F238E27FC236}">
                <a16:creationId xmlns:a16="http://schemas.microsoft.com/office/drawing/2014/main" id="{B1558410-8FC3-4F1A-BA65-ECB5458129F8}"/>
              </a:ext>
            </a:extLst>
          </p:cNvPr>
          <p:cNvPicPr>
            <a:picLocks noChangeAspect="1"/>
          </p:cNvPicPr>
          <p:nvPr/>
        </p:nvPicPr>
        <p:blipFill rotWithShape="1">
          <a:blip r:embed="rId4">
            <a:extLst>
              <a:ext uri="{28A0092B-C50C-407E-A947-70E740481C1C}">
                <a14:useLocalDpi xmlns:a14="http://schemas.microsoft.com/office/drawing/2010/main" val="0"/>
              </a:ext>
            </a:extLst>
          </a:blip>
          <a:srcRect t="34" r="-2" b="-2"/>
          <a:stretch/>
        </p:blipFill>
        <p:spPr>
          <a:xfrm>
            <a:off x="4041994" y="902258"/>
            <a:ext cx="7943725" cy="5955742"/>
          </a:xfrm>
          <a:custGeom>
            <a:avLst/>
            <a:gdLst/>
            <a:ahLst/>
            <a:cxnLst/>
            <a:rect l="l" t="t" r="r" b="b"/>
            <a:pathLst>
              <a:path w="7943725" h="5955742">
                <a:moveTo>
                  <a:pt x="3591698" y="1201790"/>
                </a:moveTo>
                <a:lnTo>
                  <a:pt x="3595095" y="1205501"/>
                </a:lnTo>
                <a:lnTo>
                  <a:pt x="3591954" y="1209686"/>
                </a:lnTo>
                <a:lnTo>
                  <a:pt x="3614225" y="1226398"/>
                </a:lnTo>
                <a:lnTo>
                  <a:pt x="7943725" y="5955742"/>
                </a:lnTo>
                <a:lnTo>
                  <a:pt x="0" y="5955742"/>
                </a:lnTo>
                <a:close/>
                <a:moveTo>
                  <a:pt x="4499672" y="0"/>
                </a:moveTo>
                <a:lnTo>
                  <a:pt x="3616999" y="1176310"/>
                </a:lnTo>
                <a:lnTo>
                  <a:pt x="3597378" y="1194272"/>
                </a:lnTo>
                <a:close/>
              </a:path>
            </a:pathLst>
          </a:custGeom>
        </p:spPr>
      </p:pic>
      <p:sp>
        <p:nvSpPr>
          <p:cNvPr id="2" name="Title 1">
            <a:extLst>
              <a:ext uri="{FF2B5EF4-FFF2-40B4-BE49-F238E27FC236}">
                <a16:creationId xmlns:a16="http://schemas.microsoft.com/office/drawing/2014/main" id="{43084DCA-7243-47CF-B874-9544AF07E1B4}"/>
              </a:ext>
            </a:extLst>
          </p:cNvPr>
          <p:cNvSpPr>
            <a:spLocks noGrp="1"/>
          </p:cNvSpPr>
          <p:nvPr>
            <p:ph type="ctrTitle"/>
          </p:nvPr>
        </p:nvSpPr>
        <p:spPr>
          <a:xfrm>
            <a:off x="677334" y="2272143"/>
            <a:ext cx="4681949" cy="2299856"/>
          </a:xfrm>
        </p:spPr>
        <p:txBody>
          <a:bodyPr>
            <a:normAutofit/>
          </a:bodyPr>
          <a:lstStyle/>
          <a:p>
            <a:r>
              <a:rPr lang="en-US" sz="3600" b="1" dirty="0" err="1">
                <a:effectLst/>
                <a:latin typeface="Bangla" panose="03000603000000000000" pitchFamily="66" charset="0"/>
                <a:ea typeface="Calibri" panose="020F0502020204030204" pitchFamily="34" charset="0"/>
                <a:cs typeface="Bangla" panose="03000603000000000000" pitchFamily="66" charset="0"/>
              </a:rPr>
              <a:t>لیلة</a:t>
            </a:r>
            <a:r>
              <a:rPr lang="en-US" sz="3600" b="1" dirty="0">
                <a:effectLst/>
                <a:latin typeface="Bangla" panose="03000603000000000000" pitchFamily="66" charset="0"/>
                <a:ea typeface="Calibri" panose="020F0502020204030204" pitchFamily="34" charset="0"/>
                <a:cs typeface="Bangla" panose="03000603000000000000" pitchFamily="66" charset="0"/>
              </a:rPr>
              <a:t> </a:t>
            </a:r>
            <a:r>
              <a:rPr lang="en-US" sz="3600" b="1" dirty="0" err="1">
                <a:effectLst/>
                <a:latin typeface="Bangla" panose="03000603000000000000" pitchFamily="66" charset="0"/>
                <a:ea typeface="Calibri" panose="020F0502020204030204" pitchFamily="34" charset="0"/>
                <a:cs typeface="Bangla" panose="03000603000000000000" pitchFamily="66" charset="0"/>
              </a:rPr>
              <a:t>القدر</a:t>
            </a:r>
            <a:r>
              <a:rPr lang="en-US" sz="3600" b="1" dirty="0">
                <a:effectLst/>
                <a:latin typeface="Bangla" panose="03000603000000000000" pitchFamily="66" charset="0"/>
                <a:ea typeface="Calibri" panose="020F0502020204030204" pitchFamily="34" charset="0"/>
                <a:cs typeface="Bangla" panose="03000603000000000000" pitchFamily="66" charset="0"/>
              </a:rPr>
              <a:t>      ‎‎ </a:t>
            </a:r>
            <a:br>
              <a:rPr lang="en-US" sz="3600" b="1" dirty="0">
                <a:effectLst/>
                <a:latin typeface="Bangla" panose="03000603000000000000" pitchFamily="66" charset="0"/>
                <a:ea typeface="Calibri" panose="020F0502020204030204" pitchFamily="34" charset="0"/>
                <a:cs typeface="Bangla" panose="03000603000000000000" pitchFamily="66" charset="0"/>
              </a:rPr>
            </a:br>
            <a:r>
              <a:rPr lang="en-US" sz="3600" b="1" dirty="0">
                <a:effectLst/>
                <a:latin typeface="Bangla" panose="03000603000000000000" pitchFamily="66" charset="0"/>
                <a:ea typeface="Calibri" panose="020F0502020204030204" pitchFamily="34" charset="0"/>
                <a:cs typeface="Bangla" panose="03000603000000000000" pitchFamily="66" charset="0"/>
              </a:rPr>
              <a:t>   </a:t>
            </a:r>
            <a:r>
              <a:rPr lang="en-US" sz="3600" b="1" dirty="0" err="1">
                <a:effectLst/>
                <a:latin typeface="Bangla" panose="03000603000000000000" pitchFamily="66" charset="0"/>
                <a:ea typeface="Calibri" panose="020F0502020204030204" pitchFamily="34" charset="0"/>
                <a:cs typeface="Bangla" panose="03000603000000000000" pitchFamily="66" charset="0"/>
              </a:rPr>
              <a:t>লাইলাতুল</a:t>
            </a:r>
            <a:r>
              <a:rPr lang="en-US" sz="3600" b="1" dirty="0">
                <a:effectLst/>
                <a:latin typeface="Bangla" panose="03000603000000000000" pitchFamily="66" charset="0"/>
                <a:ea typeface="Calibri" panose="020F0502020204030204" pitchFamily="34" charset="0"/>
                <a:cs typeface="Bangla" panose="03000603000000000000" pitchFamily="66" charset="0"/>
              </a:rPr>
              <a:t> </a:t>
            </a:r>
            <a:r>
              <a:rPr lang="en-US" sz="3600" b="1" dirty="0" err="1">
                <a:effectLst/>
                <a:latin typeface="Bangla" panose="03000603000000000000" pitchFamily="66" charset="0"/>
                <a:ea typeface="Calibri" panose="020F0502020204030204" pitchFamily="34" charset="0"/>
                <a:cs typeface="Bangla" panose="03000603000000000000" pitchFamily="66" charset="0"/>
              </a:rPr>
              <a:t>ক্বদর</a:t>
            </a:r>
            <a:r>
              <a:rPr lang="en-US" sz="3600" b="1" dirty="0">
                <a:effectLst/>
                <a:latin typeface="Bangla" panose="03000603000000000000" pitchFamily="66" charset="0"/>
                <a:ea typeface="Calibri" panose="020F0502020204030204" pitchFamily="34" charset="0"/>
                <a:cs typeface="Bangla" panose="03000603000000000000" pitchFamily="66" charset="0"/>
              </a:rPr>
              <a:t>। </a:t>
            </a:r>
            <a:endParaRPr lang="en-US" sz="3600" b="1" dirty="0">
              <a:latin typeface="Bangla" panose="03000603000000000000" pitchFamily="66" charset="0"/>
              <a:cs typeface="Bangla" panose="03000603000000000000" pitchFamily="66" charset="0"/>
            </a:endParaRPr>
          </a:p>
        </p:txBody>
      </p:sp>
      <p:sp>
        <p:nvSpPr>
          <p:cNvPr id="3" name="Subtitle 2">
            <a:extLst>
              <a:ext uri="{FF2B5EF4-FFF2-40B4-BE49-F238E27FC236}">
                <a16:creationId xmlns:a16="http://schemas.microsoft.com/office/drawing/2014/main" id="{14BE97B9-1EE8-43E0-AB03-F15C3E1BEB63}"/>
              </a:ext>
            </a:extLst>
          </p:cNvPr>
          <p:cNvSpPr>
            <a:spLocks noGrp="1"/>
          </p:cNvSpPr>
          <p:nvPr>
            <p:ph type="subTitle" idx="1"/>
          </p:nvPr>
        </p:nvSpPr>
        <p:spPr>
          <a:xfrm>
            <a:off x="677335" y="4571996"/>
            <a:ext cx="4279782" cy="1096899"/>
          </a:xfrm>
        </p:spPr>
        <p:txBody>
          <a:bodyPr>
            <a:normAutofit/>
          </a:bodyPr>
          <a:lstStyle/>
          <a:p>
            <a:r>
              <a:rPr lang="en-US" sz="2000" dirty="0" err="1">
                <a:solidFill>
                  <a:srgbClr val="7030A0"/>
                </a:solidFill>
              </a:rPr>
              <a:t>আসসালামু’আলাইকুম</a:t>
            </a:r>
            <a:r>
              <a:rPr lang="en-US" sz="2000" dirty="0">
                <a:solidFill>
                  <a:srgbClr val="7030A0"/>
                </a:solidFill>
              </a:rPr>
              <a:t> </a:t>
            </a:r>
          </a:p>
          <a:p>
            <a:r>
              <a:rPr lang="en-US" sz="2000" dirty="0" err="1">
                <a:solidFill>
                  <a:srgbClr val="7030A0"/>
                </a:solidFill>
              </a:rPr>
              <a:t>ওয়া</a:t>
            </a:r>
            <a:r>
              <a:rPr lang="en-US" sz="2000" dirty="0">
                <a:solidFill>
                  <a:srgbClr val="7030A0"/>
                </a:solidFill>
              </a:rPr>
              <a:t> </a:t>
            </a:r>
            <a:r>
              <a:rPr lang="en-US" sz="2000" dirty="0" err="1">
                <a:solidFill>
                  <a:srgbClr val="7030A0"/>
                </a:solidFill>
              </a:rPr>
              <a:t>রাহমাতুল্লাহী</a:t>
            </a:r>
            <a:r>
              <a:rPr lang="en-US" sz="2000" dirty="0">
                <a:solidFill>
                  <a:srgbClr val="7030A0"/>
                </a:solidFill>
              </a:rPr>
              <a:t> </a:t>
            </a:r>
            <a:r>
              <a:rPr lang="en-US" sz="2000" dirty="0" err="1">
                <a:solidFill>
                  <a:srgbClr val="7030A0"/>
                </a:solidFill>
              </a:rPr>
              <a:t>ওয়া</a:t>
            </a:r>
            <a:r>
              <a:rPr lang="en-US" sz="2000" dirty="0">
                <a:solidFill>
                  <a:srgbClr val="7030A0"/>
                </a:solidFill>
              </a:rPr>
              <a:t> </a:t>
            </a:r>
            <a:r>
              <a:rPr lang="en-US" sz="2000" dirty="0" err="1">
                <a:solidFill>
                  <a:srgbClr val="7030A0"/>
                </a:solidFill>
              </a:rPr>
              <a:t>বারাকাতুহ</a:t>
            </a:r>
            <a:endParaRPr lang="en-US" sz="2000" dirty="0">
              <a:solidFill>
                <a:srgbClr val="7030A0"/>
              </a:solidFill>
            </a:endParaRPr>
          </a:p>
        </p:txBody>
      </p:sp>
      <p:cxnSp>
        <p:nvCxnSpPr>
          <p:cNvPr id="16" name="Straight Connector 15">
            <a:extLst>
              <a:ext uri="{FF2B5EF4-FFF2-40B4-BE49-F238E27FC236}">
                <a16:creationId xmlns:a16="http://schemas.microsoft.com/office/drawing/2014/main" id="{68FA0D4E-9BE7-43DC-8A1F-A26572CE09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3692" y="2104048"/>
            <a:ext cx="4361694" cy="47624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72B71CD-604A-4FBF-B2C3-3BF231B187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11130" y="-1"/>
            <a:ext cx="3403114" cy="45043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740CDC-2DB3-4193-951C-E9CD208BE7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7C3B8FE-C01D-4031-BD3C-B6020A0584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5">
            <a:extLst>
              <a:ext uri="{FF2B5EF4-FFF2-40B4-BE49-F238E27FC236}">
                <a16:creationId xmlns:a16="http://schemas.microsoft.com/office/drawing/2014/main" id="{95E76455-3449-4090-AAFF-7B7E7816C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4">
            <a:extLst>
              <a:ext uri="{FF2B5EF4-FFF2-40B4-BE49-F238E27FC236}">
                <a16:creationId xmlns:a16="http://schemas.microsoft.com/office/drawing/2014/main" id="{14D83008-74D1-452E-9D7D-C7560E72B2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ECF6888C-B275-4198-A778-F74874BC9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063C1B85-C131-4403-8E86-D7827AD10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7AB9A47B-90C6-4DC3-BEB7-09B7C4633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29">
            <a:extLst>
              <a:ext uri="{FF2B5EF4-FFF2-40B4-BE49-F238E27FC236}">
                <a16:creationId xmlns:a16="http://schemas.microsoft.com/office/drawing/2014/main" id="{A46317A2-973B-4167-B184-F118B288D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TextBox 18">
            <a:extLst>
              <a:ext uri="{FF2B5EF4-FFF2-40B4-BE49-F238E27FC236}">
                <a16:creationId xmlns:a16="http://schemas.microsoft.com/office/drawing/2014/main" id="{51523CAC-A1D0-4FFD-A46B-EFE78167BEAB}"/>
              </a:ext>
            </a:extLst>
          </p:cNvPr>
          <p:cNvSpPr txBox="1"/>
          <p:nvPr/>
        </p:nvSpPr>
        <p:spPr>
          <a:xfrm>
            <a:off x="5122415" y="973456"/>
            <a:ext cx="3264345" cy="529697"/>
          </a:xfrm>
          <a:prstGeom prst="rect">
            <a:avLst/>
          </a:prstGeom>
          <a:noFill/>
        </p:spPr>
        <p:txBody>
          <a:bodyPr wrap="square">
            <a:spAutoFit/>
          </a:bodyPr>
          <a:lstStyle/>
          <a:p>
            <a:pPr marL="0" marR="0">
              <a:lnSpc>
                <a:spcPct val="107000"/>
              </a:lnSpc>
              <a:spcBef>
                <a:spcPts val="0"/>
              </a:spcBef>
              <a:spcAft>
                <a:spcPts val="800"/>
              </a:spcAft>
            </a:pPr>
            <a:r>
              <a:rPr lang="en-US" sz="2800" dirty="0" err="1">
                <a:solidFill>
                  <a:schemeClr val="accent1">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বিসমিল্লাহির</a:t>
            </a:r>
            <a:r>
              <a:rPr lang="en-US" sz="2800" dirty="0">
                <a:solidFill>
                  <a:schemeClr val="accent1">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1">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রহমানির</a:t>
            </a:r>
            <a:r>
              <a:rPr lang="en-US" sz="2800" dirty="0">
                <a:solidFill>
                  <a:schemeClr val="accent1">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1">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rPr>
              <a:t>রহিম</a:t>
            </a:r>
            <a:endParaRPr lang="en-US" sz="2800" dirty="0">
              <a:solidFill>
                <a:schemeClr val="accent1">
                  <a:lumMod val="40000"/>
                  <a:lumOff val="60000"/>
                </a:schemeClr>
              </a:solidFill>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2824580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FDD832-30B1-46C3-BA6F-37C8EC780F6A}"/>
              </a:ext>
            </a:extLst>
          </p:cNvPr>
          <p:cNvSpPr txBox="1"/>
          <p:nvPr/>
        </p:nvSpPr>
        <p:spPr>
          <a:xfrm>
            <a:off x="62144" y="142043"/>
            <a:ext cx="12020365" cy="66145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nSpc>
                <a:spcPct val="107000"/>
              </a:lnSpc>
              <a:spcBef>
                <a:spcPts val="0"/>
              </a:spcBef>
              <a:spcAft>
                <a:spcPts val="800"/>
              </a:spcAft>
            </a:pP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কুর’আনের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আয়াত</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হাদীসের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আলোকে</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ইস্তিগফারের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মাধ্যমে</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লাভ</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হয়ঃ</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sz="2000" dirty="0">
              <a:solidFill>
                <a:srgbClr val="2F5496"/>
              </a:solidFill>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sz="2000" dirty="0">
              <a:solidFill>
                <a:srgbClr val="2F5496"/>
              </a:solidFill>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sz="2000" dirty="0">
              <a:solidFill>
                <a:srgbClr val="2F5496"/>
              </a:solidFill>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sz="1100" dirty="0">
              <a:solidFill>
                <a:srgbClr val="2F5496"/>
              </a:solidFill>
              <a:effectLst/>
              <a:latin typeface="Bangla" panose="03000603000000000000" pitchFamily="66"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1100" dirty="0">
              <a:solidFill>
                <a:srgbClr val="2F5496"/>
              </a:solidFill>
              <a:latin typeface="Bangla" panose="03000603000000000000" pitchFamily="66"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সাইয়িদুল</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ইস্তিগফার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সাইয়েদুল</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ইস্তেগফার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প্রার্থনার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শ্রেষ্ঠ</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দো‘আ</a:t>
            </a:r>
            <a:endPar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ব্যক্তি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দৃঢ়</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বিশ্বাসের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দো‘আ</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পাঠ</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পাঠ</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গেলে</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পাঠ</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গেলে</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জান্নাতী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endPar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اَللَّهُمَّ</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أَنْتَ</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رَبِّىْ</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لآ</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إِلهَ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إلاَّ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أَنْتَ</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خَلَقْتَنِىْ</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وَأَنَا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عَبْدُكَ</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وَأَنَا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عَلى</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عَهْدِكَ</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وَوَعْدِكَ</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مَا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اسْتَطَعْتُ</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أَعُوْذُبِكَ</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مِنْ</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شَرِّمَا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صَنَعْتُ</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أبُوْءُ</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لَكَ</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بِنِعْمَتِكَ</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عَلَىَّ</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وَأَبُوْءُ</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بِذَنْبِىْ</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فَاغْفِرْلِىْ</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فَإِنَّهُ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لاَيَغْفِرُ</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الذُّنُوْبَ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إِلاَّ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أَنْتَ</a:t>
            </a:r>
            <a:endPar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আল্লা-হুম্মা</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আনতা</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রব্বী</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লা</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ইলা-হা</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ইল্লা</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আনতা</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খালাক্বতানী</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ওয়া</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আনা</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আবদুকা</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ওয়া</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আনা</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আহদিকা</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ওয়া</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ওয়া‘দিকা</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মাসতাত্বা‘তু</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আ‘ঊযুবিকা</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মিন</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শার্রি</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ছানা‘তু</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আবূউ</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লাকা</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বিনি‘মাতিকা</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আলাইয়া</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ওয়া</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আবূউ</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বিযাম্বী</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ফাগফিরলী</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ফাইন্নাহূ</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লা</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ইয়াগফিরুয্</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যুনূবা</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ইল্লা</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আনতা</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a:t>
            </a:r>
            <a:endParaRPr lang="en-US" sz="14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হে</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তুমি</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পালনকর্তা</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তুমি</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ব্যতীত</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উপাস্য</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নেই</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তুমি</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আমাকে</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সৃষ্টি</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করেছ</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দাস</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সাধ্যমত</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নিকটে</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দেওয়া</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অঙ্গীকারে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প্রতিশ্রুতিতে</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দৃঢ়</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আছি</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কৃতকর্মের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অনিষ্ট</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নিকটে</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আশ্রয়</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প্রার্থনা</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করছি</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উপরে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দেওয়া</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অনুগ্রহকে</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স্বীকার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করছি</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গোনাহের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স্বীকৃতি</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দিচ্ছি</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অতএব</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তুমি</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আমাকে</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কেননা</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তুমি</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ব্যতীত</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পাপসমূহ</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কেউ</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নেই</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বুখারী</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মিশকাত</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হা</a:t>
            </a:r>
            <a:r>
              <a:rPr lang="en-US" dirty="0">
                <a:solidFill>
                  <a:schemeClr val="accent2">
                    <a:lumMod val="75000"/>
                  </a:schemeClr>
                </a:solidFill>
                <a:effectLst/>
                <a:latin typeface="Bangla" panose="03000603000000000000" pitchFamily="66" charset="0"/>
                <a:ea typeface="Calibri" panose="020F0502020204030204" pitchFamily="34" charset="0"/>
                <a:cs typeface="Bangla" panose="03000603000000000000" pitchFamily="66" charset="0"/>
              </a:rPr>
              <a:t>/২৩৩৫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C614181-2D11-42B8-BB4A-C3181BB81913}"/>
              </a:ext>
            </a:extLst>
          </p:cNvPr>
          <p:cNvSpPr/>
          <p:nvPr/>
        </p:nvSpPr>
        <p:spPr>
          <a:xfrm>
            <a:off x="301840" y="630315"/>
            <a:ext cx="4607507" cy="30006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১.</a:t>
            </a:r>
            <a:r>
              <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আল্লাহর</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সন্তুষ্টি</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অর্জন</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হয়</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২.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গোনাহকে</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মুছে</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ফেলে</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বান্দার</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মর্যাদা</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উন্নীত</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৩.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রিজিক</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প্রশস্ত</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হয়</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৪.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পরিবারে</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শান্তি</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আসে</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৫.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শরীরে</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ঈমানি</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শক্তি</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বৃদ্ধি</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পায়</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p:txBody>
      </p:sp>
      <p:pic>
        <p:nvPicPr>
          <p:cNvPr id="5" name="Picture 4">
            <a:extLst>
              <a:ext uri="{FF2B5EF4-FFF2-40B4-BE49-F238E27FC236}">
                <a16:creationId xmlns:a16="http://schemas.microsoft.com/office/drawing/2014/main" id="{AB96E07B-7B8C-40E3-9604-0D97D21A206E}"/>
              </a:ext>
            </a:extLst>
          </p:cNvPr>
          <p:cNvPicPr>
            <a:picLocks noChangeAspect="1"/>
          </p:cNvPicPr>
          <p:nvPr/>
        </p:nvPicPr>
        <p:blipFill>
          <a:blip r:embed="rId2"/>
          <a:stretch>
            <a:fillRect/>
          </a:stretch>
        </p:blipFill>
        <p:spPr>
          <a:xfrm>
            <a:off x="5084685" y="630315"/>
            <a:ext cx="4358935" cy="3038910"/>
          </a:xfrm>
          <a:prstGeom prst="rect">
            <a:avLst/>
          </a:prstGeom>
        </p:spPr>
      </p:pic>
      <p:sp>
        <p:nvSpPr>
          <p:cNvPr id="20" name="TextBox 19">
            <a:extLst>
              <a:ext uri="{FF2B5EF4-FFF2-40B4-BE49-F238E27FC236}">
                <a16:creationId xmlns:a16="http://schemas.microsoft.com/office/drawing/2014/main" id="{B9BB4FE8-506D-4621-A2E3-C5928D43BB80}"/>
              </a:ext>
            </a:extLst>
          </p:cNvPr>
          <p:cNvSpPr txBox="1"/>
          <p:nvPr/>
        </p:nvSpPr>
        <p:spPr>
          <a:xfrm>
            <a:off x="5379868" y="1045290"/>
            <a:ext cx="3768570" cy="213244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৬.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হৃদয়</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স্বচ্ছ</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নির্মল</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হয়</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৭.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এর</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মাধ্যমে</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বালামুসিবত</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দূর</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হয়</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৮.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চিন্তা-পেরেশানি</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দূর</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হয়</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৯।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সুখ-সমৃদ্ধি</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প্রাপ্য</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হক</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অর্জিত</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হয়</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a:t>
            </a:r>
            <a:endParaRPr kumimoji="0" lang="en-US" sz="20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১০।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আযাব</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থেকে</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নিরাপদ</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লাভ</a:t>
            </a:r>
            <a:endPar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372551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226518-770D-42C1-A9CD-33BE6F05B0E2}"/>
              </a:ext>
            </a:extLst>
          </p:cNvPr>
          <p:cNvSpPr txBox="1"/>
          <p:nvPr/>
        </p:nvSpPr>
        <p:spPr>
          <a:xfrm>
            <a:off x="177553" y="0"/>
            <a:ext cx="9419208" cy="6560514"/>
          </a:xfrm>
          <a:prstGeom prst="rect">
            <a:avLst/>
          </a:prstGeom>
          <a:noFill/>
        </p:spPr>
        <p:txBody>
          <a:bodyPr wrap="square">
            <a:spAutoFit/>
          </a:bodyPr>
          <a:lstStyle/>
          <a:p>
            <a:pPr marL="0" marR="0" algn="ctr">
              <a:lnSpc>
                <a:spcPct val="107000"/>
              </a:lnSpc>
              <a:spcBef>
                <a:spcPts val="0"/>
              </a:spcBef>
              <a:spcAft>
                <a:spcPts val="800"/>
              </a:spcAft>
            </a:pP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তাওবা</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তওবা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শব্দের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অনুশোচনা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প্রত্যাবর্তন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ইত্যাদি</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ব্যাপক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তওবা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বর্তমান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ভবিষ্য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ৎ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জীবনের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অন্যায়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পাপরাশি</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মুক্ত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অন্যায়ের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অনুশোচনা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দৃঢ়তার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বর্জন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অঙ্গিকার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গ্রহণ</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ভবিষ্যতে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অন্যায়ে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যাওয়ার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মনমানসিকতা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পোষণ</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কথায়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পাপ-কর্ম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এসে</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সৎকাজে</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প্রবৃত্ত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হওয়া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gn="ctr">
              <a:lnSpc>
                <a:spcPct val="107000"/>
              </a:lnSpc>
              <a:spcBef>
                <a:spcPts val="0"/>
              </a:spcBef>
              <a:spcAft>
                <a:spcPts val="800"/>
              </a:spcAft>
            </a:pPr>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তাওবাতুন</a:t>
            </a: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নাসূহা</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ঈমানদারগণ</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তাওবা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প্রকৃত</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তাওবা৷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অসম্ভব</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নয়</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দোষত্রুটিসমুহ</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দিবেন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এমন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জান্নাতে</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প্রবেশ</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করবেন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পাদদেশ</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দিয়ে</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ঝরণাসমূহ</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প্রবাহিত</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হতে</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থাকবে৷সূরা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তাহরীমঃ</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৮</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نصوح</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শব্দটির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বিভিন্ন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এক</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نصحة</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খাঁটি</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তাওবাতুন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নাসূহ</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এমন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তাওবা,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রিয়া</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নামযশ</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খাঁটি-কেবল</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তা’আলার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সস্তুষ্টি</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অর্জন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আযাবের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ভয়ে</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ভীত</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গোনাহের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কারণে</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অনুতপ্ত</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গোনাহ</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পরিত্যাগ</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نصاحة</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বস্ত্র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সেলাই</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তালি</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দেয়া</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তাওবাতুন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নাসূহ</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শব্দটি</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উদ্দেশ্য</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ব্যক্ত</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গোনাহের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কারণে</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সৎকর্মের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ছিন্নবস্ত্রে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তাওবা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তালি</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সংযুক্ত</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কুরতুবী</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ছাড়া</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গোনাহর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কারণে</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দীনদারীর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ফাটল</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সৃষ্টি</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হয়েছে</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তাওবা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দ্বারা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সংশোধন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৷</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নিষ্কলুষতা</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কল্যাণকামিতা</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৷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খাঁটি</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মধু</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মোম</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অন্যান্য</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আবর্জনা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মুক্ত</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হয়েছে</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5044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4269C7-CA68-41CB-AA26-6FA8E0D21E6B}"/>
              </a:ext>
            </a:extLst>
          </p:cNvPr>
          <p:cNvSpPr txBox="1"/>
          <p:nvPr/>
        </p:nvSpPr>
        <p:spPr>
          <a:xfrm>
            <a:off x="62144" y="1"/>
            <a:ext cx="10875145" cy="5846024"/>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তাওবা</a:t>
            </a:r>
            <a:endPar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তাওবা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সংশোধন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বর্ণনা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তাওবা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7030A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কবুল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একমাত্র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তাওবা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কবুলকারী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দয়ালু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১৬০</a:t>
            </a:r>
          </a:p>
          <a:p>
            <a:pPr marL="0" marR="0">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মহান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তওবাকারী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পবিত্রতা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অর্জনকারীদের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ভালবাসেন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২২২</a:t>
            </a:r>
          </a:p>
          <a:p>
            <a:pPr marL="0" marR="0">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তওবা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ঈমান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আশা</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সফলকাম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কাসাসঃ৬৭।</a:t>
            </a:r>
          </a:p>
          <a:p>
            <a:pPr marL="342900" marR="0" indent="-342900">
              <a:lnSpc>
                <a:spcPct val="107000"/>
              </a:lnSpc>
              <a:spcBef>
                <a:spcPts val="0"/>
              </a:spcBef>
              <a:spcAft>
                <a:spcPts val="800"/>
              </a:spcAft>
              <a:buFont typeface="Arial" panose="020B0604020202020204" pitchFamily="34" charset="0"/>
              <a:buChar char="•"/>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তওবা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ঈমান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সকল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পাপরাশি</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নেকীতে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রূপান্তর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R="0">
              <a:lnSpc>
                <a:spcPct val="107000"/>
              </a:lnSpc>
              <a:spcBef>
                <a:spcPts val="0"/>
              </a:spcBef>
              <a:spcAft>
                <a:spcPts val="800"/>
              </a:spcAft>
            </a:pPr>
            <a:r>
              <a:rPr lang="en-US" sz="2000" dirty="0">
                <a:solidFill>
                  <a:srgbClr val="7030A0"/>
                </a:solidFill>
                <a:latin typeface="Bangla" panose="03000603000000000000" pitchFamily="66" charset="0"/>
                <a:ea typeface="Calibri" panose="020F0502020204030204" pitchFamily="34" charset="0"/>
                <a:cs typeface="Bangla" panose="03000603000000000000" pitchFamily="66" charset="0"/>
              </a:rPr>
              <a:t>      </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ক্ষমাশীল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দয়ালু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ফোরকান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৬৯।</a:t>
            </a:r>
          </a:p>
          <a:p>
            <a:pPr marL="0" marR="0">
              <a:lnSpc>
                <a:spcPct val="107000"/>
              </a:lnSpc>
              <a:spcBef>
                <a:spcPts val="0"/>
              </a:spcBef>
              <a:spcAft>
                <a:spcPts val="800"/>
              </a:spcAft>
            </a:pP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গোনাহ</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তওবাকারীর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গোনাহই</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ইবন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মাজাহ</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৪২৫০।</a:t>
            </a:r>
          </a:p>
          <a:p>
            <a:pPr marL="0" marR="0">
              <a:lnSpc>
                <a:spcPct val="107000"/>
              </a:lnSpc>
              <a:spcBef>
                <a:spcPts val="0"/>
              </a:spcBef>
              <a:spcAft>
                <a:spcPts val="800"/>
              </a:spcAft>
            </a:pP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নিশ্চয়</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তা‘আলা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রাত্রিবেলা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হস্ত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প্রসারিত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দিবাভাগের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গোনাহগুলোর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তওবা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কবুল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ওদিকে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দিনের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বেলায়</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হস্ত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প্রসারিত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রাতের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গোনাহ</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তওবা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গ্রহণ</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সহীহ</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মুসলিম</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২৭৪৭</a:t>
            </a:r>
          </a:p>
          <a:p>
            <a:pPr marL="0" marR="0">
              <a:lnSpc>
                <a:spcPct val="107000"/>
              </a:lnSpc>
              <a:spcBef>
                <a:spcPts val="0"/>
              </a:spcBef>
              <a:spcAft>
                <a:spcPts val="800"/>
              </a:spcAft>
            </a:pPr>
            <a:r>
              <a:rPr lang="en-US" sz="24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as-IN"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রাসূলুল্লাহ সা বলেছেন, </a:t>
            </a:r>
            <a:endPar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as-IN"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হে লোকসকল! তোমরা আল্লাহর কাছে তাওবা করো, কারণ আমি দিনে </a:t>
            </a:r>
            <a:endPar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as-IN"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একশত বার তার কাছে তাওবা করি। [মুসলিম: ২৭০২]</a:t>
            </a:r>
            <a:endPar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208008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6AC251-46DA-41B1-AA1D-ADC2D61970BF}"/>
              </a:ext>
            </a:extLst>
          </p:cNvPr>
          <p:cNvSpPr txBox="1"/>
          <p:nvPr/>
        </p:nvSpPr>
        <p:spPr>
          <a:xfrm>
            <a:off x="0" y="0"/>
            <a:ext cx="12081164" cy="6791777"/>
          </a:xfrm>
          <a:prstGeom prst="rect">
            <a:avLst/>
          </a:prstGeom>
          <a:noFill/>
        </p:spPr>
        <p:txBody>
          <a:bodyPr wrap="square">
            <a:spAutoFit/>
          </a:bodyPr>
          <a:lstStyle/>
          <a:p>
            <a:pPr marL="0" marR="0" algn="ctr">
              <a:lnSpc>
                <a:spcPct val="107000"/>
              </a:lnSpc>
              <a:spcBef>
                <a:spcPts val="0"/>
              </a:spcBef>
              <a:spcAft>
                <a:spcPts val="800"/>
              </a:spcAft>
            </a:pPr>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পাপ</a:t>
            </a: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বা</a:t>
            </a: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অপরাধ</a:t>
            </a: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দু</a:t>
            </a: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ধরনের</a:t>
            </a: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হয়ে</a:t>
            </a: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১।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সকল</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পাপ</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শুধুমাত্র</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রাব্বুল</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আলামীনের</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হক</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অধিকার</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সম্পর্কিত</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২।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সকল</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পাপ</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অপরাধ</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মানুষের</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অধিকার</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সম্পর্কিত</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পাপ</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করলে</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মানুষ</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ক্ষতিগ্রস্ত</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প্রথম</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প্রকার</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পাপ</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তাওবা ও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প্রার্থনা</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পাঁচটি</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শর্তের</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উপস্থিতি</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জরুরী</a:t>
            </a:r>
            <a:endPar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১।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ইখলাস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অকপটতা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২।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পাপটিতে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লিপ্ত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হওয়ার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আন্তরিকভাবে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অনুতপ্ত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হওয়া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৩।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পাপ</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কাজটি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পরিহার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৪।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ভবিষ্যতে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পাপ</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দৃঢ়</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সংকল্প</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গ্রহণ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৫।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তওবা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কবুল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হওয়ার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সময়সীমার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মধ্যে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তওবা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দ্বিতীয়</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প্রকার</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পাপ</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তাওবা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শর্ত</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মোট</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ছয়টি</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১।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ইখলাস</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অকপটতা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২।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পাপ</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কাজটি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পরিহার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৩।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পাপটিতে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লিপ্ত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হওয়ার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আন্তরিকভাবে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অনুতপ্ত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হওয়া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৪।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ভবিষ্যতে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পাপ</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দৃঢ়</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সংকল্প</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গ্রহণ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৫।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পাপের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মানুষটির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অধিকার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ক্ষুন্ন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লোকটি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ক্ষতিগ্রস্ত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পাওনা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পরিশোধ</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dirty="0">
                <a:solidFill>
                  <a:srgbClr val="7030A0"/>
                </a:solidFill>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যথাযথ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ক্ষতিপুরণ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মিটমাট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অথবা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ছাড়িয়ে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৬।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তওবা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কবুল</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হওয়ার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সময়সীমার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তওবা</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শাইখ</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উছাইমীনের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লিকাউল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আল-মাফতুহ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৫৩/৭৩</a:t>
            </a:r>
            <a:endParaRPr lang="en-US"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1398604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D40B6D-095D-48EC-97B2-966E42CFFA9B}"/>
              </a:ext>
            </a:extLst>
          </p:cNvPr>
          <p:cNvSpPr txBox="1"/>
          <p:nvPr/>
        </p:nvSpPr>
        <p:spPr>
          <a:xfrm>
            <a:off x="0" y="157018"/>
            <a:ext cx="10012217" cy="6242543"/>
          </a:xfrm>
          <a:prstGeom prst="rect">
            <a:avLst/>
          </a:prstGeom>
          <a:noFill/>
        </p:spPr>
        <p:txBody>
          <a:bodyPr wrap="square">
            <a:spAutoFit/>
          </a:bodyPr>
          <a:lstStyle/>
          <a:p>
            <a:pPr marL="0" marR="0" algn="ctr">
              <a:lnSpc>
                <a:spcPct val="107000"/>
              </a:lnSpc>
              <a:spcBef>
                <a:spcPts val="0"/>
              </a:spcBef>
              <a:spcAft>
                <a:spcPts val="800"/>
              </a:spcAft>
            </a:pPr>
            <a:r>
              <a:rPr lang="en-US" sz="24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তাওবা </a:t>
            </a:r>
            <a:r>
              <a:rPr lang="en-US" sz="24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কিভাবে</a:t>
            </a:r>
            <a:r>
              <a:rPr lang="en-US" sz="24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করবো</a:t>
            </a:r>
            <a:endParaRPr lang="en-US" sz="24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অন্তরের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অন্তঃস্থল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সময়ই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গুনাহের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অনুশোচনায়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ব্যথিত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হওয়া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যুলুম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ফেলেছেন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ভবিষ্যতে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কাজ</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মহান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আনুগত্যে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অটল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থাকবেন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অংগীকার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মহান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চাওয়া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দিয়েই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তাওবা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err="1">
                <a:solidFill>
                  <a:srgbClr val="7030A0"/>
                </a:solidFill>
                <a:latin typeface="Bangla" panose="03000603000000000000" pitchFamily="66" charset="0"/>
                <a:ea typeface="Calibri" panose="020F0502020204030204" pitchFamily="34" charset="0"/>
                <a:cs typeface="Bangla" panose="03000603000000000000" pitchFamily="66" charset="0"/>
              </a:rPr>
              <a:t>নির্দিষ্ট</a:t>
            </a:r>
            <a:r>
              <a:rPr lang="en-US" sz="2000" dirty="0">
                <a:solidFill>
                  <a:srgbClr val="7030A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7030A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latin typeface="Bangla" panose="03000603000000000000" pitchFamily="66" charset="0"/>
                <a:ea typeface="Calibri" panose="020F0502020204030204" pitchFamily="34" charset="0"/>
                <a:cs typeface="Bangla" panose="03000603000000000000" pitchFamily="66" charset="0"/>
              </a:rPr>
              <a:t>গুনাহ</a:t>
            </a:r>
            <a:r>
              <a:rPr lang="en-US" sz="2000" dirty="0">
                <a:solidFill>
                  <a:srgbClr val="7030A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latin typeface="Bangla" panose="03000603000000000000" pitchFamily="66" charset="0"/>
                <a:ea typeface="Calibri" panose="020F0502020204030204" pitchFamily="34" charset="0"/>
                <a:cs typeface="Bangla" panose="03000603000000000000" pitchFamily="66" charset="0"/>
              </a:rPr>
              <a:t>ফেললে</a:t>
            </a:r>
            <a:r>
              <a:rPr lang="en-US" sz="2000" dirty="0">
                <a:solidFill>
                  <a:srgbClr val="7030A0"/>
                </a:solidFill>
                <a:latin typeface="Bangla" panose="03000603000000000000" pitchFamily="66" charset="0"/>
                <a:ea typeface="Calibri" panose="020F0502020204030204" pitchFamily="34" charset="0"/>
                <a:cs typeface="Bangla" panose="03000603000000000000" pitchFamily="66" charset="0"/>
              </a:rPr>
              <a:t>-</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আবুবকর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বর্ণিত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আমি</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বলতে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শুনেছি</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লোক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যদি</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গোনাহ</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অতঃপর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উঠে</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দাঁড়ায়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পবিত্রতা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অর্জন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দু’রাক‘আত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সালাত</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আদায়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অতঃপর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নিকটে</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ক্ষমা</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প্রার্থনা</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তাকে</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ক্ষমা</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দেন।</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আবুদাঊদ</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নাসাঈ</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ইবনু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মাজাহ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বায়হাক্বী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তিরমিযী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হাদীছ</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হাসান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ফিক্বহুস</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সুন্নাহ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১/১৫৯;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মিশকাত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/১৩২৪</a:t>
            </a:r>
            <a:endPar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উক্ত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সালাত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দুই</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চার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রাক‘আত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ফরয</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নফল</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পূর্ণ</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ওযূ</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সুন্দর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রুকূ-সিজদা</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সহকারে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আহমাদ</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/২৭৫৮৬;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সহীহাহ</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/৩৩৯৮;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সহীহ</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আত-তারগীব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/২৩০।</a:t>
            </a:r>
            <a:endParaRPr lang="as-IN"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 </a:t>
            </a:r>
            <a:r>
              <a:rPr lang="as-IN"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“অবশ্যই আল্লাহ তাদের তওবা কবুল করবেন, যারা ভুলবশতঃ মন্দ কাজ করে, অতঃপর অনতিবিলম্বে তওবা করে; এরাই </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as-IN"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হল সেসব লোক যাদের তওবা আল্লাহ কবুল করেন। আল্লাহ মহাজ্ঞানী, রহস্যবিদ।” সূরা নিসা: ১৭</a:t>
            </a:r>
          </a:p>
          <a:p>
            <a:pPr marL="0" marR="0">
              <a:lnSpc>
                <a:spcPct val="107000"/>
              </a:lnSpc>
              <a:spcBef>
                <a:spcPts val="0"/>
              </a:spcBef>
              <a:spcAft>
                <a:spcPts val="800"/>
              </a:spcAft>
            </a:pP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 </a:t>
            </a:r>
            <a:r>
              <a:rPr lang="as-IN"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তওবা করতে হবে মৃত্যু শুরু হওয়ার পূর্বে(মৃত্যুর ফেরেশতা দেখার পূর্বে) এবং পশ্চিম দিক থেকে সূর্যোদয় শুরু হওয়ার </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as-IN"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আগে।  তিরমিযী: ৩৫৩৭, ইবনু মাজাহ: ৪২৫৩</a:t>
            </a:r>
          </a:p>
          <a:p>
            <a:pPr marL="0" marR="0">
              <a:lnSpc>
                <a:spcPct val="107000"/>
              </a:lnSpc>
              <a:spcBef>
                <a:spcPts val="0"/>
              </a:spcBef>
              <a:spcAft>
                <a:spcPts val="800"/>
              </a:spcAft>
            </a:pP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p>
        </p:txBody>
      </p:sp>
    </p:spTree>
    <p:extLst>
      <p:ext uri="{BB962C8B-B14F-4D97-AF65-F5344CB8AC3E}">
        <p14:creationId xmlns:p14="http://schemas.microsoft.com/office/powerpoint/2010/main" val="1777903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061C9B-7DA7-4713-82BC-259E1D0A806F}"/>
              </a:ext>
            </a:extLst>
          </p:cNvPr>
          <p:cNvSpPr txBox="1"/>
          <p:nvPr/>
        </p:nvSpPr>
        <p:spPr>
          <a:xfrm>
            <a:off x="203199" y="366271"/>
            <a:ext cx="10298545" cy="6739024"/>
          </a:xfrm>
          <a:prstGeom prst="rect">
            <a:avLst/>
          </a:prstGeom>
          <a:noFill/>
        </p:spPr>
        <p:txBody>
          <a:bodyPr wrap="square">
            <a:spAutoFit/>
          </a:bodyPr>
          <a:lstStyle/>
          <a:p>
            <a:pPr marL="0" marR="0" algn="ctr">
              <a:lnSpc>
                <a:spcPct val="107000"/>
              </a:lnSpc>
              <a:spcBef>
                <a:spcPts val="0"/>
              </a:spcBef>
              <a:spcAft>
                <a:spcPts val="800"/>
              </a:spcAft>
            </a:pP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তাওবা </a:t>
            </a:r>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ইস্তেগফার</a:t>
            </a: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উত্তম</a:t>
            </a: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হল</a:t>
            </a: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أَسْتَغْفِرُ</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اللَّهَ</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وَأَتُوبُ</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إِلَيْهِ          </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আস্তাগফিরুল্লাহ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ওয়া</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আতূবু</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ইলাইহি</a:t>
            </a:r>
            <a:r>
              <a:rPr kumimoji="0" lang="en-US" sz="2000" b="0" i="0" u="none" strike="noStrike" kern="1200" cap="none" spc="0" normalizeH="0" baseline="0" noProof="0" dirty="0">
                <a:ln>
                  <a:noFill/>
                </a:ln>
                <a:solidFill>
                  <a:srgbClr val="2F5496"/>
                </a:solidFill>
                <a:effectLst/>
                <a:uLnTx/>
                <a:uFillTx/>
                <a:latin typeface="Bangla" panose="03000603000000000000" pitchFamily="66" charset="0"/>
                <a:ea typeface="Calibri" panose="020F0502020204030204" pitchFamily="34" charset="0"/>
                <a:cs typeface="Bangla" panose="03000603000000000000" pitchFamily="66" charset="0"/>
              </a:rPr>
              <a:t>  </a:t>
            </a:r>
            <a:endPar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১।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আমি</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ক্ষমা</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প্রার্থনা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নিকটই</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তাওবা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বুখারী</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ফাতহুল</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বারীসহ</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১১/১০১,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৬৩০৭;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মুসলিম</a:t>
            </a:r>
            <a:r>
              <a:rPr lang="en-US" sz="1400" dirty="0" err="1">
                <a:solidFill>
                  <a:srgbClr val="2F5496"/>
                </a:solidFill>
                <a:latin typeface="Bangla" panose="03000603000000000000" pitchFamily="66" charset="0"/>
                <a:ea typeface="Calibri" panose="020F0502020204030204" pitchFamily="34" charset="0"/>
                <a:cs typeface="Bangla" panose="03000603000000000000" pitchFamily="66" charset="0"/>
              </a:rPr>
              <a:t>ঃ</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২৭০২।</a:t>
            </a:r>
            <a:endParaRPr lang="en-US" sz="14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رَبِّ</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اغْفِرْ</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لِيْ</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وَتُبْ</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عَلَيَّ</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إِنَّكَ</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أنْتَ</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التَّوَّابُ</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الرَّحِيْمُ</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الغَفُوْرُ</a:t>
            </a:r>
            <a:endPar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রাব্বিগ্</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ফিরলী</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ওয়া</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তুব</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আলাইয়্যা</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ইন্নাকা</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আনতাত</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তাওয়া-বুর</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রাহীম</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দ্বিতীয়</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বর্ণনয়</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রাহীম</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এর</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বদলে</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গাফূর</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endParaRPr lang="en-US" sz="2000" b="1" dirty="0">
              <a:solidFill>
                <a:srgbClr val="00B050"/>
              </a:solidFill>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২।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প্রভু</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আপনি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আমাকে</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ক্ষমা</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তাওবা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কবুল</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নিশ্চয়</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আপনি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মহান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তাওবা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কবুলকারী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করুণাময়</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দ্বিতীয়</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বর্ণনায়</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তাওবা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কবুলকারী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ক্ষমাকারী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a:t>
            </a:r>
            <a:r>
              <a:rPr lang="en-US" sz="2000" dirty="0">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মসজিদে</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বসে</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বৈঠকেই</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দোয়া</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১০০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পড়েছেন</a:t>
            </a:r>
            <a:r>
              <a:rPr lang="en-US"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1400" dirty="0">
                <a:solidFill>
                  <a:srgbClr val="2F5496"/>
                </a:solidFill>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আবূ</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দাঊদ-১৫১৬, </a:t>
            </a:r>
            <a:r>
              <a:rPr lang="en-US" sz="1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ইবনু</a:t>
            </a:r>
            <a:r>
              <a:rPr lang="en-US" sz="1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মাজাহ-৩৮১৪, তিরমিযী-৩৪৩৪, </a:t>
            </a:r>
            <a:endParaRPr lang="ar-AE" sz="1800" dirty="0">
              <a:solidFill>
                <a:srgbClr val="2F5496"/>
              </a:solidFill>
              <a:effectLst/>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ar-AE" sz="1800" b="1" dirty="0">
                <a:solidFill>
                  <a:srgbClr val="00B050"/>
                </a:solidFill>
                <a:effectLst/>
                <a:latin typeface="Bangla" panose="03000603000000000000" pitchFamily="66" charset="0"/>
                <a:ea typeface="Calibri" panose="020F0502020204030204" pitchFamily="34" charset="0"/>
                <a:cs typeface="Times New Roman" panose="02020603050405020304" pitchFamily="18" charset="0"/>
              </a:rPr>
              <a:t>أَسْتَغْفِرُ اللَّهَ الَّذِي لاَ إِلَهَ إِلاَّ هُوَ الْحَىُّ الْقَيُّومُ وَأَتُوبُ إِلَيْهِ</a:t>
            </a:r>
          </a:p>
          <a:p>
            <a:pPr marL="0" marR="0">
              <a:lnSpc>
                <a:spcPct val="107000"/>
              </a:lnSpc>
              <a:spcBef>
                <a:spcPts val="0"/>
              </a:spcBef>
              <a:spcAft>
                <a:spcPts val="800"/>
              </a:spcAft>
            </a:pPr>
            <a:r>
              <a:rPr lang="as-IN"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আস্তাগফিরুল্লা-হাল্লাযী লা ইলা-হা ইল্লা হুওয়াল হাইয়ুল ক্বাইয়ূমু ওয়া আতূবু ইলাইহে।</a:t>
            </a:r>
          </a:p>
          <a:p>
            <a:pPr marL="0" marR="0">
              <a:lnSpc>
                <a:spcPct val="107000"/>
              </a:lnSpc>
              <a:spcBef>
                <a:spcPts val="0"/>
              </a:spcBef>
              <a:spcAft>
                <a:spcPts val="800"/>
              </a:spcAft>
            </a:pP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as-IN"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৩। ‘আমি ক্ষমা প্রার্থনা করছি সেই আল্লাহর নিকটে যিনি ব্যতীত কোন উপাস্য নেই। যিনি চিরঞ্জীব ও বিশ্ব চরাচরের ধারক এবং তাঁর দিকেই আমি ফিরে যাচ্ছি বা তওবা করছি’।</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as-IN" sz="18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তিরমিযী, আবুদাঊদ, মিশকাত হা/২৩৫৩ </a:t>
            </a:r>
            <a:endParaRPr lang="en-US" sz="1800" dirty="0">
              <a:solidFill>
                <a:srgbClr val="2F5496"/>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أَستَغْفِرُ</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اللهَ</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আস্তাগফিরুল্লা</a:t>
            </a:r>
            <a:r>
              <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-হ।</a:t>
            </a:r>
          </a:p>
          <a:p>
            <a:pPr marL="0" marR="0">
              <a:lnSpc>
                <a:spcPct val="107000"/>
              </a:lnSpc>
              <a:spcBef>
                <a:spcPts val="0"/>
              </a:spcBef>
              <a:spcAft>
                <a:spcPts val="800"/>
              </a:spcAft>
            </a:pPr>
            <a:r>
              <a:rPr lang="en-US" sz="2000" dirty="0">
                <a:solidFill>
                  <a:srgbClr val="2F5496"/>
                </a:solidFill>
                <a:latin typeface="Bangla" panose="03000603000000000000" pitchFamily="66" charset="0"/>
                <a:ea typeface="Calibri" panose="020F0502020204030204" pitchFamily="34" charset="0"/>
                <a:cs typeface="Bangla" panose="03000603000000000000" pitchFamily="66" charset="0"/>
              </a:rPr>
              <a:t>  ৪। </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আমি</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ক্ষমা</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প্রার্থনা</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16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প্রতি</a:t>
            </a:r>
            <a:r>
              <a:rPr lang="en-US" sz="16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ওয়াক্তের</a:t>
            </a:r>
            <a:r>
              <a:rPr lang="en-US" sz="16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ফরয</a:t>
            </a:r>
            <a:r>
              <a:rPr lang="en-US" sz="16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সালাতে</a:t>
            </a:r>
            <a:r>
              <a:rPr lang="en-US" sz="16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সালাম</a:t>
            </a:r>
            <a:r>
              <a:rPr lang="en-US" sz="16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ফিরানোর</a:t>
            </a:r>
            <a:r>
              <a:rPr lang="en-US" sz="16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a:t>
            </a:r>
            <a:r>
              <a:rPr lang="en-US" sz="16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16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a:t>
            </a:r>
            <a:r>
              <a:rPr lang="en-US" sz="16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এই</a:t>
            </a:r>
            <a:r>
              <a:rPr lang="en-US" sz="16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দু’আ</a:t>
            </a:r>
            <a:r>
              <a:rPr lang="en-US" sz="16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৩ </a:t>
            </a:r>
            <a:r>
              <a:rPr lang="en-US" sz="16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বার</a:t>
            </a:r>
            <a:r>
              <a:rPr lang="en-US" sz="16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পড়তেন</a:t>
            </a:r>
            <a:r>
              <a:rPr lang="en-US" sz="16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মিশকাত-৯৬১</a:t>
            </a:r>
          </a:p>
          <a:p>
            <a:pPr marL="0" marR="0">
              <a:lnSpc>
                <a:spcPct val="107000"/>
              </a:lnSpc>
              <a:spcBef>
                <a:spcPts val="0"/>
              </a:spcBef>
              <a:spcAft>
                <a:spcPts val="800"/>
              </a:spcAft>
            </a:pPr>
            <a:r>
              <a:rPr lang="en-US" sz="2000" dirty="0">
                <a:solidFill>
                  <a:srgbClr val="2F5496"/>
                </a:solidFill>
                <a:latin typeface="Bangla" panose="03000603000000000000" pitchFamily="66" charset="0"/>
                <a:ea typeface="Calibri" panose="020F0502020204030204" pitchFamily="34" charset="0"/>
                <a:cs typeface="Bangla" panose="03000603000000000000" pitchFamily="66" charset="0"/>
              </a:rPr>
              <a:t>  ৫। </a:t>
            </a:r>
            <a:r>
              <a:rPr lang="en-US" sz="2000" dirty="0" err="1">
                <a:solidFill>
                  <a:srgbClr val="2F5496"/>
                </a:solidFill>
                <a:latin typeface="Bangla" panose="03000603000000000000" pitchFamily="66" charset="0"/>
                <a:ea typeface="Calibri" panose="020F0502020204030204" pitchFamily="34" charset="0"/>
                <a:cs typeface="Bangla" panose="03000603000000000000" pitchFamily="66" charset="0"/>
              </a:rPr>
              <a:t>সাইয়্যেদুল</a:t>
            </a:r>
            <a:r>
              <a:rPr lang="en-US" sz="2000" dirty="0">
                <a:solidFill>
                  <a:srgbClr val="2F5496"/>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F5496"/>
                </a:solidFill>
                <a:latin typeface="Bangla" panose="03000603000000000000" pitchFamily="66" charset="0"/>
                <a:ea typeface="Calibri" panose="020F0502020204030204" pitchFamily="34" charset="0"/>
                <a:cs typeface="Bangla" panose="03000603000000000000" pitchFamily="66" charset="0"/>
              </a:rPr>
              <a:t>ইস্তেগফার</a:t>
            </a:r>
            <a:endParaRPr lang="en-US" sz="20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sz="1100"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2304289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72A1843C-BAFC-4F14-8D4B-855425092602}"/>
              </a:ext>
            </a:extLst>
          </p:cNvPr>
          <p:cNvSpPr txBox="1"/>
          <p:nvPr/>
        </p:nvSpPr>
        <p:spPr>
          <a:xfrm>
            <a:off x="6639031" y="695262"/>
            <a:ext cx="5549793" cy="3317938"/>
          </a:xfrm>
          <a:prstGeom prst="rect">
            <a:avLst/>
          </a:prstGeom>
        </p:spPr>
        <p:txBody>
          <a:bodyPr vert="horz" lIns="91440" tIns="45720" rIns="91440" bIns="45720" rtlCol="0" anchor="t">
            <a:noAutofit/>
          </a:bodyPr>
          <a:lstStyle/>
          <a:p>
            <a:pPr>
              <a:spcBef>
                <a:spcPts val="1000"/>
              </a:spcBef>
              <a:buClr>
                <a:schemeClr val="accent1"/>
              </a:buClr>
              <a:buSzPct val="80000"/>
              <a:buFont typeface="Wingdings 3" charset="2"/>
              <a:buChar char=""/>
            </a:pPr>
            <a:endParaRPr lang="en-US" sz="2800" dirty="0">
              <a:solidFill>
                <a:srgbClr val="FFFFFF"/>
              </a:solidFill>
              <a:latin typeface="Bangla" panose="03000603000000000000" pitchFamily="66" charset="0"/>
              <a:cs typeface="Bangla" panose="03000603000000000000" pitchFamily="66" charset="0"/>
            </a:endParaRPr>
          </a:p>
          <a:p>
            <a:pPr>
              <a:spcBef>
                <a:spcPts val="1000"/>
              </a:spcBef>
              <a:buClr>
                <a:schemeClr val="accent1"/>
              </a:buClr>
              <a:buSzPct val="80000"/>
              <a:buFont typeface="Wingdings 3" charset="2"/>
              <a:buChar char=""/>
            </a:pP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وَتُوبُوا</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إِلَى</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اللَّهِ</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جَمِيعًا</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أَيُّهَ</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الْمُؤْمِنُونَ</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لَعَلَّكُمْ</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تُفْلِحُونَ</a:t>
            </a:r>
            <a:endParaRPr lang="en-US" sz="2800" dirty="0">
              <a:solidFill>
                <a:srgbClr val="FFFFFF"/>
              </a:solidFill>
              <a:latin typeface="Bangla" panose="03000603000000000000" pitchFamily="66" charset="0"/>
              <a:cs typeface="Bangla" panose="03000603000000000000" pitchFamily="66" charset="0"/>
            </a:endParaRPr>
          </a:p>
          <a:p>
            <a:pPr>
              <a:spcBef>
                <a:spcPts val="1000"/>
              </a:spcBef>
              <a:buClr>
                <a:schemeClr val="accent1"/>
              </a:buClr>
              <a:buSzPct val="80000"/>
              <a:buFont typeface="Wingdings 3" charset="2"/>
              <a:buChar char=""/>
            </a:pPr>
            <a:r>
              <a:rPr lang="en-US" sz="2800" dirty="0" err="1">
                <a:solidFill>
                  <a:srgbClr val="FFFFFF"/>
                </a:solidFill>
                <a:latin typeface="Bangla" panose="03000603000000000000" pitchFamily="66" charset="0"/>
                <a:cs typeface="Bangla" panose="03000603000000000000" pitchFamily="66" charset="0"/>
              </a:rPr>
              <a:t>হে</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মু’মিনগণ</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তোমরা</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সবাই</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মিলে</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আল্লাহর</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কাছে</a:t>
            </a:r>
            <a:r>
              <a:rPr lang="en-US" sz="2800" dirty="0">
                <a:solidFill>
                  <a:srgbClr val="FFFFFF"/>
                </a:solidFill>
                <a:latin typeface="Bangla" panose="03000603000000000000" pitchFamily="66" charset="0"/>
                <a:cs typeface="Bangla" panose="03000603000000000000" pitchFamily="66" charset="0"/>
              </a:rPr>
              <a:t> তাওবা </a:t>
            </a:r>
            <a:r>
              <a:rPr lang="en-US" sz="2800" dirty="0" err="1">
                <a:solidFill>
                  <a:srgbClr val="FFFFFF"/>
                </a:solidFill>
                <a:latin typeface="Bangla" panose="03000603000000000000" pitchFamily="66" charset="0"/>
                <a:cs typeface="Bangla" panose="03000603000000000000" pitchFamily="66" charset="0"/>
              </a:rPr>
              <a:t>করো,আশা</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করা</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যায়</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তোমরা</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সফলকাম</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হবে৷সূরা</a:t>
            </a:r>
            <a:r>
              <a:rPr lang="en-US" sz="2800" dirty="0">
                <a:solidFill>
                  <a:srgbClr val="FFFFFF"/>
                </a:solidFill>
                <a:latin typeface="Bangla" panose="03000603000000000000" pitchFamily="66" charset="0"/>
                <a:cs typeface="Bangla" panose="03000603000000000000" pitchFamily="66" charset="0"/>
              </a:rPr>
              <a:t> </a:t>
            </a:r>
            <a:r>
              <a:rPr lang="en-US" sz="2800" dirty="0" err="1">
                <a:solidFill>
                  <a:srgbClr val="FFFFFF"/>
                </a:solidFill>
                <a:latin typeface="Bangla" panose="03000603000000000000" pitchFamily="66" charset="0"/>
                <a:cs typeface="Bangla" panose="03000603000000000000" pitchFamily="66" charset="0"/>
              </a:rPr>
              <a:t>নূরঃ</a:t>
            </a:r>
            <a:r>
              <a:rPr lang="en-US" sz="2800" dirty="0">
                <a:solidFill>
                  <a:srgbClr val="FFFFFF"/>
                </a:solidFill>
                <a:latin typeface="Bangla" panose="03000603000000000000" pitchFamily="66" charset="0"/>
                <a:cs typeface="Bangla" panose="03000603000000000000" pitchFamily="66" charset="0"/>
              </a:rPr>
              <a:t> ৩১  </a:t>
            </a:r>
          </a:p>
        </p:txBody>
      </p:sp>
      <p:pic>
        <p:nvPicPr>
          <p:cNvPr id="7" name="Picture 6" descr="A picture containing diagram&#10;&#10;Description automatically generated">
            <a:extLst>
              <a:ext uri="{FF2B5EF4-FFF2-40B4-BE49-F238E27FC236}">
                <a16:creationId xmlns:a16="http://schemas.microsoft.com/office/drawing/2014/main" id="{6B24F1BB-86BB-4B38-9F4E-53E7DDF91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10" y="1432454"/>
            <a:ext cx="4438650" cy="4314825"/>
          </a:xfrm>
          <a:prstGeom prst="rect">
            <a:avLst/>
          </a:prstGeom>
        </p:spPr>
      </p:pic>
    </p:spTree>
    <p:extLst>
      <p:ext uri="{BB962C8B-B14F-4D97-AF65-F5344CB8AC3E}">
        <p14:creationId xmlns:p14="http://schemas.microsoft.com/office/powerpoint/2010/main" val="43310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7FB2D0-14EC-47A0-B145-97CC23042158}"/>
              </a:ext>
            </a:extLst>
          </p:cNvPr>
          <p:cNvSpPr txBox="1"/>
          <p:nvPr/>
        </p:nvSpPr>
        <p:spPr>
          <a:xfrm>
            <a:off x="62144" y="71021"/>
            <a:ext cx="12129856" cy="6798913"/>
          </a:xfrm>
          <a:prstGeom prst="rect">
            <a:avLst/>
          </a:prstGeom>
          <a:noFill/>
        </p:spPr>
        <p:txBody>
          <a:bodyPr wrap="square">
            <a:spAutoFit/>
          </a:bodyPr>
          <a:lstStyle/>
          <a:p>
            <a:pPr marL="0" marR="0" algn="ctr">
              <a:lnSpc>
                <a:spcPct val="107000"/>
              </a:lnSpc>
              <a:spcBef>
                <a:spcPts val="0"/>
              </a:spcBef>
              <a:spcAft>
                <a:spcPts val="800"/>
              </a:spcAft>
            </a:pPr>
            <a:r>
              <a:rPr lang="en-US" sz="2800" b="1"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লাইলাতুল</a:t>
            </a:r>
            <a:r>
              <a:rPr lang="en-US" sz="2800" b="1"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b="1"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ক্বদর</a:t>
            </a:r>
            <a:endParaRPr lang="en-US" sz="2800" b="1" dirty="0">
              <a:solidFill>
                <a:srgbClr val="00206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আরবি</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لیلة</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القدر</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আরবিতে</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লাইলাতুল</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latin typeface="Bangla" panose="03000603000000000000" pitchFamily="66" charset="0"/>
                <a:ea typeface="Calibri" panose="020F0502020204030204" pitchFamily="34" charset="0"/>
                <a:cs typeface="Bangla" panose="03000603000000000000" pitchFamily="66" charset="0"/>
              </a:rPr>
              <a:t>ক্ব</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দর</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এর</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অর্থ</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অতিশয়</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মহিমান্বিত</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সম্মানিত</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রাত</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বা</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পবিত্র</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রজনী</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আরবি</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ভাষায়</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লাইলাতুন</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অর্থ</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হলো</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রাত্রি</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sz="2400" dirty="0">
                <a:solidFill>
                  <a:schemeClr val="accent5">
                    <a:lumMod val="75000"/>
                  </a:schemeClr>
                </a:solidFill>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latin typeface="Bangla" panose="03000603000000000000" pitchFamily="66" charset="0"/>
                <a:ea typeface="Calibri" panose="020F0502020204030204" pitchFamily="34" charset="0"/>
                <a:cs typeface="Bangla" panose="03000603000000000000" pitchFamily="66" charset="0"/>
              </a:rPr>
              <a:t>ক্ব</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দর</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শব্দের</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অর্থ</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সম্মান</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মর্যাদা</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এ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ছাড়া</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এর</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অন্য</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অর্থ</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হলো</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ভাগ্য</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পরিমাণ</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তাকদির</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নির্ধারণ</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এ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রাতে</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মুসলমানদের</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সম্মান</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বৃদ্ধি</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হয়</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মানবজাতির</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ভাগ্য</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পুনর্নির্ধারণ</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হয়</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তাই</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এই</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রাত</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অত্যন্ত</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পুণ্যময়</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মহাসম্মানিত</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হিসেবে</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পরিচিত</a:t>
            </a:r>
            <a:r>
              <a:rPr lang="en-US" sz="24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endParaRPr lang="en-US" sz="24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ar-AE"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بِسْمِ اللَّهِ الرَّحْمَٰنِ الرَّحِيمِ</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দয়াময়</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মেহেরবান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নামে</a:t>
            </a:r>
            <a:endPar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ar-AE"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 اِنَّاۤ اَنۡزَلۡنٰهُ فِیۡ لَیۡلَۃِ الۡقَدۡرِ</a:t>
            </a:r>
            <a:r>
              <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                             </a:t>
            </a: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১</a:t>
            </a:r>
            <a:r>
              <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 </a:t>
            </a: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নিশ্চয় আমরা কুরআন নাযিল করেছি লাইলাতুল </a:t>
            </a:r>
            <a:r>
              <a:rPr lang="en-US" sz="2400" dirty="0" err="1">
                <a:solidFill>
                  <a:srgbClr val="070BA9"/>
                </a:solidFill>
                <a:effectLst/>
                <a:latin typeface="Bangla" panose="03000603000000000000" pitchFamily="66" charset="0"/>
                <a:ea typeface="Calibri" panose="020F0502020204030204" pitchFamily="34" charset="0"/>
                <a:cs typeface="Bangla" panose="03000603000000000000" pitchFamily="66" charset="0"/>
              </a:rPr>
              <a:t>ক্ব</a:t>
            </a: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দরে</a:t>
            </a:r>
            <a:endPar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 </a:t>
            </a:r>
            <a:r>
              <a:rPr lang="ar-AE"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وَ مَاۤ اَدۡرٰىکَ مَا لَیۡلَۃُ الۡقَدۡرِ</a:t>
            </a:r>
            <a:r>
              <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                          </a:t>
            </a: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২</a:t>
            </a:r>
            <a:r>
              <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a:t>
            </a: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 আর আপনাকে কিসে জানাবে লাইল</a:t>
            </a:r>
            <a:r>
              <a:rPr lang="en-US" sz="2400" dirty="0" err="1">
                <a:solidFill>
                  <a:srgbClr val="070BA9"/>
                </a:solidFill>
                <a:effectLst/>
                <a:latin typeface="Bangla" panose="03000603000000000000" pitchFamily="66" charset="0"/>
                <a:ea typeface="Calibri" panose="020F0502020204030204" pitchFamily="34" charset="0"/>
                <a:cs typeface="Bangla" panose="03000603000000000000" pitchFamily="66" charset="0"/>
              </a:rPr>
              <a:t>তু</a:t>
            </a: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ল </a:t>
            </a:r>
            <a:r>
              <a:rPr lang="en-US" sz="2400" dirty="0" err="1">
                <a:solidFill>
                  <a:srgbClr val="070BA9"/>
                </a:solidFill>
                <a:latin typeface="Bangla" panose="03000603000000000000" pitchFamily="66" charset="0"/>
                <a:ea typeface="Calibri" panose="020F0502020204030204" pitchFamily="34" charset="0"/>
                <a:cs typeface="Bangla" panose="03000603000000000000" pitchFamily="66" charset="0"/>
              </a:rPr>
              <a:t>ক্ব</a:t>
            </a: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দর কী?</a:t>
            </a:r>
            <a:endPar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 </a:t>
            </a:r>
            <a:r>
              <a:rPr lang="ar-AE"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لَیۡلَۃُ الۡقَدۡرِ ۬ۙ خَیۡرٌ مِّنۡ اَلۡفِ شَهۡرٍ</a:t>
            </a:r>
            <a:r>
              <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                   </a:t>
            </a: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৩</a:t>
            </a:r>
            <a:r>
              <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a:t>
            </a: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 লাইলাতুল</a:t>
            </a:r>
            <a:r>
              <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70BA9"/>
                </a:solidFill>
                <a:effectLst/>
                <a:latin typeface="Bangla" panose="03000603000000000000" pitchFamily="66" charset="0"/>
                <a:ea typeface="Calibri" panose="020F0502020204030204" pitchFamily="34" charset="0"/>
                <a:cs typeface="Bangla" panose="03000603000000000000" pitchFamily="66" charset="0"/>
              </a:rPr>
              <a:t>ক্ব</a:t>
            </a: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দর হাজার মাসের চেয়ে শ্রেষ্ঠ।</a:t>
            </a:r>
            <a:endPar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ar-AE"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 تَنَزَّلُ الۡمَلٰٓئِکَۃُ وَ الرُّوۡحُ فِیۡهَا بِاِذۡنِ رَبِّهِمۡ ۚ مِنۡ کُلِّ اَمۡرٍ</a:t>
            </a:r>
            <a:r>
              <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 ৪। </a:t>
            </a: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সে রাতে ফিরিশতাগণ ও রূহ নাযিল হয়</a:t>
            </a:r>
            <a:r>
              <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 </a:t>
            </a: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তাদের রবের অনুমতিক্রমে </a:t>
            </a:r>
            <a:r>
              <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400" dirty="0">
                <a:solidFill>
                  <a:srgbClr val="070BA9"/>
                </a:solidFill>
                <a:latin typeface="Bangla" panose="03000603000000000000" pitchFamily="66" charset="0"/>
                <a:ea typeface="Calibri" panose="020F0502020204030204" pitchFamily="34" charset="0"/>
                <a:cs typeface="Bangla" panose="03000603000000000000" pitchFamily="66" charset="0"/>
              </a:rPr>
              <a:t>                                                        </a:t>
            </a: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সকল সিদ্ধান্ত নিয়ে।</a:t>
            </a:r>
            <a:endPar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ar-AE"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سَلٰمٌ ۟ۛ هِیَ حَتّٰی مَطۡلَعِ الۡفَجۡرِ</a:t>
            </a:r>
            <a:r>
              <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                       </a:t>
            </a: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৫</a:t>
            </a:r>
            <a:r>
              <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 </a:t>
            </a:r>
            <a:r>
              <a:rPr lang="as-IN" sz="2400" dirty="0">
                <a:solidFill>
                  <a:srgbClr val="070BA9"/>
                </a:solidFill>
                <a:effectLst/>
                <a:latin typeface="Bangla" panose="03000603000000000000" pitchFamily="66" charset="0"/>
                <a:ea typeface="Calibri" panose="020F0502020204030204" pitchFamily="34" charset="0"/>
                <a:cs typeface="Bangla" panose="03000603000000000000" pitchFamily="66" charset="0"/>
              </a:rPr>
              <a:t>শান্তিময় সে রাত, ফজরের আবির্ভাব পর্যন্ত।</a:t>
            </a:r>
            <a:endPar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sz="2400"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257583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D45111-7D19-4226-B1AE-FF5A6488B9D5}"/>
              </a:ext>
            </a:extLst>
          </p:cNvPr>
          <p:cNvSpPr txBox="1"/>
          <p:nvPr/>
        </p:nvSpPr>
        <p:spPr>
          <a:xfrm>
            <a:off x="0" y="1"/>
            <a:ext cx="12126898" cy="7245317"/>
          </a:xfrm>
          <a:prstGeom prst="rect">
            <a:avLst/>
          </a:prstGeom>
          <a:noFill/>
        </p:spPr>
        <p:txBody>
          <a:bodyPr wrap="square">
            <a:spAutoFit/>
          </a:bodyPr>
          <a:lstStyle/>
          <a:p>
            <a:pPr marL="0" marR="0" algn="ctr">
              <a:lnSpc>
                <a:spcPct val="107000"/>
              </a:lnSpc>
              <a:spcBef>
                <a:spcPts val="0"/>
              </a:spcBef>
              <a:spcAft>
                <a:spcPts val="800"/>
              </a:spcAft>
            </a:pPr>
            <a:r>
              <a:rPr lang="en-US" sz="2400" b="1" dirty="0" err="1">
                <a:solidFill>
                  <a:srgbClr val="070BA9"/>
                </a:solidFill>
                <a:effectLst/>
                <a:latin typeface="Bangla" panose="03000603000000000000" pitchFamily="66" charset="0"/>
                <a:ea typeface="Calibri" panose="020F0502020204030204" pitchFamily="34" charset="0"/>
                <a:cs typeface="Times New Roman" panose="02020603050405020304" pitchFamily="18" charset="0"/>
              </a:rPr>
              <a:t>ক্ব</a:t>
            </a:r>
            <a:r>
              <a:rPr lang="en-US" sz="2400" b="1" dirty="0" err="1">
                <a:solidFill>
                  <a:srgbClr val="070BA9"/>
                </a:solidFill>
                <a:effectLst/>
                <a:latin typeface="Bangla" panose="03000603000000000000" pitchFamily="66" charset="0"/>
                <a:ea typeface="Calibri" panose="020F0502020204030204" pitchFamily="34" charset="0"/>
                <a:cs typeface="Bangla" panose="03000603000000000000" pitchFamily="66" charset="0"/>
              </a:rPr>
              <a:t>দর</a:t>
            </a:r>
            <a:r>
              <a:rPr lang="en-US" sz="2400" b="1" dirty="0">
                <a:solidFill>
                  <a:srgbClr val="070BA9"/>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070BA9"/>
                </a:solidFill>
                <a:effectLst/>
                <a:latin typeface="Bangla" panose="03000603000000000000" pitchFamily="66" charset="0"/>
                <a:ea typeface="Calibri" panose="020F0502020204030204" pitchFamily="34" charset="0"/>
                <a:cs typeface="Bangla" panose="03000603000000000000" pitchFamily="66" charset="0"/>
              </a:rPr>
              <a:t>রাতের</a:t>
            </a:r>
            <a:r>
              <a:rPr lang="en-US" sz="2400" b="1" dirty="0">
                <a:solidFill>
                  <a:srgbClr val="070BA9"/>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070BA9"/>
                </a:solidFill>
                <a:effectLst/>
                <a:latin typeface="Bangla" panose="03000603000000000000" pitchFamily="66" charset="0"/>
                <a:ea typeface="Calibri" panose="020F0502020204030204" pitchFamily="34" charset="0"/>
                <a:cs typeface="Bangla" panose="03000603000000000000" pitchFamily="66" charset="0"/>
              </a:rPr>
              <a:t>মর্যাদা</a:t>
            </a:r>
            <a:r>
              <a:rPr lang="en-US" sz="2400" b="1" dirty="0">
                <a:solidFill>
                  <a:srgbClr val="070BA9"/>
                </a:solidFill>
                <a:effectLst/>
                <a:latin typeface="Bangla" panose="03000603000000000000" pitchFamily="66" charset="0"/>
                <a:ea typeface="Calibri" panose="020F0502020204030204" pitchFamily="34" charset="0"/>
                <a:cs typeface="Bangla" panose="03000603000000000000" pitchFamily="66" charset="0"/>
              </a:rPr>
              <a:t> ও </a:t>
            </a:r>
            <a:r>
              <a:rPr lang="en-US" sz="2400" b="1" dirty="0" err="1">
                <a:solidFill>
                  <a:srgbClr val="070BA9"/>
                </a:solidFill>
                <a:effectLst/>
                <a:latin typeface="Bangla" panose="03000603000000000000" pitchFamily="66" charset="0"/>
                <a:ea typeface="Calibri" panose="020F0502020204030204" pitchFamily="34" charset="0"/>
                <a:cs typeface="Bangla" panose="03000603000000000000" pitchFamily="66" charset="0"/>
              </a:rPr>
              <a:t>কল্যান</a:t>
            </a:r>
            <a:endParaRPr lang="en-US" sz="2400" dirty="0">
              <a:solidFill>
                <a:srgbClr val="070BA9"/>
              </a:solidFill>
              <a:effectLst/>
              <a:latin typeface="Bangla" panose="03000603000000000000" pitchFamily="66" charset="0"/>
              <a:ea typeface="Calibri" panose="020F0502020204030204" pitchFamily="34" charset="0"/>
              <a:cs typeface="Bangla" panose="03000603000000000000" pitchFamily="66" charset="0"/>
            </a:endParaRPr>
          </a:p>
          <a:p>
            <a:pPr marL="0" marR="0" algn="ctr">
              <a:lnSpc>
                <a:spcPct val="107000"/>
              </a:lnSpc>
              <a:spcBef>
                <a:spcPts val="0"/>
              </a:spcBef>
              <a:spcAft>
                <a:spcPts val="800"/>
              </a:spcAft>
            </a:pPr>
            <a:r>
              <a:rPr lang="en-US" sz="2400" b="1"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মহান</a:t>
            </a:r>
            <a:r>
              <a:rPr lang="en-US" sz="2400" b="1"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রব</a:t>
            </a:r>
            <a:r>
              <a:rPr lang="en-US" sz="2400" b="1"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ক্বদর</a:t>
            </a:r>
            <a:r>
              <a:rPr lang="en-US" sz="2400" b="1"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রাতের</a:t>
            </a:r>
            <a:r>
              <a:rPr lang="en-US" sz="2400" b="1"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পরিচয়</a:t>
            </a:r>
            <a:r>
              <a:rPr lang="en-US" sz="2400" b="1"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2400" b="1"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মর্যাদা</a:t>
            </a:r>
            <a:r>
              <a:rPr lang="en-US" sz="2400" b="1"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সুরা</a:t>
            </a:r>
            <a:r>
              <a:rPr lang="en-US" sz="2400" b="1"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আল</a:t>
            </a:r>
            <a:r>
              <a:rPr lang="en-US" sz="2400" b="1"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ক্বদরেই</a:t>
            </a:r>
            <a:r>
              <a:rPr lang="en-US" sz="2400" b="1"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জানিয়েছেন</a:t>
            </a:r>
            <a:r>
              <a:rPr lang="en-US" sz="2400" b="1"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a:t>
            </a:r>
            <a:endParaRPr lang="en-US" sz="2400"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১।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এই</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রাত</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হাজার</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মাসের</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চেয়ে</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উত্তম</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لَيْلَةُ</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الْقَدْرِ</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خَيْرٌ</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مِّنْ</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أَلْفِ</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شَهْرٍ</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লাইলাতুল</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ক্বদর</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হাজার</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মাসের</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চেয়েও</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উত্তম</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সূরা</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ক্বদর</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৩)</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২।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এই</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রাত</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বরকতপূর্ণ</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রাত</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إِنَّا</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أَنزَلْنَاهُ</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فِي</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لَيْلَةٍ</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مُّبَارَكَةٍ</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নিশ্চয়</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আমি</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ইহা</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কুরআন</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কে</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অবতীর্ণ</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করেছি</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একটি</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বরকতময়</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রাতে</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দুখান</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৩) </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৩।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এই</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রাত</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সম্মানিত</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কারন</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কুর’আন</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নাযিল</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হয়েছে</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اِنَّاۤ</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اَنۡزَلۡنٰهُ</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فِیۡ</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لَیۡلَۃِ</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الۡقَدۡرِ</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আমি</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একে</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কুরআন</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অবর্তীণ</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করেছি</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লাইলাতুল</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ক্বদরে</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সূরা</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ক্বদর</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১)</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৪।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এই</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রাতে</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জিবরাইল</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আ.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সহ</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ফেরেশতারা</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দুনিয়াতে</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অবতীর্ণ</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হন</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تَنَزَّلُ</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الۡمَلٰٓئِکَۃُ</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وَ</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الرُّوۡحُ</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ঐ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রাত্রিতে</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ফিরিশতাগণ</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ও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রূহ</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জিবরীল</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অবতীর্ণ</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হয়</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a:t>
            </a:r>
            <a:r>
              <a:rPr lang="en-US" sz="1100" dirty="0">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সূরা</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ক্বদর</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৪)</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৫।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এই</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রাতে</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ভাগ্য</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নীতিমালা</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ফেরেশতাদের</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কাছে</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অর্পন</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হয়</a:t>
            </a:r>
            <a:r>
              <a:rPr lang="en-US" sz="18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فِیۡهَا</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بِاِذۡنِ</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رَبِّهِمۡ</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مِنۡ</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کُلِّ</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اَمۡرٍ</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তাদের</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রবের</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অনুমতিক্রমে</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সকল</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সিদ্ধান্ত</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নিয়ে</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সূরা</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a:t>
            </a:r>
            <a:r>
              <a:rPr lang="en-US" sz="1800" b="1" dirty="0" err="1">
                <a:solidFill>
                  <a:srgbClr val="2F5597"/>
                </a:solidFill>
                <a:effectLst/>
                <a:latin typeface="Bangla" panose="03000603000000000000" pitchFamily="66" charset="0"/>
                <a:ea typeface="Calibri" panose="020F0502020204030204" pitchFamily="34" charset="0"/>
                <a:cs typeface="Bangla" panose="03000603000000000000" pitchFamily="66" charset="0"/>
              </a:rPr>
              <a:t>ক্বদর</a:t>
            </a:r>
            <a:r>
              <a:rPr lang="en-US" sz="1800" b="1" dirty="0">
                <a:solidFill>
                  <a:srgbClr val="2F5597"/>
                </a:solidFill>
                <a:effectLst/>
                <a:latin typeface="Bangla" panose="03000603000000000000" pitchFamily="66" charset="0"/>
                <a:ea typeface="Calibri" panose="020F0502020204030204" pitchFamily="34" charset="0"/>
                <a:cs typeface="Bangla" panose="03000603000000000000" pitchFamily="66" charset="0"/>
              </a:rPr>
              <a:t>: ৪)</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20C95453-CF0F-4337-B7C4-BF78180E6DF8}"/>
              </a:ext>
            </a:extLst>
          </p:cNvPr>
          <p:cNvSpPr/>
          <p:nvPr/>
        </p:nvSpPr>
        <p:spPr>
          <a:xfrm>
            <a:off x="6095999" y="1065320"/>
            <a:ext cx="6030899" cy="57172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৬।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এই</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রাত</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পুরুপুরি</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শান্তি</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নিরাপদ</a:t>
            </a:r>
            <a:endParaRPr kumimoji="0" lang="en-US" sz="11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سَلٰمٌ</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هِیَ</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حَتّٰی</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مَطۡلَعِ</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الۡفَجۡرِ</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endParaRPr kumimoji="0" lang="en-US" sz="11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শান্তিময়</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সেই</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রাত্রি</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ফজর</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উদয়</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হওয়া</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পর্যন্ত</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সূরা</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ক্বদর</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৫)</a:t>
            </a:r>
            <a:endParaRPr kumimoji="0" lang="en-US" sz="11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৭।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এই</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রাত</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পূর্বের</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সকল</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সগিরা</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গোনাহ</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মাফ</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পাওয়ার</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সুযোগ</a:t>
            </a:r>
            <a:endParaRPr kumimoji="0" lang="en-US" sz="11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যে</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ব্যক্তি</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ঈমানের</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সাথে</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সাওয়াবের</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আশায়</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লাইলাতুল</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ক্বদরে</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রাত</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জাগরণ</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b="1" dirty="0">
                <a:solidFill>
                  <a:srgbClr val="2F5597"/>
                </a:solidFill>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নফল</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নামায</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ইবাদত</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বন্দেগী</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করবে</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তার</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পূর্বের</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সকল</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ছোট</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গুনাহ</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b="1" dirty="0">
                <a:solidFill>
                  <a:srgbClr val="2F5597"/>
                </a:solidFill>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মোচন</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দেয়া</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হবে</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সহীহ</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বুখারী</a:t>
            </a:r>
            <a:endParaRPr kumimoji="0" lang="en-US" sz="11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ইবাদত</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হচ্ছে</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প্রত্যেক</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এমন</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আন্তরিক</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বাহ্যিক</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কথা</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কাজ</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যা</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আল্লাহ</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b="1" dirty="0">
                <a:solidFill>
                  <a:srgbClr val="2F5597"/>
                </a:solidFill>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পছন্দ</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করেন</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এবং</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তাতে</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সন্তুষ্ট</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থাকেন</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মাজমুউ</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ফাতাওয়া,১০/১৪৯</a:t>
            </a:r>
            <a:endParaRPr kumimoji="0" lang="en-US" sz="11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৮। এ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রাত</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সকল</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কল্যান</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বরকত</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লাভের</a:t>
            </a:r>
            <a:r>
              <a:rPr kumimoji="0" lang="en-US" sz="1800" b="1"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endParaRPr kumimoji="0" lang="en-US" sz="11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রাসূল</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সা</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বলেন</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যে</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ব্যক্তি</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এ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রাত</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থেকে</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বঞ্চিত</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হবে</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সে</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সমগ্র</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কল্যাণ</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ও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b="1" dirty="0">
                <a:solidFill>
                  <a:srgbClr val="2F5597"/>
                </a:solidFill>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বরকত</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হতে</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বঞ্চিত</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হবে</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এর</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কল্যাণ</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থেকে</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একমাত্র</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হতভাগ্য</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লোক</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আর</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b="1" dirty="0">
                <a:solidFill>
                  <a:srgbClr val="2F5597"/>
                </a:solidFill>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কেউ</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বঞ্চিত</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হয়</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না</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1" i="0" u="none" strike="noStrike" kern="1200" cap="none" spc="0" normalizeH="0" baseline="0" noProof="0" dirty="0" err="1">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মিশকাত</a:t>
            </a: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Bangla" panose="03000603000000000000" pitchFamily="66" charset="0"/>
              </a:rPr>
              <a:t>)</a:t>
            </a:r>
            <a:endParaRPr kumimoji="0" lang="en-US" sz="1100" b="0" i="0" u="none" strike="noStrike" kern="1200" cap="none" spc="0" normalizeH="0" baseline="0" noProof="0" dirty="0">
              <a:ln>
                <a:noFill/>
              </a:ln>
              <a:solidFill>
                <a:prstClr val="black"/>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2F5597"/>
                </a:solidFill>
                <a:effectLst/>
                <a:uLnTx/>
                <a:uFillTx/>
                <a:latin typeface="Bangla" panose="03000603000000000000" pitchFamily="66"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859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BBC3D0-F4D3-4147-9E92-2608512DDFE7}"/>
              </a:ext>
            </a:extLst>
          </p:cNvPr>
          <p:cNvSpPr txBox="1"/>
          <p:nvPr/>
        </p:nvSpPr>
        <p:spPr>
          <a:xfrm>
            <a:off x="-1" y="0"/>
            <a:ext cx="9934113" cy="6412589"/>
          </a:xfrm>
          <a:prstGeom prst="rect">
            <a:avLst/>
          </a:prstGeom>
          <a:noFill/>
        </p:spPr>
        <p:txBody>
          <a:bodyPr wrap="square">
            <a:spAutoFit/>
          </a:bodyPr>
          <a:lstStyle/>
          <a:p>
            <a:pPr marL="0" marR="0" algn="ctr">
              <a:lnSpc>
                <a:spcPct val="107000"/>
              </a:lnSpc>
              <a:spcBef>
                <a:spcPts val="0"/>
              </a:spcBef>
              <a:spcAft>
                <a:spcPts val="800"/>
              </a:spcAft>
            </a:pPr>
            <a:r>
              <a:rPr lang="en-US" sz="1800" b="1"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কোন</a:t>
            </a:r>
            <a:r>
              <a:rPr lang="en-US" sz="1800" b="1" dirty="0">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b="1"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রাতটি</a:t>
            </a:r>
            <a:r>
              <a:rPr lang="en-US" sz="1800" b="1" dirty="0">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b="1"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লাইলাতুল</a:t>
            </a:r>
            <a:r>
              <a:rPr lang="en-US" sz="1800" b="1" dirty="0">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b="1"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কদর</a:t>
            </a:r>
            <a:r>
              <a:rPr lang="en-US" sz="1800" b="1" dirty="0">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রাসূলে</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কারীম</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লাইলাতুল</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কদর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জানানো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হয়েছিল</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সাহাবীদেরকে</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জানানোর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জন্য</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আসছিলেন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কিন্তু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ঘটনাক্রমে</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সেখানে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দুই</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ব্যক্তি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ঝগড়া</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করছিল</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তাদের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ওই</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ঝগড়ার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কারণে</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নিকট</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থেকে</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রাতের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ইলম</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উঠিয়ে</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নেওয়া</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হয়</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এ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কথাগুলো</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সাহাবীদেরকে</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জানানোর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নবী</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বললেন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এতেই</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তোমাদের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জন্য</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কল্যাণ</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রয়েছে</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এখন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তোমরা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এ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অর্থা</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ৎ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বরকত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ও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ফযীলত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রমযানের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শেষ</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দশকে</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অন্বেষণ</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sz="2000"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600"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সহীহ</a:t>
            </a:r>
            <a:r>
              <a:rPr lang="en-US" sz="1600"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600"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বুখারীঃ</a:t>
            </a:r>
            <a:r>
              <a:rPr lang="en-US" sz="1600"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২০২০, </a:t>
            </a:r>
            <a:r>
              <a:rPr lang="en-US" sz="1600"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সহীহ</a:t>
            </a:r>
            <a:r>
              <a:rPr lang="en-US" sz="1600"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1600"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মুসলিম</a:t>
            </a:r>
            <a:r>
              <a:rPr lang="en-US" sz="1600"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১১৬৫/২০৯</a:t>
            </a:r>
          </a:p>
          <a:p>
            <a:pPr marL="0" marR="0">
              <a:lnSpc>
                <a:spcPct val="107000"/>
              </a:lnSpc>
              <a:spcBef>
                <a:spcPts val="0"/>
              </a:spcBef>
              <a:spcAft>
                <a:spcPts val="800"/>
              </a:spcAft>
            </a:pP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৩টি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বিষয়ে</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সকলেই</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একমতঃ</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এই</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রাতটি</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রমাদান</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মাসে</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শেষ</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দশকের</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কোন</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রাত</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একটি</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মাত্র</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রাতই</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ক্বদরের</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রাত</a:t>
            </a:r>
            <a:r>
              <a:rPr lang="en-US" sz="2000"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endParaRPr lang="en-US" sz="2000"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pPr marR="0" lvl="0">
              <a:lnSpc>
                <a:spcPct val="107000"/>
              </a:lnSpc>
              <a:spcBef>
                <a:spcPts val="0"/>
              </a:spcBef>
              <a:spcAft>
                <a:spcPts val="0"/>
              </a:spcAft>
            </a:pP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বিশ্বে</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একই</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একই</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সময়</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লাইলাতুল</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ক্বদর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হয়</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তাই</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জোড়</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বেজোড়</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800"/>
              </a:spcAft>
              <a:buFont typeface="Symbol" panose="05050102010706020507" pitchFamily="18" charset="2"/>
              <a:buChar char=""/>
            </a:pP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এ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রাতটি</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রমাদানের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শেষ</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দশকে</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endParaRPr lang="en-US" dirty="0">
              <a:latin typeface="Bangla" panose="03000603000000000000" pitchFamily="66" charset="0"/>
              <a:ea typeface="Calibri" panose="020F0502020204030204" pitchFamily="34" charset="0"/>
              <a:cs typeface="Bangla" panose="03000603000000000000" pitchFamily="66" charset="0"/>
            </a:endParaRPr>
          </a:p>
          <a:p>
            <a:pPr marR="0" lvl="0">
              <a:lnSpc>
                <a:spcPct val="107000"/>
              </a:lnSpc>
              <a:spcBef>
                <a:spcPts val="0"/>
              </a:spcBef>
              <a:spcAft>
                <a:spcPts val="800"/>
              </a:spcAft>
            </a:pP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রমাযানের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শেষ</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দশদিনে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তোমরা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কদরের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তালাশ</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বুখারী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 ২০২০;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মুসলিম</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 ১১৬৯)</a:t>
            </a:r>
            <a:r>
              <a:rPr lang="en-US" dirty="0">
                <a:effectLst/>
                <a:latin typeface="Bangla" panose="03000603000000000000" pitchFamily="66" charset="0"/>
                <a:ea typeface="Calibri" panose="020F0502020204030204" pitchFamily="34" charset="0"/>
                <a:cs typeface="Bangla" panose="03000603000000000000" pitchFamily="66" charset="0"/>
              </a:rPr>
              <a:t> </a:t>
            </a:r>
          </a:p>
          <a:p>
            <a:pPr marR="0">
              <a:lnSpc>
                <a:spcPct val="107000"/>
              </a:lnSpc>
              <a:spcBef>
                <a:spcPts val="0"/>
              </a:spcBef>
              <a:spcAft>
                <a:spcPts val="800"/>
              </a:spcAft>
            </a:pP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তোমরা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রমাদানের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শেষ</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১০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দিনের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বেজোড়</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রাতগুলোতে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কদরের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খোঁজ</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বুখারী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 ২০১৭)</a:t>
            </a:r>
          </a:p>
          <a:p>
            <a:pPr marR="0">
              <a:lnSpc>
                <a:spcPct val="107000"/>
              </a:lnSpc>
              <a:spcBef>
                <a:spcPts val="0"/>
              </a:spcBef>
              <a:spcAft>
                <a:spcPts val="800"/>
              </a:spcAft>
            </a:pP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as-IN"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কদরের রাতের ইবাদতের সুযোগ যাতে হাতছাড়া হয়ে না যায় সেজন্য রাসূল সাল্লাল্লাহু আলাইহি ওয়াসাল্লাম শেষ দশদিনের </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p>
          <a:p>
            <a:pPr marR="0">
              <a:lnSpc>
                <a:spcPct val="107000"/>
              </a:lnSpc>
              <a:spcBef>
                <a:spcPts val="0"/>
              </a:spcBef>
              <a:spcAft>
                <a:spcPts val="800"/>
              </a:spcAft>
            </a:pPr>
            <a:r>
              <a:rPr lang="en-US" b="1" dirty="0">
                <a:solidFill>
                  <a:srgbClr val="2F5496"/>
                </a:solidFill>
                <a:latin typeface="Bangla" panose="03000603000000000000" pitchFamily="66" charset="0"/>
                <a:ea typeface="Calibri" panose="020F0502020204030204" pitchFamily="34" charset="0"/>
                <a:cs typeface="Bangla" panose="03000603000000000000" pitchFamily="66" charset="0"/>
              </a:rPr>
              <a:t>              </a:t>
            </a:r>
            <a:r>
              <a:rPr lang="as-IN"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পুরো </a:t>
            </a:r>
            <a:r>
              <a:rPr lang="en-US" b="1" dirty="0">
                <a:solidFill>
                  <a:srgbClr val="2F5496"/>
                </a:solidFill>
                <a:latin typeface="Bangla" panose="03000603000000000000" pitchFamily="66" charset="0"/>
                <a:ea typeface="Calibri" panose="020F0502020204030204" pitchFamily="34" charset="0"/>
                <a:cs typeface="Bangla" panose="03000603000000000000" pitchFamily="66" charset="0"/>
              </a:rPr>
              <a:t> </a:t>
            </a:r>
            <a:r>
              <a:rPr lang="as-IN"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সময়টাতে ইতেকাফরত থাকতেন। (মুসলিম: ১১৬৭)</a:t>
            </a:r>
            <a:endPar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endParaRPr>
          </a:p>
          <a:p>
            <a:pPr marR="0">
              <a:lnSpc>
                <a:spcPct val="107000"/>
              </a:lnSpc>
              <a:spcBef>
                <a:spcPts val="0"/>
              </a:spcBef>
              <a:spcAft>
                <a:spcPts val="800"/>
              </a:spcAft>
            </a:pP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আলেমদের</a:t>
            </a:r>
            <a:r>
              <a:rPr lang="en-US"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মতে</a:t>
            </a:r>
            <a:r>
              <a:rPr lang="en-US"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as-IN"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আল্লাহর হিকমত ও তাঁর ইচ্ছায় মহিমান্বিত এ রজনীটি স্থানান্তরশীল। অর্থাৎ প্রতি বৎসর একই তারিখে বা একই </a:t>
            </a:r>
            <a:r>
              <a:rPr lang="en-US"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p>
          <a:p>
            <a:pPr marR="0">
              <a:lnSpc>
                <a:spcPct val="107000"/>
              </a:lnSpc>
              <a:spcBef>
                <a:spcPts val="0"/>
              </a:spcBef>
              <a:spcAft>
                <a:spcPts val="800"/>
              </a:spcAft>
            </a:pPr>
            <a:r>
              <a:rPr lang="en-US" b="1"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as-IN"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রজনীতে তা হয় না</a:t>
            </a:r>
            <a:r>
              <a:rPr lang="en-US" b="1"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p>
          <a:p>
            <a:pPr marR="0">
              <a:lnSpc>
                <a:spcPct val="107000"/>
              </a:lnSpc>
              <a:spcBef>
                <a:spcPts val="0"/>
              </a:spcBef>
              <a:spcAft>
                <a:spcPts val="800"/>
              </a:spcAft>
            </a:pPr>
            <a:r>
              <a:rPr lang="en-US"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এ রাতের পুরস্কার লাভের আশায় কে কত বেশি সক্রিয় অগ্রণী ভূমিকা পালন করে এবং কত বেশি সচেষ্ট হয়, আর কে </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সচেষ্ট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নয়</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p>
          <a:p>
            <a:pPr marR="0">
              <a:lnSpc>
                <a:spcPct val="107000"/>
              </a:lnSpc>
              <a:spcBef>
                <a:spcPts val="0"/>
              </a:spcBef>
              <a:spcAft>
                <a:spcPts val="800"/>
              </a:spcAft>
            </a:pPr>
            <a:r>
              <a:rPr lang="en-US" dirty="0">
                <a:solidFill>
                  <a:srgbClr val="7030A0"/>
                </a:solidFill>
                <a:latin typeface="Bangla" panose="03000603000000000000" pitchFamily="66" charset="0"/>
                <a:ea typeface="Calibri" panose="020F0502020204030204" pitchFamily="34" charset="0"/>
                <a:cs typeface="Bangla" panose="03000603000000000000" pitchFamily="66" charset="0"/>
              </a:rPr>
              <a:t>        </a:t>
            </a: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সম্ভবতঃ এটা পরখ করার জন্যই আল্লাহ তা‘আলা এ</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as-IN" dirty="0">
                <a:solidFill>
                  <a:srgbClr val="7030A0"/>
                </a:solidFill>
                <a:effectLst/>
                <a:latin typeface="Bangla" panose="03000603000000000000" pitchFamily="66" charset="0"/>
                <a:ea typeface="Calibri" panose="020F0502020204030204" pitchFamily="34" charset="0"/>
                <a:cs typeface="Bangla" panose="03000603000000000000" pitchFamily="66" charset="0"/>
              </a:rPr>
              <a:t>রাতকে গোপন ও অস্পষ্ট করে রেখেছেন।</a:t>
            </a:r>
            <a:endPar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a:solidFill>
                  <a:srgbClr val="2F5496"/>
                </a:solidFill>
                <a:effectLst/>
                <a:latin typeface="Bangla" panose="03000603000000000000" pitchFamily="66"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687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FD9559-7E70-46C7-91E1-EE49630A7BC0}"/>
              </a:ext>
            </a:extLst>
          </p:cNvPr>
          <p:cNvSpPr txBox="1"/>
          <p:nvPr/>
        </p:nvSpPr>
        <p:spPr>
          <a:xfrm>
            <a:off x="168677" y="0"/>
            <a:ext cx="9330430" cy="7602081"/>
          </a:xfrm>
          <a:prstGeom prst="rect">
            <a:avLst/>
          </a:prstGeom>
          <a:noFill/>
        </p:spPr>
        <p:txBody>
          <a:bodyPr wrap="square">
            <a:spAutoFit/>
          </a:bodyPr>
          <a:lstStyle/>
          <a:p>
            <a:pPr algn="ctr"/>
            <a:r>
              <a:rPr lang="en-US" sz="2800" b="0" i="0" dirty="0" err="1">
                <a:solidFill>
                  <a:srgbClr val="0070C0"/>
                </a:solidFill>
                <a:effectLst/>
                <a:latin typeface="Bangla" panose="03000603000000000000" pitchFamily="66" charset="0"/>
                <a:cs typeface="Bangla" panose="03000603000000000000" pitchFamily="66" charset="0"/>
              </a:rPr>
              <a:t>লাইলাতুল</a:t>
            </a:r>
            <a:r>
              <a:rPr lang="en-US" sz="2800" b="0" i="0" dirty="0">
                <a:solidFill>
                  <a:srgbClr val="0070C0"/>
                </a:solidFill>
                <a:effectLst/>
                <a:latin typeface="Bangla" panose="03000603000000000000" pitchFamily="66" charset="0"/>
                <a:cs typeface="Bangla" panose="03000603000000000000" pitchFamily="66" charset="0"/>
              </a:rPr>
              <a:t> </a:t>
            </a:r>
            <a:r>
              <a:rPr lang="en-US" sz="2800" b="0" i="0" dirty="0" err="1">
                <a:solidFill>
                  <a:srgbClr val="0070C0"/>
                </a:solidFill>
                <a:effectLst/>
                <a:latin typeface="Bangla" panose="03000603000000000000" pitchFamily="66" charset="0"/>
                <a:cs typeface="Bangla" panose="03000603000000000000" pitchFamily="66" charset="0"/>
              </a:rPr>
              <a:t>ক্বদর</a:t>
            </a:r>
            <a:r>
              <a:rPr lang="en-US" sz="2800" b="0" i="0" dirty="0">
                <a:solidFill>
                  <a:srgbClr val="0070C0"/>
                </a:solidFill>
                <a:effectLst/>
                <a:latin typeface="Bangla" panose="03000603000000000000" pitchFamily="66" charset="0"/>
                <a:cs typeface="Bangla" panose="03000603000000000000" pitchFamily="66" charset="0"/>
              </a:rPr>
              <a:t> </a:t>
            </a:r>
            <a:r>
              <a:rPr lang="en-US" sz="2800" b="0" i="0" dirty="0" err="1">
                <a:solidFill>
                  <a:srgbClr val="0070C0"/>
                </a:solidFill>
                <a:effectLst/>
                <a:latin typeface="Bangla" panose="03000603000000000000" pitchFamily="66" charset="0"/>
                <a:cs typeface="Bangla" panose="03000603000000000000" pitchFamily="66" charset="0"/>
              </a:rPr>
              <a:t>বুঝার</a:t>
            </a:r>
            <a:r>
              <a:rPr lang="en-US" sz="2800" b="0" i="0" dirty="0">
                <a:solidFill>
                  <a:srgbClr val="0070C0"/>
                </a:solidFill>
                <a:effectLst/>
                <a:latin typeface="Bangla" panose="03000603000000000000" pitchFamily="66" charset="0"/>
                <a:cs typeface="Bangla" panose="03000603000000000000" pitchFamily="66" charset="0"/>
              </a:rPr>
              <a:t> </a:t>
            </a:r>
            <a:r>
              <a:rPr lang="en-US" sz="2800" b="0" i="0" dirty="0" err="1">
                <a:solidFill>
                  <a:srgbClr val="0070C0"/>
                </a:solidFill>
                <a:effectLst/>
                <a:latin typeface="Bangla" panose="03000603000000000000" pitchFamily="66" charset="0"/>
                <a:cs typeface="Bangla" panose="03000603000000000000" pitchFamily="66" charset="0"/>
              </a:rPr>
              <a:t>কিছু</a:t>
            </a:r>
            <a:r>
              <a:rPr lang="en-US" sz="2800" b="0" i="0" dirty="0">
                <a:solidFill>
                  <a:srgbClr val="0070C0"/>
                </a:solidFill>
                <a:effectLst/>
                <a:latin typeface="Bangla" panose="03000603000000000000" pitchFamily="66" charset="0"/>
                <a:cs typeface="Bangla" panose="03000603000000000000" pitchFamily="66" charset="0"/>
              </a:rPr>
              <a:t> </a:t>
            </a:r>
            <a:r>
              <a:rPr lang="en-US" sz="2800" b="0" i="0" dirty="0" err="1">
                <a:solidFill>
                  <a:srgbClr val="0070C0"/>
                </a:solidFill>
                <a:effectLst/>
                <a:latin typeface="Bangla" panose="03000603000000000000" pitchFamily="66" charset="0"/>
                <a:cs typeface="Bangla" panose="03000603000000000000" pitchFamily="66" charset="0"/>
              </a:rPr>
              <a:t>আলামত</a:t>
            </a:r>
            <a:endParaRPr lang="en-US" sz="2800" b="0" i="0" dirty="0">
              <a:solidFill>
                <a:srgbClr val="0070C0"/>
              </a:solidFill>
              <a:effectLst/>
              <a:latin typeface="Bangla" panose="03000603000000000000" pitchFamily="66" charset="0"/>
              <a:cs typeface="Bangla" panose="03000603000000000000" pitchFamily="66" charset="0"/>
            </a:endParaRPr>
          </a:p>
          <a:p>
            <a:pPr algn="l"/>
            <a:r>
              <a:rPr lang="as-IN" sz="2000" b="0" i="0" dirty="0">
                <a:solidFill>
                  <a:schemeClr val="accent2">
                    <a:lumMod val="75000"/>
                  </a:schemeClr>
                </a:solidFill>
                <a:effectLst/>
                <a:latin typeface="Bangla" panose="03000603000000000000" pitchFamily="66" charset="0"/>
                <a:cs typeface="Bangla" panose="03000603000000000000" pitchFamily="66" charset="0"/>
              </a:rPr>
              <a:t>যে রাতটি লাইলাতুল </a:t>
            </a:r>
            <a:r>
              <a:rPr lang="en-US" sz="2000" b="0" i="0" dirty="0" err="1">
                <a:solidFill>
                  <a:schemeClr val="accent2">
                    <a:lumMod val="75000"/>
                  </a:schemeClr>
                </a:solidFill>
                <a:effectLst/>
                <a:latin typeface="Bangla" panose="03000603000000000000" pitchFamily="66" charset="0"/>
                <a:cs typeface="Bangla" panose="03000603000000000000" pitchFamily="66" charset="0"/>
              </a:rPr>
              <a:t>ক্ব</a:t>
            </a:r>
            <a:r>
              <a:rPr lang="as-IN" sz="2000" b="0" i="0" dirty="0">
                <a:solidFill>
                  <a:schemeClr val="accent2">
                    <a:lumMod val="75000"/>
                  </a:schemeClr>
                </a:solidFill>
                <a:effectLst/>
                <a:latin typeface="Bangla" panose="03000603000000000000" pitchFamily="66" charset="0"/>
                <a:cs typeface="Bangla" panose="03000603000000000000" pitchFamily="66" charset="0"/>
              </a:rPr>
              <a:t>দর হবে সেটি বুঝার </a:t>
            </a:r>
            <a:r>
              <a:rPr lang="en-US" sz="2000" dirty="0" err="1">
                <a:solidFill>
                  <a:schemeClr val="accent2">
                    <a:lumMod val="75000"/>
                  </a:schemeClr>
                </a:solidFill>
                <a:latin typeface="Bangla" panose="03000603000000000000" pitchFamily="66" charset="0"/>
                <a:cs typeface="Bangla" panose="03000603000000000000" pitchFamily="66" charset="0"/>
              </a:rPr>
              <a:t>কিছু</a:t>
            </a:r>
            <a:r>
              <a:rPr lang="en-US" sz="2000" dirty="0">
                <a:solidFill>
                  <a:schemeClr val="accent2">
                    <a:lumMod val="75000"/>
                  </a:schemeClr>
                </a:solidFill>
                <a:latin typeface="Bangla" panose="03000603000000000000" pitchFamily="66" charset="0"/>
                <a:cs typeface="Bangla" panose="03000603000000000000" pitchFamily="66" charset="0"/>
              </a:rPr>
              <a:t> </a:t>
            </a:r>
            <a:r>
              <a:rPr lang="as-IN" sz="2000" b="0" i="0" dirty="0">
                <a:solidFill>
                  <a:schemeClr val="accent2">
                    <a:lumMod val="75000"/>
                  </a:schemeClr>
                </a:solidFill>
                <a:effectLst/>
                <a:latin typeface="Bangla" panose="03000603000000000000" pitchFamily="66" charset="0"/>
                <a:cs typeface="Bangla" panose="03000603000000000000" pitchFamily="66" charset="0"/>
              </a:rPr>
              <a:t>আলামত হাদীসে বর্ণিত আছে। </a:t>
            </a:r>
            <a:endParaRPr lang="en-US" sz="2000" b="0" i="0" dirty="0">
              <a:solidFill>
                <a:schemeClr val="accent2">
                  <a:lumMod val="75000"/>
                </a:schemeClr>
              </a:solidFill>
              <a:effectLst/>
              <a:latin typeface="Bangla" panose="03000603000000000000" pitchFamily="66" charset="0"/>
              <a:cs typeface="Bangla" panose="03000603000000000000" pitchFamily="66" charset="0"/>
            </a:endParaRPr>
          </a:p>
          <a:p>
            <a:pPr algn="l"/>
            <a:r>
              <a:rPr lang="as-IN" sz="2000" b="0" i="0" dirty="0">
                <a:solidFill>
                  <a:schemeClr val="accent2">
                    <a:lumMod val="75000"/>
                  </a:schemeClr>
                </a:solidFill>
                <a:effectLst/>
                <a:latin typeface="Bangla" panose="03000603000000000000" pitchFamily="66" charset="0"/>
                <a:cs typeface="Bangla" panose="03000603000000000000" pitchFamily="66" charset="0"/>
              </a:rPr>
              <a:t>সেগুলো হল :</a:t>
            </a:r>
            <a:r>
              <a:rPr lang="en-US" sz="2000" b="0" i="0" dirty="0">
                <a:solidFill>
                  <a:schemeClr val="accent2">
                    <a:lumMod val="75000"/>
                  </a:schemeClr>
                </a:solidFill>
                <a:effectLst/>
                <a:latin typeface="Bangla" panose="03000603000000000000" pitchFamily="66" charset="0"/>
                <a:cs typeface="Bangla" panose="03000603000000000000" pitchFamily="66" charset="0"/>
              </a:rPr>
              <a:t> </a:t>
            </a:r>
            <a:endParaRPr lang="as-IN" sz="2000" b="0" i="0" dirty="0">
              <a:solidFill>
                <a:schemeClr val="accent2">
                  <a:lumMod val="75000"/>
                </a:schemeClr>
              </a:solidFill>
              <a:effectLst/>
              <a:latin typeface="Bangla" panose="03000603000000000000" pitchFamily="66" charset="0"/>
              <a:cs typeface="Bangla" panose="03000603000000000000" pitchFamily="66" charset="0"/>
            </a:endParaRPr>
          </a:p>
          <a:p>
            <a:pPr algn="l"/>
            <a:r>
              <a:rPr lang="as-IN" sz="2000" b="0" i="0" dirty="0">
                <a:solidFill>
                  <a:schemeClr val="accent2">
                    <a:lumMod val="75000"/>
                  </a:schemeClr>
                </a:solidFill>
                <a:effectLst/>
                <a:latin typeface="Bangla" panose="03000603000000000000" pitchFamily="66" charset="0"/>
                <a:cs typeface="Bangla" panose="03000603000000000000" pitchFamily="66" charset="0"/>
              </a:rPr>
              <a:t>(১) রাতটি গভীর অন্ধকারে ছেয়ে যাবে না।</a:t>
            </a:r>
          </a:p>
          <a:p>
            <a:pPr algn="l"/>
            <a:r>
              <a:rPr lang="as-IN" sz="2000" b="0" i="0" dirty="0">
                <a:solidFill>
                  <a:schemeClr val="accent2">
                    <a:lumMod val="75000"/>
                  </a:schemeClr>
                </a:solidFill>
                <a:effectLst/>
                <a:latin typeface="Bangla" panose="03000603000000000000" pitchFamily="66" charset="0"/>
                <a:cs typeface="Bangla" panose="03000603000000000000" pitchFamily="66" charset="0"/>
              </a:rPr>
              <a:t>(২) নাতিশীতোষ্ণ হবে। অর্থাৎ গরম বা শীতের তীব্রতা থাকবে না।</a:t>
            </a:r>
          </a:p>
          <a:p>
            <a:pPr algn="l"/>
            <a:r>
              <a:rPr lang="as-IN" sz="2000" b="0" i="0" dirty="0">
                <a:solidFill>
                  <a:schemeClr val="accent2">
                    <a:lumMod val="75000"/>
                  </a:schemeClr>
                </a:solidFill>
                <a:effectLst/>
                <a:latin typeface="Bangla" panose="03000603000000000000" pitchFamily="66" charset="0"/>
                <a:cs typeface="Bangla" panose="03000603000000000000" pitchFamily="66" charset="0"/>
              </a:rPr>
              <a:t>(৩) মৃদুমন্দ বাতাস প্রবাহিত হতে থাকবে।</a:t>
            </a:r>
          </a:p>
          <a:p>
            <a:pPr algn="l"/>
            <a:r>
              <a:rPr lang="as-IN" sz="2000" b="0" i="0" dirty="0">
                <a:solidFill>
                  <a:schemeClr val="accent2">
                    <a:lumMod val="75000"/>
                  </a:schemeClr>
                </a:solidFill>
                <a:effectLst/>
                <a:latin typeface="Bangla" panose="03000603000000000000" pitchFamily="66" charset="0"/>
                <a:cs typeface="Bangla" panose="03000603000000000000" pitchFamily="66" charset="0"/>
              </a:rPr>
              <a:t>(৪) সে রাতে ইবাদত করে মানুষ অপেক্ষাকৃত অধিক তৃপ্তিবোধ করবে।</a:t>
            </a:r>
          </a:p>
          <a:p>
            <a:pPr algn="l"/>
            <a:r>
              <a:rPr lang="as-IN" sz="2000" b="0" i="0" dirty="0">
                <a:solidFill>
                  <a:schemeClr val="accent2">
                    <a:lumMod val="75000"/>
                  </a:schemeClr>
                </a:solidFill>
                <a:effectLst/>
                <a:latin typeface="Bangla" panose="03000603000000000000" pitchFamily="66" charset="0"/>
                <a:cs typeface="Bangla" panose="03000603000000000000" pitchFamily="66" charset="0"/>
              </a:rPr>
              <a:t>(৫) কোন ঈমানদার ব্যক্তিকে আল্লাহ স্বপ্নে হয়তো তা জানিয়েও দিতে পারেন।</a:t>
            </a:r>
          </a:p>
          <a:p>
            <a:pPr algn="l"/>
            <a:r>
              <a:rPr lang="as-IN" sz="2000" b="0" i="0" dirty="0">
                <a:solidFill>
                  <a:schemeClr val="accent2">
                    <a:lumMod val="75000"/>
                  </a:schemeClr>
                </a:solidFill>
                <a:effectLst/>
                <a:latin typeface="Bangla" panose="03000603000000000000" pitchFamily="66" charset="0"/>
                <a:cs typeface="Bangla" panose="03000603000000000000" pitchFamily="66" charset="0"/>
              </a:rPr>
              <a:t>(৬) ঐ রাতে বৃষ্টি বর্ষণ হতে পারে।</a:t>
            </a:r>
          </a:p>
          <a:p>
            <a:pPr algn="l"/>
            <a:r>
              <a:rPr lang="as-IN" sz="2000" b="0" i="0" dirty="0">
                <a:solidFill>
                  <a:schemeClr val="accent2">
                    <a:lumMod val="75000"/>
                  </a:schemeClr>
                </a:solidFill>
                <a:effectLst/>
                <a:latin typeface="Bangla" panose="03000603000000000000" pitchFamily="66" charset="0"/>
                <a:cs typeface="Bangla" panose="03000603000000000000" pitchFamily="66" charset="0"/>
              </a:rPr>
              <a:t>(৭) সকালে হালকা আলোকরশ্মিসহ সূর্যোদয় হবে। যা হবে পূর্ণিমার চাঁদের মত। </a:t>
            </a:r>
            <a:endParaRPr lang="en-US" sz="2000" b="0" i="0" dirty="0">
              <a:solidFill>
                <a:schemeClr val="accent2">
                  <a:lumMod val="75000"/>
                </a:schemeClr>
              </a:solidFill>
              <a:effectLst/>
              <a:latin typeface="Bangla" panose="03000603000000000000" pitchFamily="66" charset="0"/>
              <a:cs typeface="Bangla" panose="03000603000000000000" pitchFamily="66" charset="0"/>
            </a:endParaRPr>
          </a:p>
          <a:p>
            <a:pPr algn="ctr"/>
            <a:r>
              <a:rPr lang="en-US" b="0" i="0" dirty="0">
                <a:solidFill>
                  <a:srgbClr val="C00000"/>
                </a:solidFill>
                <a:effectLst/>
                <a:latin typeface="Bangla" panose="03000603000000000000" pitchFamily="66" charset="0"/>
                <a:cs typeface="Bangla" panose="03000603000000000000" pitchFamily="66" charset="0"/>
              </a:rPr>
              <a:t>                                                      </a:t>
            </a:r>
            <a:r>
              <a:rPr lang="as-IN" b="0" i="0" dirty="0">
                <a:solidFill>
                  <a:srgbClr val="C00000"/>
                </a:solidFill>
                <a:effectLst/>
                <a:latin typeface="Bangla" panose="03000603000000000000" pitchFamily="66" charset="0"/>
                <a:cs typeface="Bangla" panose="03000603000000000000" pitchFamily="66" charset="0"/>
              </a:rPr>
              <a:t>(সহীহ ইবনু খুযাইমাহ: ২১৯০; বুখারী: ২০২১; মুসলিম: ৭৬২)</a:t>
            </a:r>
            <a:endParaRPr lang="en-US" b="0" i="0" dirty="0">
              <a:solidFill>
                <a:srgbClr val="C00000"/>
              </a:solidFill>
              <a:effectLst/>
              <a:latin typeface="Bangla" panose="03000603000000000000" pitchFamily="66" charset="0"/>
              <a:cs typeface="Bangla" panose="03000603000000000000" pitchFamily="66" charset="0"/>
            </a:endParaRPr>
          </a:p>
          <a:p>
            <a:r>
              <a:rPr lang="as-IN" sz="2000" b="0" i="0" dirty="0">
                <a:solidFill>
                  <a:srgbClr val="070BA9"/>
                </a:solidFill>
                <a:effectLst/>
                <a:latin typeface="Bangla" panose="03000603000000000000" pitchFamily="66" charset="0"/>
                <a:cs typeface="Bangla" panose="03000603000000000000" pitchFamily="66" charset="0"/>
              </a:rPr>
              <a:t>আবু সালামা র. বলেছেন, আমি আবু সাঈদকে, যিনি আমার বন্ধু ছিলেন, এক প্রশ্ন করলাম। তিনি জবাব দিলেন, আমরা নবী সা.এর সঙ্গে রামাদানের মধ্যের দশদিনে ই’তেকাফে বসলাম। অতঃপর বিশ তারিখের ভোরে নবী সা. বেরিয়ে আসলেন, আমাদের সামনে ভাষণ দিলেন এবং বললেন, আমাকে শবে ক্বদর দেখান হয়েছে। তারপর আমি তা ভুলে গিয়েছি। কিংবা তিনি বলেছেন, আমাকে ভুলিয়ে দেয়া হয়েছে। অতএব তোমরা (রামাদানের) শেষ দশ দিনের বেজোড় তারিখে (অর্থাৎ ২১, ২৩, ২৫, ২৭ ও ২৯) লাইলাতুল ক্বদর তালাশ কর। কেননা আমি দেখতে পেয়েছি যে, আমি স্বয়ং পানি ও কাঁদায় সিজদা করছি। তাই যে ব্যক্তি রাসূল সা.এর সাথে ই’তেকাফে বসেছে সে যেন ফিরে আসে। সুতরাং আমরা ফিরে এলাম। আমরা আকাশে এক টুকরা মেঘও দেখলাম না। হঠাৎ এক খণ্ড মেঘ দেখা দিল এবং বর্ষণ শুর হল। এমনকি মসজিদের ছাদ ভেসে গেল। এ ছাদ খেজুর পাতায় নির্মিত ছিল। অতঃপর নামায পড়া হল। আমি রাসূলুল্লাহ সা.কে পানি ও কাঁদায় সিজদা করতে দেখলাম। এমনকি আমি তাঁর কপালে কাদার চিহ্ন দেখতে পেলাম।   </a:t>
            </a:r>
            <a:r>
              <a:rPr lang="en-US" sz="2000" b="0" i="0" dirty="0">
                <a:solidFill>
                  <a:srgbClr val="070BA9"/>
                </a:solidFill>
                <a:effectLst/>
                <a:latin typeface="Bangla" panose="03000603000000000000" pitchFamily="66" charset="0"/>
                <a:cs typeface="Bangla" panose="03000603000000000000" pitchFamily="66" charset="0"/>
              </a:rPr>
              <a:t>              </a:t>
            </a:r>
          </a:p>
          <a:p>
            <a:r>
              <a:rPr lang="en-US" sz="2000" dirty="0">
                <a:solidFill>
                  <a:srgbClr val="C00000"/>
                </a:solidFill>
                <a:latin typeface="Bangla" panose="03000603000000000000" pitchFamily="66" charset="0"/>
                <a:cs typeface="Bangla" panose="03000603000000000000" pitchFamily="66" charset="0"/>
              </a:rPr>
              <a:t>                                        </a:t>
            </a:r>
            <a:r>
              <a:rPr lang="as-IN" sz="2000" b="0" i="0" dirty="0">
                <a:solidFill>
                  <a:srgbClr val="C00000"/>
                </a:solidFill>
                <a:effectLst/>
                <a:latin typeface="Bangla" panose="03000603000000000000" pitchFamily="66" charset="0"/>
                <a:cs typeface="Bangla" panose="03000603000000000000" pitchFamily="66" charset="0"/>
              </a:rPr>
              <a:t>সহীহ আল বুখারী: ১৮৭৩</a:t>
            </a:r>
            <a:endParaRPr lang="en-US" sz="2000" b="0" i="0" dirty="0">
              <a:solidFill>
                <a:srgbClr val="C00000"/>
              </a:solidFill>
              <a:effectLst/>
              <a:latin typeface="Bangla" panose="03000603000000000000" pitchFamily="66" charset="0"/>
              <a:cs typeface="Bangla" panose="03000603000000000000" pitchFamily="66" charset="0"/>
            </a:endParaRPr>
          </a:p>
          <a:p>
            <a:pPr algn="ctr"/>
            <a:endParaRPr lang="en-US" sz="2000" dirty="0">
              <a:solidFill>
                <a:srgbClr val="070BA9"/>
              </a:solidFill>
              <a:latin typeface="Bangla" panose="03000603000000000000" pitchFamily="66" charset="0"/>
              <a:cs typeface="Bangla" panose="03000603000000000000" pitchFamily="66" charset="0"/>
            </a:endParaRPr>
          </a:p>
          <a:p>
            <a:pPr algn="ctr"/>
            <a:endParaRPr lang="en-US" sz="2000" b="0" i="0" dirty="0">
              <a:solidFill>
                <a:srgbClr val="070BA9"/>
              </a:solidFill>
              <a:effectLst/>
              <a:latin typeface="Bangla" panose="03000603000000000000" pitchFamily="66" charset="0"/>
              <a:cs typeface="Bangla" panose="03000603000000000000" pitchFamily="66" charset="0"/>
            </a:endParaRPr>
          </a:p>
          <a:p>
            <a:endParaRPr lang="as-IN" sz="2000" b="0" i="0" dirty="0">
              <a:solidFill>
                <a:srgbClr val="070BA9"/>
              </a:solidFill>
              <a:effectLst/>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954875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FA6395-AE4E-4FEF-957E-828CDF85459F}"/>
              </a:ext>
            </a:extLst>
          </p:cNvPr>
          <p:cNvSpPr txBox="1"/>
          <p:nvPr/>
        </p:nvSpPr>
        <p:spPr>
          <a:xfrm>
            <a:off x="0" y="0"/>
            <a:ext cx="12126897" cy="7947804"/>
          </a:xfrm>
          <a:prstGeom prst="rect">
            <a:avLst/>
          </a:prstGeom>
          <a:noFill/>
        </p:spPr>
        <p:txBody>
          <a:bodyPr wrap="square">
            <a:spAutoFit/>
          </a:bodyPr>
          <a:lstStyle/>
          <a:p>
            <a:pPr marL="0" marR="0" algn="ctr">
              <a:lnSpc>
                <a:spcPct val="107000"/>
              </a:lnSpc>
              <a:spcBef>
                <a:spcPts val="0"/>
              </a:spcBef>
              <a:spcAft>
                <a:spcPts val="800"/>
              </a:spcAft>
            </a:pPr>
            <a:r>
              <a:rPr lang="en-US" sz="2200" dirty="0" err="1">
                <a:solidFill>
                  <a:srgbClr val="C00000"/>
                </a:solidFill>
                <a:effectLst/>
                <a:latin typeface="Bangla" panose="03000603000000000000" pitchFamily="66" charset="0"/>
                <a:ea typeface="Times New Roman" panose="02020603050405020304" pitchFamily="18" charset="0"/>
                <a:cs typeface="Bangla" panose="03000603000000000000" pitchFamily="66" charset="0"/>
              </a:rPr>
              <a:t>ক্বদর</a:t>
            </a:r>
            <a:r>
              <a:rPr lang="en-US" sz="2200" dirty="0">
                <a:solidFill>
                  <a:srgbClr val="C00000"/>
                </a:solidFill>
                <a:effectLst/>
                <a:latin typeface="Bangla" panose="03000603000000000000" pitchFamily="66" charset="0"/>
                <a:ea typeface="Times New Roman" panose="02020603050405020304" pitchFamily="18" charset="0"/>
                <a:cs typeface="Bangla" panose="03000603000000000000" pitchFamily="66" charset="0"/>
              </a:rPr>
              <a:t> </a:t>
            </a:r>
            <a:r>
              <a:rPr lang="en-US" sz="2200" dirty="0" err="1">
                <a:solidFill>
                  <a:srgbClr val="C00000"/>
                </a:solidFill>
                <a:effectLst/>
                <a:latin typeface="Bangla" panose="03000603000000000000" pitchFamily="66" charset="0"/>
                <a:ea typeface="Times New Roman" panose="02020603050405020304" pitchFamily="18" charset="0"/>
                <a:cs typeface="Bangla" panose="03000603000000000000" pitchFamily="66" charset="0"/>
              </a:rPr>
              <a:t>রাতের</a:t>
            </a:r>
            <a:r>
              <a:rPr lang="en-US" sz="2200" dirty="0">
                <a:solidFill>
                  <a:srgbClr val="C00000"/>
                </a:solidFill>
                <a:effectLst/>
                <a:latin typeface="Bangla" panose="03000603000000000000" pitchFamily="66" charset="0"/>
                <a:ea typeface="Times New Roman" panose="02020603050405020304" pitchFamily="18" charset="0"/>
                <a:cs typeface="Bangla" panose="03000603000000000000" pitchFamily="66" charset="0"/>
              </a:rPr>
              <a:t> </a:t>
            </a:r>
            <a:r>
              <a:rPr lang="en-US" sz="2200" dirty="0" err="1">
                <a:solidFill>
                  <a:srgbClr val="C00000"/>
                </a:solidFill>
                <a:effectLst/>
                <a:latin typeface="Bangla" panose="03000603000000000000" pitchFamily="66" charset="0"/>
                <a:ea typeface="Times New Roman" panose="02020603050405020304" pitchFamily="18" charset="0"/>
                <a:cs typeface="Bangla" panose="03000603000000000000" pitchFamily="66" charset="0"/>
              </a:rPr>
              <a:t>আমল</a:t>
            </a:r>
            <a:r>
              <a:rPr lang="en-US" sz="2200" dirty="0">
                <a:solidFill>
                  <a:srgbClr val="C00000"/>
                </a:solidFill>
                <a:effectLst/>
                <a:latin typeface="Bangla" panose="03000603000000000000" pitchFamily="66" charset="0"/>
                <a:ea typeface="Times New Roman" panose="02020603050405020304" pitchFamily="18" charset="0"/>
                <a:cs typeface="Bangla" panose="03000603000000000000" pitchFamily="66" charset="0"/>
              </a:rPr>
              <a:t> </a:t>
            </a:r>
            <a:r>
              <a:rPr lang="en-US" sz="2200" dirty="0" err="1">
                <a:solidFill>
                  <a:srgbClr val="C00000"/>
                </a:solidFill>
                <a:effectLst/>
                <a:latin typeface="Bangla" panose="03000603000000000000" pitchFamily="66" charset="0"/>
                <a:ea typeface="Times New Roman" panose="02020603050405020304" pitchFamily="18" charset="0"/>
                <a:cs typeface="Bangla" panose="03000603000000000000" pitchFamily="66" charset="0"/>
              </a:rPr>
              <a:t>বা</a:t>
            </a:r>
            <a:r>
              <a:rPr lang="en-US" sz="2200" dirty="0">
                <a:solidFill>
                  <a:srgbClr val="C00000"/>
                </a:solidFill>
                <a:effectLst/>
                <a:latin typeface="Bangla" panose="03000603000000000000" pitchFamily="66" charset="0"/>
                <a:ea typeface="Times New Roman" panose="02020603050405020304" pitchFamily="18" charset="0"/>
                <a:cs typeface="Bangla" panose="03000603000000000000" pitchFamily="66" charset="0"/>
              </a:rPr>
              <a:t> </a:t>
            </a:r>
            <a:r>
              <a:rPr lang="en-US" sz="2200" dirty="0" err="1">
                <a:solidFill>
                  <a:srgbClr val="C00000"/>
                </a:solidFill>
                <a:effectLst/>
                <a:latin typeface="Bangla" panose="03000603000000000000" pitchFamily="66" charset="0"/>
                <a:ea typeface="Times New Roman" panose="02020603050405020304" pitchFamily="18" charset="0"/>
                <a:cs typeface="Bangla" panose="03000603000000000000" pitchFamily="66" charset="0"/>
              </a:rPr>
              <a:t>করনীয়ঃ</a:t>
            </a:r>
            <a:endParaRPr lang="en-US" sz="11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একজন</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মুসলিমের</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উচিত</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গোটা</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রামাদান</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জুড়েই</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আনুগত্য</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ও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ইবাদাতের</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কাজে</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সর্বোচ্চ</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পরিশ্রম</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করা</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এবং</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শেষ</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দশকে</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আরো</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বেশী</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rgbClr val="7030A0"/>
                </a:solidFill>
                <a:effectLst/>
                <a:latin typeface="Bangla" panose="03000603000000000000" pitchFamily="66" charset="0"/>
                <a:ea typeface="Times New Roman" panose="02020603050405020304" pitchFamily="18" charset="0"/>
                <a:cs typeface="Bangla" panose="03000603000000000000" pitchFamily="66" charset="0"/>
              </a:rPr>
              <a:t>তৎপর</a:t>
            </a:r>
            <a:r>
              <a:rPr lang="en-US" dirty="0">
                <a:solidFill>
                  <a:srgbClr val="7030A0"/>
                </a:solidFill>
                <a:effectLst/>
                <a:latin typeface="Bangla" panose="03000603000000000000" pitchFamily="66" charset="0"/>
                <a:ea typeface="Times New Roman" panose="02020603050405020304" pitchFamily="18" charset="0"/>
                <a:cs typeface="Bangla" panose="03000603000000000000" pitchFamily="66" charset="0"/>
              </a:rPr>
              <a:t> </a:t>
            </a:r>
            <a:r>
              <a:rPr lang="en-US" dirty="0" err="1">
                <a:solidFill>
                  <a:schemeClr val="bg1"/>
                </a:solidFill>
                <a:effectLst/>
                <a:latin typeface="Bangla" panose="03000603000000000000" pitchFamily="66" charset="0"/>
                <a:ea typeface="Times New Roman" panose="02020603050405020304" pitchFamily="18" charset="0"/>
                <a:cs typeface="Bangla" panose="03000603000000000000" pitchFamily="66" charset="0"/>
              </a:rPr>
              <a:t>হওয়া</a:t>
            </a:r>
            <a:r>
              <a:rPr lang="en-US" dirty="0">
                <a:solidFill>
                  <a:schemeClr val="bg1"/>
                </a:solidFill>
                <a:effectLst/>
                <a:latin typeface="Bangla" panose="03000603000000000000" pitchFamily="66" charset="0"/>
                <a:ea typeface="Times New Roman" panose="02020603050405020304" pitchFamily="18" charset="0"/>
                <a:cs typeface="Bangla" panose="03000603000000000000" pitchFamily="66" charset="0"/>
              </a:rPr>
              <a:t>।</a:t>
            </a:r>
            <a:endParaRPr lang="en-US" dirty="0">
              <a:solidFill>
                <a:schemeClr val="bg1"/>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আয়িশা</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থেকে</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বর্ণিত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বলেন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রামাদানের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শেষ</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দশদিন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শুরু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হলে</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নিজে</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সারারাত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জাগতেন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পরিবারের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লোকদেরকেও</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জাগিয়ে</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দিতেন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এবং</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পরনের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কাপড়</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মজবুত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বাঁধতেন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অর্থা</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ৎ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ইবাদাতের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জন্য</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পূর্ণ</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প্রস্তুতি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গ্রহণ</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করতেন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সহীহ</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বুখারী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২০২৪</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নবী</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রামাদানের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শেষ</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দশদিনে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ই’তেকাফে</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বসতেন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যতক্ষণ</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আল্লাহ</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তাঁকে</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উঠিয়ে</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নিলেন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তারপর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পত্নীগনও</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শেষ</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দশকে</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ই’তেকাফ</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করতেন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বুখারী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১৮৮৪</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আয়িশা</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থেকে</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বর্ণিত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বলেন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আল্লাহর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ইবাদত-বন্দেগীর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ক্ষেত্রে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রামাদানের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শেষ</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দশ</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রকম</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চেষ্টা-সাধনা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করতেন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অন্য</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সময়ে</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করতেন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সহীহ</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মুসলিম</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আয়েশা</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বলেছেন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যদি</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আমি</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লাইলাতুল</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ক্বদর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তবে</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আমি</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সেই</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বলবো</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বললেন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বল</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اللَّهُمَّ</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إِنَّكَ</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عَفُوٌّ</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تُحِبُّ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الْعَفْوَ</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فَاعْفُ</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عَنِّي</a:t>
            </a:r>
            <a:r>
              <a:rPr lang="en-US" dirty="0">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আল্লাহুম্মা</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ইন্নাকা</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আ’ফুউউন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তুহিব্বুল</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আ’ফওয়া</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ফা’ফু</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আ’ন্নী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আল্লাহ</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তুমি</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বড়ই</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ক্ষমাকারী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বড়ই</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অনুগ্রহশীল</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মাফ</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দেয়াই</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তুমি</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পছন্দ</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তাই</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তুমি</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আমার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গুনাহ</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মাফ</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দাও</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জামে</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তিরমিযী</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হাদিসের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আলোকে</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করনীয়ঃ</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১।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শেষ</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দশকে</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ইবাদাতের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কঠোর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পরিশ্রমের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জন্য</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প্রস্তুতি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গ্রহন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২।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পরিবারের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সদস্যদের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সহ</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জেগে</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এই</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পরিশ্রম</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তাগিদ</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প্রদান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৩।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শেষ</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দশকের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রাত্রি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ইবাদাতে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কাটানোর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সুযোগ</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গ্রহন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৪।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মসজিদে</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ইতিকাফে</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বসার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সুযোগ</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নিয়ে</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এই</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ক্বদর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রাতকে</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তালাশ</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৫।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সবচেয়ে</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গুরুত্বপূর্ন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করনীয়ঃ</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তাওবা ও ইস্তিগফার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রবের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কাছ</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থেকে</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ক্ষমা</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পাওয়ার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জন্য</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বিশেষভাবে</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চেষ্টা</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৬।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কিয়ামুল</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লাইল</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তারাবীহ,তাহাজ্জুদ</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সালাত</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a:t>
            </a:r>
            <a:r>
              <a:rPr lang="en-US" dirty="0">
                <a:latin typeface="Bangla" panose="03000603000000000000" pitchFamily="66" charset="0"/>
                <a:ea typeface="Calibri" panose="020F0502020204030204" pitchFamily="34" charset="0"/>
                <a:cs typeface="Bangla" panose="03000603000000000000" pitchFamily="66" charset="0"/>
              </a:rPr>
              <a:t> </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৭।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কুরআন</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তিলাওয়াত</a:t>
            </a:r>
            <a:r>
              <a:rPr lang="en-US" dirty="0">
                <a:latin typeface="Bangla" panose="03000603000000000000" pitchFamily="66" charset="0"/>
                <a:ea typeface="Calibri" panose="020F0502020204030204" pitchFamily="34" charset="0"/>
                <a:cs typeface="Bangla" panose="03000603000000000000" pitchFamily="66" charset="0"/>
              </a:rPr>
              <a:t> </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৮।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যিকর</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তাসবীহ</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তাহলীল</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তাহমীদ</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ইত্যাদি</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a:t>
            </a:r>
            <a:r>
              <a:rPr lang="en-US" dirty="0">
                <a:latin typeface="Bangla" panose="03000603000000000000" pitchFamily="66" charset="0"/>
                <a:ea typeface="Calibri" panose="020F0502020204030204" pitchFamily="34" charset="0"/>
                <a:cs typeface="Bangla" panose="03000603000000000000" pitchFamily="66" charset="0"/>
              </a:rPr>
              <a:t> </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৯।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দু’আ</a:t>
            </a:r>
            <a:r>
              <a:rPr lang="en-US" b="1"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endParaRPr lang="en-US" dirty="0">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b="1"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বি</a:t>
            </a:r>
            <a:r>
              <a:rPr lang="en-US" b="1"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দ্রঃ</a:t>
            </a:r>
            <a:r>
              <a:rPr lang="en-US" b="1"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as-IN" b="1" dirty="0">
                <a:solidFill>
                  <a:srgbClr val="C00000"/>
                </a:solidFill>
                <a:effectLst/>
                <a:latin typeface="Bangla" panose="03000603000000000000" pitchFamily="66" charset="0"/>
                <a:ea typeface="Calibri" panose="020F0502020204030204" pitchFamily="34" charset="0"/>
                <a:cs typeface="Bangla" panose="03000603000000000000" pitchFamily="66" charset="0"/>
              </a:rPr>
              <a:t>হায়েজ/নিফাস অবস্থায় একজন নারী নামাজ ছাড়া বাকী সব</a:t>
            </a:r>
            <a:r>
              <a:rPr lang="en-US" b="1"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ইবাদাতই</a:t>
            </a:r>
            <a:r>
              <a:rPr lang="as-IN" b="1" dirty="0">
                <a:solidFill>
                  <a:srgbClr val="C00000"/>
                </a:solidFill>
                <a:effectLst/>
                <a:latin typeface="Bangla" panose="03000603000000000000" pitchFamily="66" charset="0"/>
                <a:ea typeface="Calibri" panose="020F0502020204030204" pitchFamily="34" charset="0"/>
                <a:cs typeface="Bangla" panose="03000603000000000000" pitchFamily="66" charset="0"/>
              </a:rPr>
              <a:t> করতে পারেন</a:t>
            </a:r>
            <a:r>
              <a:rPr lang="en-US" b="1"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ইন</a:t>
            </a:r>
            <a:r>
              <a:rPr lang="en-US" b="1"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শা</a:t>
            </a:r>
            <a:r>
              <a:rPr lang="en-US" b="1"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আল্লাহ</a:t>
            </a:r>
            <a:r>
              <a:rPr lang="en-US" b="1" dirty="0">
                <a:solidFill>
                  <a:srgbClr val="C00000"/>
                </a:solidFill>
                <a:effectLst/>
                <a:latin typeface="Bangla" panose="03000603000000000000" pitchFamily="66" charset="0"/>
                <a:ea typeface="Calibri" panose="020F0502020204030204" pitchFamily="34" charset="0"/>
                <a:cs typeface="Bangla" panose="03000603000000000000" pitchFamily="66" charset="0"/>
              </a:rPr>
              <a:t>।</a:t>
            </a:r>
            <a:endPar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800" b="1" dirty="0">
                <a:solidFill>
                  <a:srgbClr val="2F5496"/>
                </a:solidFill>
                <a:effectLst/>
                <a:latin typeface="Bangla" panose="03000603000000000000" pitchFamily="66"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2F5496"/>
                </a:solidFill>
                <a:effectLst/>
                <a:latin typeface="Bangla" panose="03000603000000000000" pitchFamily="66"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175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B38F2-996D-43A8-833A-82799869788D}"/>
              </a:ext>
            </a:extLst>
          </p:cNvPr>
          <p:cNvSpPr>
            <a:spLocks noGrp="1"/>
          </p:cNvSpPr>
          <p:nvPr>
            <p:ph type="ctrTitle"/>
          </p:nvPr>
        </p:nvSpPr>
        <p:spPr/>
        <p:txBody>
          <a:bodyPr/>
          <a:lstStyle/>
          <a:p>
            <a:r>
              <a:rPr lang="as-IN" sz="3200" b="1" dirty="0">
                <a:solidFill>
                  <a:schemeClr val="accent2">
                    <a:lumMod val="50000"/>
                  </a:schemeClr>
                </a:solidFill>
                <a:latin typeface="Bangla" panose="03000603000000000000" pitchFamily="66" charset="0"/>
                <a:cs typeface="Bangla" panose="03000603000000000000" pitchFamily="66" charset="0"/>
              </a:rPr>
              <a:t>তাওবা ও ইস্তিগফার</a:t>
            </a:r>
            <a:endParaRPr lang="en-US" sz="3200" b="1" dirty="0">
              <a:solidFill>
                <a:schemeClr val="accent2">
                  <a:lumMod val="50000"/>
                </a:schemeClr>
              </a:solidFill>
              <a:latin typeface="Bangla" panose="03000603000000000000" pitchFamily="66" charset="0"/>
              <a:cs typeface="Bangla" panose="03000603000000000000" pitchFamily="66" charset="0"/>
            </a:endParaRPr>
          </a:p>
        </p:txBody>
      </p:sp>
      <p:sp>
        <p:nvSpPr>
          <p:cNvPr id="3" name="Subtitle 2">
            <a:extLst>
              <a:ext uri="{FF2B5EF4-FFF2-40B4-BE49-F238E27FC236}">
                <a16:creationId xmlns:a16="http://schemas.microsoft.com/office/drawing/2014/main" id="{34F397B8-8458-444C-9567-2314E776DA89}"/>
              </a:ext>
            </a:extLst>
          </p:cNvPr>
          <p:cNvSpPr>
            <a:spLocks noGrp="1"/>
          </p:cNvSpPr>
          <p:nvPr>
            <p:ph type="subTitle" idx="1"/>
          </p:nvPr>
        </p:nvSpPr>
        <p:spPr>
          <a:xfrm>
            <a:off x="1507066" y="3630967"/>
            <a:ext cx="10060537" cy="1278385"/>
          </a:xfrm>
        </p:spPr>
        <p:txBody>
          <a:bodyPr>
            <a:normAutofit/>
          </a:bodyPr>
          <a:lstStyle/>
          <a:p>
            <a:pPr algn="ctr"/>
            <a:r>
              <a:rPr lang="en-US" sz="5400" dirty="0">
                <a:solidFill>
                  <a:schemeClr val="accent1">
                    <a:lumMod val="50000"/>
                  </a:schemeClr>
                </a:solidFill>
                <a:latin typeface="Bangla" panose="03000603000000000000" pitchFamily="66" charset="0"/>
                <a:cs typeface="Bangla" panose="03000603000000000000" pitchFamily="66" charset="0"/>
              </a:rPr>
              <a:t>                     </a:t>
            </a:r>
            <a:r>
              <a:rPr lang="en-US" sz="3600" dirty="0" err="1">
                <a:solidFill>
                  <a:schemeClr val="accent2">
                    <a:lumMod val="50000"/>
                  </a:schemeClr>
                </a:solidFill>
                <a:latin typeface="Bangla" panose="03000603000000000000" pitchFamily="66" charset="0"/>
                <a:cs typeface="Bangla" panose="03000603000000000000" pitchFamily="66" charset="0"/>
              </a:rPr>
              <a:t>তাওবাতুন</a:t>
            </a:r>
            <a:r>
              <a:rPr lang="en-US" sz="3600" dirty="0">
                <a:solidFill>
                  <a:schemeClr val="accent2">
                    <a:lumMod val="50000"/>
                  </a:schemeClr>
                </a:solidFill>
                <a:latin typeface="Bangla" panose="03000603000000000000" pitchFamily="66" charset="0"/>
                <a:cs typeface="Bangla" panose="03000603000000000000" pitchFamily="66" charset="0"/>
              </a:rPr>
              <a:t> </a:t>
            </a:r>
            <a:r>
              <a:rPr lang="en-US" sz="3600" dirty="0" err="1">
                <a:solidFill>
                  <a:schemeClr val="accent2">
                    <a:lumMod val="50000"/>
                  </a:schemeClr>
                </a:solidFill>
                <a:latin typeface="Bangla" panose="03000603000000000000" pitchFamily="66" charset="0"/>
                <a:cs typeface="Bangla" panose="03000603000000000000" pitchFamily="66" charset="0"/>
              </a:rPr>
              <a:t>নাসূহা</a:t>
            </a:r>
            <a:endParaRPr lang="en-US" sz="3600" dirty="0">
              <a:solidFill>
                <a:schemeClr val="accent2">
                  <a:lumMod val="50000"/>
                </a:schemeClr>
              </a:solidFill>
              <a:latin typeface="Bangla" panose="03000603000000000000" pitchFamily="66" charset="0"/>
              <a:cs typeface="Bangla" panose="03000603000000000000" pitchFamily="66" charset="0"/>
            </a:endParaRPr>
          </a:p>
        </p:txBody>
      </p:sp>
      <p:pic>
        <p:nvPicPr>
          <p:cNvPr id="5" name="Picture 4" descr="Diagram&#10;&#10;Description automatically generated">
            <a:extLst>
              <a:ext uri="{FF2B5EF4-FFF2-40B4-BE49-F238E27FC236}">
                <a16:creationId xmlns:a16="http://schemas.microsoft.com/office/drawing/2014/main" id="{82FA373F-9EE4-447F-B6FF-D8DA7621490E}"/>
              </a:ext>
            </a:extLst>
          </p:cNvPr>
          <p:cNvPicPr>
            <a:picLocks noChangeAspect="1"/>
          </p:cNvPicPr>
          <p:nvPr/>
        </p:nvPicPr>
        <p:blipFill rotWithShape="1">
          <a:blip r:embed="rId2">
            <a:extLst>
              <a:ext uri="{28A0092B-C50C-407E-A947-70E740481C1C}">
                <a14:useLocalDpi xmlns:a14="http://schemas.microsoft.com/office/drawing/2010/main" val="0"/>
              </a:ext>
            </a:extLst>
          </a:blip>
          <a:srcRect t="16309" r="2952" b="16292"/>
          <a:stretch/>
        </p:blipFill>
        <p:spPr>
          <a:xfrm>
            <a:off x="533067" y="1615736"/>
            <a:ext cx="4552478" cy="3531996"/>
          </a:xfrm>
          <a:prstGeom prst="rect">
            <a:avLst/>
          </a:prstGeom>
        </p:spPr>
      </p:pic>
    </p:spTree>
    <p:extLst>
      <p:ext uri="{BB962C8B-B14F-4D97-AF65-F5344CB8AC3E}">
        <p14:creationId xmlns:p14="http://schemas.microsoft.com/office/powerpoint/2010/main" val="202221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A6BA36-4301-40EA-A869-45747A0C8759}"/>
              </a:ext>
            </a:extLst>
          </p:cNvPr>
          <p:cNvSpPr txBox="1"/>
          <p:nvPr/>
        </p:nvSpPr>
        <p:spPr>
          <a:xfrm>
            <a:off x="594803" y="435007"/>
            <a:ext cx="8904303" cy="4829399"/>
          </a:xfrm>
          <a:prstGeom prst="rect">
            <a:avLst/>
          </a:prstGeom>
          <a:noFill/>
        </p:spPr>
        <p:txBody>
          <a:bodyPr wrap="square">
            <a:spAutoFit/>
          </a:bodyPr>
          <a:lstStyle/>
          <a:p>
            <a:pPr marL="0" marR="0">
              <a:lnSpc>
                <a:spcPct val="107000"/>
              </a:lnSpc>
              <a:spcBef>
                <a:spcPts val="0"/>
              </a:spcBef>
              <a:spcAft>
                <a:spcPts val="800"/>
              </a:spcAft>
            </a:pP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রবের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চাও</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এসো</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তাহলে</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একটি</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দীর্ঘ</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সময়</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পর্যন্ত</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উত্তম</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জীবন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সামগ্রী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অনুগ্রহ</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লাভের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যোগ্য</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প্রত্যেক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ব্যক্তিকে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অনুগ্রহ</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৷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যদি</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মুখ</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ফিরিয়ে</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নাও</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তাহলে</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ব্যাপারে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একটি</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ভয়াবহ</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দিনের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আযাবের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ভয়</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৷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সবাইকে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দিকে</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ফিরে</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যেতে</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সবকিছুই</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a:t>
            </a:r>
            <a:r>
              <a:rPr lang="en-US" sz="2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পারেন৷</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হুদঃ</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৩-৪</a:t>
            </a:r>
            <a:endParaRPr lang="en-US" sz="24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ঈমানদারগণ</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কাছে</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তাওবা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প্রকৃত</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তাওবা৷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অসম্ভব</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নয়</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আল্লাহ</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তোমাদের</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দোষত্রুটিসমুহ</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দুর</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দিবেন</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এবং</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এমন</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জান্নাতে</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প্রবেশ</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করবেন</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যারা</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পাদদেশ</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দিয়ে</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ঝরণাসমূহ</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প্রবাহিত</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হতে</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থাকবে</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৷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সূরা</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তাহরীমঃ</a:t>
            </a:r>
            <a:r>
              <a:rPr lang="en-US" sz="24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৮</a:t>
            </a:r>
            <a:endParaRPr lang="en-US" sz="24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কুর’আনের</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উক্ত</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দুই</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আয়াতের</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আলোকে</a:t>
            </a:r>
            <a:endParaRPr lang="en-US" sz="24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১।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প্রথমে</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ইস্তেগফার</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করতে</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এরপর</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তাওবা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করতে</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a:t>
            </a:r>
            <a:endParaRPr lang="en-US" sz="24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২। তাওবা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করতে</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হবে</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তাওবাতুন</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নাসূহা</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2F5496"/>
                </a:solidFill>
                <a:effectLst/>
                <a:latin typeface="Bangla" panose="03000603000000000000" pitchFamily="66" charset="0"/>
                <a:ea typeface="Calibri" panose="020F0502020204030204" pitchFamily="34" charset="0"/>
                <a:cs typeface="Bangla" panose="03000603000000000000" pitchFamily="66" charset="0"/>
              </a:rPr>
              <a:t>বিশুদ্ধ</a:t>
            </a:r>
            <a:r>
              <a:rPr lang="en-US" sz="24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তাওবা।</a:t>
            </a:r>
            <a:endParaRPr lang="en-US" sz="2400"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340117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33A6DD-47BD-454F-B0C3-EAC3AED2854D}"/>
              </a:ext>
            </a:extLst>
          </p:cNvPr>
          <p:cNvSpPr txBox="1"/>
          <p:nvPr/>
        </p:nvSpPr>
        <p:spPr>
          <a:xfrm>
            <a:off x="0" y="-62144"/>
            <a:ext cx="11816179" cy="6865084"/>
          </a:xfrm>
          <a:prstGeom prst="rect">
            <a:avLst/>
          </a:prstGeom>
          <a:noFill/>
        </p:spPr>
        <p:txBody>
          <a:bodyPr wrap="square">
            <a:spAutoFit/>
          </a:bodyPr>
          <a:lstStyle/>
          <a:p>
            <a:pPr marL="0" marR="0" algn="ctr">
              <a:lnSpc>
                <a:spcPct val="107000"/>
              </a:lnSpc>
              <a:spcBef>
                <a:spcPts val="0"/>
              </a:spcBef>
              <a:spcAft>
                <a:spcPts val="800"/>
              </a:spcAft>
            </a:pPr>
            <a:r>
              <a:rPr kumimoji="0" lang="en-US" sz="20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ইস্তিগফার</a:t>
            </a:r>
            <a:endParaRPr kumimoji="0" lang="en-US" sz="2000" b="0" i="0" u="none" strike="noStrike" kern="1200" cap="none" spc="0" normalizeH="0" baseline="0" noProof="0" dirty="0">
              <a:ln>
                <a:noFill/>
              </a:ln>
              <a:solidFill>
                <a:srgbClr val="C00000"/>
              </a:solidFill>
              <a:uLnTx/>
              <a:uFillTx/>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000" dirty="0">
                <a:solidFill>
                  <a:srgbClr val="2F5496"/>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ইস্তেগফার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অর্থ</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প্রার্থনা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কৃত</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গোনাহের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অনুতাপ</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অনুশোচনার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সঙ্গে</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ক্ষমা</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প্রার্থনা</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নিকট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প্রার্থী</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হও</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নিশ্চয়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মহান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ক্ষমাশীল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দয়ালু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বাকরাহ:১৯৯)</a:t>
            </a: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নাও</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ছাড়া</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কেউ</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ইবাদাতের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যোগ্য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৷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ত্রুটির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প্রার্থনা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৷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মু’মিন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পুরুষদের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জন্যও</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৷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তৎপরতা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অবহিত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ঠিকানা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সম্পর্কেও</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অবহিত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৷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মুহাম্মদঃ১৯ </a:t>
            </a:r>
          </a:p>
          <a:p>
            <a:pPr marL="0" marR="0">
              <a:lnSpc>
                <a:spcPct val="107000"/>
              </a:lnSpc>
              <a:spcBef>
                <a:spcPts val="0"/>
              </a:spcBef>
              <a:spcAft>
                <a:spcPts val="800"/>
              </a:spcAft>
            </a:pP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দাও</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বান্দারা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ওপর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অবিচার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রহমত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নিরাশ</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সমুদয়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পাপ</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ক্ষমাশীল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অত্যন্ত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দয়ালু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 ৫৩</a:t>
            </a: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প্রভুর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নিকট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ক্ষমাপ্রার্থনা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নিশ্চয়ই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মহাক্ষমাশীল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ক্ষমাপ্রার্থনা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ওপর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মুষলধারায়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বৃষ্টি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বর্ষণ</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ধনসম্পদ</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সন্তানাদি</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সমৃদ্ধ</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বিভিন্ন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রকমের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বাগান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নদ-নদী</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সৃষ্টি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 ১০-১২</a:t>
            </a: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পালন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কাছে</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প্রার্থনা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অতঃপর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তাঁরই</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মনোনিবেশ</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আসমান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বৃষ্টি</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ধারা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প্রেরণ</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শক্তির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শক্তি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বৃদ্ধি</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হুদ</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৫২)</a:t>
            </a:r>
          </a:p>
          <a:p>
            <a:pPr marL="0" marR="0">
              <a:lnSpc>
                <a:spcPct val="107000"/>
              </a:lnSpc>
              <a:spcBef>
                <a:spcPts val="0"/>
              </a:spcBef>
              <a:spcAft>
                <a:spcPts val="800"/>
              </a:spcAft>
            </a:pP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যতক্ষণ</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ক্ষমা</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প্রার্থনা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কখনও</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আযাব</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দেবেন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আনফাল</a:t>
            </a:r>
            <a:r>
              <a:rPr lang="en-US" sz="20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৩৩)</a:t>
            </a:r>
          </a:p>
          <a:p>
            <a:pPr marL="0" marR="0">
              <a:lnSpc>
                <a:spcPct val="107000"/>
              </a:lnSpc>
              <a:spcBef>
                <a:spcPts val="0"/>
              </a:spcBef>
              <a:spcAft>
                <a:spcPts val="800"/>
              </a:spcAft>
            </a:pP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বাড়িয়ে</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যাতে</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রাতের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পাপীরা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চাইতে</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রাতে</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বাড়িয়ে</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যাতে</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দিনের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পাপীরা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চাইতে</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মুসলিম</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বামকাঁধের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ফেরশতা</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গুনাহ</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একজন</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মুসলিম</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বান্দাকে</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ছয়</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ঘন্টা</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সময়</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দেয়</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সেই</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বান্দা</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তওবা</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চায়</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তবে</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ফেরেশতা</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লিপিবদ্ধ</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সেই</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বান্দা</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ক্ষমা</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চায়</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তবে</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ফেরেশতা</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একবার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লিপিবদ্ধ</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মুসলিম</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বান্দা</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যখন</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গোনাহর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কাজ</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অন্তরে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ধরনের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কালো</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দাগ</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পড়ে</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যায়</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ইস্তেগফার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তাহলে</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দাগ</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দূরীভূত</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অন্তর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সূচালু</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ধারালো</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পরিশীলিত</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দাগের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কথা</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কুরআনেই</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আছে</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খবরদার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অন্তরে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দাগ</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রয়েছে</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কামাই</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করেছে</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জামে</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তিরমিযি</a:t>
            </a:r>
            <a:r>
              <a:rPr lang="en-US" dirty="0">
                <a:solidFill>
                  <a:schemeClr val="accent1">
                    <a:lumMod val="50000"/>
                  </a:schemeClr>
                </a:solidFill>
                <a:effectLst/>
                <a:latin typeface="Bangla" panose="03000603000000000000" pitchFamily="66" charset="0"/>
                <a:ea typeface="Calibri" panose="020F0502020204030204" pitchFamily="34" charset="0"/>
                <a:cs typeface="Bangla" panose="03000603000000000000" pitchFamily="66" charset="0"/>
              </a:rPr>
              <a:t>: ৩৩৩৪।</a:t>
            </a:r>
          </a:p>
        </p:txBody>
      </p:sp>
    </p:spTree>
    <p:extLst>
      <p:ext uri="{BB962C8B-B14F-4D97-AF65-F5344CB8AC3E}">
        <p14:creationId xmlns:p14="http://schemas.microsoft.com/office/powerpoint/2010/main" val="5241158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479</TotalTime>
  <Words>3405</Words>
  <Application>Microsoft Office PowerPoint</Application>
  <PresentationFormat>Widescreen</PresentationFormat>
  <Paragraphs>204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Bangla</vt:lpstr>
      <vt:lpstr>Calibri</vt:lpstr>
      <vt:lpstr>Symbol</vt:lpstr>
      <vt:lpstr>Trebuchet MS</vt:lpstr>
      <vt:lpstr>Wingdings 3</vt:lpstr>
      <vt:lpstr>Facet</vt:lpstr>
      <vt:lpstr>لیلة القدر      ‎‎     লাইলাতুল ক্বদর। </vt:lpstr>
      <vt:lpstr>PowerPoint Presentation</vt:lpstr>
      <vt:lpstr>PowerPoint Presentation</vt:lpstr>
      <vt:lpstr>PowerPoint Presentation</vt:lpstr>
      <vt:lpstr>PowerPoint Presentation</vt:lpstr>
      <vt:lpstr>PowerPoint Presentation</vt:lpstr>
      <vt:lpstr>তাওবা ও ইস্তিগফার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Mahbuba Rehana Raheen</dc:creator>
  <cp:lastModifiedBy>Mahbuba Rehana Raheen</cp:lastModifiedBy>
  <cp:revision>25</cp:revision>
  <dcterms:created xsi:type="dcterms:W3CDTF">2021-04-26T17:15:59Z</dcterms:created>
  <dcterms:modified xsi:type="dcterms:W3CDTF">2021-04-29T10:02:23Z</dcterms:modified>
</cp:coreProperties>
</file>