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8" r:id="rId6"/>
    <p:sldId id="269" r:id="rId7"/>
    <p:sldId id="259" r:id="rId8"/>
    <p:sldId id="260" r:id="rId9"/>
    <p:sldId id="263" r:id="rId10"/>
    <p:sldId id="271" r:id="rId11"/>
    <p:sldId id="270" r:id="rId12"/>
    <p:sldId id="272" r:id="rId13"/>
    <p:sldId id="273" r:id="rId14"/>
    <p:sldId id="264" r:id="rId15"/>
    <p:sldId id="265" r:id="rId16"/>
    <p:sldId id="266" r:id="rId17"/>
    <p:sldId id="267"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0D10"/>
    <a:srgbClr val="317130"/>
    <a:srgbClr val="1C4134"/>
    <a:srgbClr val="A61989"/>
    <a:srgbClr val="3028C6"/>
    <a:srgbClr val="8B030B"/>
    <a:srgbClr val="A71100"/>
    <a:srgbClr val="598136"/>
    <a:srgbClr val="637C29"/>
    <a:srgbClr val="C005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8A31A9-CF28-4DE2-BD73-802B954589A9}" v="20" dt="2022-02-10T10:28:32.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103" d="100"/>
          <a:sy n="103" d="100"/>
        </p:scale>
        <p:origin x="9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buba Rehana Raheen" userId="6496371d950f8aca" providerId="LiveId" clId="{358A31A9-CF28-4DE2-BD73-802B954589A9}"/>
    <pc:docChg chg="undo custSel addSld delSld modSld">
      <pc:chgData name="Mahbuba Rehana Raheen" userId="6496371d950f8aca" providerId="LiveId" clId="{358A31A9-CF28-4DE2-BD73-802B954589A9}" dt="2022-02-10T10:35:06.229" v="948" actId="14100"/>
      <pc:docMkLst>
        <pc:docMk/>
      </pc:docMkLst>
      <pc:sldChg chg="modSp mod">
        <pc:chgData name="Mahbuba Rehana Raheen" userId="6496371d950f8aca" providerId="LiveId" clId="{358A31A9-CF28-4DE2-BD73-802B954589A9}" dt="2022-01-27T13:24:21.219" v="42" actId="1076"/>
        <pc:sldMkLst>
          <pc:docMk/>
          <pc:sldMk cId="2350779566" sldId="256"/>
        </pc:sldMkLst>
        <pc:picChg chg="mod">
          <ac:chgData name="Mahbuba Rehana Raheen" userId="6496371d950f8aca" providerId="LiveId" clId="{358A31A9-CF28-4DE2-BD73-802B954589A9}" dt="2022-01-27T13:24:21.219" v="42" actId="1076"/>
          <ac:picMkLst>
            <pc:docMk/>
            <pc:sldMk cId="2350779566" sldId="256"/>
            <ac:picMk id="4" creationId="{90DED2DF-1A2E-449E-8FD0-BA8D3AC0030D}"/>
          </ac:picMkLst>
        </pc:picChg>
      </pc:sldChg>
      <pc:sldChg chg="addSp delSp modSp mod">
        <pc:chgData name="Mahbuba Rehana Raheen" userId="6496371d950f8aca" providerId="LiveId" clId="{358A31A9-CF28-4DE2-BD73-802B954589A9}" dt="2022-01-27T13:01:21.285" v="38" actId="14100"/>
        <pc:sldMkLst>
          <pc:docMk/>
          <pc:sldMk cId="3008432882" sldId="257"/>
        </pc:sldMkLst>
        <pc:spChg chg="mod">
          <ac:chgData name="Mahbuba Rehana Raheen" userId="6496371d950f8aca" providerId="LiveId" clId="{358A31A9-CF28-4DE2-BD73-802B954589A9}" dt="2022-01-27T13:00:31.832" v="17" actId="1076"/>
          <ac:spMkLst>
            <pc:docMk/>
            <pc:sldMk cId="3008432882" sldId="257"/>
            <ac:spMk id="8" creationId="{0171F0CD-B19A-45CC-806B-7127DFD199A2}"/>
          </ac:spMkLst>
        </pc:spChg>
        <pc:picChg chg="del mod">
          <ac:chgData name="Mahbuba Rehana Raheen" userId="6496371d950f8aca" providerId="LiveId" clId="{358A31A9-CF28-4DE2-BD73-802B954589A9}" dt="2022-01-27T13:00:49.405" v="30" actId="21"/>
          <ac:picMkLst>
            <pc:docMk/>
            <pc:sldMk cId="3008432882" sldId="257"/>
            <ac:picMk id="2" creationId="{8F7877B5-8AF0-4757-93C5-43E131E78F55}"/>
          </ac:picMkLst>
        </pc:picChg>
        <pc:picChg chg="del mod">
          <ac:chgData name="Mahbuba Rehana Raheen" userId="6496371d950f8aca" providerId="LiveId" clId="{358A31A9-CF28-4DE2-BD73-802B954589A9}" dt="2022-01-27T13:00:46.715" v="29" actId="21"/>
          <ac:picMkLst>
            <pc:docMk/>
            <pc:sldMk cId="3008432882" sldId="257"/>
            <ac:picMk id="3" creationId="{4AB54B6D-8C4C-4FCB-8E82-B50F8BB4DB7B}"/>
          </ac:picMkLst>
        </pc:picChg>
        <pc:picChg chg="del mod">
          <ac:chgData name="Mahbuba Rehana Raheen" userId="6496371d950f8aca" providerId="LiveId" clId="{358A31A9-CF28-4DE2-BD73-802B954589A9}" dt="2022-01-27T13:00:43.068" v="28" actId="21"/>
          <ac:picMkLst>
            <pc:docMk/>
            <pc:sldMk cId="3008432882" sldId="257"/>
            <ac:picMk id="4" creationId="{6BE87863-9D4D-4B6A-A009-2649A23A8D5D}"/>
          </ac:picMkLst>
        </pc:picChg>
        <pc:picChg chg="add del mod modCrop">
          <ac:chgData name="Mahbuba Rehana Raheen" userId="6496371d950f8aca" providerId="LiveId" clId="{358A31A9-CF28-4DE2-BD73-802B954589A9}" dt="2022-01-27T13:00:36.485" v="24"/>
          <ac:picMkLst>
            <pc:docMk/>
            <pc:sldMk cId="3008432882" sldId="257"/>
            <ac:picMk id="16" creationId="{F4723DFF-96EC-4429-B129-68876116E568}"/>
          </ac:picMkLst>
        </pc:picChg>
        <pc:picChg chg="add mod">
          <ac:chgData name="Mahbuba Rehana Raheen" userId="6496371d950f8aca" providerId="LiveId" clId="{358A31A9-CF28-4DE2-BD73-802B954589A9}" dt="2022-01-27T13:01:21.285" v="38" actId="14100"/>
          <ac:picMkLst>
            <pc:docMk/>
            <pc:sldMk cId="3008432882" sldId="257"/>
            <ac:picMk id="18" creationId="{2794A79E-9753-4936-B96D-A138059A2FEE}"/>
          </ac:picMkLst>
        </pc:picChg>
      </pc:sldChg>
      <pc:sldChg chg="addSp modSp mod">
        <pc:chgData name="Mahbuba Rehana Raheen" userId="6496371d950f8aca" providerId="LiveId" clId="{358A31A9-CF28-4DE2-BD73-802B954589A9}" dt="2022-02-10T10:33:40.675" v="938" actId="207"/>
        <pc:sldMkLst>
          <pc:docMk/>
          <pc:sldMk cId="550391171" sldId="258"/>
        </pc:sldMkLst>
        <pc:spChg chg="add mod">
          <ac:chgData name="Mahbuba Rehana Raheen" userId="6496371d950f8aca" providerId="LiveId" clId="{358A31A9-CF28-4DE2-BD73-802B954589A9}" dt="2022-02-10T10:33:40.675" v="938" actId="207"/>
          <ac:spMkLst>
            <pc:docMk/>
            <pc:sldMk cId="550391171" sldId="258"/>
            <ac:spMk id="11" creationId="{4B334FE0-B1A9-455D-B6C2-F95C1CEF3CE2}"/>
          </ac:spMkLst>
        </pc:spChg>
        <pc:picChg chg="add mod">
          <ac:chgData name="Mahbuba Rehana Raheen" userId="6496371d950f8aca" providerId="LiveId" clId="{358A31A9-CF28-4DE2-BD73-802B954589A9}" dt="2022-02-10T10:28:10.021" v="922" actId="14100"/>
          <ac:picMkLst>
            <pc:docMk/>
            <pc:sldMk cId="550391171" sldId="258"/>
            <ac:picMk id="4" creationId="{26B974D0-D3D4-4763-A3A1-0A59AB669DA0}"/>
          </ac:picMkLst>
        </pc:picChg>
        <pc:picChg chg="add mod">
          <ac:chgData name="Mahbuba Rehana Raheen" userId="6496371d950f8aca" providerId="LiveId" clId="{358A31A9-CF28-4DE2-BD73-802B954589A9}" dt="2022-02-10T10:28:14.964" v="923" actId="14100"/>
          <ac:picMkLst>
            <pc:docMk/>
            <pc:sldMk cId="550391171" sldId="258"/>
            <ac:picMk id="5" creationId="{2726004A-7B90-4F7D-9959-A0CD37A8CE23}"/>
          </ac:picMkLst>
        </pc:picChg>
        <pc:picChg chg="add mod modCrop">
          <ac:chgData name="Mahbuba Rehana Raheen" userId="6496371d950f8aca" providerId="LiveId" clId="{358A31A9-CF28-4DE2-BD73-802B954589A9}" dt="2022-02-10T10:28:53.020" v="929" actId="732"/>
          <ac:picMkLst>
            <pc:docMk/>
            <pc:sldMk cId="550391171" sldId="258"/>
            <ac:picMk id="8" creationId="{B37A6095-F274-4829-A0CA-BC143A98789F}"/>
          </ac:picMkLst>
        </pc:picChg>
      </pc:sldChg>
      <pc:sldChg chg="modSp mod">
        <pc:chgData name="Mahbuba Rehana Raheen" userId="6496371d950f8aca" providerId="LiveId" clId="{358A31A9-CF28-4DE2-BD73-802B954589A9}" dt="2022-01-27T13:01:58.043" v="41" actId="1076"/>
        <pc:sldMkLst>
          <pc:docMk/>
          <pc:sldMk cId="987775476" sldId="260"/>
        </pc:sldMkLst>
        <pc:spChg chg="mod">
          <ac:chgData name="Mahbuba Rehana Raheen" userId="6496371d950f8aca" providerId="LiveId" clId="{358A31A9-CF28-4DE2-BD73-802B954589A9}" dt="2022-01-27T13:01:58.043" v="41" actId="1076"/>
          <ac:spMkLst>
            <pc:docMk/>
            <pc:sldMk cId="987775476" sldId="260"/>
            <ac:spMk id="12" creationId="{A24C3389-01AB-42C6-A1D8-BA4F5F29712B}"/>
          </ac:spMkLst>
        </pc:spChg>
      </pc:sldChg>
      <pc:sldChg chg="modSp mod">
        <pc:chgData name="Mahbuba Rehana Raheen" userId="6496371d950f8aca" providerId="LiveId" clId="{358A31A9-CF28-4DE2-BD73-802B954589A9}" dt="2022-01-27T13:01:40.800" v="40" actId="1076"/>
        <pc:sldMkLst>
          <pc:docMk/>
          <pc:sldMk cId="2476962803" sldId="262"/>
        </pc:sldMkLst>
        <pc:spChg chg="mod">
          <ac:chgData name="Mahbuba Rehana Raheen" userId="6496371d950f8aca" providerId="LiveId" clId="{358A31A9-CF28-4DE2-BD73-802B954589A9}" dt="2022-01-27T13:01:40.800" v="40" actId="1076"/>
          <ac:spMkLst>
            <pc:docMk/>
            <pc:sldMk cId="2476962803" sldId="262"/>
            <ac:spMk id="11" creationId="{19C7559E-3C0D-4BCB-9635-5414B309B83F}"/>
          </ac:spMkLst>
        </pc:spChg>
        <pc:picChg chg="mod">
          <ac:chgData name="Mahbuba Rehana Raheen" userId="6496371d950f8aca" providerId="LiveId" clId="{358A31A9-CF28-4DE2-BD73-802B954589A9}" dt="2022-01-27T13:01:37.729" v="39" actId="14100"/>
          <ac:picMkLst>
            <pc:docMk/>
            <pc:sldMk cId="2476962803" sldId="262"/>
            <ac:picMk id="3" creationId="{D8CF5E38-CD88-465E-8930-5DA1D751496F}"/>
          </ac:picMkLst>
        </pc:picChg>
      </pc:sldChg>
      <pc:sldChg chg="addSp delSp modSp mod">
        <pc:chgData name="Mahbuba Rehana Raheen" userId="6496371d950f8aca" providerId="LiveId" clId="{358A31A9-CF28-4DE2-BD73-802B954589A9}" dt="2022-02-10T08:30:03.669" v="148" actId="20577"/>
        <pc:sldMkLst>
          <pc:docMk/>
          <pc:sldMk cId="1106362732" sldId="263"/>
        </pc:sldMkLst>
        <pc:spChg chg="add mod">
          <ac:chgData name="Mahbuba Rehana Raheen" userId="6496371d950f8aca" providerId="LiveId" clId="{358A31A9-CF28-4DE2-BD73-802B954589A9}" dt="2022-02-10T08:23:22.367" v="93" actId="1076"/>
          <ac:spMkLst>
            <pc:docMk/>
            <pc:sldMk cId="1106362732" sldId="263"/>
            <ac:spMk id="8" creationId="{5BC1CF4A-CA97-46D4-ACBD-A2A70304F091}"/>
          </ac:spMkLst>
        </pc:spChg>
        <pc:spChg chg="del mod">
          <ac:chgData name="Mahbuba Rehana Raheen" userId="6496371d950f8aca" providerId="LiveId" clId="{358A31A9-CF28-4DE2-BD73-802B954589A9}" dt="2022-02-10T08:22:56.365" v="90"/>
          <ac:spMkLst>
            <pc:docMk/>
            <pc:sldMk cId="1106362732" sldId="263"/>
            <ac:spMk id="11" creationId="{251F0DCF-3EF3-464A-B776-053051DB6A11}"/>
          </ac:spMkLst>
        </pc:spChg>
        <pc:spChg chg="del mod">
          <ac:chgData name="Mahbuba Rehana Raheen" userId="6496371d950f8aca" providerId="LiveId" clId="{358A31A9-CF28-4DE2-BD73-802B954589A9}" dt="2022-02-10T08:19:27.223" v="65"/>
          <ac:spMkLst>
            <pc:docMk/>
            <pc:sldMk cId="1106362732" sldId="263"/>
            <ac:spMk id="12" creationId="{D9C3DCF4-A99B-416C-92AE-5A547AF4F85D}"/>
          </ac:spMkLst>
        </pc:spChg>
        <pc:spChg chg="add del mod">
          <ac:chgData name="Mahbuba Rehana Raheen" userId="6496371d950f8aca" providerId="LiveId" clId="{358A31A9-CF28-4DE2-BD73-802B954589A9}" dt="2022-02-10T08:19:27.207" v="63" actId="22"/>
          <ac:spMkLst>
            <pc:docMk/>
            <pc:sldMk cId="1106362732" sldId="263"/>
            <ac:spMk id="13" creationId="{68C7D15A-542B-4E4E-9AC6-DE6364E43F66}"/>
          </ac:spMkLst>
        </pc:spChg>
        <pc:spChg chg="add mod">
          <ac:chgData name="Mahbuba Rehana Raheen" userId="6496371d950f8aca" providerId="LiveId" clId="{358A31A9-CF28-4DE2-BD73-802B954589A9}" dt="2022-02-10T08:25:47.190" v="117" actId="1076"/>
          <ac:spMkLst>
            <pc:docMk/>
            <pc:sldMk cId="1106362732" sldId="263"/>
            <ac:spMk id="16" creationId="{62B67496-D9FA-4BF1-B594-356E8869B0C3}"/>
          </ac:spMkLst>
        </pc:spChg>
        <pc:spChg chg="add mod">
          <ac:chgData name="Mahbuba Rehana Raheen" userId="6496371d950f8aca" providerId="LiveId" clId="{358A31A9-CF28-4DE2-BD73-802B954589A9}" dt="2022-02-10T08:28:51.741" v="139" actId="255"/>
          <ac:spMkLst>
            <pc:docMk/>
            <pc:sldMk cId="1106362732" sldId="263"/>
            <ac:spMk id="20" creationId="{DC706D41-6250-4EEA-B64C-06C64702F5EC}"/>
          </ac:spMkLst>
        </pc:spChg>
        <pc:spChg chg="add mod">
          <ac:chgData name="Mahbuba Rehana Raheen" userId="6496371d950f8aca" providerId="LiveId" clId="{358A31A9-CF28-4DE2-BD73-802B954589A9}" dt="2022-02-10T08:30:03.669" v="148" actId="20577"/>
          <ac:spMkLst>
            <pc:docMk/>
            <pc:sldMk cId="1106362732" sldId="263"/>
            <ac:spMk id="22" creationId="{05E6D052-F71E-4995-B59B-415FF3D28E2B}"/>
          </ac:spMkLst>
        </pc:spChg>
        <pc:picChg chg="del">
          <ac:chgData name="Mahbuba Rehana Raheen" userId="6496371d950f8aca" providerId="LiveId" clId="{358A31A9-CF28-4DE2-BD73-802B954589A9}" dt="2022-02-10T08:19:36.013" v="66" actId="21"/>
          <ac:picMkLst>
            <pc:docMk/>
            <pc:sldMk cId="1106362732" sldId="263"/>
            <ac:picMk id="5" creationId="{46871901-000B-4E67-9D6D-EF7AC17F8FDA}"/>
          </ac:picMkLst>
        </pc:picChg>
        <pc:picChg chg="add mod">
          <ac:chgData name="Mahbuba Rehana Raheen" userId="6496371d950f8aca" providerId="LiveId" clId="{358A31A9-CF28-4DE2-BD73-802B954589A9}" dt="2022-02-10T08:23:08.205" v="91" actId="1076"/>
          <ac:picMkLst>
            <pc:docMk/>
            <pc:sldMk cId="1106362732" sldId="263"/>
            <ac:picMk id="6" creationId="{CE8D4660-03C7-4C67-8DD4-61B4D9266AB4}"/>
          </ac:picMkLst>
        </pc:picChg>
        <pc:picChg chg="del mod">
          <ac:chgData name="Mahbuba Rehana Raheen" userId="6496371d950f8aca" providerId="LiveId" clId="{358A31A9-CF28-4DE2-BD73-802B954589A9}" dt="2022-02-10T08:19:52.677" v="70" actId="21"/>
          <ac:picMkLst>
            <pc:docMk/>
            <pc:sldMk cId="1106362732" sldId="263"/>
            <ac:picMk id="7" creationId="{9A87505C-6804-44D3-BF10-402A74D0FF48}"/>
          </ac:picMkLst>
        </pc:picChg>
        <pc:picChg chg="add mod">
          <ac:chgData name="Mahbuba Rehana Raheen" userId="6496371d950f8aca" providerId="LiveId" clId="{358A31A9-CF28-4DE2-BD73-802B954589A9}" dt="2022-02-10T08:24:41.326" v="107" actId="14100"/>
          <ac:picMkLst>
            <pc:docMk/>
            <pc:sldMk cId="1106362732" sldId="263"/>
            <ac:picMk id="14" creationId="{7B3268C7-FFD3-4623-BE73-78CED8E9EFB9}"/>
          </ac:picMkLst>
        </pc:picChg>
        <pc:picChg chg="add mod modCrop">
          <ac:chgData name="Mahbuba Rehana Raheen" userId="6496371d950f8aca" providerId="LiveId" clId="{358A31A9-CF28-4DE2-BD73-802B954589A9}" dt="2022-02-10T08:24:37.996" v="106" actId="14100"/>
          <ac:picMkLst>
            <pc:docMk/>
            <pc:sldMk cId="1106362732" sldId="263"/>
            <ac:picMk id="17" creationId="{7F489B13-FA62-4DE6-8472-E9DF03CBDAD7}"/>
          </ac:picMkLst>
        </pc:picChg>
        <pc:picChg chg="add mod modCrop">
          <ac:chgData name="Mahbuba Rehana Raheen" userId="6496371d950f8aca" providerId="LiveId" clId="{358A31A9-CF28-4DE2-BD73-802B954589A9}" dt="2022-02-10T08:24:44.348" v="108" actId="14100"/>
          <ac:picMkLst>
            <pc:docMk/>
            <pc:sldMk cId="1106362732" sldId="263"/>
            <ac:picMk id="18" creationId="{83FC3793-6879-4E86-9FD4-0695FDDA7C2E}"/>
          </ac:picMkLst>
        </pc:picChg>
      </pc:sldChg>
      <pc:sldChg chg="addSp modSp mod">
        <pc:chgData name="Mahbuba Rehana Raheen" userId="6496371d950f8aca" providerId="LiveId" clId="{358A31A9-CF28-4DE2-BD73-802B954589A9}" dt="2022-02-10T09:46:47.606" v="460" actId="14100"/>
        <pc:sldMkLst>
          <pc:docMk/>
          <pc:sldMk cId="3615321498" sldId="264"/>
        </pc:sldMkLst>
        <pc:spChg chg="add mod">
          <ac:chgData name="Mahbuba Rehana Raheen" userId="6496371d950f8aca" providerId="LiveId" clId="{358A31A9-CF28-4DE2-BD73-802B954589A9}" dt="2022-02-10T09:43:43.347" v="435" actId="20577"/>
          <ac:spMkLst>
            <pc:docMk/>
            <pc:sldMk cId="3615321498" sldId="264"/>
            <ac:spMk id="3" creationId="{32ECF3CE-2BE0-4FC3-8180-EBA7EBF51D5E}"/>
          </ac:spMkLst>
        </pc:spChg>
        <pc:picChg chg="add mod modCrop">
          <ac:chgData name="Mahbuba Rehana Raheen" userId="6496371d950f8aca" providerId="LiveId" clId="{358A31A9-CF28-4DE2-BD73-802B954589A9}" dt="2022-02-10T09:46:47.606" v="460" actId="14100"/>
          <ac:picMkLst>
            <pc:docMk/>
            <pc:sldMk cId="3615321498" sldId="264"/>
            <ac:picMk id="5" creationId="{1B18C5E7-3BE8-4525-BFC6-7134B5B65876}"/>
          </ac:picMkLst>
        </pc:picChg>
        <pc:picChg chg="add mod modCrop">
          <ac:chgData name="Mahbuba Rehana Raheen" userId="6496371d950f8aca" providerId="LiveId" clId="{358A31A9-CF28-4DE2-BD73-802B954589A9}" dt="2022-02-10T09:45:15.804" v="445" actId="1076"/>
          <ac:picMkLst>
            <pc:docMk/>
            <pc:sldMk cId="3615321498" sldId="264"/>
            <ac:picMk id="7" creationId="{80CFDE0C-6D7B-4037-A721-6BC1A933F045}"/>
          </ac:picMkLst>
        </pc:picChg>
        <pc:picChg chg="add mod">
          <ac:chgData name="Mahbuba Rehana Raheen" userId="6496371d950f8aca" providerId="LiveId" clId="{358A31A9-CF28-4DE2-BD73-802B954589A9}" dt="2022-02-10T09:46:41.264" v="458" actId="1076"/>
          <ac:picMkLst>
            <pc:docMk/>
            <pc:sldMk cId="3615321498" sldId="264"/>
            <ac:picMk id="8" creationId="{0596DD6F-9507-41EF-9AF8-EC00B00088B6}"/>
          </ac:picMkLst>
        </pc:picChg>
        <pc:picChg chg="add mod">
          <ac:chgData name="Mahbuba Rehana Raheen" userId="6496371d950f8aca" providerId="LiveId" clId="{358A31A9-CF28-4DE2-BD73-802B954589A9}" dt="2022-02-10T09:46:32.087" v="456" actId="1076"/>
          <ac:picMkLst>
            <pc:docMk/>
            <pc:sldMk cId="3615321498" sldId="264"/>
            <ac:picMk id="9" creationId="{B1DA5E95-B8CC-454A-8FFE-052E61746CEA}"/>
          </ac:picMkLst>
        </pc:picChg>
      </pc:sldChg>
      <pc:sldChg chg="addSp delSp modSp mod setBg">
        <pc:chgData name="Mahbuba Rehana Raheen" userId="6496371d950f8aca" providerId="LiveId" clId="{358A31A9-CF28-4DE2-BD73-802B954589A9}" dt="2022-02-10T10:35:06.229" v="948" actId="14100"/>
        <pc:sldMkLst>
          <pc:docMk/>
          <pc:sldMk cId="443453364" sldId="265"/>
        </pc:sldMkLst>
        <pc:spChg chg="add del">
          <ac:chgData name="Mahbuba Rehana Raheen" userId="6496371d950f8aca" providerId="LiveId" clId="{358A31A9-CF28-4DE2-BD73-802B954589A9}" dt="2022-02-10T09:48:00.948" v="472" actId="26606"/>
          <ac:spMkLst>
            <pc:docMk/>
            <pc:sldMk cId="443453364" sldId="265"/>
            <ac:spMk id="8" creationId="{B670DBD5-770C-4383-9F54-5B86E86BD5BB}"/>
          </ac:spMkLst>
        </pc:spChg>
        <pc:spChg chg="add del mod">
          <ac:chgData name="Mahbuba Rehana Raheen" userId="6496371d950f8aca" providerId="LiveId" clId="{358A31A9-CF28-4DE2-BD73-802B954589A9}" dt="2022-02-10T09:50:56.180" v="499"/>
          <ac:spMkLst>
            <pc:docMk/>
            <pc:sldMk cId="443453364" sldId="265"/>
            <ac:spMk id="9" creationId="{91A867DD-ED25-402C-996A-B5598729A88E}"/>
          </ac:spMkLst>
        </pc:spChg>
        <pc:spChg chg="add mod">
          <ac:chgData name="Mahbuba Rehana Raheen" userId="6496371d950f8aca" providerId="LiveId" clId="{358A31A9-CF28-4DE2-BD73-802B954589A9}" dt="2022-02-10T10:35:06.229" v="948" actId="14100"/>
          <ac:spMkLst>
            <pc:docMk/>
            <pc:sldMk cId="443453364" sldId="265"/>
            <ac:spMk id="11" creationId="{D1F22A6F-16A7-40EA-8CB8-3C81B7B0009A}"/>
          </ac:spMkLst>
        </pc:spChg>
        <pc:spChg chg="add">
          <ac:chgData name="Mahbuba Rehana Raheen" userId="6496371d950f8aca" providerId="LiveId" clId="{358A31A9-CF28-4DE2-BD73-802B954589A9}" dt="2022-02-10T09:48:00.948" v="472" actId="26606"/>
          <ac:spMkLst>
            <pc:docMk/>
            <pc:sldMk cId="443453364" sldId="265"/>
            <ac:spMk id="13" creationId="{7EBFDB7D-DD97-44CE-AFFB-458781A3DB9B}"/>
          </ac:spMkLst>
        </pc:spChg>
        <pc:spChg chg="add mod">
          <ac:chgData name="Mahbuba Rehana Raheen" userId="6496371d950f8aca" providerId="LiveId" clId="{358A31A9-CF28-4DE2-BD73-802B954589A9}" dt="2022-02-10T10:34:29.408" v="945" actId="20577"/>
          <ac:spMkLst>
            <pc:docMk/>
            <pc:sldMk cId="443453364" sldId="265"/>
            <ac:spMk id="14" creationId="{17A395EF-E68D-403A-AA41-FAF64C626D02}"/>
          </ac:spMkLst>
        </pc:spChg>
        <pc:spChg chg="add">
          <ac:chgData name="Mahbuba Rehana Raheen" userId="6496371d950f8aca" providerId="LiveId" clId="{358A31A9-CF28-4DE2-BD73-802B954589A9}" dt="2022-02-10T09:48:00.948" v="472" actId="26606"/>
          <ac:spMkLst>
            <pc:docMk/>
            <pc:sldMk cId="443453364" sldId="265"/>
            <ac:spMk id="15" creationId="{50F864A1-23CF-4954-887F-3C4458622A68}"/>
          </ac:spMkLst>
        </pc:spChg>
        <pc:spChg chg="add">
          <ac:chgData name="Mahbuba Rehana Raheen" userId="6496371d950f8aca" providerId="LiveId" clId="{358A31A9-CF28-4DE2-BD73-802B954589A9}" dt="2022-02-10T09:48:00.948" v="472" actId="26606"/>
          <ac:spMkLst>
            <pc:docMk/>
            <pc:sldMk cId="443453364" sldId="265"/>
            <ac:spMk id="17" creationId="{8D313E8C-7457-407E-BDA5-EACA44D38247}"/>
          </ac:spMkLst>
        </pc:spChg>
        <pc:picChg chg="add mod">
          <ac:chgData name="Mahbuba Rehana Raheen" userId="6496371d950f8aca" providerId="LiveId" clId="{358A31A9-CF28-4DE2-BD73-802B954589A9}" dt="2022-02-10T09:49:36.014" v="488" actId="14100"/>
          <ac:picMkLst>
            <pc:docMk/>
            <pc:sldMk cId="443453364" sldId="265"/>
            <ac:picMk id="3" creationId="{F58C5B38-B268-4D21-BDFC-3059BBD51B5D}"/>
          </ac:picMkLst>
        </pc:picChg>
      </pc:sldChg>
      <pc:sldChg chg="addSp delSp modSp mod setBg">
        <pc:chgData name="Mahbuba Rehana Raheen" userId="6496371d950f8aca" providerId="LiveId" clId="{358A31A9-CF28-4DE2-BD73-802B954589A9}" dt="2022-02-10T10:22:52.687" v="882" actId="1076"/>
        <pc:sldMkLst>
          <pc:docMk/>
          <pc:sldMk cId="970744795" sldId="266"/>
        </pc:sldMkLst>
        <pc:spChg chg="add mod">
          <ac:chgData name="Mahbuba Rehana Raheen" userId="6496371d950f8aca" providerId="LiveId" clId="{358A31A9-CF28-4DE2-BD73-802B954589A9}" dt="2022-02-10T10:22:52.687" v="882" actId="1076"/>
          <ac:spMkLst>
            <pc:docMk/>
            <pc:sldMk cId="970744795" sldId="266"/>
            <ac:spMk id="3" creationId="{214B917B-CAAF-4255-85CD-5498810F1CBC}"/>
          </ac:spMkLst>
        </pc:spChg>
        <pc:spChg chg="add mod">
          <ac:chgData name="Mahbuba Rehana Raheen" userId="6496371d950f8aca" providerId="LiveId" clId="{358A31A9-CF28-4DE2-BD73-802B954589A9}" dt="2022-02-10T10:22:37.772" v="880" actId="1076"/>
          <ac:spMkLst>
            <pc:docMk/>
            <pc:sldMk cId="970744795" sldId="266"/>
            <ac:spMk id="5" creationId="{FD5F49FB-EC90-4DC3-9898-746115F54165}"/>
          </ac:spMkLst>
        </pc:spChg>
        <pc:spChg chg="add del">
          <ac:chgData name="Mahbuba Rehana Raheen" userId="6496371d950f8aca" providerId="LiveId" clId="{358A31A9-CF28-4DE2-BD73-802B954589A9}" dt="2022-02-10T10:14:09.375" v="805" actId="26606"/>
          <ac:spMkLst>
            <pc:docMk/>
            <pc:sldMk cId="970744795" sldId="266"/>
            <ac:spMk id="12" creationId="{9427AF5F-9A0E-42B7-A252-FD64C9885F9C}"/>
          </ac:spMkLst>
        </pc:spChg>
        <pc:spChg chg="add mod">
          <ac:chgData name="Mahbuba Rehana Raheen" userId="6496371d950f8aca" providerId="LiveId" clId="{358A31A9-CF28-4DE2-BD73-802B954589A9}" dt="2022-02-10T10:21:31.872" v="873" actId="207"/>
          <ac:spMkLst>
            <pc:docMk/>
            <pc:sldMk cId="970744795" sldId="266"/>
            <ac:spMk id="16" creationId="{E9C890F7-F25E-4C5E-AA66-D12C22E8EBBE}"/>
          </ac:spMkLst>
        </pc:spChg>
        <pc:picChg chg="add del mod">
          <ac:chgData name="Mahbuba Rehana Raheen" userId="6496371d950f8aca" providerId="LiveId" clId="{358A31A9-CF28-4DE2-BD73-802B954589A9}" dt="2022-02-10T10:14:21.077" v="808" actId="21"/>
          <ac:picMkLst>
            <pc:docMk/>
            <pc:sldMk cId="970744795" sldId="266"/>
            <ac:picMk id="7" creationId="{C7EEB60D-FF5F-4C28-BD6D-4C479E6E7A5F}"/>
          </ac:picMkLst>
        </pc:picChg>
        <pc:picChg chg="add mod">
          <ac:chgData name="Mahbuba Rehana Raheen" userId="6496371d950f8aca" providerId="LiveId" clId="{358A31A9-CF28-4DE2-BD73-802B954589A9}" dt="2022-02-10T10:15:10.133" v="815" actId="14100"/>
          <ac:picMkLst>
            <pc:docMk/>
            <pc:sldMk cId="970744795" sldId="266"/>
            <ac:picMk id="9" creationId="{A536C812-9263-4465-9B1D-7C63CFCBD864}"/>
          </ac:picMkLst>
        </pc:picChg>
        <pc:picChg chg="add mod">
          <ac:chgData name="Mahbuba Rehana Raheen" userId="6496371d950f8aca" providerId="LiveId" clId="{358A31A9-CF28-4DE2-BD73-802B954589A9}" dt="2022-02-10T10:22:04.604" v="877" actId="14100"/>
          <ac:picMkLst>
            <pc:docMk/>
            <pc:sldMk cId="970744795" sldId="266"/>
            <ac:picMk id="11" creationId="{8AA3082E-059B-4497-8E43-580C8C0DDFFD}"/>
          </ac:picMkLst>
        </pc:picChg>
        <pc:picChg chg="add mod">
          <ac:chgData name="Mahbuba Rehana Raheen" userId="6496371d950f8aca" providerId="LiveId" clId="{358A31A9-CF28-4DE2-BD73-802B954589A9}" dt="2022-02-10T10:22:19.741" v="878" actId="14100"/>
          <ac:picMkLst>
            <pc:docMk/>
            <pc:sldMk cId="970744795" sldId="266"/>
            <ac:picMk id="14" creationId="{84572E45-D2EF-46E0-B1D9-A5129D69F0EC}"/>
          </ac:picMkLst>
        </pc:picChg>
      </pc:sldChg>
      <pc:sldChg chg="addSp modSp mod">
        <pc:chgData name="Mahbuba Rehana Raheen" userId="6496371d950f8aca" providerId="LiveId" clId="{358A31A9-CF28-4DE2-BD73-802B954589A9}" dt="2022-02-10T10:26:45.957" v="910" actId="14100"/>
        <pc:sldMkLst>
          <pc:docMk/>
          <pc:sldMk cId="2796947040" sldId="267"/>
        </pc:sldMkLst>
        <pc:spChg chg="add mod">
          <ac:chgData name="Mahbuba Rehana Raheen" userId="6496371d950f8aca" providerId="LiveId" clId="{358A31A9-CF28-4DE2-BD73-802B954589A9}" dt="2022-02-10T10:26:38.332" v="909" actId="14100"/>
          <ac:spMkLst>
            <pc:docMk/>
            <pc:sldMk cId="2796947040" sldId="267"/>
            <ac:spMk id="3" creationId="{4A2AD8C5-3EAB-47FA-A1FA-72AEC6EA05C3}"/>
          </ac:spMkLst>
        </pc:spChg>
        <pc:picChg chg="add mod">
          <ac:chgData name="Mahbuba Rehana Raheen" userId="6496371d950f8aca" providerId="LiveId" clId="{358A31A9-CF28-4DE2-BD73-802B954589A9}" dt="2022-02-10T10:26:45.957" v="910" actId="14100"/>
          <ac:picMkLst>
            <pc:docMk/>
            <pc:sldMk cId="2796947040" sldId="267"/>
            <ac:picMk id="5" creationId="{B3CA7B29-6C01-4C31-81D1-BF31F2325C76}"/>
          </ac:picMkLst>
        </pc:picChg>
      </pc:sldChg>
      <pc:sldChg chg="addSp modSp add mod">
        <pc:chgData name="Mahbuba Rehana Raheen" userId="6496371d950f8aca" providerId="LiveId" clId="{358A31A9-CF28-4DE2-BD73-802B954589A9}" dt="2022-02-10T09:23:00.460" v="231" actId="1076"/>
        <pc:sldMkLst>
          <pc:docMk/>
          <pc:sldMk cId="551546230" sldId="270"/>
        </pc:sldMkLst>
        <pc:spChg chg="add mod">
          <ac:chgData name="Mahbuba Rehana Raheen" userId="6496371d950f8aca" providerId="LiveId" clId="{358A31A9-CF28-4DE2-BD73-802B954589A9}" dt="2022-02-10T09:22:13.333" v="225" actId="207"/>
          <ac:spMkLst>
            <pc:docMk/>
            <pc:sldMk cId="551546230" sldId="270"/>
            <ac:spMk id="11" creationId="{0CB38325-6E9C-405F-B4C7-0D56F79EE516}"/>
          </ac:spMkLst>
        </pc:spChg>
        <pc:spChg chg="mod">
          <ac:chgData name="Mahbuba Rehana Raheen" userId="6496371d950f8aca" providerId="LiveId" clId="{358A31A9-CF28-4DE2-BD73-802B954589A9}" dt="2022-02-10T09:23:00.460" v="231" actId="1076"/>
          <ac:spMkLst>
            <pc:docMk/>
            <pc:sldMk cId="551546230" sldId="270"/>
            <ac:spMk id="16" creationId="{62B67496-D9FA-4BF1-B594-356E8869B0C3}"/>
          </ac:spMkLst>
        </pc:spChg>
      </pc:sldChg>
      <pc:sldChg chg="del">
        <pc:chgData name="Mahbuba Rehana Raheen" userId="6496371d950f8aca" providerId="LiveId" clId="{358A31A9-CF28-4DE2-BD73-802B954589A9}" dt="2022-02-10T08:24:50.936" v="109" actId="2696"/>
        <pc:sldMkLst>
          <pc:docMk/>
          <pc:sldMk cId="1352315861" sldId="270"/>
        </pc:sldMkLst>
      </pc:sldChg>
      <pc:sldChg chg="addSp modSp add mod">
        <pc:chgData name="Mahbuba Rehana Raheen" userId="6496371d950f8aca" providerId="LiveId" clId="{358A31A9-CF28-4DE2-BD73-802B954589A9}" dt="2022-02-10T08:35:13.915" v="208" actId="207"/>
        <pc:sldMkLst>
          <pc:docMk/>
          <pc:sldMk cId="503336271" sldId="271"/>
        </pc:sldMkLst>
        <pc:spChg chg="add mod">
          <ac:chgData name="Mahbuba Rehana Raheen" userId="6496371d950f8aca" providerId="LiveId" clId="{358A31A9-CF28-4DE2-BD73-802B954589A9}" dt="2022-02-10T08:35:06.620" v="207" actId="207"/>
          <ac:spMkLst>
            <pc:docMk/>
            <pc:sldMk cId="503336271" sldId="271"/>
            <ac:spMk id="11" creationId="{C3552856-003D-45A5-A00A-46016F9809CD}"/>
          </ac:spMkLst>
        </pc:spChg>
        <pc:spChg chg="add mod">
          <ac:chgData name="Mahbuba Rehana Raheen" userId="6496371d950f8aca" providerId="LiveId" clId="{358A31A9-CF28-4DE2-BD73-802B954589A9}" dt="2022-02-10T08:35:13.915" v="208" actId="207"/>
          <ac:spMkLst>
            <pc:docMk/>
            <pc:sldMk cId="503336271" sldId="271"/>
            <ac:spMk id="12" creationId="{60F0D049-645C-494F-83FD-8EF87F2AF4E9}"/>
          </ac:spMkLst>
        </pc:spChg>
        <pc:spChg chg="mod">
          <ac:chgData name="Mahbuba Rehana Raheen" userId="6496371d950f8aca" providerId="LiveId" clId="{358A31A9-CF28-4DE2-BD73-802B954589A9}" dt="2022-02-10T08:30:47.504" v="156" actId="1076"/>
          <ac:spMkLst>
            <pc:docMk/>
            <pc:sldMk cId="503336271" sldId="271"/>
            <ac:spMk id="16" creationId="{62B67496-D9FA-4BF1-B594-356E8869B0C3}"/>
          </ac:spMkLst>
        </pc:spChg>
      </pc:sldChg>
      <pc:sldChg chg="addSp delSp modSp add mod">
        <pc:chgData name="Mahbuba Rehana Raheen" userId="6496371d950f8aca" providerId="LiveId" clId="{358A31A9-CF28-4DE2-BD73-802B954589A9}" dt="2022-02-10T09:31:28.340" v="362" actId="1076"/>
        <pc:sldMkLst>
          <pc:docMk/>
          <pc:sldMk cId="3857970739" sldId="272"/>
        </pc:sldMkLst>
        <pc:spChg chg="del mod">
          <ac:chgData name="Mahbuba Rehana Raheen" userId="6496371d950f8aca" providerId="LiveId" clId="{358A31A9-CF28-4DE2-BD73-802B954589A9}" dt="2022-02-10T09:23:37.569" v="239"/>
          <ac:spMkLst>
            <pc:docMk/>
            <pc:sldMk cId="3857970739" sldId="272"/>
            <ac:spMk id="8" creationId="{5BC1CF4A-CA97-46D4-ACBD-A2A70304F091}"/>
          </ac:spMkLst>
        </pc:spChg>
        <pc:spChg chg="del mod">
          <ac:chgData name="Mahbuba Rehana Raheen" userId="6496371d950f8aca" providerId="LiveId" clId="{358A31A9-CF28-4DE2-BD73-802B954589A9}" dt="2022-02-10T09:23:37.569" v="237"/>
          <ac:spMkLst>
            <pc:docMk/>
            <pc:sldMk cId="3857970739" sldId="272"/>
            <ac:spMk id="11" creationId="{0CB38325-6E9C-405F-B4C7-0D56F79EE516}"/>
          </ac:spMkLst>
        </pc:spChg>
        <pc:spChg chg="add mod">
          <ac:chgData name="Mahbuba Rehana Raheen" userId="6496371d950f8aca" providerId="LiveId" clId="{358A31A9-CF28-4DE2-BD73-802B954589A9}" dt="2022-02-10T09:25:30.628" v="250" actId="207"/>
          <ac:spMkLst>
            <pc:docMk/>
            <pc:sldMk cId="3857970739" sldId="272"/>
            <ac:spMk id="12" creationId="{1882937B-B76A-4BAA-96AC-AAD7CFA3D8AF}"/>
          </ac:spMkLst>
        </pc:spChg>
        <pc:spChg chg="add mod">
          <ac:chgData name="Mahbuba Rehana Raheen" userId="6496371d950f8aca" providerId="LiveId" clId="{358A31A9-CF28-4DE2-BD73-802B954589A9}" dt="2022-02-10T09:28:11.181" v="290" actId="1076"/>
          <ac:spMkLst>
            <pc:docMk/>
            <pc:sldMk cId="3857970739" sldId="272"/>
            <ac:spMk id="13" creationId="{0A263949-8F95-4518-AB54-B3CF7AED21A8}"/>
          </ac:spMkLst>
        </pc:spChg>
        <pc:spChg chg="add mod">
          <ac:chgData name="Mahbuba Rehana Raheen" userId="6496371d950f8aca" providerId="LiveId" clId="{358A31A9-CF28-4DE2-BD73-802B954589A9}" dt="2022-02-10T09:31:28.340" v="362" actId="1076"/>
          <ac:spMkLst>
            <pc:docMk/>
            <pc:sldMk cId="3857970739" sldId="272"/>
            <ac:spMk id="15" creationId="{A72C43EF-9E1F-48CD-86EF-B5E8AAC7E06E}"/>
          </ac:spMkLst>
        </pc:spChg>
      </pc:sldChg>
      <pc:sldChg chg="addSp delSp modSp add mod">
        <pc:chgData name="Mahbuba Rehana Raheen" userId="6496371d950f8aca" providerId="LiveId" clId="{358A31A9-CF28-4DE2-BD73-802B954589A9}" dt="2022-02-10T10:04:46.548" v="800"/>
        <pc:sldMkLst>
          <pc:docMk/>
          <pc:sldMk cId="1125136285" sldId="273"/>
        </pc:sldMkLst>
        <pc:spChg chg="del mod">
          <ac:chgData name="Mahbuba Rehana Raheen" userId="6496371d950f8aca" providerId="LiveId" clId="{358A31A9-CF28-4DE2-BD73-802B954589A9}" dt="2022-02-10T09:23:46.410" v="245"/>
          <ac:spMkLst>
            <pc:docMk/>
            <pc:sldMk cId="1125136285" sldId="273"/>
            <ac:spMk id="8" creationId="{5BC1CF4A-CA97-46D4-ACBD-A2A70304F091}"/>
          </ac:spMkLst>
        </pc:spChg>
        <pc:spChg chg="del mod">
          <ac:chgData name="Mahbuba Rehana Raheen" userId="6496371d950f8aca" providerId="LiveId" clId="{358A31A9-CF28-4DE2-BD73-802B954589A9}" dt="2022-02-10T09:23:46.410" v="243"/>
          <ac:spMkLst>
            <pc:docMk/>
            <pc:sldMk cId="1125136285" sldId="273"/>
            <ac:spMk id="11" creationId="{0CB38325-6E9C-405F-B4C7-0D56F79EE516}"/>
          </ac:spMkLst>
        </pc:spChg>
        <pc:spChg chg="add mod">
          <ac:chgData name="Mahbuba Rehana Raheen" userId="6496371d950f8aca" providerId="LiveId" clId="{358A31A9-CF28-4DE2-BD73-802B954589A9}" dt="2022-02-10T10:04:46.548" v="800"/>
          <ac:spMkLst>
            <pc:docMk/>
            <pc:sldMk cId="1125136285" sldId="273"/>
            <ac:spMk id="12" creationId="{8F191914-15CE-447B-8076-350AD5407753}"/>
          </ac:spMkLst>
        </pc:spChg>
        <pc:spChg chg="add mod">
          <ac:chgData name="Mahbuba Rehana Raheen" userId="6496371d950f8aca" providerId="LiveId" clId="{358A31A9-CF28-4DE2-BD73-802B954589A9}" dt="2022-02-10T09:39:24.894" v="373" actId="14100"/>
          <ac:spMkLst>
            <pc:docMk/>
            <pc:sldMk cId="1125136285" sldId="273"/>
            <ac:spMk id="13" creationId="{4530BA54-BFF1-41FD-AAD0-A4E90CC0CD87}"/>
          </ac:spMkLst>
        </pc:spChg>
        <pc:spChg chg="add del mod">
          <ac:chgData name="Mahbuba Rehana Raheen" userId="6496371d950f8aca" providerId="LiveId" clId="{358A31A9-CF28-4DE2-BD73-802B954589A9}" dt="2022-02-10T09:41:06.109" v="388"/>
          <ac:spMkLst>
            <pc:docMk/>
            <pc:sldMk cId="1125136285" sldId="273"/>
            <ac:spMk id="15" creationId="{2DA9A4AD-D2D6-42E9-82FB-B43784EA084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87F7-9BD8-4D38-96A8-8652ECC9E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3E51BA-90CB-4931-8DB0-6F78C1140C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DCF0F3-40F6-48EF-B907-A3D3ED601C18}"/>
              </a:ext>
            </a:extLst>
          </p:cNvPr>
          <p:cNvSpPr>
            <a:spLocks noGrp="1"/>
          </p:cNvSpPr>
          <p:nvPr>
            <p:ph type="dt" sz="half" idx="10"/>
          </p:nvPr>
        </p:nvSpPr>
        <p:spPr/>
        <p:txBody>
          <a:bodyPr/>
          <a:lstStyle/>
          <a:p>
            <a:fld id="{FAEAFD8E-557D-4572-994D-9DDBF6E3EAEA}" type="datetimeFigureOut">
              <a:rPr lang="en-US" smtClean="0"/>
              <a:t>2/10/2022</a:t>
            </a:fld>
            <a:endParaRPr lang="en-US"/>
          </a:p>
        </p:txBody>
      </p:sp>
      <p:sp>
        <p:nvSpPr>
          <p:cNvPr id="5" name="Footer Placeholder 4">
            <a:extLst>
              <a:ext uri="{FF2B5EF4-FFF2-40B4-BE49-F238E27FC236}">
                <a16:creationId xmlns:a16="http://schemas.microsoft.com/office/drawing/2014/main" id="{05A6E56F-8A89-4B94-9620-EA7542D30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1B938-4690-4312-A2EB-F64AE29D96B2}"/>
              </a:ext>
            </a:extLst>
          </p:cNvPr>
          <p:cNvSpPr>
            <a:spLocks noGrp="1"/>
          </p:cNvSpPr>
          <p:nvPr>
            <p:ph type="sldNum" sz="quarter" idx="12"/>
          </p:nvPr>
        </p:nvSpPr>
        <p:spPr/>
        <p:txBody>
          <a:bodyPr/>
          <a:lstStyle/>
          <a:p>
            <a:fld id="{9F3F8C05-40C5-4CD8-BF64-12BDA0702FAB}" type="slidenum">
              <a:rPr lang="en-US" smtClean="0"/>
              <a:t>‹#›</a:t>
            </a:fld>
            <a:endParaRPr lang="en-US"/>
          </a:p>
        </p:txBody>
      </p:sp>
    </p:spTree>
    <p:extLst>
      <p:ext uri="{BB962C8B-B14F-4D97-AF65-F5344CB8AC3E}">
        <p14:creationId xmlns:p14="http://schemas.microsoft.com/office/powerpoint/2010/main" val="29705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5E90-5EFA-4C7D-B4E7-77CCBA1585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C7F950-3FAB-4FB2-9815-BA506A8062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594B8-8CD2-47CD-9F61-334CE6B68D9F}"/>
              </a:ext>
            </a:extLst>
          </p:cNvPr>
          <p:cNvSpPr>
            <a:spLocks noGrp="1"/>
          </p:cNvSpPr>
          <p:nvPr>
            <p:ph type="dt" sz="half" idx="10"/>
          </p:nvPr>
        </p:nvSpPr>
        <p:spPr/>
        <p:txBody>
          <a:bodyPr/>
          <a:lstStyle/>
          <a:p>
            <a:fld id="{FAEAFD8E-557D-4572-994D-9DDBF6E3EAEA}" type="datetimeFigureOut">
              <a:rPr lang="en-US" smtClean="0"/>
              <a:t>2/10/2022</a:t>
            </a:fld>
            <a:endParaRPr lang="en-US"/>
          </a:p>
        </p:txBody>
      </p:sp>
      <p:sp>
        <p:nvSpPr>
          <p:cNvPr id="5" name="Footer Placeholder 4">
            <a:extLst>
              <a:ext uri="{FF2B5EF4-FFF2-40B4-BE49-F238E27FC236}">
                <a16:creationId xmlns:a16="http://schemas.microsoft.com/office/drawing/2014/main" id="{48B57517-0015-4AF2-A69A-B29B3CC34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C22C1-3630-4646-B3D5-CE48A2907B0D}"/>
              </a:ext>
            </a:extLst>
          </p:cNvPr>
          <p:cNvSpPr>
            <a:spLocks noGrp="1"/>
          </p:cNvSpPr>
          <p:nvPr>
            <p:ph type="sldNum" sz="quarter" idx="12"/>
          </p:nvPr>
        </p:nvSpPr>
        <p:spPr/>
        <p:txBody>
          <a:bodyPr/>
          <a:lstStyle/>
          <a:p>
            <a:fld id="{9F3F8C05-40C5-4CD8-BF64-12BDA0702FAB}" type="slidenum">
              <a:rPr lang="en-US" smtClean="0"/>
              <a:t>‹#›</a:t>
            </a:fld>
            <a:endParaRPr lang="en-US"/>
          </a:p>
        </p:txBody>
      </p:sp>
    </p:spTree>
    <p:extLst>
      <p:ext uri="{BB962C8B-B14F-4D97-AF65-F5344CB8AC3E}">
        <p14:creationId xmlns:p14="http://schemas.microsoft.com/office/powerpoint/2010/main" val="233129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1A8E82-8EB6-433F-B554-F74E496486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EB23C6-3CC8-4819-AFC8-414AA28B3F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B8648-C3A8-4C2B-8036-FB2F9633BFAF}"/>
              </a:ext>
            </a:extLst>
          </p:cNvPr>
          <p:cNvSpPr>
            <a:spLocks noGrp="1"/>
          </p:cNvSpPr>
          <p:nvPr>
            <p:ph type="dt" sz="half" idx="10"/>
          </p:nvPr>
        </p:nvSpPr>
        <p:spPr/>
        <p:txBody>
          <a:bodyPr/>
          <a:lstStyle/>
          <a:p>
            <a:fld id="{FAEAFD8E-557D-4572-994D-9DDBF6E3EAEA}" type="datetimeFigureOut">
              <a:rPr lang="en-US" smtClean="0"/>
              <a:t>2/10/2022</a:t>
            </a:fld>
            <a:endParaRPr lang="en-US"/>
          </a:p>
        </p:txBody>
      </p:sp>
      <p:sp>
        <p:nvSpPr>
          <p:cNvPr id="5" name="Footer Placeholder 4">
            <a:extLst>
              <a:ext uri="{FF2B5EF4-FFF2-40B4-BE49-F238E27FC236}">
                <a16:creationId xmlns:a16="http://schemas.microsoft.com/office/drawing/2014/main" id="{A70BA350-C30A-412E-AE58-CF11D45F6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D2098-CA6A-40E5-A261-5BBE24C078D3}"/>
              </a:ext>
            </a:extLst>
          </p:cNvPr>
          <p:cNvSpPr>
            <a:spLocks noGrp="1"/>
          </p:cNvSpPr>
          <p:nvPr>
            <p:ph type="sldNum" sz="quarter" idx="12"/>
          </p:nvPr>
        </p:nvSpPr>
        <p:spPr/>
        <p:txBody>
          <a:bodyPr/>
          <a:lstStyle/>
          <a:p>
            <a:fld id="{9F3F8C05-40C5-4CD8-BF64-12BDA0702FAB}" type="slidenum">
              <a:rPr lang="en-US" smtClean="0"/>
              <a:t>‹#›</a:t>
            </a:fld>
            <a:endParaRPr lang="en-US"/>
          </a:p>
        </p:txBody>
      </p:sp>
    </p:spTree>
    <p:extLst>
      <p:ext uri="{BB962C8B-B14F-4D97-AF65-F5344CB8AC3E}">
        <p14:creationId xmlns:p14="http://schemas.microsoft.com/office/powerpoint/2010/main" val="30848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1578-E680-4E22-B7B3-21122B36FF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96BF6-2BDD-4E21-A11E-52A0ADD575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BDF50-B59E-4C72-AB00-457CDDDF6F89}"/>
              </a:ext>
            </a:extLst>
          </p:cNvPr>
          <p:cNvSpPr>
            <a:spLocks noGrp="1"/>
          </p:cNvSpPr>
          <p:nvPr>
            <p:ph type="dt" sz="half" idx="10"/>
          </p:nvPr>
        </p:nvSpPr>
        <p:spPr/>
        <p:txBody>
          <a:bodyPr/>
          <a:lstStyle/>
          <a:p>
            <a:fld id="{FAEAFD8E-557D-4572-994D-9DDBF6E3EAEA}" type="datetimeFigureOut">
              <a:rPr lang="en-US" smtClean="0"/>
              <a:t>2/10/2022</a:t>
            </a:fld>
            <a:endParaRPr lang="en-US"/>
          </a:p>
        </p:txBody>
      </p:sp>
      <p:sp>
        <p:nvSpPr>
          <p:cNvPr id="5" name="Footer Placeholder 4">
            <a:extLst>
              <a:ext uri="{FF2B5EF4-FFF2-40B4-BE49-F238E27FC236}">
                <a16:creationId xmlns:a16="http://schemas.microsoft.com/office/drawing/2014/main" id="{5E5BA517-C891-436F-AAA4-C8DB96E43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1E763-A535-4798-BA02-2BE127FB7DB0}"/>
              </a:ext>
            </a:extLst>
          </p:cNvPr>
          <p:cNvSpPr>
            <a:spLocks noGrp="1"/>
          </p:cNvSpPr>
          <p:nvPr>
            <p:ph type="sldNum" sz="quarter" idx="12"/>
          </p:nvPr>
        </p:nvSpPr>
        <p:spPr/>
        <p:txBody>
          <a:bodyPr/>
          <a:lstStyle/>
          <a:p>
            <a:fld id="{9F3F8C05-40C5-4CD8-BF64-12BDA0702FAB}" type="slidenum">
              <a:rPr lang="en-US" smtClean="0"/>
              <a:t>‹#›</a:t>
            </a:fld>
            <a:endParaRPr lang="en-US"/>
          </a:p>
        </p:txBody>
      </p:sp>
    </p:spTree>
    <p:extLst>
      <p:ext uri="{BB962C8B-B14F-4D97-AF65-F5344CB8AC3E}">
        <p14:creationId xmlns:p14="http://schemas.microsoft.com/office/powerpoint/2010/main" val="413587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FBB6-CEE3-46AE-80AD-D3588E56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3CAA99-D00B-4C7A-9990-07BC46031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0F2BA9-ABCE-4328-ACDD-2FD9359428BE}"/>
              </a:ext>
            </a:extLst>
          </p:cNvPr>
          <p:cNvSpPr>
            <a:spLocks noGrp="1"/>
          </p:cNvSpPr>
          <p:nvPr>
            <p:ph type="dt" sz="half" idx="10"/>
          </p:nvPr>
        </p:nvSpPr>
        <p:spPr/>
        <p:txBody>
          <a:bodyPr/>
          <a:lstStyle/>
          <a:p>
            <a:fld id="{FAEAFD8E-557D-4572-994D-9DDBF6E3EAEA}" type="datetimeFigureOut">
              <a:rPr lang="en-US" smtClean="0"/>
              <a:t>2/10/2022</a:t>
            </a:fld>
            <a:endParaRPr lang="en-US"/>
          </a:p>
        </p:txBody>
      </p:sp>
      <p:sp>
        <p:nvSpPr>
          <p:cNvPr id="5" name="Footer Placeholder 4">
            <a:extLst>
              <a:ext uri="{FF2B5EF4-FFF2-40B4-BE49-F238E27FC236}">
                <a16:creationId xmlns:a16="http://schemas.microsoft.com/office/drawing/2014/main" id="{96E2861A-2AB0-4A2F-B0FC-A57B8B174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5694B-4425-4D0B-96F9-8780CD68A804}"/>
              </a:ext>
            </a:extLst>
          </p:cNvPr>
          <p:cNvSpPr>
            <a:spLocks noGrp="1"/>
          </p:cNvSpPr>
          <p:nvPr>
            <p:ph type="sldNum" sz="quarter" idx="12"/>
          </p:nvPr>
        </p:nvSpPr>
        <p:spPr/>
        <p:txBody>
          <a:bodyPr/>
          <a:lstStyle/>
          <a:p>
            <a:fld id="{9F3F8C05-40C5-4CD8-BF64-12BDA0702FAB}" type="slidenum">
              <a:rPr lang="en-US" smtClean="0"/>
              <a:t>‹#›</a:t>
            </a:fld>
            <a:endParaRPr lang="en-US"/>
          </a:p>
        </p:txBody>
      </p:sp>
    </p:spTree>
    <p:extLst>
      <p:ext uri="{BB962C8B-B14F-4D97-AF65-F5344CB8AC3E}">
        <p14:creationId xmlns:p14="http://schemas.microsoft.com/office/powerpoint/2010/main" val="273948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9082-0B49-4ED4-AFAF-60B89E79DF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32227-6E02-4495-974E-4C21FD3056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6D68F6-7AAC-4A0B-A0CD-A344CF3A5B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4A1CC0-F753-4FED-A004-8ABAFFD9E326}"/>
              </a:ext>
            </a:extLst>
          </p:cNvPr>
          <p:cNvSpPr>
            <a:spLocks noGrp="1"/>
          </p:cNvSpPr>
          <p:nvPr>
            <p:ph type="dt" sz="half" idx="10"/>
          </p:nvPr>
        </p:nvSpPr>
        <p:spPr/>
        <p:txBody>
          <a:bodyPr/>
          <a:lstStyle/>
          <a:p>
            <a:fld id="{FAEAFD8E-557D-4572-994D-9DDBF6E3EAEA}" type="datetimeFigureOut">
              <a:rPr lang="en-US" smtClean="0"/>
              <a:t>2/10/2022</a:t>
            </a:fld>
            <a:endParaRPr lang="en-US"/>
          </a:p>
        </p:txBody>
      </p:sp>
      <p:sp>
        <p:nvSpPr>
          <p:cNvPr id="6" name="Footer Placeholder 5">
            <a:extLst>
              <a:ext uri="{FF2B5EF4-FFF2-40B4-BE49-F238E27FC236}">
                <a16:creationId xmlns:a16="http://schemas.microsoft.com/office/drawing/2014/main" id="{15B99048-F9F3-4A1D-AED5-5CD89C0248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6D3C6-8B80-40A0-B466-399E9E550A0E}"/>
              </a:ext>
            </a:extLst>
          </p:cNvPr>
          <p:cNvSpPr>
            <a:spLocks noGrp="1"/>
          </p:cNvSpPr>
          <p:nvPr>
            <p:ph type="sldNum" sz="quarter" idx="12"/>
          </p:nvPr>
        </p:nvSpPr>
        <p:spPr/>
        <p:txBody>
          <a:bodyPr/>
          <a:lstStyle/>
          <a:p>
            <a:fld id="{9F3F8C05-40C5-4CD8-BF64-12BDA0702FAB}" type="slidenum">
              <a:rPr lang="en-US" smtClean="0"/>
              <a:t>‹#›</a:t>
            </a:fld>
            <a:endParaRPr lang="en-US"/>
          </a:p>
        </p:txBody>
      </p:sp>
    </p:spTree>
    <p:extLst>
      <p:ext uri="{BB962C8B-B14F-4D97-AF65-F5344CB8AC3E}">
        <p14:creationId xmlns:p14="http://schemas.microsoft.com/office/powerpoint/2010/main" val="180014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E1B3-2797-455B-B9DC-070E8DBC76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E0188F-3FF1-46D8-AC71-915D05A285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711958-B071-46D9-817B-F1420F92A1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C28C50-7EEC-4CCE-9229-811E761194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E15DBB-DB6E-43ED-B8A9-DD3E315DB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CE9B0A-729A-4F22-B2C3-5748371D7DCE}"/>
              </a:ext>
            </a:extLst>
          </p:cNvPr>
          <p:cNvSpPr>
            <a:spLocks noGrp="1"/>
          </p:cNvSpPr>
          <p:nvPr>
            <p:ph type="dt" sz="half" idx="10"/>
          </p:nvPr>
        </p:nvSpPr>
        <p:spPr/>
        <p:txBody>
          <a:bodyPr/>
          <a:lstStyle/>
          <a:p>
            <a:fld id="{FAEAFD8E-557D-4572-994D-9DDBF6E3EAEA}" type="datetimeFigureOut">
              <a:rPr lang="en-US" smtClean="0"/>
              <a:t>2/10/2022</a:t>
            </a:fld>
            <a:endParaRPr lang="en-US"/>
          </a:p>
        </p:txBody>
      </p:sp>
      <p:sp>
        <p:nvSpPr>
          <p:cNvPr id="8" name="Footer Placeholder 7">
            <a:extLst>
              <a:ext uri="{FF2B5EF4-FFF2-40B4-BE49-F238E27FC236}">
                <a16:creationId xmlns:a16="http://schemas.microsoft.com/office/drawing/2014/main" id="{D74636D2-F146-4AEA-9D06-D7E45FB32A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08034F-9CB4-4389-83F7-A2CF80929855}"/>
              </a:ext>
            </a:extLst>
          </p:cNvPr>
          <p:cNvSpPr>
            <a:spLocks noGrp="1"/>
          </p:cNvSpPr>
          <p:nvPr>
            <p:ph type="sldNum" sz="quarter" idx="12"/>
          </p:nvPr>
        </p:nvSpPr>
        <p:spPr/>
        <p:txBody>
          <a:bodyPr/>
          <a:lstStyle/>
          <a:p>
            <a:fld id="{9F3F8C05-40C5-4CD8-BF64-12BDA0702FAB}" type="slidenum">
              <a:rPr lang="en-US" smtClean="0"/>
              <a:t>‹#›</a:t>
            </a:fld>
            <a:endParaRPr lang="en-US"/>
          </a:p>
        </p:txBody>
      </p:sp>
    </p:spTree>
    <p:extLst>
      <p:ext uri="{BB962C8B-B14F-4D97-AF65-F5344CB8AC3E}">
        <p14:creationId xmlns:p14="http://schemas.microsoft.com/office/powerpoint/2010/main" val="396523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F0D8-E55B-4E66-BA2C-A86BA0C828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A61DA1-4DEC-438E-B115-3BF624DB55E7}"/>
              </a:ext>
            </a:extLst>
          </p:cNvPr>
          <p:cNvSpPr>
            <a:spLocks noGrp="1"/>
          </p:cNvSpPr>
          <p:nvPr>
            <p:ph type="dt" sz="half" idx="10"/>
          </p:nvPr>
        </p:nvSpPr>
        <p:spPr/>
        <p:txBody>
          <a:bodyPr/>
          <a:lstStyle/>
          <a:p>
            <a:fld id="{FAEAFD8E-557D-4572-994D-9DDBF6E3EAEA}" type="datetimeFigureOut">
              <a:rPr lang="en-US" smtClean="0"/>
              <a:t>2/10/2022</a:t>
            </a:fld>
            <a:endParaRPr lang="en-US"/>
          </a:p>
        </p:txBody>
      </p:sp>
      <p:sp>
        <p:nvSpPr>
          <p:cNvPr id="4" name="Footer Placeholder 3">
            <a:extLst>
              <a:ext uri="{FF2B5EF4-FFF2-40B4-BE49-F238E27FC236}">
                <a16:creationId xmlns:a16="http://schemas.microsoft.com/office/drawing/2014/main" id="{5AA224C0-1587-4764-96B5-CDEC88804D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D7BA63-F95A-4747-94FF-D3A8B5C78DA9}"/>
              </a:ext>
            </a:extLst>
          </p:cNvPr>
          <p:cNvSpPr>
            <a:spLocks noGrp="1"/>
          </p:cNvSpPr>
          <p:nvPr>
            <p:ph type="sldNum" sz="quarter" idx="12"/>
          </p:nvPr>
        </p:nvSpPr>
        <p:spPr/>
        <p:txBody>
          <a:bodyPr/>
          <a:lstStyle/>
          <a:p>
            <a:fld id="{9F3F8C05-40C5-4CD8-BF64-12BDA0702FAB}" type="slidenum">
              <a:rPr lang="en-US" smtClean="0"/>
              <a:t>‹#›</a:t>
            </a:fld>
            <a:endParaRPr lang="en-US"/>
          </a:p>
        </p:txBody>
      </p:sp>
    </p:spTree>
    <p:extLst>
      <p:ext uri="{BB962C8B-B14F-4D97-AF65-F5344CB8AC3E}">
        <p14:creationId xmlns:p14="http://schemas.microsoft.com/office/powerpoint/2010/main" val="3960687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E5CA7-B1FA-47B0-8DC2-D2434F6C64C8}"/>
              </a:ext>
            </a:extLst>
          </p:cNvPr>
          <p:cNvSpPr>
            <a:spLocks noGrp="1"/>
          </p:cNvSpPr>
          <p:nvPr>
            <p:ph type="dt" sz="half" idx="10"/>
          </p:nvPr>
        </p:nvSpPr>
        <p:spPr/>
        <p:txBody>
          <a:bodyPr/>
          <a:lstStyle/>
          <a:p>
            <a:fld id="{FAEAFD8E-557D-4572-994D-9DDBF6E3EAEA}" type="datetimeFigureOut">
              <a:rPr lang="en-US" smtClean="0"/>
              <a:t>2/10/2022</a:t>
            </a:fld>
            <a:endParaRPr lang="en-US"/>
          </a:p>
        </p:txBody>
      </p:sp>
      <p:sp>
        <p:nvSpPr>
          <p:cNvPr id="3" name="Footer Placeholder 2">
            <a:extLst>
              <a:ext uri="{FF2B5EF4-FFF2-40B4-BE49-F238E27FC236}">
                <a16:creationId xmlns:a16="http://schemas.microsoft.com/office/drawing/2014/main" id="{7287649F-7B86-4D45-BA09-DD155F9216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11074-19C1-4DDC-849C-B70B4AA77144}"/>
              </a:ext>
            </a:extLst>
          </p:cNvPr>
          <p:cNvSpPr>
            <a:spLocks noGrp="1"/>
          </p:cNvSpPr>
          <p:nvPr>
            <p:ph type="sldNum" sz="quarter" idx="12"/>
          </p:nvPr>
        </p:nvSpPr>
        <p:spPr/>
        <p:txBody>
          <a:bodyPr/>
          <a:lstStyle/>
          <a:p>
            <a:fld id="{9F3F8C05-40C5-4CD8-BF64-12BDA0702FAB}" type="slidenum">
              <a:rPr lang="en-US" smtClean="0"/>
              <a:t>‹#›</a:t>
            </a:fld>
            <a:endParaRPr lang="en-US"/>
          </a:p>
        </p:txBody>
      </p:sp>
    </p:spTree>
    <p:extLst>
      <p:ext uri="{BB962C8B-B14F-4D97-AF65-F5344CB8AC3E}">
        <p14:creationId xmlns:p14="http://schemas.microsoft.com/office/powerpoint/2010/main" val="361767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AEB94-3561-4900-AC13-6864042AF6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208BF-9B11-4410-87FC-1CF071665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E1356E-6B0B-4AA2-895D-517CC12C3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D957C5-CB61-45C3-9483-0BE4858F85A2}"/>
              </a:ext>
            </a:extLst>
          </p:cNvPr>
          <p:cNvSpPr>
            <a:spLocks noGrp="1"/>
          </p:cNvSpPr>
          <p:nvPr>
            <p:ph type="dt" sz="half" idx="10"/>
          </p:nvPr>
        </p:nvSpPr>
        <p:spPr/>
        <p:txBody>
          <a:bodyPr/>
          <a:lstStyle/>
          <a:p>
            <a:fld id="{FAEAFD8E-557D-4572-994D-9DDBF6E3EAEA}" type="datetimeFigureOut">
              <a:rPr lang="en-US" smtClean="0"/>
              <a:t>2/10/2022</a:t>
            </a:fld>
            <a:endParaRPr lang="en-US"/>
          </a:p>
        </p:txBody>
      </p:sp>
      <p:sp>
        <p:nvSpPr>
          <p:cNvPr id="6" name="Footer Placeholder 5">
            <a:extLst>
              <a:ext uri="{FF2B5EF4-FFF2-40B4-BE49-F238E27FC236}">
                <a16:creationId xmlns:a16="http://schemas.microsoft.com/office/drawing/2014/main" id="{5E1D6E80-5A8D-42C5-943C-19389FAA8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84F8C-63CD-4477-A540-901D6E856A1B}"/>
              </a:ext>
            </a:extLst>
          </p:cNvPr>
          <p:cNvSpPr>
            <a:spLocks noGrp="1"/>
          </p:cNvSpPr>
          <p:nvPr>
            <p:ph type="sldNum" sz="quarter" idx="12"/>
          </p:nvPr>
        </p:nvSpPr>
        <p:spPr/>
        <p:txBody>
          <a:bodyPr/>
          <a:lstStyle/>
          <a:p>
            <a:fld id="{9F3F8C05-40C5-4CD8-BF64-12BDA0702FAB}" type="slidenum">
              <a:rPr lang="en-US" smtClean="0"/>
              <a:t>‹#›</a:t>
            </a:fld>
            <a:endParaRPr lang="en-US"/>
          </a:p>
        </p:txBody>
      </p:sp>
    </p:spTree>
    <p:extLst>
      <p:ext uri="{BB962C8B-B14F-4D97-AF65-F5344CB8AC3E}">
        <p14:creationId xmlns:p14="http://schemas.microsoft.com/office/powerpoint/2010/main" val="272218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B51E1-406B-4932-B2C1-48B6BEB77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FEAF4D-BEFB-483D-BD52-B02C2D1D8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E4399F-B0F3-45FD-BDFA-A0958AB2A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5D241-8D28-44A3-90CA-4323E37B6102}"/>
              </a:ext>
            </a:extLst>
          </p:cNvPr>
          <p:cNvSpPr>
            <a:spLocks noGrp="1"/>
          </p:cNvSpPr>
          <p:nvPr>
            <p:ph type="dt" sz="half" idx="10"/>
          </p:nvPr>
        </p:nvSpPr>
        <p:spPr/>
        <p:txBody>
          <a:bodyPr/>
          <a:lstStyle/>
          <a:p>
            <a:fld id="{FAEAFD8E-557D-4572-994D-9DDBF6E3EAEA}" type="datetimeFigureOut">
              <a:rPr lang="en-US" smtClean="0"/>
              <a:t>2/10/2022</a:t>
            </a:fld>
            <a:endParaRPr lang="en-US"/>
          </a:p>
        </p:txBody>
      </p:sp>
      <p:sp>
        <p:nvSpPr>
          <p:cNvPr id="6" name="Footer Placeholder 5">
            <a:extLst>
              <a:ext uri="{FF2B5EF4-FFF2-40B4-BE49-F238E27FC236}">
                <a16:creationId xmlns:a16="http://schemas.microsoft.com/office/drawing/2014/main" id="{4E53FAC3-071D-4396-AF98-DF4F267805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343EC2-4764-40FD-9A8B-5221B0B27C40}"/>
              </a:ext>
            </a:extLst>
          </p:cNvPr>
          <p:cNvSpPr>
            <a:spLocks noGrp="1"/>
          </p:cNvSpPr>
          <p:nvPr>
            <p:ph type="sldNum" sz="quarter" idx="12"/>
          </p:nvPr>
        </p:nvSpPr>
        <p:spPr/>
        <p:txBody>
          <a:bodyPr/>
          <a:lstStyle/>
          <a:p>
            <a:fld id="{9F3F8C05-40C5-4CD8-BF64-12BDA0702FAB}" type="slidenum">
              <a:rPr lang="en-US" smtClean="0"/>
              <a:t>‹#›</a:t>
            </a:fld>
            <a:endParaRPr lang="en-US"/>
          </a:p>
        </p:txBody>
      </p:sp>
    </p:spTree>
    <p:extLst>
      <p:ext uri="{BB962C8B-B14F-4D97-AF65-F5344CB8AC3E}">
        <p14:creationId xmlns:p14="http://schemas.microsoft.com/office/powerpoint/2010/main" val="3431983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9F4629-6D2F-4F7A-8FED-A685A153B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190E49-52C1-4D40-AA12-DA7E689C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3DF5D-BF7F-4AE6-BB92-54AF02A6A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AFD8E-557D-4572-994D-9DDBF6E3EAEA}" type="datetimeFigureOut">
              <a:rPr lang="en-US" smtClean="0"/>
              <a:t>2/10/2022</a:t>
            </a:fld>
            <a:endParaRPr lang="en-US"/>
          </a:p>
        </p:txBody>
      </p:sp>
      <p:sp>
        <p:nvSpPr>
          <p:cNvPr id="5" name="Footer Placeholder 4">
            <a:extLst>
              <a:ext uri="{FF2B5EF4-FFF2-40B4-BE49-F238E27FC236}">
                <a16:creationId xmlns:a16="http://schemas.microsoft.com/office/drawing/2014/main" id="{8EAA0453-4492-42D5-BC50-32FF58C9E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CAD661-8E96-42DF-B873-92DF32F8D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F8C05-40C5-4CD8-BF64-12BDA0702FAB}" type="slidenum">
              <a:rPr lang="en-US" smtClean="0"/>
              <a:t>‹#›</a:t>
            </a:fld>
            <a:endParaRPr lang="en-US"/>
          </a:p>
        </p:txBody>
      </p:sp>
    </p:spTree>
    <p:extLst>
      <p:ext uri="{BB962C8B-B14F-4D97-AF65-F5344CB8AC3E}">
        <p14:creationId xmlns:p14="http://schemas.microsoft.com/office/powerpoint/2010/main" val="3170753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jfif"/><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fi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rgbClr val="405F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629CB78-CD64-431B-8BC6-F23DD6220D62}"/>
              </a:ext>
            </a:extLst>
          </p:cNvPr>
          <p:cNvSpPr>
            <a:spLocks noGrp="1"/>
          </p:cNvSpPr>
          <p:nvPr>
            <p:ph type="ctrTitle"/>
          </p:nvPr>
        </p:nvSpPr>
        <p:spPr>
          <a:xfrm>
            <a:off x="6789743" y="2442411"/>
            <a:ext cx="4996329" cy="2024404"/>
          </a:xfrm>
        </p:spPr>
        <p:txBody>
          <a:bodyPr>
            <a:normAutofit/>
          </a:bodyPr>
          <a:lstStyle/>
          <a:p>
            <a:r>
              <a:rPr lang="as-IN" b="1">
                <a:solidFill>
                  <a:srgbClr val="FFFFFF"/>
                </a:solidFill>
                <a:latin typeface="Bangla" panose="03000603000000000000" pitchFamily="66" charset="0"/>
                <a:cs typeface="Bangla" panose="03000603000000000000" pitchFamily="66" charset="0"/>
              </a:rPr>
              <a:t>প্রা</a:t>
            </a:r>
            <a:r>
              <a:rPr lang="en-US" b="1">
                <a:solidFill>
                  <a:srgbClr val="FFFFFF"/>
                </a:solidFill>
                <a:latin typeface="Bangla" panose="03000603000000000000" pitchFamily="66" charset="0"/>
                <a:cs typeface="Bangla" panose="03000603000000000000" pitchFamily="66" charset="0"/>
              </a:rPr>
              <a:t>ণ</a:t>
            </a:r>
            <a:r>
              <a:rPr lang="as-IN" b="1">
                <a:solidFill>
                  <a:srgbClr val="FFFFFF"/>
                </a:solidFill>
                <a:latin typeface="Bangla" panose="03000603000000000000" pitchFamily="66" charset="0"/>
                <a:cs typeface="Bangla" panose="03000603000000000000" pitchFamily="66" charset="0"/>
              </a:rPr>
              <a:t>বন্ত সালাত</a:t>
            </a:r>
            <a:endParaRPr lang="en-US" b="1">
              <a:solidFill>
                <a:srgbClr val="FFFFFF"/>
              </a:solidFill>
              <a:latin typeface="Bangla" panose="03000603000000000000" pitchFamily="66" charset="0"/>
              <a:cs typeface="Bangla" panose="03000603000000000000" pitchFamily="66" charset="0"/>
            </a:endParaRPr>
          </a:p>
        </p:txBody>
      </p:sp>
      <p:sp>
        <p:nvSpPr>
          <p:cNvPr id="3" name="Subtitle 2">
            <a:extLst>
              <a:ext uri="{FF2B5EF4-FFF2-40B4-BE49-F238E27FC236}">
                <a16:creationId xmlns:a16="http://schemas.microsoft.com/office/drawing/2014/main" id="{0B62E304-B7E9-4130-BAEF-DEED5F4CA5B3}"/>
              </a:ext>
            </a:extLst>
          </p:cNvPr>
          <p:cNvSpPr>
            <a:spLocks noGrp="1"/>
          </p:cNvSpPr>
          <p:nvPr>
            <p:ph type="subTitle" idx="1"/>
          </p:nvPr>
        </p:nvSpPr>
        <p:spPr>
          <a:xfrm>
            <a:off x="6789743" y="4632160"/>
            <a:ext cx="4996328" cy="1068293"/>
          </a:xfrm>
        </p:spPr>
        <p:txBody>
          <a:bodyPr>
            <a:normAutofit/>
          </a:bodyPr>
          <a:lstStyle/>
          <a:p>
            <a:r>
              <a:rPr lang="en-US" b="1">
                <a:solidFill>
                  <a:srgbClr val="FFFFFF"/>
                </a:solidFill>
                <a:latin typeface="Bangla" panose="03000603000000000000" pitchFamily="66" charset="0"/>
                <a:cs typeface="Bangla" panose="03000603000000000000" pitchFamily="66" charset="0"/>
              </a:rPr>
              <a:t>আসসালামু’আলাইকুম ওয়া রাহমাতুল্লাহী ওয়া বারাকাতুহ</a:t>
            </a:r>
          </a:p>
        </p:txBody>
      </p:sp>
      <p:pic>
        <p:nvPicPr>
          <p:cNvPr id="5" name="Picture 4">
            <a:extLst>
              <a:ext uri="{FF2B5EF4-FFF2-40B4-BE49-F238E27FC236}">
                <a16:creationId xmlns:a16="http://schemas.microsoft.com/office/drawing/2014/main" id="{398FD913-79DF-4B6F-8361-219CAA4798C5}"/>
              </a:ext>
            </a:extLst>
          </p:cNvPr>
          <p:cNvPicPr>
            <a:picLocks noChangeAspect="1"/>
          </p:cNvPicPr>
          <p:nvPr/>
        </p:nvPicPr>
        <p:blipFill rotWithShape="1">
          <a:blip r:embed="rId2"/>
          <a:srcRect t="20752" r="1" b="8936"/>
          <a:stretch/>
        </p:blipFill>
        <p:spPr>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p:spPr>
      </p:pic>
      <p:pic>
        <p:nvPicPr>
          <p:cNvPr id="4" name="Picture 3" descr="A group of flowers&#10;&#10;Description automatically generated with low confidence">
            <a:extLst>
              <a:ext uri="{FF2B5EF4-FFF2-40B4-BE49-F238E27FC236}">
                <a16:creationId xmlns:a16="http://schemas.microsoft.com/office/drawing/2014/main" id="{90DED2DF-1A2E-449E-8FD0-BA8D3AC0030D}"/>
              </a:ext>
            </a:extLst>
          </p:cNvPr>
          <p:cNvPicPr>
            <a:picLocks noChangeAspect="1"/>
          </p:cNvPicPr>
          <p:nvPr/>
        </p:nvPicPr>
        <p:blipFill rotWithShape="1">
          <a:blip r:embed="rId3"/>
          <a:srcRect r="9216" b="2"/>
          <a:stretch/>
        </p:blipFill>
        <p:spPr>
          <a:xfrm>
            <a:off x="0"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p:spTree>
    <p:extLst>
      <p:ext uri="{BB962C8B-B14F-4D97-AF65-F5344CB8AC3E}">
        <p14:creationId xmlns:p14="http://schemas.microsoft.com/office/powerpoint/2010/main" val="235077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5BC1CF4A-CA97-46D4-ACBD-A2A70304F091}"/>
              </a:ext>
            </a:extLst>
          </p:cNvPr>
          <p:cNvSpPr txBox="1"/>
          <p:nvPr/>
        </p:nvSpPr>
        <p:spPr>
          <a:xfrm>
            <a:off x="5396991" y="20799"/>
            <a:ext cx="2437623" cy="461665"/>
          </a:xfrm>
          <a:prstGeom prst="rect">
            <a:avLst/>
          </a:prstGeom>
          <a:noFill/>
        </p:spPr>
        <p:txBody>
          <a:bodyPr wrap="square">
            <a:spAutoFit/>
          </a:bodyPr>
          <a:lstStyle/>
          <a:p>
            <a:r>
              <a:rPr lang="as-IN" sz="2400" dirty="0">
                <a:solidFill>
                  <a:srgbClr val="8B030B"/>
                </a:solidFill>
                <a:latin typeface="Bangla" panose="03000603000000000000" pitchFamily="66" charset="0"/>
                <a:cs typeface="Bangla" panose="03000603000000000000" pitchFamily="66" charset="0"/>
              </a:rPr>
              <a:t>দুনিয়াবী  উপকারীতাঃ</a:t>
            </a:r>
            <a:endParaRPr lang="en-US" sz="2400" dirty="0">
              <a:solidFill>
                <a:srgbClr val="8B030B"/>
              </a:solidFill>
              <a:latin typeface="Bangla" panose="03000603000000000000" pitchFamily="66" charset="0"/>
              <a:cs typeface="Bangla" panose="03000603000000000000" pitchFamily="66" charset="0"/>
            </a:endParaRPr>
          </a:p>
        </p:txBody>
      </p:sp>
      <p:pic>
        <p:nvPicPr>
          <p:cNvPr id="6" name="Picture 5" descr="A picture containing clipart&#10;&#10;Description automatically generated">
            <a:extLst>
              <a:ext uri="{FF2B5EF4-FFF2-40B4-BE49-F238E27FC236}">
                <a16:creationId xmlns:a16="http://schemas.microsoft.com/office/drawing/2014/main" id="{CE8D4660-03C7-4C67-8DD4-61B4D9266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99"/>
            <a:ext cx="2209800" cy="2066925"/>
          </a:xfrm>
          <a:prstGeom prst="rect">
            <a:avLst/>
          </a:prstGeom>
        </p:spPr>
      </p:pic>
      <p:pic>
        <p:nvPicPr>
          <p:cNvPr id="14" name="Picture 13" descr="A close up of a rose&#10;&#10;Description automatically generated with low confidence">
            <a:extLst>
              <a:ext uri="{FF2B5EF4-FFF2-40B4-BE49-F238E27FC236}">
                <a16:creationId xmlns:a16="http://schemas.microsoft.com/office/drawing/2014/main" id="{7B3268C7-FFD3-4623-BE73-78CED8E9E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08913"/>
            <a:ext cx="3964173" cy="840181"/>
          </a:xfrm>
          <a:prstGeom prst="rect">
            <a:avLst/>
          </a:prstGeom>
        </p:spPr>
      </p:pic>
      <p:sp>
        <p:nvSpPr>
          <p:cNvPr id="16" name="TextBox 15">
            <a:extLst>
              <a:ext uri="{FF2B5EF4-FFF2-40B4-BE49-F238E27FC236}">
                <a16:creationId xmlns:a16="http://schemas.microsoft.com/office/drawing/2014/main" id="{62B67496-D9FA-4BF1-B594-356E8869B0C3}"/>
              </a:ext>
            </a:extLst>
          </p:cNvPr>
          <p:cNvSpPr txBox="1"/>
          <p:nvPr/>
        </p:nvSpPr>
        <p:spPr>
          <a:xfrm>
            <a:off x="514848" y="611348"/>
            <a:ext cx="1467238" cy="707886"/>
          </a:xfrm>
          <a:prstGeom prst="rect">
            <a:avLst/>
          </a:prstGeom>
          <a:noFill/>
        </p:spPr>
        <p:txBody>
          <a:bodyPr wrap="square">
            <a:spAutoFit/>
          </a:bodyPr>
          <a:lstStyle/>
          <a:p>
            <a:r>
              <a:rPr lang="as-IN" sz="2000" dirty="0">
                <a:solidFill>
                  <a:srgbClr val="A61989"/>
                </a:solidFill>
                <a:latin typeface="Bangla" panose="03000603000000000000" pitchFamily="66" charset="0"/>
                <a:cs typeface="Bangla" panose="03000603000000000000" pitchFamily="66" charset="0"/>
              </a:rPr>
              <a:t>সালাতের              উপকারীতাঃ</a:t>
            </a:r>
            <a:r>
              <a:rPr lang="en-US" sz="2000" dirty="0">
                <a:solidFill>
                  <a:srgbClr val="A61989"/>
                </a:solidFill>
                <a:latin typeface="Bangla" panose="03000603000000000000" pitchFamily="66" charset="0"/>
                <a:cs typeface="Bangla" panose="03000603000000000000" pitchFamily="66" charset="0"/>
              </a:rPr>
              <a:t>২</a:t>
            </a:r>
            <a:endParaRPr lang="as-IN" sz="2000" dirty="0">
              <a:solidFill>
                <a:srgbClr val="A61989"/>
              </a:solidFill>
              <a:latin typeface="Bangla" panose="03000603000000000000" pitchFamily="66" charset="0"/>
              <a:cs typeface="Bangla" panose="03000603000000000000" pitchFamily="66" charset="0"/>
            </a:endParaRPr>
          </a:p>
        </p:txBody>
      </p:sp>
      <p:pic>
        <p:nvPicPr>
          <p:cNvPr id="17" name="Picture 16">
            <a:extLst>
              <a:ext uri="{FF2B5EF4-FFF2-40B4-BE49-F238E27FC236}">
                <a16:creationId xmlns:a16="http://schemas.microsoft.com/office/drawing/2014/main" id="{7F489B13-FA62-4DE6-8472-E9DF03CBDAD7}"/>
              </a:ext>
            </a:extLst>
          </p:cNvPr>
          <p:cNvPicPr>
            <a:picLocks noChangeAspect="1"/>
          </p:cNvPicPr>
          <p:nvPr/>
        </p:nvPicPr>
        <p:blipFill rotWithShape="1">
          <a:blip r:embed="rId4"/>
          <a:srcRect l="22668"/>
          <a:stretch/>
        </p:blipFill>
        <p:spPr>
          <a:xfrm>
            <a:off x="3963212" y="6008914"/>
            <a:ext cx="3587806" cy="853538"/>
          </a:xfrm>
          <a:prstGeom prst="rect">
            <a:avLst/>
          </a:prstGeom>
        </p:spPr>
      </p:pic>
      <p:pic>
        <p:nvPicPr>
          <p:cNvPr id="18" name="Picture 17">
            <a:extLst>
              <a:ext uri="{FF2B5EF4-FFF2-40B4-BE49-F238E27FC236}">
                <a16:creationId xmlns:a16="http://schemas.microsoft.com/office/drawing/2014/main" id="{83FC3793-6879-4E86-9FD4-0695FDDA7C2E}"/>
              </a:ext>
            </a:extLst>
          </p:cNvPr>
          <p:cNvPicPr>
            <a:picLocks noChangeAspect="1"/>
          </p:cNvPicPr>
          <p:nvPr/>
        </p:nvPicPr>
        <p:blipFill rotWithShape="1">
          <a:blip r:embed="rId4"/>
          <a:srcRect l="22668"/>
          <a:stretch/>
        </p:blipFill>
        <p:spPr>
          <a:xfrm>
            <a:off x="7551018" y="6008913"/>
            <a:ext cx="4639458" cy="869886"/>
          </a:xfrm>
          <a:prstGeom prst="rect">
            <a:avLst/>
          </a:prstGeom>
        </p:spPr>
      </p:pic>
      <p:sp>
        <p:nvSpPr>
          <p:cNvPr id="11" name="TextBox 10">
            <a:extLst>
              <a:ext uri="{FF2B5EF4-FFF2-40B4-BE49-F238E27FC236}">
                <a16:creationId xmlns:a16="http://schemas.microsoft.com/office/drawing/2014/main" id="{C3552856-003D-45A5-A00A-46016F9809CD}"/>
              </a:ext>
            </a:extLst>
          </p:cNvPr>
          <p:cNvSpPr txBox="1"/>
          <p:nvPr/>
        </p:nvSpPr>
        <p:spPr>
          <a:xfrm>
            <a:off x="2209800" y="482464"/>
            <a:ext cx="9143222" cy="3785652"/>
          </a:xfrm>
          <a:prstGeom prst="rect">
            <a:avLst/>
          </a:prstGeom>
          <a:noFill/>
        </p:spPr>
        <p:txBody>
          <a:bodyPr wrap="square">
            <a:spAutoFit/>
          </a:bodyPr>
          <a:lstStyle/>
          <a:p>
            <a:r>
              <a:rPr lang="as-IN" sz="1600" dirty="0">
                <a:solidFill>
                  <a:srgbClr val="00B050"/>
                </a:solidFill>
                <a:latin typeface="Bangla" panose="03000603000000000000" pitchFamily="66" charset="0"/>
                <a:cs typeface="Bangla" panose="03000603000000000000" pitchFamily="66" charset="0"/>
              </a:rPr>
              <a:t>৪। সালাতের মধ্যে রয়েছে ইহকালীন ও পরকালীন আত্মিক প্রশান্তি-আরাম এবং চক্ষু শীতলতা: </a:t>
            </a:r>
          </a:p>
          <a:p>
            <a:r>
              <a:rPr lang="as-IN" sz="1600" dirty="0">
                <a:solidFill>
                  <a:srgbClr val="7030A0"/>
                </a:solidFill>
                <a:latin typeface="Bangla" panose="03000603000000000000" pitchFamily="66" charset="0"/>
                <a:cs typeface="Bangla" panose="03000603000000000000" pitchFamily="66" charset="0"/>
              </a:rPr>
              <a:t>আল্লাহ বলেন,</a:t>
            </a:r>
          </a:p>
          <a:p>
            <a:r>
              <a:rPr lang="as-IN" sz="1600" dirty="0">
                <a:solidFill>
                  <a:srgbClr val="7030A0"/>
                </a:solidFill>
                <a:latin typeface="Bangla" panose="03000603000000000000" pitchFamily="66" charset="0"/>
                <a:cs typeface="Bangla" panose="03000603000000000000" pitchFamily="66" charset="0"/>
              </a:rPr>
              <a:t>﴿</a:t>
            </a:r>
            <a:r>
              <a:rPr lang="ar-AE" sz="1600" dirty="0">
                <a:solidFill>
                  <a:srgbClr val="7030A0"/>
                </a:solidFill>
                <a:latin typeface="Bangla" panose="03000603000000000000" pitchFamily="66" charset="0"/>
              </a:rPr>
              <a:t>أَلَا بِذِكۡرِ ٱللَّهِ تَطۡمَئِنُّ ٱلۡقُلُوبُ﴾ [الرعد: ٢٨]</a:t>
            </a:r>
          </a:p>
          <a:p>
            <a:r>
              <a:rPr lang="ar-AE" sz="1600" dirty="0">
                <a:solidFill>
                  <a:srgbClr val="7030A0"/>
                </a:solidFill>
                <a:latin typeface="Bangla" panose="03000603000000000000" pitchFamily="66" charset="0"/>
              </a:rPr>
              <a:t>“</a:t>
            </a:r>
            <a:r>
              <a:rPr lang="as-IN" sz="1600" dirty="0">
                <a:solidFill>
                  <a:srgbClr val="7030A0"/>
                </a:solidFill>
                <a:latin typeface="Bangla" panose="03000603000000000000" pitchFamily="66" charset="0"/>
                <a:cs typeface="Bangla" panose="03000603000000000000" pitchFamily="66" charset="0"/>
              </a:rPr>
              <a:t>জেনে রাখ! আল্লাহর যিকিরেই আত্মা প্রশান্ত হয়।” [সূরা আর-রা‘দ: ২৮]</a:t>
            </a:r>
          </a:p>
          <a:p>
            <a:r>
              <a:rPr lang="as-IN" sz="1600" dirty="0">
                <a:solidFill>
                  <a:srgbClr val="7030A0"/>
                </a:solidFill>
                <a:latin typeface="Bangla" panose="03000603000000000000" pitchFamily="66" charset="0"/>
                <a:cs typeface="Bangla" panose="03000603000000000000" pitchFamily="66" charset="0"/>
              </a:rPr>
              <a:t>আর সম্পূর্ণ সালাতই আল্লাহর যিকির বরং সালাত আল্লাহর যিকির প্রতিষ্ঠার জন্যই প্রবর্তন করা হয়েছে। আল্লাহ তা‘আলা বলেন, </a:t>
            </a:r>
            <a:r>
              <a:rPr lang="ar-AE" sz="1600" dirty="0">
                <a:solidFill>
                  <a:srgbClr val="7030A0"/>
                </a:solidFill>
                <a:latin typeface="Bangla" panose="03000603000000000000" pitchFamily="66" charset="0"/>
              </a:rPr>
              <a:t>وَأَقِمِ ٱلصَّلَوٰةَ لِذِكۡرِيٓ﴾ [طه: ١٤</a:t>
            </a:r>
          </a:p>
          <a:p>
            <a:r>
              <a:rPr lang="ar-AE" sz="1600" dirty="0">
                <a:solidFill>
                  <a:srgbClr val="7030A0"/>
                </a:solidFill>
                <a:latin typeface="Bangla" panose="03000603000000000000" pitchFamily="66" charset="0"/>
              </a:rPr>
              <a:t>“</a:t>
            </a:r>
            <a:r>
              <a:rPr lang="as-IN" sz="1600" dirty="0">
                <a:solidFill>
                  <a:srgbClr val="7030A0"/>
                </a:solidFill>
                <a:latin typeface="Bangla" panose="03000603000000000000" pitchFamily="66" charset="0"/>
                <a:cs typeface="Bangla" panose="03000603000000000000" pitchFamily="66" charset="0"/>
              </a:rPr>
              <a:t>আমার যিকিরের (স্মরণের) জন্য সালাত প্রতিষ্ঠা কর।” [সূরা ত্বাহা: ১৪]</a:t>
            </a:r>
          </a:p>
          <a:p>
            <a:r>
              <a:rPr lang="as-IN" sz="1600" dirty="0">
                <a:solidFill>
                  <a:srgbClr val="7030A0"/>
                </a:solidFill>
                <a:latin typeface="Bangla" panose="03000603000000000000" pitchFamily="66" charset="0"/>
                <a:cs typeface="Bangla" panose="03000603000000000000" pitchFamily="66" charset="0"/>
              </a:rPr>
              <a:t>এ জন্যই মুসলিমগণ সালাতের মধ্যে অর্জন করে সুখ-শান্তি ও আরাম। আর নবী সাল্লাল্লাহু আলাইহি ওয়াসাল্লাম বিলাল রাদিয়াল্লাহু আনহুকে বলেন, “উঠো বিলাল এবং আমাদেরকে সালাতের মাধ্যমে আরাম পৌঁছাও।” (মুসনাদে আহমদ) এবং নবী সাল্লাল্লাহু আলাইহি ওয়াসাল্লাম বলেন, “আমার চক্ষু প্রশান্তি সালাতের মধ্যে নিহিত রয়েছে।” (সুনান নাসাঈ</a:t>
            </a:r>
          </a:p>
          <a:p>
            <a:r>
              <a:rPr lang="as-IN" sz="1600" dirty="0">
                <a:solidFill>
                  <a:srgbClr val="00B050"/>
                </a:solidFill>
                <a:latin typeface="Bangla" panose="03000603000000000000" pitchFamily="66" charset="0"/>
                <a:cs typeface="Bangla" panose="03000603000000000000" pitchFamily="66" charset="0"/>
              </a:rPr>
              <a:t>৫। সালাত আদায়ের ফলে আল্লাহ তা‘আলার ভালবাসা অর্জন হয়: </a:t>
            </a:r>
          </a:p>
          <a:p>
            <a:r>
              <a:rPr lang="as-IN" sz="1600" dirty="0">
                <a:solidFill>
                  <a:srgbClr val="7030A0"/>
                </a:solidFill>
                <a:latin typeface="Bangla" panose="03000603000000000000" pitchFamily="66" charset="0"/>
                <a:cs typeface="Bangla" panose="03000603000000000000" pitchFamily="66" charset="0"/>
              </a:rPr>
              <a:t>আল্লাহ তা‘আলা বলেন,</a:t>
            </a:r>
          </a:p>
          <a:p>
            <a:r>
              <a:rPr lang="ar-AE" sz="1600" dirty="0">
                <a:solidFill>
                  <a:srgbClr val="7030A0"/>
                </a:solidFill>
                <a:latin typeface="Bangla" panose="03000603000000000000" pitchFamily="66" charset="0"/>
              </a:rPr>
              <a:t>وَٱللَّهُ يُحِبُّ ٱلۡمُطَّهِّرِينَ﴾ [التوبة: ١٠٨]</a:t>
            </a:r>
          </a:p>
          <a:p>
            <a:r>
              <a:rPr lang="ar-AE" sz="1600" dirty="0">
                <a:solidFill>
                  <a:srgbClr val="7030A0"/>
                </a:solidFill>
                <a:latin typeface="Bangla" panose="03000603000000000000" pitchFamily="66" charset="0"/>
              </a:rPr>
              <a:t>“</a:t>
            </a:r>
            <a:r>
              <a:rPr lang="as-IN" sz="1600" dirty="0">
                <a:solidFill>
                  <a:srgbClr val="7030A0"/>
                </a:solidFill>
                <a:latin typeface="Bangla" panose="03000603000000000000" pitchFamily="66" charset="0"/>
                <a:cs typeface="Bangla" panose="03000603000000000000" pitchFamily="66" charset="0"/>
              </a:rPr>
              <a:t>আল্লাহ বেশি বেশি পবিত্রতা অর্জনকারীদেরকে পছন্দ করেন।” [সূরা আত-তাওবাহ: ১০৮]</a:t>
            </a:r>
          </a:p>
          <a:p>
            <a:r>
              <a:rPr lang="as-IN" sz="1600" dirty="0">
                <a:solidFill>
                  <a:srgbClr val="7030A0"/>
                </a:solidFill>
                <a:latin typeface="Bangla" panose="03000603000000000000" pitchFamily="66" charset="0"/>
                <a:cs typeface="Bangla" panose="03000603000000000000" pitchFamily="66" charset="0"/>
              </a:rPr>
              <a:t>আর সালাত আদায়কারী ব্যক্তি পবিত্রতা অর্জনকারীদের অন্তর্ভুক্ত। কেননা পবিত্রতা অর্জন করা সালাত শুদ্ধ হওয়ার জন্য একটি শর্ত।</a:t>
            </a:r>
          </a:p>
        </p:txBody>
      </p:sp>
      <p:sp>
        <p:nvSpPr>
          <p:cNvPr id="12" name="TextBox 11">
            <a:extLst>
              <a:ext uri="{FF2B5EF4-FFF2-40B4-BE49-F238E27FC236}">
                <a16:creationId xmlns:a16="http://schemas.microsoft.com/office/drawing/2014/main" id="{60F0D049-645C-494F-83FD-8EF87F2AF4E9}"/>
              </a:ext>
            </a:extLst>
          </p:cNvPr>
          <p:cNvSpPr txBox="1"/>
          <p:nvPr/>
        </p:nvSpPr>
        <p:spPr>
          <a:xfrm>
            <a:off x="213048" y="4230573"/>
            <a:ext cx="11977427" cy="1569660"/>
          </a:xfrm>
          <a:prstGeom prst="rect">
            <a:avLst/>
          </a:prstGeom>
          <a:noFill/>
        </p:spPr>
        <p:txBody>
          <a:bodyPr wrap="square">
            <a:spAutoFit/>
          </a:bodyPr>
          <a:lstStyle/>
          <a:p>
            <a:r>
              <a:rPr lang="as-IN" sz="1600" dirty="0">
                <a:solidFill>
                  <a:srgbClr val="00B050"/>
                </a:solidFill>
                <a:latin typeface="Bangla" panose="03000603000000000000" pitchFamily="66" charset="0"/>
                <a:cs typeface="Bangla" panose="03000603000000000000" pitchFamily="66" charset="0"/>
              </a:rPr>
              <a:t>৬। সালাতের মধ্যে রয়েছে রুযীর প্রশস্ততা:</a:t>
            </a:r>
          </a:p>
          <a:p>
            <a:r>
              <a:rPr lang="as-IN" sz="1600" dirty="0">
                <a:solidFill>
                  <a:srgbClr val="7030A0"/>
                </a:solidFill>
                <a:latin typeface="Bangla" panose="03000603000000000000" pitchFamily="66" charset="0"/>
                <a:cs typeface="Bangla" panose="03000603000000000000" pitchFamily="66" charset="0"/>
              </a:rPr>
              <a:t>আল্লাহ তা‘আলা বলেন,</a:t>
            </a:r>
          </a:p>
          <a:p>
            <a:r>
              <a:rPr lang="as-IN" sz="1600" dirty="0">
                <a:solidFill>
                  <a:srgbClr val="7030A0"/>
                </a:solidFill>
                <a:latin typeface="Bangla" panose="03000603000000000000" pitchFamily="66" charset="0"/>
                <a:cs typeface="Bangla" panose="03000603000000000000" pitchFamily="66" charset="0"/>
              </a:rPr>
              <a:t>﴿</a:t>
            </a:r>
            <a:r>
              <a:rPr lang="ar-AE" sz="1600" dirty="0">
                <a:solidFill>
                  <a:srgbClr val="7030A0"/>
                </a:solidFill>
                <a:latin typeface="Bangla" panose="03000603000000000000" pitchFamily="66" charset="0"/>
              </a:rPr>
              <a:t>وَأۡمُرۡ أَهۡلَكَ بِٱلصَّلَوٰةِ وَٱصۡطَبِرۡ عَلَيۡهَاۖ لَا نَسۡ‍َٔلُكَ رِزۡقٗاۖ نَّحۡنُ نَرۡزُقُكَۗ وَٱلۡعَٰقِبَةُ لِلتَّقۡوَىٰ ١٣٢﴾ [طه: ١٣٢]</a:t>
            </a:r>
          </a:p>
          <a:p>
            <a:r>
              <a:rPr lang="ar-AE" sz="1600" dirty="0">
                <a:solidFill>
                  <a:srgbClr val="7030A0"/>
                </a:solidFill>
                <a:latin typeface="Bangla" panose="03000603000000000000" pitchFamily="66" charset="0"/>
              </a:rPr>
              <a:t>“</a:t>
            </a:r>
            <a:r>
              <a:rPr lang="as-IN" sz="1600" dirty="0">
                <a:solidFill>
                  <a:srgbClr val="7030A0"/>
                </a:solidFill>
                <a:latin typeface="Bangla" panose="03000603000000000000" pitchFamily="66" charset="0"/>
                <a:cs typeface="Bangla" panose="03000603000000000000" pitchFamily="66" charset="0"/>
              </a:rPr>
              <a:t>এবং তোমার পরিবারবর্গকে সালাতের আদেশ দাও আর তাতে অবিচল থাক, আমরা তোমার নিকট কোনো রুযী চাই না, আমরাই তোমাকে রুযী দেই এবং শুভ পরিণাম তো তাকওয়াধারীদের জন্য। [সূরা ত্বাহা: ১৩২]</a:t>
            </a:r>
          </a:p>
          <a:p>
            <a:r>
              <a:rPr lang="as-IN" sz="1600" dirty="0">
                <a:solidFill>
                  <a:srgbClr val="7030A0"/>
                </a:solidFill>
                <a:latin typeface="Bangla" panose="03000603000000000000" pitchFamily="66" charset="0"/>
                <a:cs typeface="Bangla" panose="03000603000000000000" pitchFamily="66" charset="0"/>
              </a:rPr>
              <a:t>ইবন কাসীর রহ. এই আয়াতের তাফসীরে বলেন, “অর্থাৎ যদি সালাত প্রতিষ্ঠা কর এমনভাবে তোমার নিকট রুযী আসবে যার তুমি ধারণাও করতে পারবে না।”</a:t>
            </a:r>
          </a:p>
        </p:txBody>
      </p:sp>
    </p:spTree>
    <p:extLst>
      <p:ext uri="{BB962C8B-B14F-4D97-AF65-F5344CB8AC3E}">
        <p14:creationId xmlns:p14="http://schemas.microsoft.com/office/powerpoint/2010/main" val="503336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5BC1CF4A-CA97-46D4-ACBD-A2A70304F091}"/>
              </a:ext>
            </a:extLst>
          </p:cNvPr>
          <p:cNvSpPr txBox="1"/>
          <p:nvPr/>
        </p:nvSpPr>
        <p:spPr>
          <a:xfrm>
            <a:off x="5396991" y="20799"/>
            <a:ext cx="2437623" cy="461665"/>
          </a:xfrm>
          <a:prstGeom prst="rect">
            <a:avLst/>
          </a:prstGeom>
          <a:noFill/>
        </p:spPr>
        <p:txBody>
          <a:bodyPr wrap="square">
            <a:spAutoFit/>
          </a:bodyPr>
          <a:lstStyle/>
          <a:p>
            <a:r>
              <a:rPr lang="as-IN" sz="2400" dirty="0">
                <a:solidFill>
                  <a:srgbClr val="8B030B"/>
                </a:solidFill>
                <a:latin typeface="Bangla" panose="03000603000000000000" pitchFamily="66" charset="0"/>
                <a:cs typeface="Bangla" panose="03000603000000000000" pitchFamily="66" charset="0"/>
              </a:rPr>
              <a:t>দুনিয়াবী  উপকারীতাঃ</a:t>
            </a:r>
            <a:endParaRPr lang="en-US" sz="2400" dirty="0">
              <a:solidFill>
                <a:srgbClr val="8B030B"/>
              </a:solidFill>
              <a:latin typeface="Bangla" panose="03000603000000000000" pitchFamily="66" charset="0"/>
              <a:cs typeface="Bangla" panose="03000603000000000000" pitchFamily="66" charset="0"/>
            </a:endParaRPr>
          </a:p>
        </p:txBody>
      </p:sp>
      <p:pic>
        <p:nvPicPr>
          <p:cNvPr id="6" name="Picture 5" descr="A picture containing clipart&#10;&#10;Description automatically generated">
            <a:extLst>
              <a:ext uri="{FF2B5EF4-FFF2-40B4-BE49-F238E27FC236}">
                <a16:creationId xmlns:a16="http://schemas.microsoft.com/office/drawing/2014/main" id="{CE8D4660-03C7-4C67-8DD4-61B4D9266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99"/>
            <a:ext cx="2209800" cy="2066925"/>
          </a:xfrm>
          <a:prstGeom prst="rect">
            <a:avLst/>
          </a:prstGeom>
        </p:spPr>
      </p:pic>
      <p:pic>
        <p:nvPicPr>
          <p:cNvPr id="14" name="Picture 13" descr="A close up of a rose&#10;&#10;Description automatically generated with low confidence">
            <a:extLst>
              <a:ext uri="{FF2B5EF4-FFF2-40B4-BE49-F238E27FC236}">
                <a16:creationId xmlns:a16="http://schemas.microsoft.com/office/drawing/2014/main" id="{7B3268C7-FFD3-4623-BE73-78CED8E9E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08913"/>
            <a:ext cx="3964173" cy="840181"/>
          </a:xfrm>
          <a:prstGeom prst="rect">
            <a:avLst/>
          </a:prstGeom>
        </p:spPr>
      </p:pic>
      <p:sp>
        <p:nvSpPr>
          <p:cNvPr id="16" name="TextBox 15">
            <a:extLst>
              <a:ext uri="{FF2B5EF4-FFF2-40B4-BE49-F238E27FC236}">
                <a16:creationId xmlns:a16="http://schemas.microsoft.com/office/drawing/2014/main" id="{62B67496-D9FA-4BF1-B594-356E8869B0C3}"/>
              </a:ext>
            </a:extLst>
          </p:cNvPr>
          <p:cNvSpPr txBox="1"/>
          <p:nvPr/>
        </p:nvSpPr>
        <p:spPr>
          <a:xfrm>
            <a:off x="413463" y="731095"/>
            <a:ext cx="1382874" cy="646331"/>
          </a:xfrm>
          <a:prstGeom prst="rect">
            <a:avLst/>
          </a:prstGeom>
          <a:noFill/>
        </p:spPr>
        <p:txBody>
          <a:bodyPr wrap="square">
            <a:spAutoFit/>
          </a:bodyPr>
          <a:lstStyle/>
          <a:p>
            <a:r>
              <a:rPr lang="as-IN" dirty="0">
                <a:solidFill>
                  <a:srgbClr val="A61989"/>
                </a:solidFill>
              </a:rPr>
              <a:t>সালাতের              উপকারীতাঃ</a:t>
            </a:r>
            <a:r>
              <a:rPr lang="en-US" dirty="0">
                <a:solidFill>
                  <a:srgbClr val="A61989"/>
                </a:solidFill>
              </a:rPr>
              <a:t>৩</a:t>
            </a:r>
            <a:endParaRPr lang="as-IN" dirty="0">
              <a:solidFill>
                <a:srgbClr val="A61989"/>
              </a:solidFill>
            </a:endParaRPr>
          </a:p>
        </p:txBody>
      </p:sp>
      <p:pic>
        <p:nvPicPr>
          <p:cNvPr id="17" name="Picture 16">
            <a:extLst>
              <a:ext uri="{FF2B5EF4-FFF2-40B4-BE49-F238E27FC236}">
                <a16:creationId xmlns:a16="http://schemas.microsoft.com/office/drawing/2014/main" id="{7F489B13-FA62-4DE6-8472-E9DF03CBDAD7}"/>
              </a:ext>
            </a:extLst>
          </p:cNvPr>
          <p:cNvPicPr>
            <a:picLocks noChangeAspect="1"/>
          </p:cNvPicPr>
          <p:nvPr/>
        </p:nvPicPr>
        <p:blipFill rotWithShape="1">
          <a:blip r:embed="rId4"/>
          <a:srcRect l="22668"/>
          <a:stretch/>
        </p:blipFill>
        <p:spPr>
          <a:xfrm>
            <a:off x="3963212" y="6008914"/>
            <a:ext cx="3587806" cy="853538"/>
          </a:xfrm>
          <a:prstGeom prst="rect">
            <a:avLst/>
          </a:prstGeom>
        </p:spPr>
      </p:pic>
      <p:pic>
        <p:nvPicPr>
          <p:cNvPr id="18" name="Picture 17">
            <a:extLst>
              <a:ext uri="{FF2B5EF4-FFF2-40B4-BE49-F238E27FC236}">
                <a16:creationId xmlns:a16="http://schemas.microsoft.com/office/drawing/2014/main" id="{83FC3793-6879-4E86-9FD4-0695FDDA7C2E}"/>
              </a:ext>
            </a:extLst>
          </p:cNvPr>
          <p:cNvPicPr>
            <a:picLocks noChangeAspect="1"/>
          </p:cNvPicPr>
          <p:nvPr/>
        </p:nvPicPr>
        <p:blipFill rotWithShape="1">
          <a:blip r:embed="rId4"/>
          <a:srcRect l="22668"/>
          <a:stretch/>
        </p:blipFill>
        <p:spPr>
          <a:xfrm>
            <a:off x="7551018" y="6008913"/>
            <a:ext cx="4639458" cy="869886"/>
          </a:xfrm>
          <a:prstGeom prst="rect">
            <a:avLst/>
          </a:prstGeom>
        </p:spPr>
      </p:pic>
      <p:sp>
        <p:nvSpPr>
          <p:cNvPr id="11" name="TextBox 10">
            <a:extLst>
              <a:ext uri="{FF2B5EF4-FFF2-40B4-BE49-F238E27FC236}">
                <a16:creationId xmlns:a16="http://schemas.microsoft.com/office/drawing/2014/main" id="{0CB38325-6E9C-405F-B4C7-0D56F79EE516}"/>
              </a:ext>
            </a:extLst>
          </p:cNvPr>
          <p:cNvSpPr txBox="1"/>
          <p:nvPr/>
        </p:nvSpPr>
        <p:spPr>
          <a:xfrm>
            <a:off x="2090057" y="503263"/>
            <a:ext cx="10101943" cy="5078313"/>
          </a:xfrm>
          <a:prstGeom prst="rect">
            <a:avLst/>
          </a:prstGeom>
          <a:noFill/>
        </p:spPr>
        <p:txBody>
          <a:bodyPr wrap="square">
            <a:spAutoFit/>
          </a:bodyPr>
          <a:lstStyle/>
          <a:p>
            <a:r>
              <a:rPr lang="as-IN" dirty="0">
                <a:solidFill>
                  <a:srgbClr val="00B050"/>
                </a:solidFill>
                <a:latin typeface="Bangla" panose="03000603000000000000" pitchFamily="66" charset="0"/>
                <a:cs typeface="Bangla" panose="03000603000000000000" pitchFamily="66" charset="0"/>
              </a:rPr>
              <a:t>৭। সালাত মুসলিমের ইহকাল ও পরকালের কাজ কর্মে সহায়ক:</a:t>
            </a:r>
            <a:endParaRPr lang="en-US" dirty="0">
              <a:solidFill>
                <a:srgbClr val="00B050"/>
              </a:solidFill>
              <a:latin typeface="Bangla" panose="03000603000000000000" pitchFamily="66" charset="0"/>
              <a:cs typeface="Bangla" panose="03000603000000000000" pitchFamily="66" charset="0"/>
            </a:endParaRPr>
          </a:p>
          <a:p>
            <a:endParaRPr lang="as-IN" dirty="0">
              <a:solidFill>
                <a:srgbClr val="7030A0"/>
              </a:solidFill>
              <a:latin typeface="Bangla" panose="03000603000000000000" pitchFamily="66" charset="0"/>
              <a:cs typeface="Bangla" panose="03000603000000000000" pitchFamily="66" charset="0"/>
            </a:endParaRPr>
          </a:p>
          <a:p>
            <a:r>
              <a:rPr lang="as-IN" dirty="0">
                <a:solidFill>
                  <a:srgbClr val="7030A0"/>
                </a:solidFill>
                <a:latin typeface="Bangla" panose="03000603000000000000" pitchFamily="66" charset="0"/>
                <a:cs typeface="Bangla" panose="03000603000000000000" pitchFamily="66" charset="0"/>
              </a:rPr>
              <a:t> আল্লাহ তা‘আলা বলেন,</a:t>
            </a:r>
            <a:r>
              <a:rPr lang="ar-AE" dirty="0">
                <a:solidFill>
                  <a:srgbClr val="7030A0"/>
                </a:solidFill>
                <a:latin typeface="Bangla" panose="03000603000000000000" pitchFamily="66" charset="0"/>
              </a:rPr>
              <a:t>وَٱسۡتَعِينُواْ بِٱلصَّبۡرِ وَٱلصَّلَوٰةِ﴾ [البقرة: ٤٥</a:t>
            </a:r>
          </a:p>
          <a:p>
            <a:r>
              <a:rPr lang="ar-AE" dirty="0">
                <a:solidFill>
                  <a:srgbClr val="7030A0"/>
                </a:solidFill>
                <a:latin typeface="Bangla" panose="03000603000000000000" pitchFamily="66" charset="0"/>
              </a:rPr>
              <a:t>“</a:t>
            </a:r>
            <a:r>
              <a:rPr lang="as-IN" dirty="0">
                <a:solidFill>
                  <a:srgbClr val="7030A0"/>
                </a:solidFill>
                <a:latin typeface="Bangla" panose="03000603000000000000" pitchFamily="66" charset="0"/>
                <a:cs typeface="Bangla" panose="03000603000000000000" pitchFamily="66" charset="0"/>
              </a:rPr>
              <a:t>তোমরা ধৈর্য ও সালাতের মাধ্যমে সাহায্য প্রার্থনা কর।” [সূরা আল-বাকারা, আয়াত: ৪৫]</a:t>
            </a:r>
          </a:p>
          <a:p>
            <a:r>
              <a:rPr lang="as-IN" dirty="0">
                <a:solidFill>
                  <a:srgbClr val="7030A0"/>
                </a:solidFill>
                <a:latin typeface="Bangla" panose="03000603000000000000" pitchFamily="66" charset="0"/>
                <a:cs typeface="Bangla" panose="03000603000000000000" pitchFamily="66" charset="0"/>
              </a:rPr>
              <a:t>এ জন্য রাসূল সাল্লাল্লাহু আলাইহি ওয়াসাল্লাম যখন কোনো গুরুত্বপূর্ণ সমস্যায় পতিত হতেন তখনই ভয় ও ভীতির সঙ্গে দ্রুত সালাত পড়তে যেতেন। হুযাইফা রাদিয়াল্লাহু আনহু বলেন, “যখন নবী সাল্লাল্লাহু আলাইহি ওয়াসাল্লাম কোনো গুরুত্বপূর্ণ ব্যাপারের সম্মুখীন হতেন তখন সালাত আদায় করতেন।” (মুসনাদে আহমদ) </a:t>
            </a:r>
          </a:p>
          <a:p>
            <a:endParaRPr lang="as-IN" dirty="0">
              <a:solidFill>
                <a:srgbClr val="7030A0"/>
              </a:solidFill>
              <a:latin typeface="Bangla" panose="03000603000000000000" pitchFamily="66" charset="0"/>
              <a:cs typeface="Bangla" panose="03000603000000000000" pitchFamily="66" charset="0"/>
            </a:endParaRPr>
          </a:p>
          <a:p>
            <a:r>
              <a:rPr lang="as-IN" dirty="0">
                <a:solidFill>
                  <a:srgbClr val="7030A0"/>
                </a:solidFill>
                <a:latin typeface="Bangla" panose="03000603000000000000" pitchFamily="66" charset="0"/>
                <a:cs typeface="Bangla" panose="03000603000000000000" pitchFamily="66" charset="0"/>
              </a:rPr>
              <a:t>অতএব মুসলিম যখন কোনো কাজের মনস্থ করবে সে মহিমান্বিত আল্লাহর স্মরণাপন্ন হবে যাঁর হাতে রয়েছে সব কিছুর ক্ষমতা, যিনি কোনো ব্যাপারে বলেন হয়ে যাও, আর তা হয়ে যায়, যিনি আর্ত অসহায়ের আহ্বানে সাড়া দেন এবং বিপদ দূরীভূত করেন। আল্লাহ তা‘আালা বলেন,</a:t>
            </a:r>
            <a:endParaRPr lang="en-US" dirty="0">
              <a:solidFill>
                <a:srgbClr val="7030A0"/>
              </a:solidFill>
              <a:latin typeface="Bangla" panose="03000603000000000000" pitchFamily="66" charset="0"/>
              <a:cs typeface="Bangla" panose="03000603000000000000" pitchFamily="66" charset="0"/>
            </a:endParaRPr>
          </a:p>
          <a:p>
            <a:r>
              <a:rPr lang="ar-AE" dirty="0">
                <a:solidFill>
                  <a:srgbClr val="7030A0"/>
                </a:solidFill>
                <a:latin typeface="Bangla" panose="03000603000000000000" pitchFamily="66" charset="0"/>
              </a:rPr>
              <a:t>أَمَّن يُجِيبُ ٱلۡمُضۡطَرَّ إِذَا دَعَاهُ وَيَكۡشِفُ ٱلسُّوٓءَ﴾ [النمل: ٦٢]</a:t>
            </a:r>
          </a:p>
          <a:p>
            <a:r>
              <a:rPr lang="ar-AE" dirty="0">
                <a:solidFill>
                  <a:srgbClr val="7030A0"/>
                </a:solidFill>
                <a:latin typeface="Bangla" panose="03000603000000000000" pitchFamily="66" charset="0"/>
              </a:rPr>
              <a:t>“</a:t>
            </a:r>
            <a:r>
              <a:rPr lang="as-IN" dirty="0">
                <a:solidFill>
                  <a:srgbClr val="7030A0"/>
                </a:solidFill>
                <a:latin typeface="Bangla" panose="03000603000000000000" pitchFamily="66" charset="0"/>
                <a:cs typeface="Bangla" panose="03000603000000000000" pitchFamily="66" charset="0"/>
              </a:rPr>
              <a:t>নাকি তিনি যিনি অসহায়ের আহ্বানে সাড়া দেন, যখন সে তাঁকে ডাকে এবং বিপদ-আপদ দূরীভূত করেন?” [সূরা আন-নামল: ৬২]</a:t>
            </a:r>
          </a:p>
          <a:p>
            <a:r>
              <a:rPr lang="as-IN" dirty="0">
                <a:solidFill>
                  <a:srgbClr val="7030A0"/>
                </a:solidFill>
                <a:latin typeface="Bangla" panose="03000603000000000000" pitchFamily="66" charset="0"/>
                <a:cs typeface="Bangla" panose="03000603000000000000" pitchFamily="66" charset="0"/>
              </a:rPr>
              <a:t>সালাতে অবহেলাকারী যখন কোনো বড় সমস্যায় পতিত হয় এবং বিপদে আচ্ছন্ন হয় তখন সে কার স্মরণাপন্ন হবে? সে তো আল্লাহ তা‘আলার সাথে সম্পর্ক ছিন্ন করেছে বা সে তো শুধু কঠিন ও বিপদের সময় সালাত আদায় করে। অতএব, এ সালাত তার না কোনো উপকারে আসবে, না আল্লাহর সাথে তার সম্পর্ক গড়ে তুলবে। নবী সাল্লাল্লাহু আলাইহি ওয়াসাল্লাম বলেন, “তুমি আল্লাহকে সুখে-সাচ্ছন্দে চেন, আল্লাহ তোমাকে বিপদে-আপদে চিনবে।” (মুসনাদ আহমদ)</a:t>
            </a:r>
          </a:p>
          <a:p>
            <a:r>
              <a:rPr lang="as-IN" dirty="0">
                <a:solidFill>
                  <a:srgbClr val="7030A0"/>
                </a:solidFill>
                <a:latin typeface="Bangla" panose="03000603000000000000" pitchFamily="66" charset="0"/>
                <a:cs typeface="Bangla" panose="03000603000000000000" pitchFamily="66" charset="0"/>
              </a:rPr>
              <a:t>অবশ্য কেউ যদি কঠিন বিপদে-আপদে আল্লাহর নিকট তাওবা করে এবং সালাতের হিফাযতের দৃঢ় প্রতিজ্ঞা করে, তবে আল্লাহ তাওবাকারীর তাওবা কবুল করেন।</a:t>
            </a:r>
          </a:p>
        </p:txBody>
      </p:sp>
    </p:spTree>
    <p:extLst>
      <p:ext uri="{BB962C8B-B14F-4D97-AF65-F5344CB8AC3E}">
        <p14:creationId xmlns:p14="http://schemas.microsoft.com/office/powerpoint/2010/main" val="55154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clipart&#10;&#10;Description automatically generated">
            <a:extLst>
              <a:ext uri="{FF2B5EF4-FFF2-40B4-BE49-F238E27FC236}">
                <a16:creationId xmlns:a16="http://schemas.microsoft.com/office/drawing/2014/main" id="{CE8D4660-03C7-4C67-8DD4-61B4D9266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99"/>
            <a:ext cx="2209800" cy="2066925"/>
          </a:xfrm>
          <a:prstGeom prst="rect">
            <a:avLst/>
          </a:prstGeom>
        </p:spPr>
      </p:pic>
      <p:pic>
        <p:nvPicPr>
          <p:cNvPr id="14" name="Picture 13" descr="A close up of a rose&#10;&#10;Description automatically generated with low confidence">
            <a:extLst>
              <a:ext uri="{FF2B5EF4-FFF2-40B4-BE49-F238E27FC236}">
                <a16:creationId xmlns:a16="http://schemas.microsoft.com/office/drawing/2014/main" id="{7B3268C7-FFD3-4623-BE73-78CED8E9E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08913"/>
            <a:ext cx="3964173" cy="840181"/>
          </a:xfrm>
          <a:prstGeom prst="rect">
            <a:avLst/>
          </a:prstGeom>
        </p:spPr>
      </p:pic>
      <p:sp>
        <p:nvSpPr>
          <p:cNvPr id="16" name="TextBox 15">
            <a:extLst>
              <a:ext uri="{FF2B5EF4-FFF2-40B4-BE49-F238E27FC236}">
                <a16:creationId xmlns:a16="http://schemas.microsoft.com/office/drawing/2014/main" id="{62B67496-D9FA-4BF1-B594-356E8869B0C3}"/>
              </a:ext>
            </a:extLst>
          </p:cNvPr>
          <p:cNvSpPr txBox="1"/>
          <p:nvPr/>
        </p:nvSpPr>
        <p:spPr>
          <a:xfrm>
            <a:off x="413463" y="731095"/>
            <a:ext cx="1382874" cy="646331"/>
          </a:xfrm>
          <a:prstGeom prst="rect">
            <a:avLst/>
          </a:prstGeom>
          <a:noFill/>
        </p:spPr>
        <p:txBody>
          <a:bodyPr wrap="square">
            <a:spAutoFit/>
          </a:bodyPr>
          <a:lstStyle/>
          <a:p>
            <a:r>
              <a:rPr lang="as-IN" dirty="0">
                <a:solidFill>
                  <a:srgbClr val="A61989"/>
                </a:solidFill>
              </a:rPr>
              <a:t>সালাতের              উপকারীতাঃ</a:t>
            </a:r>
            <a:r>
              <a:rPr lang="en-US" dirty="0">
                <a:solidFill>
                  <a:srgbClr val="A61989"/>
                </a:solidFill>
              </a:rPr>
              <a:t>৩</a:t>
            </a:r>
            <a:endParaRPr lang="as-IN" dirty="0">
              <a:solidFill>
                <a:srgbClr val="A61989"/>
              </a:solidFill>
            </a:endParaRPr>
          </a:p>
        </p:txBody>
      </p:sp>
      <p:pic>
        <p:nvPicPr>
          <p:cNvPr id="17" name="Picture 16">
            <a:extLst>
              <a:ext uri="{FF2B5EF4-FFF2-40B4-BE49-F238E27FC236}">
                <a16:creationId xmlns:a16="http://schemas.microsoft.com/office/drawing/2014/main" id="{7F489B13-FA62-4DE6-8472-E9DF03CBDAD7}"/>
              </a:ext>
            </a:extLst>
          </p:cNvPr>
          <p:cNvPicPr>
            <a:picLocks noChangeAspect="1"/>
          </p:cNvPicPr>
          <p:nvPr/>
        </p:nvPicPr>
        <p:blipFill rotWithShape="1">
          <a:blip r:embed="rId4"/>
          <a:srcRect l="22668"/>
          <a:stretch/>
        </p:blipFill>
        <p:spPr>
          <a:xfrm>
            <a:off x="3963212" y="6008914"/>
            <a:ext cx="3587806" cy="853538"/>
          </a:xfrm>
          <a:prstGeom prst="rect">
            <a:avLst/>
          </a:prstGeom>
        </p:spPr>
      </p:pic>
      <p:pic>
        <p:nvPicPr>
          <p:cNvPr id="18" name="Picture 17">
            <a:extLst>
              <a:ext uri="{FF2B5EF4-FFF2-40B4-BE49-F238E27FC236}">
                <a16:creationId xmlns:a16="http://schemas.microsoft.com/office/drawing/2014/main" id="{83FC3793-6879-4E86-9FD4-0695FDDA7C2E}"/>
              </a:ext>
            </a:extLst>
          </p:cNvPr>
          <p:cNvPicPr>
            <a:picLocks noChangeAspect="1"/>
          </p:cNvPicPr>
          <p:nvPr/>
        </p:nvPicPr>
        <p:blipFill rotWithShape="1">
          <a:blip r:embed="rId4"/>
          <a:srcRect l="22668"/>
          <a:stretch/>
        </p:blipFill>
        <p:spPr>
          <a:xfrm>
            <a:off x="7551018" y="6008913"/>
            <a:ext cx="4639458" cy="869886"/>
          </a:xfrm>
          <a:prstGeom prst="rect">
            <a:avLst/>
          </a:prstGeom>
        </p:spPr>
      </p:pic>
      <p:sp>
        <p:nvSpPr>
          <p:cNvPr id="12" name="TextBox 11">
            <a:extLst>
              <a:ext uri="{FF2B5EF4-FFF2-40B4-BE49-F238E27FC236}">
                <a16:creationId xmlns:a16="http://schemas.microsoft.com/office/drawing/2014/main" id="{1882937B-B76A-4BAA-96AC-AAD7CFA3D8AF}"/>
              </a:ext>
            </a:extLst>
          </p:cNvPr>
          <p:cNvSpPr txBox="1"/>
          <p:nvPr/>
        </p:nvSpPr>
        <p:spPr>
          <a:xfrm>
            <a:off x="5148165" y="118579"/>
            <a:ext cx="2649665" cy="369332"/>
          </a:xfrm>
          <a:prstGeom prst="rect">
            <a:avLst/>
          </a:prstGeom>
          <a:noFill/>
        </p:spPr>
        <p:txBody>
          <a:bodyPr wrap="square">
            <a:spAutoFit/>
          </a:bodyPr>
          <a:lstStyle/>
          <a:p>
            <a:r>
              <a:rPr lang="as-IN" dirty="0">
                <a:solidFill>
                  <a:srgbClr val="A61989"/>
                </a:solidFill>
              </a:rPr>
              <a:t>পরকালীন উপকারঃ</a:t>
            </a:r>
            <a:endParaRPr lang="en-US" dirty="0">
              <a:solidFill>
                <a:srgbClr val="A61989"/>
              </a:solidFill>
            </a:endParaRPr>
          </a:p>
        </p:txBody>
      </p:sp>
      <p:sp>
        <p:nvSpPr>
          <p:cNvPr id="13" name="TextBox 12">
            <a:extLst>
              <a:ext uri="{FF2B5EF4-FFF2-40B4-BE49-F238E27FC236}">
                <a16:creationId xmlns:a16="http://schemas.microsoft.com/office/drawing/2014/main" id="{0A263949-8F95-4518-AB54-B3CF7AED21A8}"/>
              </a:ext>
            </a:extLst>
          </p:cNvPr>
          <p:cNvSpPr txBox="1"/>
          <p:nvPr/>
        </p:nvSpPr>
        <p:spPr>
          <a:xfrm>
            <a:off x="2330321" y="305964"/>
            <a:ext cx="9860155" cy="2308324"/>
          </a:xfrm>
          <a:prstGeom prst="rect">
            <a:avLst/>
          </a:prstGeom>
          <a:noFill/>
        </p:spPr>
        <p:txBody>
          <a:bodyPr wrap="square">
            <a:spAutoFit/>
          </a:bodyPr>
          <a:lstStyle/>
          <a:p>
            <a:r>
              <a:rPr lang="as-IN" sz="1600" dirty="0">
                <a:solidFill>
                  <a:srgbClr val="00B050"/>
                </a:solidFill>
                <a:latin typeface="Bangla" panose="03000603000000000000" pitchFamily="66" charset="0"/>
                <a:cs typeface="Bangla" panose="03000603000000000000" pitchFamily="66" charset="0"/>
              </a:rPr>
              <a:t>১।</a:t>
            </a:r>
            <a:r>
              <a:rPr lang="en-US" sz="1600" dirty="0">
                <a:solidFill>
                  <a:srgbClr val="00B050"/>
                </a:solidFill>
                <a:latin typeface="Bangla" panose="03000603000000000000" pitchFamily="66" charset="0"/>
                <a:cs typeface="Bangla" panose="03000603000000000000" pitchFamily="66" charset="0"/>
              </a:rPr>
              <a:t> </a:t>
            </a:r>
            <a:r>
              <a:rPr lang="en-US" sz="1600" dirty="0" err="1">
                <a:solidFill>
                  <a:srgbClr val="00B050"/>
                </a:solidFill>
                <a:latin typeface="Bangla" panose="03000603000000000000" pitchFamily="66" charset="0"/>
                <a:cs typeface="Bangla" panose="03000603000000000000" pitchFamily="66" charset="0"/>
              </a:rPr>
              <a:t>স্থায়ী</a:t>
            </a:r>
            <a:r>
              <a:rPr lang="en-US" sz="1600" dirty="0">
                <a:solidFill>
                  <a:srgbClr val="00B050"/>
                </a:solidFill>
                <a:latin typeface="Bangla" panose="03000603000000000000" pitchFamily="66" charset="0"/>
                <a:cs typeface="Bangla" panose="03000603000000000000" pitchFamily="66" charset="0"/>
              </a:rPr>
              <a:t> </a:t>
            </a:r>
            <a:r>
              <a:rPr lang="en-US" sz="1600" dirty="0" err="1">
                <a:solidFill>
                  <a:srgbClr val="00B050"/>
                </a:solidFill>
                <a:latin typeface="Bangla" panose="03000603000000000000" pitchFamily="66" charset="0"/>
                <a:cs typeface="Bangla" panose="03000603000000000000" pitchFamily="66" charset="0"/>
              </a:rPr>
              <a:t>জান্নাতে</a:t>
            </a:r>
            <a:r>
              <a:rPr lang="en-US" sz="1600" dirty="0">
                <a:solidFill>
                  <a:srgbClr val="00B050"/>
                </a:solidFill>
                <a:latin typeface="Bangla" panose="03000603000000000000" pitchFamily="66" charset="0"/>
                <a:cs typeface="Bangla" panose="03000603000000000000" pitchFamily="66" charset="0"/>
              </a:rPr>
              <a:t> </a:t>
            </a:r>
            <a:r>
              <a:rPr lang="en-US" sz="1600" dirty="0" err="1">
                <a:solidFill>
                  <a:srgbClr val="00B050"/>
                </a:solidFill>
                <a:latin typeface="Bangla" panose="03000603000000000000" pitchFamily="66" charset="0"/>
                <a:cs typeface="Bangla" panose="03000603000000000000" pitchFamily="66" charset="0"/>
              </a:rPr>
              <a:t>প্রবেশ</a:t>
            </a:r>
            <a:r>
              <a:rPr lang="en-US" sz="1600" dirty="0">
                <a:solidFill>
                  <a:srgbClr val="00B050"/>
                </a:solidFill>
                <a:latin typeface="Bangla" panose="03000603000000000000" pitchFamily="66" charset="0"/>
                <a:cs typeface="Bangla" panose="03000603000000000000" pitchFamily="66" charset="0"/>
              </a:rPr>
              <a:t> </a:t>
            </a:r>
            <a:r>
              <a:rPr lang="en-US" sz="1600" dirty="0" err="1">
                <a:solidFill>
                  <a:srgbClr val="00B050"/>
                </a:solidFill>
                <a:latin typeface="Bangla" panose="03000603000000000000" pitchFamily="66" charset="0"/>
                <a:cs typeface="Bangla" panose="03000603000000000000" pitchFamily="66" charset="0"/>
              </a:rPr>
              <a:t>লাভঃ</a:t>
            </a:r>
            <a:endParaRPr lang="en-US" sz="1600" dirty="0">
              <a:solidFill>
                <a:srgbClr val="00B050"/>
              </a:solidFill>
              <a:latin typeface="Bangla" panose="03000603000000000000" pitchFamily="66" charset="0"/>
              <a:cs typeface="Bangla" panose="03000603000000000000" pitchFamily="66" charset="0"/>
            </a:endParaRPr>
          </a:p>
          <a:p>
            <a:r>
              <a:rPr lang="as-IN" sz="1600" dirty="0">
                <a:solidFill>
                  <a:srgbClr val="7030A0"/>
                </a:solidFill>
                <a:latin typeface="Bangla" panose="03000603000000000000" pitchFamily="66" charset="0"/>
                <a:cs typeface="Bangla" panose="03000603000000000000" pitchFamily="66" charset="0"/>
              </a:rPr>
              <a:t> সালাত হিফাযত বা সংরক্ষণকারীর জন্য আল্লাহর প্রতিশ্রুতি হলো যে, তিনি তাকে জান্নাত দান করবেন: নবী সাল্লাল্লাহু আলাইহি ওয়াসাল্লাম বলেছেন: “আল্লাহ বান্দার ওপর পাঁচ ওয়াক্ত সালাত ফরয করেছেন, যে তা হিফাযত করল তার জন্য আল্লাহর প্রতিশ্রুতি হলো যে, তাকে জান্নাতে প্রবেশ করাবেন...।” (আবু দাউদ, নাসাঈ, তিরমিযী, ইবন মাজাহ)</a:t>
            </a:r>
          </a:p>
          <a:p>
            <a:r>
              <a:rPr lang="as-IN" sz="1600" dirty="0">
                <a:solidFill>
                  <a:srgbClr val="00B050"/>
                </a:solidFill>
                <a:latin typeface="Bangla" panose="03000603000000000000" pitchFamily="66" charset="0"/>
                <a:cs typeface="Bangla" panose="03000603000000000000" pitchFamily="66" charset="0"/>
              </a:rPr>
              <a:t>২। যে ব্যক্তি সালাতের হিফাযত করল তার জন্য সালাত জ্যোতি ও প্রমাণ হবে:</a:t>
            </a:r>
          </a:p>
          <a:p>
            <a:r>
              <a:rPr lang="as-IN" sz="1600" dirty="0">
                <a:solidFill>
                  <a:srgbClr val="7030A0"/>
                </a:solidFill>
                <a:latin typeface="Bangla" panose="03000603000000000000" pitchFamily="66" charset="0"/>
                <a:cs typeface="Bangla" panose="03000603000000000000" pitchFamily="66" charset="0"/>
              </a:rPr>
              <a:t> অর্থাৎ সালাত তার ঈমানের দলীল হবে এবং কিয়ামতের দিন জাহান্নাম থেকে পরিত্রাণের কারণ হবে। নবী সাল্লাল্লাহু আলাইহি ওয়াসাল্লাম বলেছেন: “যে ব্যক্তি সালাতের হিফাযত করল, সালাত তার জন্য কিয়ামতের দিন জ্যোতি, দলীল-প্রমাণ ও নাযাতের উসীলা হবে। আর যে ব্যক্তি সালাতের হিফাযত করল না, তার জন্য সালাত কিয়ামতের দিন জ্যোতি, প্রমাণ ও নাযাতের উসীলা হবে না, বরং কারূন, ফিরআউন, হামান এবং উবাই ইবন খালাফের সাথে তার হাশর (পুনরুত্থান) হবে”। (মুসনাদে আহমদ)</a:t>
            </a:r>
          </a:p>
        </p:txBody>
      </p:sp>
      <p:sp>
        <p:nvSpPr>
          <p:cNvPr id="15" name="TextBox 14">
            <a:extLst>
              <a:ext uri="{FF2B5EF4-FFF2-40B4-BE49-F238E27FC236}">
                <a16:creationId xmlns:a16="http://schemas.microsoft.com/office/drawing/2014/main" id="{A72C43EF-9E1F-48CD-86EF-B5E8AAC7E06E}"/>
              </a:ext>
            </a:extLst>
          </p:cNvPr>
          <p:cNvSpPr txBox="1"/>
          <p:nvPr/>
        </p:nvSpPr>
        <p:spPr>
          <a:xfrm>
            <a:off x="24625" y="2597108"/>
            <a:ext cx="12188952" cy="3293209"/>
          </a:xfrm>
          <a:prstGeom prst="rect">
            <a:avLst/>
          </a:prstGeom>
          <a:noFill/>
        </p:spPr>
        <p:txBody>
          <a:bodyPr wrap="square">
            <a:spAutoFit/>
          </a:bodyPr>
          <a:lstStyle/>
          <a:p>
            <a:r>
              <a:rPr lang="as-IN" dirty="0">
                <a:solidFill>
                  <a:srgbClr val="00B050"/>
                </a:solidFill>
                <a:latin typeface="Bangla" panose="03000603000000000000" pitchFamily="66" charset="0"/>
                <a:cs typeface="Bangla" panose="03000603000000000000" pitchFamily="66" charset="0"/>
              </a:rPr>
              <a:t>৩। সালাত বান্দা ও তার প্রতিপালকের মধ্যে সম্পর্ক গড়ার মাধ্যম: </a:t>
            </a:r>
          </a:p>
          <a:p>
            <a:r>
              <a:rPr lang="as-IN" sz="1600" dirty="0">
                <a:solidFill>
                  <a:srgbClr val="7030A0"/>
                </a:solidFill>
                <a:latin typeface="Bangla" panose="03000603000000000000" pitchFamily="66" charset="0"/>
                <a:cs typeface="Bangla" panose="03000603000000000000" pitchFamily="66" charset="0"/>
              </a:rPr>
              <a:t>আল্লাহ তা‘আলা বলেন,</a:t>
            </a:r>
          </a:p>
          <a:p>
            <a:r>
              <a:rPr lang="as-IN" sz="1600" dirty="0">
                <a:solidFill>
                  <a:srgbClr val="7030A0"/>
                </a:solidFill>
                <a:latin typeface="Bangla" panose="03000603000000000000" pitchFamily="66" charset="0"/>
                <a:cs typeface="Bangla" panose="03000603000000000000" pitchFamily="66" charset="0"/>
              </a:rPr>
              <a:t>﴿</a:t>
            </a:r>
            <a:r>
              <a:rPr lang="ar-AE" sz="1600" dirty="0">
                <a:solidFill>
                  <a:srgbClr val="7030A0"/>
                </a:solidFill>
                <a:latin typeface="Bangla" panose="03000603000000000000" pitchFamily="66" charset="0"/>
              </a:rPr>
              <a:t>وَٱسۡجُدۡۤ وَٱقۡتَرِب﴾ [العلق: ١٩]</a:t>
            </a:r>
          </a:p>
          <a:p>
            <a:r>
              <a:rPr lang="ar-AE" sz="1600" dirty="0">
                <a:solidFill>
                  <a:srgbClr val="7030A0"/>
                </a:solidFill>
                <a:latin typeface="Bangla" panose="03000603000000000000" pitchFamily="66" charset="0"/>
              </a:rPr>
              <a:t>“</a:t>
            </a:r>
            <a:r>
              <a:rPr lang="as-IN" sz="1600" dirty="0">
                <a:solidFill>
                  <a:srgbClr val="7030A0"/>
                </a:solidFill>
                <a:latin typeface="Bangla" panose="03000603000000000000" pitchFamily="66" charset="0"/>
                <a:cs typeface="Bangla" panose="03000603000000000000" pitchFamily="66" charset="0"/>
              </a:rPr>
              <a:t>আর সাজদাহ কর ও (আমার) নিকটবর্তী হও।” [সূরা আল-‘আলাক: ১৯]</a:t>
            </a:r>
          </a:p>
          <a:p>
            <a:r>
              <a:rPr lang="as-IN" sz="1600" dirty="0">
                <a:solidFill>
                  <a:srgbClr val="7030A0"/>
                </a:solidFill>
                <a:latin typeface="Bangla" panose="03000603000000000000" pitchFamily="66" charset="0"/>
                <a:cs typeface="Bangla" panose="03000603000000000000" pitchFamily="66" charset="0"/>
              </a:rPr>
              <a:t>অর্থাৎ আল্লাহর উদ্দেশ্যে সালাত আদায় কর এবং সমস্ত সৎ কাজের মাধ্যমে তাঁর নৈকট্য লাভ কর, আর সৎ কাজের মধ্যে আল্লাহর জন্য সাজদাহ হচ্ছে সবচেয়ে বড়। নবী সাল্লাল্লাহু আলাইহি ওয়াসাল্লাম বলেছেন: “বান্দা স্বীয় রবের সবচেয়ে নিকটবর্তী হয় সাজদাহ অবস্থায়। অতএব, তোমরা সাজদায় বেশি-বেশি দো‘আ কর।” (সহীহ মুসলিম ও নাসাঈ)</a:t>
            </a:r>
          </a:p>
          <a:p>
            <a:r>
              <a:rPr lang="as-IN" sz="1600" dirty="0">
                <a:solidFill>
                  <a:srgbClr val="7030A0"/>
                </a:solidFill>
                <a:latin typeface="Bangla" panose="03000603000000000000" pitchFamily="66" charset="0"/>
                <a:cs typeface="Bangla" panose="03000603000000000000" pitchFamily="66" charset="0"/>
              </a:rPr>
              <a:t>আল্লাহ তাবারাকা ওয়া তা'আলা বলেছেনঃ আমি </a:t>
            </a:r>
            <a:r>
              <a:rPr lang="en-US" sz="1600" dirty="0" err="1">
                <a:solidFill>
                  <a:srgbClr val="7030A0"/>
                </a:solidFill>
                <a:latin typeface="Bangla" panose="03000603000000000000" pitchFamily="66" charset="0"/>
                <a:cs typeface="Bangla" panose="03000603000000000000" pitchFamily="66" charset="0"/>
              </a:rPr>
              <a:t>সা</a:t>
            </a:r>
            <a:r>
              <a:rPr lang="as-IN" sz="1600" dirty="0">
                <a:solidFill>
                  <a:srgbClr val="7030A0"/>
                </a:solidFill>
                <a:latin typeface="Bangla" panose="03000603000000000000" pitchFamily="66" charset="0"/>
                <a:cs typeface="Bangla" panose="03000603000000000000" pitchFamily="66" charset="0"/>
              </a:rPr>
              <a:t>লাতকে আমার মধ্যে ও আমার বান্দার মধ্যে দু’ভাগে ভাগ করেছি। তাই এর অর্ধেক আমার এবং অপর অর্ধেক আমার বান্দার। আর আমার বান্দাহ যা চাইবে তাই তাকে দান করা হবে।</a:t>
            </a:r>
          </a:p>
          <a:p>
            <a:r>
              <a:rPr lang="as-IN" sz="1600" dirty="0">
                <a:solidFill>
                  <a:srgbClr val="7030A0"/>
                </a:solidFill>
                <a:latin typeface="Bangla" panose="03000603000000000000" pitchFamily="66" charset="0"/>
                <a:cs typeface="Bangla" panose="03000603000000000000" pitchFamily="66" charset="0"/>
              </a:rPr>
              <a:t> রাসূলুল্লাহ (সাল্লাল্লাহু আলাইহি ওয়াসাল্লাম) বলেনঃ তোমরা এটি পড় (কারণ) বান্দাহ </a:t>
            </a:r>
            <a:r>
              <a:rPr lang="en-US" sz="1600" dirty="0">
                <a:solidFill>
                  <a:srgbClr val="7030A0"/>
                </a:solidFill>
                <a:latin typeface="Bangla" panose="03000603000000000000" pitchFamily="66" charset="0"/>
                <a:cs typeface="Bangla" panose="03000603000000000000" pitchFamily="66" charset="0"/>
              </a:rPr>
              <a:t> </a:t>
            </a:r>
            <a:r>
              <a:rPr lang="ar-AE" sz="1600" dirty="0">
                <a:solidFill>
                  <a:srgbClr val="7030A0"/>
                </a:solidFill>
                <a:latin typeface="Bangla" panose="03000603000000000000" pitchFamily="66" charset="0"/>
              </a:rPr>
              <a:t>الْحَمْدُ لِلَّهِ رَبِّ الْعَالَمِينَ </a:t>
            </a:r>
            <a:r>
              <a:rPr lang="en-US" sz="1600" dirty="0">
                <a:solidFill>
                  <a:srgbClr val="7030A0"/>
                </a:solidFill>
                <a:latin typeface="Bangla" panose="03000603000000000000" pitchFamily="66" charset="0"/>
              </a:rPr>
              <a:t> </a:t>
            </a:r>
            <a:r>
              <a:rPr lang="as-IN" sz="1600" dirty="0">
                <a:solidFill>
                  <a:srgbClr val="7030A0"/>
                </a:solidFill>
                <a:latin typeface="Bangla" panose="03000603000000000000" pitchFamily="66" charset="0"/>
                <a:cs typeface="Bangla" panose="03000603000000000000" pitchFamily="66" charset="0"/>
              </a:rPr>
              <a:t>বললে আল্লাহ পাক বলেনঃ আমার বান্দাহ আমার প্রশংসা করল।</a:t>
            </a:r>
            <a:endParaRPr lang="en-US" sz="1600" dirty="0">
              <a:solidFill>
                <a:srgbClr val="7030A0"/>
              </a:solidFill>
              <a:latin typeface="Bangla" panose="03000603000000000000" pitchFamily="66" charset="0"/>
              <a:cs typeface="Bangla" panose="03000603000000000000" pitchFamily="66" charset="0"/>
            </a:endParaRPr>
          </a:p>
          <a:p>
            <a:r>
              <a:rPr lang="as-IN" sz="1600" dirty="0">
                <a:solidFill>
                  <a:srgbClr val="7030A0"/>
                </a:solidFill>
                <a:latin typeface="Bangla" panose="03000603000000000000" pitchFamily="66" charset="0"/>
                <a:cs typeface="Bangla" panose="03000603000000000000" pitchFamily="66" charset="0"/>
              </a:rPr>
              <a:t> বান্দাহ </a:t>
            </a:r>
            <a:r>
              <a:rPr lang="ar-AE" sz="1600" dirty="0">
                <a:solidFill>
                  <a:srgbClr val="7030A0"/>
                </a:solidFill>
                <a:latin typeface="Bangla" panose="03000603000000000000" pitchFamily="66" charset="0"/>
              </a:rPr>
              <a:t>الرَّحْمَٰنِ الرَّحِيمِ </a:t>
            </a:r>
            <a:r>
              <a:rPr lang="en-US" sz="1600" dirty="0">
                <a:solidFill>
                  <a:srgbClr val="7030A0"/>
                </a:solidFill>
                <a:latin typeface="Bangla" panose="03000603000000000000" pitchFamily="66" charset="0"/>
              </a:rPr>
              <a:t> </a:t>
            </a:r>
            <a:r>
              <a:rPr lang="as-IN" sz="1600" dirty="0">
                <a:solidFill>
                  <a:srgbClr val="7030A0"/>
                </a:solidFill>
                <a:latin typeface="Bangla" panose="03000603000000000000" pitchFamily="66" charset="0"/>
                <a:cs typeface="Bangla" panose="03000603000000000000" pitchFamily="66" charset="0"/>
              </a:rPr>
              <a:t>বললে আল্লাহ পাক বলেনঃ আমার বান্দাহ আমার গুণকীর্তন করল। বা</a:t>
            </a:r>
            <a:r>
              <a:rPr lang="en-US" sz="1600" dirty="0" err="1">
                <a:solidFill>
                  <a:srgbClr val="7030A0"/>
                </a:solidFill>
                <a:latin typeface="Bangla" panose="03000603000000000000" pitchFamily="66" charset="0"/>
                <a:cs typeface="Bangla" panose="03000603000000000000" pitchFamily="66" charset="0"/>
              </a:rPr>
              <a:t>ন্দাহ</a:t>
            </a:r>
            <a:r>
              <a:rPr lang="as-IN" sz="1600" dirty="0">
                <a:solidFill>
                  <a:srgbClr val="7030A0"/>
                </a:solidFill>
                <a:latin typeface="Bangla" panose="03000603000000000000" pitchFamily="66" charset="0"/>
                <a:cs typeface="Bangla" panose="03000603000000000000" pitchFamily="66" charset="0"/>
              </a:rPr>
              <a:t> </a:t>
            </a:r>
            <a:r>
              <a:rPr lang="ar-AE" sz="1600" dirty="0">
                <a:solidFill>
                  <a:srgbClr val="7030A0"/>
                </a:solidFill>
                <a:latin typeface="Bangla" panose="03000603000000000000" pitchFamily="66" charset="0"/>
              </a:rPr>
              <a:t>مَالِكِ يَوْمِ الدِّينِ </a:t>
            </a:r>
            <a:r>
              <a:rPr lang="en-US" sz="1600" dirty="0">
                <a:solidFill>
                  <a:srgbClr val="7030A0"/>
                </a:solidFill>
                <a:latin typeface="Bangla" panose="03000603000000000000" pitchFamily="66" charset="0"/>
              </a:rPr>
              <a:t> </a:t>
            </a:r>
            <a:r>
              <a:rPr lang="as-IN" sz="1600" dirty="0">
                <a:solidFill>
                  <a:srgbClr val="7030A0"/>
                </a:solidFill>
                <a:latin typeface="Bangla" panose="03000603000000000000" pitchFamily="66" charset="0"/>
                <a:cs typeface="Bangla" panose="03000603000000000000" pitchFamily="66" charset="0"/>
              </a:rPr>
              <a:t>বললে আল্লাহ তা'আলা বলেনঃ আমার বান্দাহ আমার মাহাত্ম্য বর্ণনা করল। বান্দাহ </a:t>
            </a:r>
            <a:r>
              <a:rPr lang="en-US" sz="1600" dirty="0">
                <a:solidFill>
                  <a:srgbClr val="7030A0"/>
                </a:solidFill>
                <a:latin typeface="Bangla" panose="03000603000000000000" pitchFamily="66" charset="0"/>
                <a:cs typeface="Bangla" panose="03000603000000000000" pitchFamily="66" charset="0"/>
              </a:rPr>
              <a:t> </a:t>
            </a:r>
            <a:r>
              <a:rPr lang="ar-AE" sz="1600" dirty="0">
                <a:solidFill>
                  <a:srgbClr val="7030A0"/>
                </a:solidFill>
                <a:latin typeface="Bangla" panose="03000603000000000000" pitchFamily="66" charset="0"/>
              </a:rPr>
              <a:t>إِيَّاكَ نَعْبُدُ وَإِيَّاكَ نَسْتَعِينُ </a:t>
            </a:r>
            <a:r>
              <a:rPr lang="en-US" sz="1600" dirty="0">
                <a:solidFill>
                  <a:srgbClr val="7030A0"/>
                </a:solidFill>
                <a:latin typeface="Bangla" panose="03000603000000000000" pitchFamily="66" charset="0"/>
              </a:rPr>
              <a:t> </a:t>
            </a:r>
            <a:r>
              <a:rPr lang="as-IN" sz="1600" dirty="0">
                <a:solidFill>
                  <a:srgbClr val="7030A0"/>
                </a:solidFill>
                <a:latin typeface="Bangla" panose="03000603000000000000" pitchFamily="66" charset="0"/>
                <a:cs typeface="Bangla" panose="03000603000000000000" pitchFamily="66" charset="0"/>
              </a:rPr>
              <a:t>বললে আল্লাহ বলেনঃ এটা আমার ও আমার বান্দার মাঝে এবং আমার বান্দাহ যা চাইবে তাই পাবে। বান্দাহ </a:t>
            </a:r>
            <a:r>
              <a:rPr lang="ar-AE" sz="1600" dirty="0">
                <a:solidFill>
                  <a:srgbClr val="7030A0"/>
                </a:solidFill>
                <a:latin typeface="Bangla" panose="03000603000000000000" pitchFamily="66" charset="0"/>
              </a:rPr>
              <a:t>اهْدِنَا الصِّرَاطَ الْمُسْتَقِيمَ صِرَاطَ الَّذِينَ أَنْعَمْتَ عَلَيْهِمْ غَيْرِ الْمَغْضُوبِ عَلَيْهِمْ وَلَا الضَّالِّينَ </a:t>
            </a:r>
            <a:r>
              <a:rPr lang="en-US" sz="1600" dirty="0">
                <a:solidFill>
                  <a:srgbClr val="7030A0"/>
                </a:solidFill>
                <a:latin typeface="Bangla" panose="03000603000000000000" pitchFamily="66" charset="0"/>
              </a:rPr>
              <a:t> </a:t>
            </a:r>
            <a:r>
              <a:rPr lang="as-IN" sz="1600" dirty="0">
                <a:solidFill>
                  <a:srgbClr val="7030A0"/>
                </a:solidFill>
                <a:latin typeface="Bangla" panose="03000603000000000000" pitchFamily="66" charset="0"/>
                <a:cs typeface="Bangla" panose="03000603000000000000" pitchFamily="66" charset="0"/>
              </a:rPr>
              <a:t>বললে আল্লাহ পাক বলেনঃ আমার বান্দার জন্য এগুলো সবই আর সে যাই চাবে তাই পাবে। </a:t>
            </a:r>
            <a:endParaRPr lang="en-US" sz="1600" dirty="0">
              <a:solidFill>
                <a:srgbClr val="7030A0"/>
              </a:solidFill>
              <a:latin typeface="Bangla" panose="03000603000000000000" pitchFamily="66" charset="0"/>
              <a:cs typeface="Bangla" panose="03000603000000000000" pitchFamily="66" charset="0"/>
            </a:endParaRPr>
          </a:p>
          <a:p>
            <a:r>
              <a:rPr lang="en-US" sz="1600" dirty="0">
                <a:solidFill>
                  <a:srgbClr val="7030A0"/>
                </a:solidFill>
                <a:latin typeface="Bangla" panose="03000603000000000000" pitchFamily="66" charset="0"/>
                <a:cs typeface="Bangla" panose="03000603000000000000" pitchFamily="66" charset="0"/>
              </a:rPr>
              <a:t>                             </a:t>
            </a:r>
            <a:r>
              <a:rPr lang="as-IN" sz="1600" dirty="0">
                <a:solidFill>
                  <a:srgbClr val="7030A0"/>
                </a:solidFill>
                <a:latin typeface="Bangla" panose="03000603000000000000" pitchFamily="66" charset="0"/>
                <a:cs typeface="Bangla" panose="03000603000000000000" pitchFamily="66" charset="0"/>
              </a:rPr>
              <a:t>মুসলিম, আবু আওয়ানাহ্ ও মালিক সাহমীর লিখিত তারিখ জুরজান (১৪৪) এ জারীর রাযিআল্লাহু আনহুর বর্ণিত হাদীছ থেকে এর সহযোগী বর্ননা রয়েছে।</a:t>
            </a:r>
          </a:p>
        </p:txBody>
      </p:sp>
    </p:spTree>
    <p:extLst>
      <p:ext uri="{BB962C8B-B14F-4D97-AF65-F5344CB8AC3E}">
        <p14:creationId xmlns:p14="http://schemas.microsoft.com/office/powerpoint/2010/main" val="3857970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clipart&#10;&#10;Description automatically generated">
            <a:extLst>
              <a:ext uri="{FF2B5EF4-FFF2-40B4-BE49-F238E27FC236}">
                <a16:creationId xmlns:a16="http://schemas.microsoft.com/office/drawing/2014/main" id="{CE8D4660-03C7-4C67-8DD4-61B4D9266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99"/>
            <a:ext cx="2209800" cy="2066925"/>
          </a:xfrm>
          <a:prstGeom prst="rect">
            <a:avLst/>
          </a:prstGeom>
        </p:spPr>
      </p:pic>
      <p:pic>
        <p:nvPicPr>
          <p:cNvPr id="14" name="Picture 13" descr="A close up of a rose&#10;&#10;Description automatically generated with low confidence">
            <a:extLst>
              <a:ext uri="{FF2B5EF4-FFF2-40B4-BE49-F238E27FC236}">
                <a16:creationId xmlns:a16="http://schemas.microsoft.com/office/drawing/2014/main" id="{7B3268C7-FFD3-4623-BE73-78CED8E9E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08913"/>
            <a:ext cx="3964173" cy="840181"/>
          </a:xfrm>
          <a:prstGeom prst="rect">
            <a:avLst/>
          </a:prstGeom>
        </p:spPr>
      </p:pic>
      <p:sp>
        <p:nvSpPr>
          <p:cNvPr id="16" name="TextBox 15">
            <a:extLst>
              <a:ext uri="{FF2B5EF4-FFF2-40B4-BE49-F238E27FC236}">
                <a16:creationId xmlns:a16="http://schemas.microsoft.com/office/drawing/2014/main" id="{62B67496-D9FA-4BF1-B594-356E8869B0C3}"/>
              </a:ext>
            </a:extLst>
          </p:cNvPr>
          <p:cNvSpPr txBox="1"/>
          <p:nvPr/>
        </p:nvSpPr>
        <p:spPr>
          <a:xfrm>
            <a:off x="413463" y="731095"/>
            <a:ext cx="1382874" cy="646331"/>
          </a:xfrm>
          <a:prstGeom prst="rect">
            <a:avLst/>
          </a:prstGeom>
          <a:noFill/>
        </p:spPr>
        <p:txBody>
          <a:bodyPr wrap="square">
            <a:spAutoFit/>
          </a:bodyPr>
          <a:lstStyle/>
          <a:p>
            <a:r>
              <a:rPr lang="as-IN" dirty="0">
                <a:solidFill>
                  <a:srgbClr val="A61989"/>
                </a:solidFill>
              </a:rPr>
              <a:t>সালাতের              উপকারীতাঃ</a:t>
            </a:r>
            <a:r>
              <a:rPr lang="en-US" dirty="0">
                <a:solidFill>
                  <a:srgbClr val="A61989"/>
                </a:solidFill>
              </a:rPr>
              <a:t>৩</a:t>
            </a:r>
            <a:endParaRPr lang="as-IN" dirty="0">
              <a:solidFill>
                <a:srgbClr val="A61989"/>
              </a:solidFill>
            </a:endParaRPr>
          </a:p>
        </p:txBody>
      </p:sp>
      <p:pic>
        <p:nvPicPr>
          <p:cNvPr id="17" name="Picture 16">
            <a:extLst>
              <a:ext uri="{FF2B5EF4-FFF2-40B4-BE49-F238E27FC236}">
                <a16:creationId xmlns:a16="http://schemas.microsoft.com/office/drawing/2014/main" id="{7F489B13-FA62-4DE6-8472-E9DF03CBDAD7}"/>
              </a:ext>
            </a:extLst>
          </p:cNvPr>
          <p:cNvPicPr>
            <a:picLocks noChangeAspect="1"/>
          </p:cNvPicPr>
          <p:nvPr/>
        </p:nvPicPr>
        <p:blipFill rotWithShape="1">
          <a:blip r:embed="rId4"/>
          <a:srcRect l="22668"/>
          <a:stretch/>
        </p:blipFill>
        <p:spPr>
          <a:xfrm>
            <a:off x="3963212" y="6008914"/>
            <a:ext cx="3587806" cy="853538"/>
          </a:xfrm>
          <a:prstGeom prst="rect">
            <a:avLst/>
          </a:prstGeom>
        </p:spPr>
      </p:pic>
      <p:pic>
        <p:nvPicPr>
          <p:cNvPr id="18" name="Picture 17">
            <a:extLst>
              <a:ext uri="{FF2B5EF4-FFF2-40B4-BE49-F238E27FC236}">
                <a16:creationId xmlns:a16="http://schemas.microsoft.com/office/drawing/2014/main" id="{83FC3793-6879-4E86-9FD4-0695FDDA7C2E}"/>
              </a:ext>
            </a:extLst>
          </p:cNvPr>
          <p:cNvPicPr>
            <a:picLocks noChangeAspect="1"/>
          </p:cNvPicPr>
          <p:nvPr/>
        </p:nvPicPr>
        <p:blipFill rotWithShape="1">
          <a:blip r:embed="rId4"/>
          <a:srcRect l="22668"/>
          <a:stretch/>
        </p:blipFill>
        <p:spPr>
          <a:xfrm>
            <a:off x="7551018" y="6008913"/>
            <a:ext cx="4639458" cy="869886"/>
          </a:xfrm>
          <a:prstGeom prst="rect">
            <a:avLst/>
          </a:prstGeom>
        </p:spPr>
      </p:pic>
      <p:sp>
        <p:nvSpPr>
          <p:cNvPr id="12" name="TextBox 11">
            <a:extLst>
              <a:ext uri="{FF2B5EF4-FFF2-40B4-BE49-F238E27FC236}">
                <a16:creationId xmlns:a16="http://schemas.microsoft.com/office/drawing/2014/main" id="{8F191914-15CE-447B-8076-350AD5407753}"/>
              </a:ext>
            </a:extLst>
          </p:cNvPr>
          <p:cNvSpPr txBox="1"/>
          <p:nvPr/>
        </p:nvSpPr>
        <p:spPr>
          <a:xfrm>
            <a:off x="2332653" y="527521"/>
            <a:ext cx="9857823" cy="4801314"/>
          </a:xfrm>
          <a:prstGeom prst="rect">
            <a:avLst/>
          </a:prstGeom>
          <a:noFill/>
        </p:spPr>
        <p:txBody>
          <a:bodyPr wrap="square">
            <a:spAutoFit/>
          </a:bodyPr>
          <a:lstStyle/>
          <a:p>
            <a:r>
              <a:rPr lang="as-IN" dirty="0">
                <a:solidFill>
                  <a:srgbClr val="00B050"/>
                </a:solidFill>
                <a:latin typeface="Bangla" panose="03000603000000000000" pitchFamily="66" charset="0"/>
                <a:cs typeface="Bangla" panose="03000603000000000000" pitchFamily="66" charset="0"/>
              </a:rPr>
              <a:t>৪। সালাত গুনাহ ও মন্দ কাজের কাফ্ফারা: </a:t>
            </a:r>
            <a:endParaRPr lang="as-IN" dirty="0">
              <a:solidFill>
                <a:srgbClr val="7030A0"/>
              </a:solidFill>
              <a:latin typeface="Bangla" panose="03000603000000000000" pitchFamily="66" charset="0"/>
              <a:cs typeface="Bangla" panose="03000603000000000000" pitchFamily="66" charset="0"/>
            </a:endParaRPr>
          </a:p>
          <a:p>
            <a:r>
              <a:rPr lang="as-IN" dirty="0">
                <a:solidFill>
                  <a:srgbClr val="7030A0"/>
                </a:solidFill>
                <a:latin typeface="Bangla" panose="03000603000000000000" pitchFamily="66" charset="0"/>
                <a:cs typeface="Bangla" panose="03000603000000000000" pitchFamily="66" charset="0"/>
              </a:rPr>
              <a:t>নবী সাল্লাল্লাহু আলাইহি ওয়াসাল্লাম বলেছেন: “যে কোনো মুসলিম ব্যক্তি সালাতের ওয়াক্ত পেল আর সালাতের জন্য উত্তমরূপে অযু করল যথাযথ খুশু-খুযু নিয়ে সালাত আদায় করল, ঠিকমত রুকু করল। এ সালাত তার বিগত গুনাহের কাফ্ফারা হবে যতক্ষণ পর্যন্ত সে কবীরা গুনাহে লিপ্ত না হবে। আর এই ফযীলত সব সময়ের জন্য।” (সহীহ মুসলিম)</a:t>
            </a:r>
            <a:endParaRPr lang="en-US" dirty="0">
              <a:solidFill>
                <a:srgbClr val="7030A0"/>
              </a:solidFill>
              <a:latin typeface="Bangla" panose="03000603000000000000" pitchFamily="66" charset="0"/>
              <a:cs typeface="Bangla" panose="03000603000000000000" pitchFamily="66" charset="0"/>
            </a:endParaRPr>
          </a:p>
          <a:p>
            <a:r>
              <a:rPr lang="as-IN" dirty="0">
                <a:solidFill>
                  <a:srgbClr val="7030A0"/>
                </a:solidFill>
                <a:latin typeface="Bangla" panose="03000603000000000000" pitchFamily="66" charset="0"/>
                <a:cs typeface="Bangla" panose="03000603000000000000" pitchFamily="66" charset="0"/>
              </a:rPr>
              <a:t>হযরত আবু হুরায়রা রা. বলেন, আমি রাসূলুল্লাহ সাল্লাল্লাহু আলাইহি ওয়াসাল্লামকে বলতে শুনেছি, ‘তোমরা কি বলতে পার যদি তোমাদের কারো দরজার সামনে একটি নদী থাকে আর সে ঐ নদীতে পাঁচবার গোসল করে তাহলে তার শরীরে কি কোনো ময়লা থাকবে? সাহাবীগণ উত্তর দিলেন, তার শরীরে কোনো ময়লা থাকবে না। রাসূলুল্লাহ সাল্লাল্লাহু আলাইহি ওয়াসাল্লাম বললেন, পাঁচ ওয়াক্ত নামাযও ঠিক এমনই। আল্লাহ তাআলা এর দ্বারা গুনাহসমূহ ধুয়ে মুছে ছাফ করে দেন।’ (সহীহ বুখারী ১/৭৬)</a:t>
            </a:r>
            <a:endParaRPr lang="en-US" dirty="0">
              <a:solidFill>
                <a:srgbClr val="7030A0"/>
              </a:solidFill>
              <a:latin typeface="Bangla" panose="03000603000000000000" pitchFamily="66" charset="0"/>
              <a:cs typeface="Bangla" panose="03000603000000000000" pitchFamily="66" charset="0"/>
            </a:endParaRPr>
          </a:p>
          <a:p>
            <a:r>
              <a:rPr lang="as-IN" dirty="0">
                <a:solidFill>
                  <a:srgbClr val="7030A0"/>
                </a:solidFill>
                <a:latin typeface="Bangla" panose="03000603000000000000" pitchFamily="66" charset="0"/>
                <a:cs typeface="Bangla" panose="03000603000000000000" pitchFamily="66" charset="0"/>
              </a:rPr>
              <a:t>হযরত আবু যর রা. থেকে বর্ণিত, নবীজী সাল্লাল্লাহু আলাইহি ওয়াসাল্লাম শীতকালে একবার বের হলেন। ঐ সময় গাছের পাতা ঝরছিল। তিনি একটি গাছ থেকে দুটি ডাল নিয়ে সেগুলো নাড়া দিয়ে পাতা ফেলতে থাকেন এবং বললেন, আবু যর! আমি বললাম, লাববাইক ইয়া রাসূলুল্লাহ। তিনি বললেন, নিশ্চয়ই কোনো মুসলমান যখন আল্লাহর সন্তুষ্টির জন্য নামায আদায় করে তখন তার গুনাহগুলো এভাবে ঝরে যায় যেমন এই গাছ থেকে পাতাগুলো ঝরে যাচ্ছে। (মুসনাদে আহমদ ৫/১৭৯)</a:t>
            </a:r>
          </a:p>
          <a:p>
            <a:r>
              <a:rPr lang="as-IN" dirty="0">
                <a:solidFill>
                  <a:srgbClr val="00B050"/>
                </a:solidFill>
                <a:latin typeface="Bangla" panose="03000603000000000000" pitchFamily="66" charset="0"/>
                <a:cs typeface="Bangla" panose="03000603000000000000" pitchFamily="66" charset="0"/>
              </a:rPr>
              <a:t>৫। সালাত সর্বোত্তম আমলের অন্তর্ভুক্ত:</a:t>
            </a:r>
          </a:p>
          <a:p>
            <a:r>
              <a:rPr lang="as-IN" dirty="0">
                <a:latin typeface="Bangla" panose="03000603000000000000" pitchFamily="66" charset="0"/>
                <a:cs typeface="Bangla" panose="03000603000000000000" pitchFamily="66" charset="0"/>
              </a:rPr>
              <a:t> </a:t>
            </a:r>
            <a:r>
              <a:rPr lang="as-IN" dirty="0">
                <a:solidFill>
                  <a:srgbClr val="7030A0"/>
                </a:solidFill>
                <a:latin typeface="Bangla" panose="03000603000000000000" pitchFamily="66" charset="0"/>
                <a:cs typeface="Bangla" panose="03000603000000000000" pitchFamily="66" charset="0"/>
              </a:rPr>
              <a:t>আব্দুল্লাহ ইবন মাসউদ রাদিয়াল্লাহু আনহু রাসূলুল্লাহ্ সাল্লাল্লাহু আলাইহি ওয়াসাল্লামকে জিজ্ঞাসা করেন: সর্বোত্তম আমল কোনটি? তিনি বলেন, “সময়মত সালাত আদায় করা”। আব্দুল্লাহ্ ইবন মাসউদ বলেন, তারপর কোনটি? তিনি বলেন, “পিতা-মাতার সাথে সৎ ব্যবহার করা”। আব্দুল্লাহ ইবন মাসউদ বলেন, আমি বললাম: তারপর কী? তিনি বললেন: “আল্লাহর রাস্তায় জিহাদ করা।” (সহীহ বুখারী ও সহীহ মুসলিম)</a:t>
            </a:r>
          </a:p>
        </p:txBody>
      </p:sp>
      <p:sp>
        <p:nvSpPr>
          <p:cNvPr id="13" name="TextBox 12">
            <a:extLst>
              <a:ext uri="{FF2B5EF4-FFF2-40B4-BE49-F238E27FC236}">
                <a16:creationId xmlns:a16="http://schemas.microsoft.com/office/drawing/2014/main" id="{4530BA54-BFF1-41FD-AAD0-A4E90CC0CD87}"/>
              </a:ext>
            </a:extLst>
          </p:cNvPr>
          <p:cNvSpPr txBox="1"/>
          <p:nvPr/>
        </p:nvSpPr>
        <p:spPr>
          <a:xfrm>
            <a:off x="4737619" y="79095"/>
            <a:ext cx="3109426" cy="461665"/>
          </a:xfrm>
          <a:prstGeom prst="rect">
            <a:avLst/>
          </a:prstGeom>
          <a:noFill/>
        </p:spPr>
        <p:txBody>
          <a:bodyPr wrap="square">
            <a:spAutoFit/>
          </a:bodyPr>
          <a:lstStyle/>
          <a:p>
            <a:r>
              <a:rPr lang="as-IN" sz="2400" dirty="0">
                <a:solidFill>
                  <a:srgbClr val="A61989"/>
                </a:solidFill>
                <a:latin typeface="Bangla" panose="03000603000000000000" pitchFamily="66" charset="0"/>
                <a:cs typeface="Bangla" panose="03000603000000000000" pitchFamily="66" charset="0"/>
              </a:rPr>
              <a:t>পরকালীন উপকারঃ</a:t>
            </a:r>
            <a:endParaRPr lang="en-US" sz="2400" dirty="0">
              <a:solidFill>
                <a:srgbClr val="A61989"/>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12513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ECF3CE-2BE0-4FC3-8180-EBA7EBF51D5E}"/>
              </a:ext>
            </a:extLst>
          </p:cNvPr>
          <p:cNvSpPr txBox="1"/>
          <p:nvPr/>
        </p:nvSpPr>
        <p:spPr>
          <a:xfrm>
            <a:off x="1" y="578498"/>
            <a:ext cx="12101804" cy="6063198"/>
          </a:xfrm>
          <a:prstGeom prst="rect">
            <a:avLst/>
          </a:prstGeom>
          <a:noFill/>
        </p:spPr>
        <p:txBody>
          <a:bodyPr wrap="square">
            <a:spAutoFit/>
          </a:bodyPr>
          <a:lstStyle/>
          <a:p>
            <a:r>
              <a:rPr lang="as-IN" sz="2000" dirty="0">
                <a:solidFill>
                  <a:srgbClr val="C00000"/>
                </a:solidFill>
                <a:latin typeface="Bangla" panose="03000603000000000000" pitchFamily="66" charset="0"/>
                <a:cs typeface="Bangla" panose="03000603000000000000" pitchFamily="66" charset="0"/>
              </a:rPr>
              <a:t>সালাতের উপকারীতা কি সকলেই লাভ করবে?</a:t>
            </a:r>
          </a:p>
          <a:p>
            <a:r>
              <a:rPr lang="as-IN" sz="1600" dirty="0">
                <a:solidFill>
                  <a:srgbClr val="3028C6"/>
                </a:solidFill>
                <a:latin typeface="Bangla" panose="03000603000000000000" pitchFamily="66" charset="0"/>
                <a:cs typeface="Bangla" panose="03000603000000000000" pitchFamily="66" charset="0"/>
              </a:rPr>
              <a:t>আল্লাহ তা‘আলার বাণী:</a:t>
            </a:r>
          </a:p>
          <a:p>
            <a:r>
              <a:rPr lang="as-IN" sz="1600" dirty="0">
                <a:solidFill>
                  <a:srgbClr val="3028C6"/>
                </a:solidFill>
                <a:latin typeface="Bangla" panose="03000603000000000000" pitchFamily="66" charset="0"/>
                <a:cs typeface="Bangla" panose="03000603000000000000" pitchFamily="66" charset="0"/>
              </a:rPr>
              <a:t>﴿</a:t>
            </a:r>
            <a:r>
              <a:rPr lang="ar-AE" sz="1600" dirty="0">
                <a:solidFill>
                  <a:srgbClr val="3028C6"/>
                </a:solidFill>
                <a:latin typeface="Bangla" panose="03000603000000000000" pitchFamily="66" charset="0"/>
              </a:rPr>
              <a:t>فَوَيۡلٞ لِّلۡمُصَلِّينَ ٤ ٱلَّذِينَ هُمۡ عَن صَلَاتِهِمۡ سَاهُونَ ٥﴾ [الماعون: ٤، ٥]</a:t>
            </a:r>
          </a:p>
          <a:p>
            <a:r>
              <a:rPr lang="ar-AE" sz="1600" dirty="0">
                <a:solidFill>
                  <a:srgbClr val="3028C6"/>
                </a:solidFill>
                <a:latin typeface="Bangla" panose="03000603000000000000" pitchFamily="66" charset="0"/>
              </a:rPr>
              <a:t>“</a:t>
            </a:r>
            <a:r>
              <a:rPr lang="as-IN" sz="1600" dirty="0">
                <a:solidFill>
                  <a:srgbClr val="3028C6"/>
                </a:solidFill>
                <a:latin typeface="Bangla" panose="03000603000000000000" pitchFamily="66" charset="0"/>
                <a:cs typeface="Bangla" panose="03000603000000000000" pitchFamily="66" charset="0"/>
              </a:rPr>
              <a:t>সুতরাং দুর্ভোগ (‘ওয়াইল’ জাহান্নামের একটি স্থান) সেই সালাত আদায়কারীদের যারা তাদের সালাত সম্পর্কে উদাসীন।” [সূরা আল-মাউন: ৪-৫]</a:t>
            </a:r>
          </a:p>
          <a:p>
            <a:r>
              <a:rPr lang="as-IN" sz="1600" dirty="0">
                <a:solidFill>
                  <a:srgbClr val="3028C6"/>
                </a:solidFill>
                <a:latin typeface="Bangla" panose="03000603000000000000" pitchFamily="66" charset="0"/>
                <a:cs typeface="Bangla" panose="03000603000000000000" pitchFamily="66" charset="0"/>
              </a:rPr>
              <a:t>তাফসীরকারকগণ এই আয়াতের তাফসীর করেন যে, এই আয়াত দ্বারা ঐ সমস্ত লোক বুঝায়, যারা সালাতকে তার সময় থেকে পিছিয়ে অসময়ে আদায় করে। সা‘দ ইবন আবী ওয়াক্কাস থেকে বর্ণিত তিনি বলেন, আমি নবী সাল্লাল্লাহু আলাইহি ওয়াসাল্লামকে </a:t>
            </a:r>
            <a:r>
              <a:rPr lang="ar-AE" sz="1600" dirty="0">
                <a:solidFill>
                  <a:srgbClr val="3028C6"/>
                </a:solidFill>
                <a:latin typeface="Bangla" panose="03000603000000000000" pitchFamily="66" charset="0"/>
              </a:rPr>
              <a:t>ٱلَّذِينَ هُمۡ عَن صَلَاتِهِمۡ سَاهُونَ </a:t>
            </a:r>
            <a:r>
              <a:rPr lang="as-IN" sz="1600" dirty="0">
                <a:solidFill>
                  <a:srgbClr val="3028C6"/>
                </a:solidFill>
                <a:latin typeface="Bangla" panose="03000603000000000000" pitchFamily="66" charset="0"/>
                <a:cs typeface="Bangla" panose="03000603000000000000" pitchFamily="66" charset="0"/>
              </a:rPr>
              <a:t>আয়াতটি সম্পর্কে জিজ্ঞাসা করলে তিনি উত্তর দেন “এরা ঐ সমস্ত মানুষ যারা সালাতকে তার (প্রকৃত) সময়ে আদায় না করে পরে আদায় করে”। (তাফসীর ইবন কাসীর)</a:t>
            </a:r>
          </a:p>
          <a:p>
            <a:r>
              <a:rPr lang="as-IN" sz="1600" dirty="0">
                <a:solidFill>
                  <a:srgbClr val="3028C6"/>
                </a:solidFill>
                <a:latin typeface="Bangla" panose="03000603000000000000" pitchFamily="66" charset="0"/>
                <a:cs typeface="Bangla" panose="03000603000000000000" pitchFamily="66" charset="0"/>
              </a:rPr>
              <a:t>আল্লাহ তা‘আলা তাদেরকে মুসল্লী (সালাত আদায়কারী) নামে অভিহিত করা সত্ত্বেও তাদেরকে ওয়াইলের হুশিয়ারী দিয়েছেন। কেননা তারা সালাত প্রকৃত সময়ের পরে আদায় করে। অতএব, সালাতকে আপন ওয়াক্ত থেকে পরে আদায় করার জন্য আল্লাহ যাদেরকে ওয়াইলের হুশিয়ারী দিয়েছেন, তারা কীভাবে উপরোক্ত উপকারিতা ও ফযীলতের অধিকারী হবে?</a:t>
            </a:r>
          </a:p>
          <a:p>
            <a:r>
              <a:rPr lang="as-IN" sz="1600" dirty="0">
                <a:solidFill>
                  <a:srgbClr val="3028C6"/>
                </a:solidFill>
                <a:latin typeface="Bangla" panose="03000603000000000000" pitchFamily="66" charset="0"/>
                <a:cs typeface="Bangla" panose="03000603000000000000" pitchFamily="66" charset="0"/>
              </a:rPr>
              <a:t>সুতরাং সালাতের জন্য রয়েছে নির্ধারিত ওয়াক্ত। শর‘ঈ ওযর ব্যতীত নির্ধারিত ওয়াক্ত নষ্ট করা যাবে না। যেমন, আল্লাহ তা‘আলা বলেন,</a:t>
            </a:r>
          </a:p>
          <a:p>
            <a:r>
              <a:rPr lang="as-IN" sz="1600" dirty="0">
                <a:solidFill>
                  <a:srgbClr val="3028C6"/>
                </a:solidFill>
                <a:latin typeface="Bangla" panose="03000603000000000000" pitchFamily="66" charset="0"/>
                <a:cs typeface="Bangla" panose="03000603000000000000" pitchFamily="66" charset="0"/>
              </a:rPr>
              <a:t>﴿</a:t>
            </a:r>
            <a:r>
              <a:rPr lang="ar-AE" sz="1600" dirty="0">
                <a:solidFill>
                  <a:srgbClr val="3028C6"/>
                </a:solidFill>
                <a:latin typeface="Bangla" panose="03000603000000000000" pitchFamily="66" charset="0"/>
              </a:rPr>
              <a:t>إِنَّ ٱلصَّلَوٰةَ كَانَتۡ عَلَى ٱلۡمُؤۡمِنِينَ كِتَٰبٗا مَّوۡقُوتٗا﴾ [النساء: ١٠٣]</a:t>
            </a:r>
          </a:p>
          <a:p>
            <a:r>
              <a:rPr lang="ar-AE" sz="1600" dirty="0">
                <a:solidFill>
                  <a:srgbClr val="3028C6"/>
                </a:solidFill>
                <a:latin typeface="Bangla" panose="03000603000000000000" pitchFamily="66" charset="0"/>
              </a:rPr>
              <a:t>“</a:t>
            </a:r>
            <a:r>
              <a:rPr lang="as-IN" sz="1600" dirty="0">
                <a:solidFill>
                  <a:srgbClr val="3028C6"/>
                </a:solidFill>
                <a:latin typeface="Bangla" panose="03000603000000000000" pitchFamily="66" charset="0"/>
                <a:cs typeface="Bangla" panose="03000603000000000000" pitchFamily="66" charset="0"/>
              </a:rPr>
              <a:t>নির্ধারিত সময়ে সালাত আদায় করা মুমিনদের জন্য অবশ্য কর্তব্য।” [সূরা আন-নিসা: ১০৩]</a:t>
            </a:r>
          </a:p>
          <a:p>
            <a:r>
              <a:rPr lang="as-IN" sz="1600" dirty="0">
                <a:solidFill>
                  <a:srgbClr val="3028C6"/>
                </a:solidFill>
                <a:latin typeface="Bangla" panose="03000603000000000000" pitchFamily="66" charset="0"/>
                <a:cs typeface="Bangla" panose="03000603000000000000" pitchFamily="66" charset="0"/>
              </a:rPr>
              <a:t>ইবন কাসীর রহ. তার তাফসীর গ্রন্থে উল্লেখ করেন: “ইবন আব্বাস “মাওকূতান” এর তাফসীরে ফরয অর্থ নিয়েছেন”। তিনি আরো উল্লেখ করেন: “হজের মতো সালাতেরও সময় নির্ধারিত”। অতঃপর তিনি বর্ণনা করেন: “ইবন মাসউদ রাদিয়াল্লাহু আনহু বলেন, হজের মতো সালাতেরও একটি নির্ধারিত সময় রয়েছে”।</a:t>
            </a:r>
          </a:p>
          <a:p>
            <a:r>
              <a:rPr lang="as-IN" sz="1600" dirty="0">
                <a:solidFill>
                  <a:srgbClr val="3028C6"/>
                </a:solidFill>
                <a:latin typeface="Bangla" panose="03000603000000000000" pitchFamily="66" charset="0"/>
                <a:cs typeface="Bangla" panose="03000603000000000000" pitchFamily="66" charset="0"/>
              </a:rPr>
              <a:t>ইবন মাসউদ ও ইবন আব্বাস রাদিয়াল্লাহু আনহুমা কীভাবে হজের মতো সালাতেরও এক নির্ধারিত সময় সাব্যস্ত করেছেন। আর কে আছে এমন যে হজ নির্ধারিত সময়ে আদায় না করে তা অসময়ে আদায় করবে? সালাতেরও সময় এমনি নির্ধারিত, কোনো শর‘ঈ ওযর ব্যতীত নির্ধারিত সময়ে সালাত আদায় না করলে আল্লাহ কবুল করবেন না।</a:t>
            </a:r>
          </a:p>
          <a:p>
            <a:r>
              <a:rPr lang="as-IN" sz="1600" dirty="0">
                <a:solidFill>
                  <a:srgbClr val="637C29"/>
                </a:solidFill>
                <a:latin typeface="Bangla" panose="03000603000000000000" pitchFamily="66" charset="0"/>
                <a:cs typeface="Bangla" panose="03000603000000000000" pitchFamily="66" charset="0"/>
              </a:rPr>
              <a:t>২। </a:t>
            </a:r>
          </a:p>
          <a:p>
            <a:r>
              <a:rPr lang="as-IN" sz="1600" dirty="0">
                <a:solidFill>
                  <a:srgbClr val="637C29"/>
                </a:solidFill>
                <a:latin typeface="Bangla" panose="03000603000000000000" pitchFamily="66" charset="0"/>
                <a:cs typeface="Bangla" panose="03000603000000000000" pitchFamily="66" charset="0"/>
              </a:rPr>
              <a:t>«</a:t>
            </a:r>
            <a:r>
              <a:rPr lang="ar-AE" sz="1600" dirty="0">
                <a:solidFill>
                  <a:srgbClr val="637C29"/>
                </a:solidFill>
                <a:latin typeface="Bangla" panose="03000603000000000000" pitchFamily="66" charset="0"/>
              </a:rPr>
              <a:t>صلوا كما رأيتموني أصلى»</a:t>
            </a:r>
          </a:p>
          <a:p>
            <a:r>
              <a:rPr lang="ar-AE" sz="1600" dirty="0">
                <a:solidFill>
                  <a:srgbClr val="637C29"/>
                </a:solidFill>
                <a:latin typeface="Bangla" panose="03000603000000000000" pitchFamily="66" charset="0"/>
              </a:rPr>
              <a:t>“</a:t>
            </a:r>
            <a:r>
              <a:rPr lang="as-IN" sz="1600" dirty="0">
                <a:solidFill>
                  <a:srgbClr val="637C29"/>
                </a:solidFill>
                <a:latin typeface="Bangla" panose="03000603000000000000" pitchFamily="66" charset="0"/>
                <a:cs typeface="Bangla" panose="03000603000000000000" pitchFamily="66" charset="0"/>
              </a:rPr>
              <a:t>তোমরা সেভাবে সালাত পড় যেভাবে আমাকে সালাত পড়তে দেখ।” (সহীহ বুখারী)</a:t>
            </a:r>
          </a:p>
          <a:p>
            <a:r>
              <a:rPr lang="as-IN" sz="1600" dirty="0">
                <a:solidFill>
                  <a:srgbClr val="637C29"/>
                </a:solidFill>
                <a:latin typeface="Bangla" panose="03000603000000000000" pitchFamily="66" charset="0"/>
                <a:cs typeface="Bangla" panose="03000603000000000000" pitchFamily="66" charset="0"/>
              </a:rPr>
              <a:t> নবী সাল্লাল্লাহু আলাইহি ওয়াসাল্লাম মসজিদে প্রবেশ করলেন। এমতাবস্থায় এক ব্যক্তি প্রবেশ করল ও সালাত আদায় করল তারপর নবী সাল্লাল্লাহু আলাইহি ওয়াসাল্লামের নিকট এসে সালাম দিল। অতঃপর নবী সাল্লাল্লাহু আলাইহি ওয়াসাল্লাম বলেন, ফিরে যাও পুনরায় সালাত আদায় কর, কেননা তুমি সালাতই আদায় কর নি। সে তিনবার একইভাবে আদায় করল।” নবী সাল্লাল্লাহু আলাইহি ওয়াসাল্লাম এই লোকটির ওপর বিধান আরোপ করলেন যে, সে সালাতই আদায় করে নি শুধু তার সালাতে স্থিরতা না থাকার কারণে। আর এ জন্য নবী সাল্লাল্লাহু আলাইহি ওয়াসাল্লাম তাকে শিক্ষা দিয়ে দিলেন সালাত কীভাবে আদায় করতে হয়।</a:t>
            </a:r>
            <a:r>
              <a:rPr lang="en-US" sz="1600" dirty="0">
                <a:solidFill>
                  <a:srgbClr val="637C29"/>
                </a:solidFill>
                <a:latin typeface="Bangla" panose="03000603000000000000" pitchFamily="66" charset="0"/>
                <a:cs typeface="Bangla" panose="03000603000000000000" pitchFamily="66" charset="0"/>
              </a:rPr>
              <a:t> </a:t>
            </a:r>
            <a:r>
              <a:rPr lang="as-IN" sz="1600" dirty="0">
                <a:solidFill>
                  <a:srgbClr val="637C29"/>
                </a:solidFill>
                <a:latin typeface="Bangla" panose="03000603000000000000" pitchFamily="66" charset="0"/>
                <a:cs typeface="Bangla" panose="03000603000000000000" pitchFamily="66" charset="0"/>
              </a:rPr>
              <a:t>সহীহ বুখারী ও মুসলিম </a:t>
            </a:r>
          </a:p>
          <a:p>
            <a:r>
              <a:rPr lang="as-IN" sz="1600" dirty="0">
                <a:solidFill>
                  <a:srgbClr val="637C29"/>
                </a:solidFill>
                <a:latin typeface="Bangla" panose="03000603000000000000" pitchFamily="66" charset="0"/>
                <a:cs typeface="Bangla" panose="03000603000000000000" pitchFamily="66" charset="0"/>
              </a:rPr>
              <a:t>অতএব, সালাত অবশ্যই যথাসময়ে আদায় করতে হবে এবং তা নবী সাল্লাল্লাহু আলাইহি ওয়াসাল্লামের সালাতেরই অনুরূপ হতে হবে। </a:t>
            </a:r>
          </a:p>
        </p:txBody>
      </p:sp>
      <p:pic>
        <p:nvPicPr>
          <p:cNvPr id="5" name="Picture 4" descr="Diagram&#10;&#10;Description automatically generated with low confidence">
            <a:extLst>
              <a:ext uri="{FF2B5EF4-FFF2-40B4-BE49-F238E27FC236}">
                <a16:creationId xmlns:a16="http://schemas.microsoft.com/office/drawing/2014/main" id="{1B18C5E7-3BE8-4525-BFC6-7134B5B65876}"/>
              </a:ext>
            </a:extLst>
          </p:cNvPr>
          <p:cNvPicPr>
            <a:picLocks noChangeAspect="1"/>
          </p:cNvPicPr>
          <p:nvPr/>
        </p:nvPicPr>
        <p:blipFill rotWithShape="1">
          <a:blip r:embed="rId2">
            <a:extLst>
              <a:ext uri="{28A0092B-C50C-407E-A947-70E740481C1C}">
                <a14:useLocalDpi xmlns:a14="http://schemas.microsoft.com/office/drawing/2010/main" val="0"/>
              </a:ext>
            </a:extLst>
          </a:blip>
          <a:srcRect l="30984" t="5222" r="33717" b="15501"/>
          <a:stretch/>
        </p:blipFill>
        <p:spPr>
          <a:xfrm>
            <a:off x="9411475" y="52169"/>
            <a:ext cx="839756" cy="733678"/>
          </a:xfrm>
          <a:prstGeom prst="rect">
            <a:avLst/>
          </a:prstGeom>
        </p:spPr>
      </p:pic>
      <p:pic>
        <p:nvPicPr>
          <p:cNvPr id="7" name="Picture 6" descr="Icon&#10;&#10;Description automatically generated">
            <a:extLst>
              <a:ext uri="{FF2B5EF4-FFF2-40B4-BE49-F238E27FC236}">
                <a16:creationId xmlns:a16="http://schemas.microsoft.com/office/drawing/2014/main" id="{80CFDE0C-6D7B-4037-A721-6BC1A933F045}"/>
              </a:ext>
            </a:extLst>
          </p:cNvPr>
          <p:cNvPicPr>
            <a:picLocks noChangeAspect="1"/>
          </p:cNvPicPr>
          <p:nvPr/>
        </p:nvPicPr>
        <p:blipFill rotWithShape="1">
          <a:blip r:embed="rId3">
            <a:extLst>
              <a:ext uri="{28A0092B-C50C-407E-A947-70E740481C1C}">
                <a14:useLocalDpi xmlns:a14="http://schemas.microsoft.com/office/drawing/2010/main" val="0"/>
              </a:ext>
            </a:extLst>
          </a:blip>
          <a:srcRect l="34617" t="14952" r="10091" b="14953"/>
          <a:stretch/>
        </p:blipFill>
        <p:spPr>
          <a:xfrm>
            <a:off x="10251231" y="6106886"/>
            <a:ext cx="1940768" cy="751114"/>
          </a:xfrm>
          <a:prstGeom prst="rect">
            <a:avLst/>
          </a:prstGeom>
        </p:spPr>
      </p:pic>
      <p:pic>
        <p:nvPicPr>
          <p:cNvPr id="8" name="Picture 7">
            <a:extLst>
              <a:ext uri="{FF2B5EF4-FFF2-40B4-BE49-F238E27FC236}">
                <a16:creationId xmlns:a16="http://schemas.microsoft.com/office/drawing/2014/main" id="{0596DD6F-9507-41EF-9AF8-EC00B00088B6}"/>
              </a:ext>
            </a:extLst>
          </p:cNvPr>
          <p:cNvPicPr>
            <a:picLocks noChangeAspect="1"/>
          </p:cNvPicPr>
          <p:nvPr/>
        </p:nvPicPr>
        <p:blipFill>
          <a:blip r:embed="rId4"/>
          <a:stretch>
            <a:fillRect/>
          </a:stretch>
        </p:blipFill>
        <p:spPr>
          <a:xfrm>
            <a:off x="10251231" y="35973"/>
            <a:ext cx="1938696" cy="749873"/>
          </a:xfrm>
          <a:prstGeom prst="rect">
            <a:avLst/>
          </a:prstGeom>
        </p:spPr>
      </p:pic>
      <p:pic>
        <p:nvPicPr>
          <p:cNvPr id="9" name="Picture 8">
            <a:extLst>
              <a:ext uri="{FF2B5EF4-FFF2-40B4-BE49-F238E27FC236}">
                <a16:creationId xmlns:a16="http://schemas.microsoft.com/office/drawing/2014/main" id="{B1DA5E95-B8CC-454A-8FFE-052E61746CEA}"/>
              </a:ext>
            </a:extLst>
          </p:cNvPr>
          <p:cNvPicPr>
            <a:picLocks noChangeAspect="1"/>
          </p:cNvPicPr>
          <p:nvPr/>
        </p:nvPicPr>
        <p:blipFill>
          <a:blip r:embed="rId4"/>
          <a:stretch>
            <a:fillRect/>
          </a:stretch>
        </p:blipFill>
        <p:spPr>
          <a:xfrm>
            <a:off x="8722046" y="6106886"/>
            <a:ext cx="1938696" cy="749873"/>
          </a:xfrm>
          <a:prstGeom prst="rect">
            <a:avLst/>
          </a:prstGeom>
        </p:spPr>
      </p:pic>
    </p:spTree>
    <p:extLst>
      <p:ext uri="{BB962C8B-B14F-4D97-AF65-F5344CB8AC3E}">
        <p14:creationId xmlns:p14="http://schemas.microsoft.com/office/powerpoint/2010/main" val="361532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fire&#10;&#10;Description automatically generated with medium confidence">
            <a:extLst>
              <a:ext uri="{FF2B5EF4-FFF2-40B4-BE49-F238E27FC236}">
                <a16:creationId xmlns:a16="http://schemas.microsoft.com/office/drawing/2014/main" id="{F58C5B38-B268-4D21-BDFC-3059BBD51B5D}"/>
              </a:ext>
            </a:extLst>
          </p:cNvPr>
          <p:cNvPicPr>
            <a:picLocks noChangeAspect="1"/>
          </p:cNvPicPr>
          <p:nvPr/>
        </p:nvPicPr>
        <p:blipFill rotWithShape="1">
          <a:blip r:embed="rId2">
            <a:extLst>
              <a:ext uri="{28A0092B-C50C-407E-A947-70E740481C1C}">
                <a14:useLocalDpi xmlns:a14="http://schemas.microsoft.com/office/drawing/2010/main" val="0"/>
              </a:ext>
            </a:extLst>
          </a:blip>
          <a:srcRect t="1390" r="-1" b="-1"/>
          <a:stretch/>
        </p:blipFill>
        <p:spPr>
          <a:xfrm>
            <a:off x="0" y="4181974"/>
            <a:ext cx="1940767" cy="2676026"/>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15"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D1F22A6F-16A7-40EA-8CB8-3C81B7B0009A}"/>
              </a:ext>
            </a:extLst>
          </p:cNvPr>
          <p:cNvSpPr txBox="1"/>
          <p:nvPr/>
        </p:nvSpPr>
        <p:spPr>
          <a:xfrm>
            <a:off x="93306" y="34050"/>
            <a:ext cx="6466114" cy="40934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s-IN" sz="2000" b="0" i="0" u="none" strike="noStrike" kern="1200" cap="none" spc="0" normalizeH="0" baseline="0" noProof="0" dirty="0">
                <a:ln>
                  <a:noFill/>
                </a:ln>
                <a:solidFill>
                  <a:srgbClr val="FF0000"/>
                </a:solidFill>
                <a:effectLst/>
                <a:uLnTx/>
                <a:uFillTx/>
                <a:latin typeface="Bangla" panose="03000603000000000000" pitchFamily="66" charset="0"/>
                <a:ea typeface="+mn-ea"/>
                <a:cs typeface="Bangla" panose="03000603000000000000" pitchFamily="66" charset="0"/>
              </a:rPr>
              <a:t>সালাত পরিত্যাগকারীর শাস্তিঃ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s-IN" sz="1600" b="0" i="0" u="none" strike="noStrike" kern="1200" cap="none" spc="0" normalizeH="0" baseline="0" noProof="0" dirty="0">
                <a:ln>
                  <a:noFill/>
                </a:ln>
                <a:solidFill>
                  <a:srgbClr val="8B030B"/>
                </a:solidFill>
                <a:effectLst/>
                <a:uLnTx/>
                <a:uFillTx/>
                <a:latin typeface="Bangla" panose="03000603000000000000" pitchFamily="66" charset="0"/>
                <a:ea typeface="+mn-ea"/>
                <a:cs typeface="Bangla" panose="03000603000000000000" pitchFamily="66" charset="0"/>
              </a:rPr>
              <a:t> (১) বেনামাযীকে কবরে শাস্তি দেওয়া হবে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s-IN" sz="1600" b="0" i="0" u="none" strike="noStrike" kern="1200" cap="none" spc="0" normalizeH="0" baseline="0" noProof="0" dirty="0">
                <a:ln>
                  <a:noFill/>
                </a:ln>
                <a:solidFill>
                  <a:srgbClr val="598136"/>
                </a:solidFill>
                <a:effectLst/>
                <a:uLnTx/>
                <a:uFillTx/>
                <a:latin typeface="Bangla" panose="03000603000000000000" pitchFamily="66" charset="0"/>
                <a:ea typeface="+mn-ea"/>
                <a:cs typeface="Bangla" panose="03000603000000000000" pitchFamily="66" charset="0"/>
              </a:rPr>
              <a:t>নবী সাল্লাল্লাহু আলাইহি ওয়াসাল্লামের এক স্বপ্নের বর্ণনায় রয়েছে: “তিনি চিৎ অবস্থায় শায়িত এক ব্যক্তির নিকট আসলেন, এমতাবস্থায় একটি পাথর হাতে দাঁড়িয়ে রয়েছে অন্য একজন, অতঃপর সে উক্ত পাথর দিয়ে তার (শায়িত ব্যক্তির) মাথায় আঘাত করছে, যার ফলে তার মাথা চূর্ণ-বিচূর্ণ হয়ে যাচ্ছে, পাথরটি ছিটকে দূরে চলে যাচ্ছে, পুনরায় সে দৌড়ে গিয়ে পাথরটি নিয়ে ফিরা মাত্র উক্ত ব্যক্তির মাথা পূর্বের ন্যায় ঠিক হয়ে যাচ্ছে। পুনরায় ঐ ব্যক্তি আপন স্থানে ফিরে তাকে ঐ ভাবেই (শাস্তি) দিচ্ছে যেভাবে প্রথমবার দিয়েছিল। নবী সাল্লাল্লাহু আলাইহি ওয়াসাল্লাম যখন ঐ ব্যক্তির ব্যাপারে জিজ্ঞাসা করেন তখন দুই ফিরিশতা তাঁকে অবহিত করেন যে, এতো ঐ ব্যক্তি যে কুরআন পড়ত, কিন্তু তার প্রতি আমল করত না এবং ফরয সালাত ছেড়ে ঘুমাত।</a:t>
            </a:r>
            <a:r>
              <a:rPr kumimoji="0" lang="en-US" sz="1600" b="0" i="0" u="none" strike="noStrike" kern="1200" cap="none" spc="0" normalizeH="0" baseline="0" noProof="0" dirty="0">
                <a:ln>
                  <a:noFill/>
                </a:ln>
                <a:solidFill>
                  <a:srgbClr val="598136"/>
                </a:solidFill>
                <a:effectLst/>
                <a:uLnTx/>
                <a:uFillTx/>
                <a:latin typeface="Bangla" panose="03000603000000000000" pitchFamily="66" charset="0"/>
                <a:ea typeface="+mn-ea"/>
                <a:cs typeface="Bangla" panose="03000603000000000000" pitchFamily="66" charset="0"/>
              </a:rPr>
              <a:t> </a:t>
            </a:r>
            <a:r>
              <a:rPr kumimoji="0" lang="as-IN" sz="1600" b="0" i="0" u="none" strike="noStrike" kern="1200" cap="none" spc="0" normalizeH="0" baseline="0" noProof="0" dirty="0">
                <a:ln>
                  <a:noFill/>
                </a:ln>
                <a:solidFill>
                  <a:srgbClr val="598136"/>
                </a:solidFill>
                <a:effectLst/>
                <a:uLnTx/>
                <a:uFillTx/>
                <a:latin typeface="Bangla" panose="03000603000000000000" pitchFamily="66" charset="0"/>
                <a:ea typeface="+mn-ea"/>
                <a:cs typeface="Bangla" panose="03000603000000000000" pitchFamily="66" charset="0"/>
              </a:rPr>
              <a:t>সহীহ বুখারী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s-IN" sz="1600" b="0" i="0" u="none" strike="noStrike" kern="1200" cap="none" spc="0" normalizeH="0" baseline="0" noProof="0" dirty="0">
                <a:ln>
                  <a:noFill/>
                </a:ln>
                <a:solidFill>
                  <a:srgbClr val="8B030B"/>
                </a:solidFill>
                <a:effectLst/>
                <a:uLnTx/>
                <a:uFillTx/>
                <a:latin typeface="Bangla" panose="03000603000000000000" pitchFamily="66" charset="0"/>
                <a:ea typeface="+mn-ea"/>
                <a:cs typeface="Bangla" panose="03000603000000000000" pitchFamily="66" charset="0"/>
              </a:rPr>
              <a:t>(২) কিয়ামতের দিন কাফির সরদার কারূন, ফির‘আউন, হামান ও উবাই ইবন খালফের সাথে বেনামাযীর হাশর হবে।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s-IN" sz="1600" b="0" i="0" u="none" strike="noStrike" kern="1200" cap="none" spc="0" normalizeH="0" baseline="0" noProof="0" dirty="0">
                <a:ln>
                  <a:noFill/>
                </a:ln>
                <a:solidFill>
                  <a:srgbClr val="598136"/>
                </a:solidFill>
                <a:effectLst/>
                <a:uLnTx/>
                <a:uFillTx/>
                <a:latin typeface="Bangla" panose="03000603000000000000" pitchFamily="66" charset="0"/>
                <a:ea typeface="+mn-ea"/>
                <a:cs typeface="Bangla" panose="03000603000000000000" pitchFamily="66" charset="0"/>
              </a:rPr>
              <a:t>“যে ব্যক্তি সালাতের হিফাযত করলো, সালাত তার জন্য কিয়ামতের দিন জ্যোতি, প্রমাণ ও নাজাতের উসীলা হবে, আর যে সালাতের হিফাযত করলো না, তার জন্য সালাত কিয়ামতের দিন জ্যোতি, প্রমাণ ও নাজাতের উসীলা হবে না এবং কারূন, ফির‘আউন, হামান এবং উবাই ইবন খালফের সাথে তার হাশর হবে।” (মুসনাদে ইমাম আহমদ)</a:t>
            </a:r>
          </a:p>
        </p:txBody>
      </p:sp>
      <p:sp>
        <p:nvSpPr>
          <p:cNvPr id="14" name="TextBox 13">
            <a:extLst>
              <a:ext uri="{FF2B5EF4-FFF2-40B4-BE49-F238E27FC236}">
                <a16:creationId xmlns:a16="http://schemas.microsoft.com/office/drawing/2014/main" id="{17A395EF-E68D-403A-AA41-FAF64C626D02}"/>
              </a:ext>
            </a:extLst>
          </p:cNvPr>
          <p:cNvSpPr txBox="1"/>
          <p:nvPr/>
        </p:nvSpPr>
        <p:spPr>
          <a:xfrm>
            <a:off x="7037445" y="2838244"/>
            <a:ext cx="4781495" cy="3693319"/>
          </a:xfrm>
          <a:prstGeom prst="rect">
            <a:avLst/>
          </a:prstGeom>
          <a:noFill/>
        </p:spPr>
        <p:txBody>
          <a:bodyPr wrap="square">
            <a:spAutoFit/>
          </a:bodyPr>
          <a:lstStyle/>
          <a:p>
            <a:r>
              <a:rPr lang="as-IN" dirty="0">
                <a:solidFill>
                  <a:srgbClr val="A71100"/>
                </a:solidFill>
                <a:latin typeface="Bangla" panose="03000603000000000000" pitchFamily="66" charset="0"/>
                <a:cs typeface="Bangla" panose="03000603000000000000" pitchFamily="66" charset="0"/>
              </a:rPr>
              <a:t>(৩) বেনামাযী জাহান্নামে </a:t>
            </a:r>
            <a:r>
              <a:rPr lang="en-US" dirty="0" err="1">
                <a:solidFill>
                  <a:srgbClr val="A71100"/>
                </a:solidFill>
                <a:latin typeface="Bangla" panose="03000603000000000000" pitchFamily="66" charset="0"/>
                <a:cs typeface="Bangla" panose="03000603000000000000" pitchFamily="66" charset="0"/>
              </a:rPr>
              <a:t>নিক্ষিপ্ত</a:t>
            </a:r>
            <a:r>
              <a:rPr lang="en-US" dirty="0">
                <a:solidFill>
                  <a:srgbClr val="A71100"/>
                </a:solidFill>
                <a:latin typeface="Bangla" panose="03000603000000000000" pitchFamily="66" charset="0"/>
                <a:cs typeface="Bangla" panose="03000603000000000000" pitchFamily="66" charset="0"/>
              </a:rPr>
              <a:t> </a:t>
            </a:r>
            <a:r>
              <a:rPr lang="en-US" dirty="0" err="1">
                <a:solidFill>
                  <a:srgbClr val="A71100"/>
                </a:solidFill>
                <a:latin typeface="Bangla" panose="03000603000000000000" pitchFamily="66" charset="0"/>
                <a:cs typeface="Bangla" panose="03000603000000000000" pitchFamily="66" charset="0"/>
              </a:rPr>
              <a:t>হবেঃ</a:t>
            </a:r>
            <a:endParaRPr lang="as-IN" dirty="0">
              <a:solidFill>
                <a:schemeClr val="accent6">
                  <a:lumMod val="75000"/>
                </a:schemeClr>
              </a:solidFill>
              <a:latin typeface="Bangla" panose="03000603000000000000" pitchFamily="66" charset="0"/>
              <a:cs typeface="Bangla" panose="03000603000000000000" pitchFamily="66" charset="0"/>
            </a:endParaRPr>
          </a:p>
          <a:p>
            <a:r>
              <a:rPr lang="ar-AE" dirty="0">
                <a:solidFill>
                  <a:schemeClr val="accent6">
                    <a:lumMod val="75000"/>
                  </a:schemeClr>
                </a:solidFill>
                <a:latin typeface="Bangla" panose="03000603000000000000" pitchFamily="66" charset="0"/>
              </a:rPr>
              <a:t>مَا سَلَكَكُمۡ فِي سَقَرَ ٤٢ قَالُواْ لَمۡ نَكُ مِنَ ٱلۡمُصَلِّينَ ٤٣﴾ [المدثر: ٤٢، ٤٣]</a:t>
            </a:r>
          </a:p>
          <a:p>
            <a:r>
              <a:rPr lang="ar-AE" dirty="0">
                <a:solidFill>
                  <a:schemeClr val="accent6">
                    <a:lumMod val="75000"/>
                  </a:schemeClr>
                </a:solidFill>
                <a:latin typeface="Bangla" panose="03000603000000000000" pitchFamily="66" charset="0"/>
              </a:rPr>
              <a:t>“</a:t>
            </a:r>
            <a:r>
              <a:rPr lang="as-IN" dirty="0">
                <a:solidFill>
                  <a:schemeClr val="accent6">
                    <a:lumMod val="75000"/>
                  </a:schemeClr>
                </a:solidFill>
                <a:latin typeface="Bangla" panose="03000603000000000000" pitchFamily="66" charset="0"/>
                <a:cs typeface="Bangla" panose="03000603000000000000" pitchFamily="66" charset="0"/>
              </a:rPr>
              <a:t>তোমাদেরকে কিসে সাকার (জাহান্নাম)-এ নিক্ষেপ করেছে? তারা বলবে আমরা সালাত আদায়কারীদের অন্তর্ভুক্ত ছিলাম না।” </a:t>
            </a:r>
            <a:r>
              <a:rPr lang="en-US" dirty="0">
                <a:solidFill>
                  <a:schemeClr val="accent6">
                    <a:lumMod val="75000"/>
                  </a:schemeClr>
                </a:solidFill>
                <a:latin typeface="Bangla" panose="03000603000000000000" pitchFamily="66" charset="0"/>
                <a:cs typeface="Bangla" panose="03000603000000000000" pitchFamily="66" charset="0"/>
              </a:rPr>
              <a:t>                                                                                                                                                                                      </a:t>
            </a:r>
            <a:r>
              <a:rPr lang="as-IN" dirty="0">
                <a:solidFill>
                  <a:schemeClr val="accent6">
                    <a:lumMod val="75000"/>
                  </a:schemeClr>
                </a:solidFill>
                <a:latin typeface="Bangla" panose="03000603000000000000" pitchFamily="66" charset="0"/>
                <a:cs typeface="Bangla" panose="03000603000000000000" pitchFamily="66" charset="0"/>
              </a:rPr>
              <a:t>[সূরা আল-মুদ্দাসসির: ৪২-৪৩]</a:t>
            </a:r>
            <a:endParaRPr lang="en-US" dirty="0">
              <a:solidFill>
                <a:schemeClr val="accent6">
                  <a:lumMod val="75000"/>
                </a:schemeClr>
              </a:solidFill>
              <a:latin typeface="Bangla" panose="03000603000000000000" pitchFamily="66" charset="0"/>
              <a:cs typeface="Bangla" panose="03000603000000000000" pitchFamily="66" charset="0"/>
            </a:endParaRPr>
          </a:p>
          <a:p>
            <a:endParaRPr lang="as-IN" dirty="0">
              <a:solidFill>
                <a:schemeClr val="accent6">
                  <a:lumMod val="75000"/>
                </a:schemeClr>
              </a:solidFill>
              <a:latin typeface="Bangla" panose="03000603000000000000" pitchFamily="66" charset="0"/>
              <a:cs typeface="Bangla" panose="03000603000000000000" pitchFamily="66" charset="0"/>
            </a:endParaRPr>
          </a:p>
          <a:p>
            <a:r>
              <a:rPr lang="as-IN" dirty="0">
                <a:solidFill>
                  <a:srgbClr val="A71100"/>
                </a:solidFill>
                <a:latin typeface="Bangla" panose="03000603000000000000" pitchFamily="66" charset="0"/>
                <a:cs typeface="Bangla" panose="03000603000000000000" pitchFamily="66" charset="0"/>
              </a:rPr>
              <a:t> (৪) বেনামাযী স্বীয় পরিবার এবং ধন-সম্পদ নষ্ট করে দেওয়ার চেয়েও অধিক ক্ষতিগ্রস্ত। </a:t>
            </a:r>
          </a:p>
          <a:p>
            <a:r>
              <a:rPr lang="as-IN" dirty="0">
                <a:solidFill>
                  <a:schemeClr val="accent6">
                    <a:lumMod val="75000"/>
                  </a:schemeClr>
                </a:solidFill>
                <a:latin typeface="Bangla" panose="03000603000000000000" pitchFamily="66" charset="0"/>
                <a:cs typeface="Bangla" panose="03000603000000000000" pitchFamily="66" charset="0"/>
              </a:rPr>
              <a:t>রাসূলুল্লাহ সাল্লাল্লাহু আলাইহি ওয়াসাল্লাম বলেন,</a:t>
            </a:r>
          </a:p>
          <a:p>
            <a:r>
              <a:rPr lang="as-IN" dirty="0">
                <a:solidFill>
                  <a:schemeClr val="accent6">
                    <a:lumMod val="75000"/>
                  </a:schemeClr>
                </a:solidFill>
                <a:latin typeface="Bangla" panose="03000603000000000000" pitchFamily="66" charset="0"/>
                <a:cs typeface="Bangla" panose="03000603000000000000" pitchFamily="66" charset="0"/>
              </a:rPr>
              <a:t>«</a:t>
            </a:r>
            <a:r>
              <a:rPr lang="ar-AE" dirty="0">
                <a:solidFill>
                  <a:schemeClr val="accent6">
                    <a:lumMod val="75000"/>
                  </a:schemeClr>
                </a:solidFill>
                <a:latin typeface="Bangla" panose="03000603000000000000" pitchFamily="66" charset="0"/>
              </a:rPr>
              <a:t>الذي تفوته صلاة العصر كأنما وتر أهله وماله»</a:t>
            </a:r>
          </a:p>
          <a:p>
            <a:r>
              <a:rPr lang="ar-AE" dirty="0">
                <a:solidFill>
                  <a:schemeClr val="accent6">
                    <a:lumMod val="75000"/>
                  </a:schemeClr>
                </a:solidFill>
                <a:latin typeface="Bangla" panose="03000603000000000000" pitchFamily="66" charset="0"/>
              </a:rPr>
              <a:t>“</a:t>
            </a:r>
            <a:r>
              <a:rPr lang="as-IN" dirty="0">
                <a:solidFill>
                  <a:schemeClr val="accent6">
                    <a:lumMod val="75000"/>
                  </a:schemeClr>
                </a:solidFill>
                <a:latin typeface="Bangla" panose="03000603000000000000" pitchFamily="66" charset="0"/>
                <a:cs typeface="Bangla" panose="03000603000000000000" pitchFamily="66" charset="0"/>
              </a:rPr>
              <a:t>যে ব্যক্তির আসর সালাত ছুটে গেল, তার যেন পরিবার ও ধন সম্পদ নষ্ট হয়ে গেল।” (সহীহ মুসলিম)</a:t>
            </a:r>
          </a:p>
        </p:txBody>
      </p:sp>
    </p:spTree>
    <p:extLst>
      <p:ext uri="{BB962C8B-B14F-4D97-AF65-F5344CB8AC3E}">
        <p14:creationId xmlns:p14="http://schemas.microsoft.com/office/powerpoint/2010/main" val="443453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4B917B-CAAF-4255-85CD-5498810F1CBC}"/>
              </a:ext>
            </a:extLst>
          </p:cNvPr>
          <p:cNvSpPr txBox="1"/>
          <p:nvPr/>
        </p:nvSpPr>
        <p:spPr>
          <a:xfrm rot="439833">
            <a:off x="348993" y="1177847"/>
            <a:ext cx="2866830" cy="400110"/>
          </a:xfrm>
          <a:prstGeom prst="rect">
            <a:avLst/>
          </a:prstGeom>
          <a:noFill/>
        </p:spPr>
        <p:txBody>
          <a:bodyPr wrap="square">
            <a:spAutoFit/>
          </a:bodyPr>
          <a:lstStyle/>
          <a:p>
            <a:r>
              <a:rPr lang="as-IN" sz="2000" dirty="0">
                <a:solidFill>
                  <a:srgbClr val="FF0000"/>
                </a:solidFill>
                <a:latin typeface="Bangla" panose="03000603000000000000" pitchFamily="66" charset="0"/>
                <a:cs typeface="Bangla" panose="03000603000000000000" pitchFamily="66" charset="0"/>
              </a:rPr>
              <a:t>সালাত পরিত্যাগকারীর শাস্তিঃ </a:t>
            </a:r>
          </a:p>
        </p:txBody>
      </p:sp>
      <p:sp>
        <p:nvSpPr>
          <p:cNvPr id="5" name="TextBox 4">
            <a:extLst>
              <a:ext uri="{FF2B5EF4-FFF2-40B4-BE49-F238E27FC236}">
                <a16:creationId xmlns:a16="http://schemas.microsoft.com/office/drawing/2014/main" id="{FD5F49FB-EC90-4DC3-9898-746115F54165}"/>
              </a:ext>
            </a:extLst>
          </p:cNvPr>
          <p:cNvSpPr txBox="1"/>
          <p:nvPr/>
        </p:nvSpPr>
        <p:spPr>
          <a:xfrm>
            <a:off x="41084" y="1539802"/>
            <a:ext cx="3482651" cy="3416320"/>
          </a:xfrm>
          <a:prstGeom prst="rect">
            <a:avLst/>
          </a:prstGeom>
          <a:noFill/>
        </p:spPr>
        <p:txBody>
          <a:bodyPr wrap="square">
            <a:spAutoFit/>
          </a:bodyPr>
          <a:lstStyle/>
          <a:p>
            <a:r>
              <a:rPr lang="as-IN">
                <a:solidFill>
                  <a:srgbClr val="8B030B"/>
                </a:solidFill>
                <a:latin typeface="Bangla" panose="03000603000000000000" pitchFamily="66" charset="0"/>
                <a:cs typeface="Bangla" panose="03000603000000000000" pitchFamily="66" charset="0"/>
              </a:rPr>
              <a:t>৬। </a:t>
            </a:r>
            <a:r>
              <a:rPr lang="en-US">
                <a:solidFill>
                  <a:srgbClr val="8B030B"/>
                </a:solidFill>
                <a:latin typeface="Bangla" panose="03000603000000000000" pitchFamily="66" charset="0"/>
                <a:cs typeface="Bangla" panose="03000603000000000000" pitchFamily="66" charset="0"/>
              </a:rPr>
              <a:t>জীবন সংকুচিত করে দেয়া হবেঃ</a:t>
            </a:r>
          </a:p>
          <a:p>
            <a:r>
              <a:rPr lang="as-IN">
                <a:solidFill>
                  <a:schemeClr val="accent6">
                    <a:lumMod val="75000"/>
                  </a:schemeClr>
                </a:solidFill>
                <a:latin typeface="Bangla" panose="03000603000000000000" pitchFamily="66" charset="0"/>
                <a:cs typeface="Bangla" panose="03000603000000000000" pitchFamily="66" charset="0"/>
              </a:rPr>
              <a:t>সালাত পরিত্যাগকারী হলো আল্লাহর যিকির (সালাত) বিমুখ, আর আল্লাহ তা‘আলা তাঁর যিকির থেকে বিমুখদের জন্য তার জীবন-যাপন সংকুচিত করার ওয়াদা করেছেন।</a:t>
            </a:r>
          </a:p>
          <a:p>
            <a:r>
              <a:rPr lang="as-IN">
                <a:solidFill>
                  <a:schemeClr val="accent6">
                    <a:lumMod val="75000"/>
                  </a:schemeClr>
                </a:solidFill>
                <a:latin typeface="Bangla" panose="03000603000000000000" pitchFamily="66" charset="0"/>
                <a:cs typeface="Bangla" panose="03000603000000000000" pitchFamily="66" charset="0"/>
              </a:rPr>
              <a:t> আল্লাহ বলেন,</a:t>
            </a:r>
          </a:p>
          <a:p>
            <a:r>
              <a:rPr lang="as-IN">
                <a:solidFill>
                  <a:schemeClr val="accent6">
                    <a:lumMod val="75000"/>
                  </a:schemeClr>
                </a:solidFill>
                <a:latin typeface="Bangla" panose="03000603000000000000" pitchFamily="66" charset="0"/>
                <a:cs typeface="Bangla" panose="03000603000000000000" pitchFamily="66" charset="0"/>
              </a:rPr>
              <a:t>﴿</a:t>
            </a:r>
            <a:r>
              <a:rPr lang="ar-AE">
                <a:solidFill>
                  <a:schemeClr val="accent6">
                    <a:lumMod val="75000"/>
                  </a:schemeClr>
                </a:solidFill>
                <a:latin typeface="Bangla" panose="03000603000000000000" pitchFamily="66" charset="0"/>
              </a:rPr>
              <a:t>وَمَنۡ أَعۡرَضَ عَن ذِكۡرِي فَإِنَّ لَهُۥ مَعِيشَةٗ ضَنكٗا وَنَحۡشُرُهُۥ يَوۡمَ ٱلۡقِيَٰمَةِ أَعۡمَىٰ ١٢٤﴾ [طه: ١٢٤]</a:t>
            </a:r>
          </a:p>
          <a:p>
            <a:r>
              <a:rPr lang="ar-AE">
                <a:solidFill>
                  <a:schemeClr val="accent6">
                    <a:lumMod val="75000"/>
                  </a:schemeClr>
                </a:solidFill>
                <a:latin typeface="Bangla" panose="03000603000000000000" pitchFamily="66" charset="0"/>
              </a:rPr>
              <a:t>“</a:t>
            </a:r>
            <a:r>
              <a:rPr lang="as-IN">
                <a:solidFill>
                  <a:schemeClr val="accent6">
                    <a:lumMod val="75000"/>
                  </a:schemeClr>
                </a:solidFill>
                <a:latin typeface="Bangla" panose="03000603000000000000" pitchFamily="66" charset="0"/>
                <a:cs typeface="Bangla" panose="03000603000000000000" pitchFamily="66" charset="0"/>
              </a:rPr>
              <a:t>যে আমার স্মরণে বিমুখ থাকবে, অবশ্য তার জীবন-যাপন হবে সংকুচিত এবং আমি তাকে কিয়ামতের দিন অন্ধ অবস্থায় উত্থিত করব।” [সুরা ত্বাহা: ১২৪]</a:t>
            </a:r>
            <a:endParaRPr lang="as-IN" dirty="0">
              <a:solidFill>
                <a:schemeClr val="accent6">
                  <a:lumMod val="75000"/>
                </a:schemeClr>
              </a:solidFill>
              <a:latin typeface="Bangla" panose="03000603000000000000" pitchFamily="66" charset="0"/>
              <a:cs typeface="Bangla" panose="03000603000000000000" pitchFamily="66" charset="0"/>
            </a:endParaRPr>
          </a:p>
        </p:txBody>
      </p:sp>
      <p:pic>
        <p:nvPicPr>
          <p:cNvPr id="9" name="Picture 8" descr="Background pattern&#10;&#10;Description automatically generated">
            <a:extLst>
              <a:ext uri="{FF2B5EF4-FFF2-40B4-BE49-F238E27FC236}">
                <a16:creationId xmlns:a16="http://schemas.microsoft.com/office/drawing/2014/main" id="{A536C812-9263-4465-9B1D-7C63CFCBD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04008"/>
            <a:ext cx="12192001" cy="453992"/>
          </a:xfrm>
          <a:prstGeom prst="rect">
            <a:avLst/>
          </a:prstGeom>
        </p:spPr>
      </p:pic>
      <p:pic>
        <p:nvPicPr>
          <p:cNvPr id="11" name="Picture 10" descr="Background pattern&#10;&#10;Description automatically generated">
            <a:extLst>
              <a:ext uri="{FF2B5EF4-FFF2-40B4-BE49-F238E27FC236}">
                <a16:creationId xmlns:a16="http://schemas.microsoft.com/office/drawing/2014/main" id="{8AA3082E-059B-4497-8E43-580C8C0DD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43135">
            <a:off x="-236620" y="5171858"/>
            <a:ext cx="4694465" cy="379347"/>
          </a:xfrm>
          <a:prstGeom prst="rect">
            <a:avLst/>
          </a:prstGeom>
        </p:spPr>
      </p:pic>
      <p:pic>
        <p:nvPicPr>
          <p:cNvPr id="14" name="Picture 13" descr="Background pattern&#10;&#10;Description automatically generated">
            <a:extLst>
              <a:ext uri="{FF2B5EF4-FFF2-40B4-BE49-F238E27FC236}">
                <a16:creationId xmlns:a16="http://schemas.microsoft.com/office/drawing/2014/main" id="{84572E45-D2EF-46E0-B1D9-A5129D69F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575513">
            <a:off x="2192669" y="4340035"/>
            <a:ext cx="4069987" cy="369473"/>
          </a:xfrm>
          <a:prstGeom prst="rect">
            <a:avLst/>
          </a:prstGeom>
        </p:spPr>
      </p:pic>
      <p:sp>
        <p:nvSpPr>
          <p:cNvPr id="16" name="TextBox 15">
            <a:extLst>
              <a:ext uri="{FF2B5EF4-FFF2-40B4-BE49-F238E27FC236}">
                <a16:creationId xmlns:a16="http://schemas.microsoft.com/office/drawing/2014/main" id="{E9C890F7-F25E-4C5E-AA66-D12C22E8EBBE}"/>
              </a:ext>
            </a:extLst>
          </p:cNvPr>
          <p:cNvSpPr txBox="1"/>
          <p:nvPr/>
        </p:nvSpPr>
        <p:spPr>
          <a:xfrm>
            <a:off x="4814596" y="-13769"/>
            <a:ext cx="7112648" cy="6093976"/>
          </a:xfrm>
          <a:prstGeom prst="rect">
            <a:avLst/>
          </a:prstGeom>
          <a:noFill/>
        </p:spPr>
        <p:txBody>
          <a:bodyPr wrap="square">
            <a:spAutoFit/>
          </a:bodyPr>
          <a:lstStyle/>
          <a:p>
            <a:endParaRPr lang="as-IN" dirty="0"/>
          </a:p>
          <a:p>
            <a:pPr algn="ctr"/>
            <a:r>
              <a:rPr lang="as-IN" sz="2000" b="1" dirty="0">
                <a:solidFill>
                  <a:srgbClr val="3028C6"/>
                </a:solidFill>
                <a:latin typeface="Bangla" panose="03000603000000000000" pitchFamily="66" charset="0"/>
                <a:cs typeface="Bangla" panose="03000603000000000000" pitchFamily="66" charset="0"/>
              </a:rPr>
              <a:t>মুমিনের প্রতি আহবান</a:t>
            </a:r>
          </a:p>
          <a:p>
            <a:r>
              <a:rPr lang="as-IN" sz="1600" dirty="0">
                <a:solidFill>
                  <a:srgbClr val="00B050"/>
                </a:solidFill>
                <a:latin typeface="Bangla" panose="03000603000000000000" pitchFamily="66" charset="0"/>
                <a:cs typeface="Bangla" panose="03000603000000000000" pitchFamily="66" charset="0"/>
              </a:rPr>
              <a:t>আবূল আওয়াম (রহঃ) ... আবূ হুরায়রা (রাঃ) থেকে বর্ণিত। নবী সাল্লাল্লাহু আলাইহি ওয়াসাল্লাম বলেছেনঃ কিয়ামতের দিন মানুষের আমলের মধ্যে সর্বপ্রথম সালাতের হিসাব-নিকাশ নেওয়া হবে। যদি সালাত পরিপূর্ণ রূপে পাওয়া যায়, তবে তা পরিপূর্ণ লেখা হবে। যদি কিছু কম পাওয়া যায়, তাহলে আল্লাহ্‌ বলবেন, তার নফল সালাত কিছু আছে কি না? (যদি থাকে) এগুলোর দ্বারা ফরয সালাতের ক্ষতিপূরণ করে দেওয়া হবে। তারপর অন্যান্য আমলের ক্ষেত্রেও এরূপ করা হবে। হাদিসের মানঃ সহিহ বর্ণনাকারীঃ আবূ হুরায়রা (রাঃ)  পুনঃনিরীক্ষণঃ   সুনান আন-নাসায়ীঃ ৪৬৭ (ইসলামিক ফাউন্ডেশন)</a:t>
            </a:r>
          </a:p>
          <a:p>
            <a:r>
              <a:rPr lang="as-IN" sz="1600" dirty="0">
                <a:solidFill>
                  <a:srgbClr val="A61989"/>
                </a:solidFill>
                <a:latin typeface="Bangla" panose="03000603000000000000" pitchFamily="66" charset="0"/>
                <a:cs typeface="Bangla" panose="03000603000000000000" pitchFamily="66" charset="0"/>
              </a:rPr>
              <a:t>‘হে আদম সন্তান! তুমি আমার ইবাদতের জন্য অন্তরকে খালি করে নাও। আমি তোমার হৃদয়কে সচ্ছলতা দ্বারা পূর্ণ করে দেব এবং তোমার অভাব দূর করে দেব। কিন্তু যদি তুমি সেটা না কর, তাহ’লে আমি তোমার দু’হাতকে (দুনিয়াবী) ব্যস্ততায় ভরে দেব এবং তোমার অভাব মিটাবো না’।</a:t>
            </a:r>
          </a:p>
          <a:p>
            <a:r>
              <a:rPr lang="as-IN" sz="1600" dirty="0">
                <a:solidFill>
                  <a:srgbClr val="A61989"/>
                </a:solidFill>
                <a:latin typeface="Bangla" panose="03000603000000000000" pitchFamily="66" charset="0"/>
                <a:cs typeface="Bangla" panose="03000603000000000000" pitchFamily="66" charset="0"/>
              </a:rPr>
              <a:t> হাদীছে কুদসী; আহমাদ, তিরমিযী হা/২৪৬৬; ইবনু মাজাহ হা/৪১০৭; ঐ, মিশকাত হা/৫১৭২ ‘হৃদয় গলানো’ অধ্যায়-২৬, পরিচ্ছেদ-২; আলবানী, সিলসিলা ছহীহাহ হা/১৩৫৯।</a:t>
            </a:r>
            <a:endParaRPr lang="en-US" sz="1600" dirty="0">
              <a:solidFill>
                <a:srgbClr val="A61989"/>
              </a:solidFill>
              <a:latin typeface="Bangla" panose="03000603000000000000" pitchFamily="66" charset="0"/>
              <a:cs typeface="Bangla" panose="03000603000000000000" pitchFamily="66" charset="0"/>
            </a:endParaRPr>
          </a:p>
          <a:p>
            <a:endParaRPr lang="as-IN" sz="1600" dirty="0">
              <a:solidFill>
                <a:srgbClr val="7030A0"/>
              </a:solidFill>
              <a:latin typeface="Bangla" panose="03000603000000000000" pitchFamily="66" charset="0"/>
              <a:cs typeface="Bangla" panose="03000603000000000000" pitchFamily="66" charset="0"/>
            </a:endParaRPr>
          </a:p>
          <a:p>
            <a:r>
              <a:rPr lang="ar-AE" sz="1600" dirty="0">
                <a:solidFill>
                  <a:srgbClr val="7030A0"/>
                </a:solidFill>
                <a:latin typeface="Bangla" panose="03000603000000000000" pitchFamily="66" charset="0"/>
              </a:rPr>
              <a:t>وَإِذْ تَأَذَّنَ رَبُّكُمْ لَئِن شَكَرْتُمْ لَأَزِيدَنَّكُمْ ۖ وَلَئِن كَفَرْتُمْ إِنَّ عَذَابِي لَشَدِيدٌ</a:t>
            </a:r>
          </a:p>
          <a:p>
            <a:r>
              <a:rPr lang="ar-AE" sz="1600" dirty="0">
                <a:solidFill>
                  <a:srgbClr val="7030A0"/>
                </a:solidFill>
                <a:latin typeface="Bangla" panose="03000603000000000000" pitchFamily="66" charset="0"/>
              </a:rPr>
              <a:t>‘</a:t>
            </a:r>
            <a:r>
              <a:rPr lang="as-IN" sz="1600" dirty="0">
                <a:solidFill>
                  <a:srgbClr val="7030A0"/>
                </a:solidFill>
                <a:latin typeface="Bangla" panose="03000603000000000000" pitchFamily="66" charset="0"/>
                <a:cs typeface="Bangla" panose="03000603000000000000" pitchFamily="66" charset="0"/>
              </a:rPr>
              <a:t>যদি তোমরা কৃতজ্ঞতা স্বীকার কর, তবে আমি তোমাদেরকে অবশ্যই বেশী করে দেব। আর যদি অকৃতজ্ঞ হও, তবে জেনে রেখ আমার শাস্তি অত্যন্ত কঠোর’। সূরা  ইবরাহীমঃ ৭।</a:t>
            </a:r>
            <a:endParaRPr lang="en-US" sz="1600" dirty="0">
              <a:solidFill>
                <a:srgbClr val="7030A0"/>
              </a:solidFill>
              <a:latin typeface="Bangla" panose="03000603000000000000" pitchFamily="66" charset="0"/>
              <a:cs typeface="Bangla" panose="03000603000000000000" pitchFamily="66" charset="0"/>
            </a:endParaRPr>
          </a:p>
          <a:p>
            <a:endParaRPr lang="as-IN" sz="1600" dirty="0">
              <a:latin typeface="Bangla" panose="03000603000000000000" pitchFamily="66" charset="0"/>
              <a:cs typeface="Bangla" panose="03000603000000000000" pitchFamily="66" charset="0"/>
            </a:endParaRPr>
          </a:p>
          <a:p>
            <a:r>
              <a:rPr lang="as-IN" sz="1600" dirty="0">
                <a:solidFill>
                  <a:srgbClr val="00B050"/>
                </a:solidFill>
                <a:latin typeface="Bangla" panose="03000603000000000000" pitchFamily="66" charset="0"/>
                <a:cs typeface="Bangla" panose="03000603000000000000" pitchFamily="66" charset="0"/>
              </a:rPr>
              <a:t>মুহাম্মদ ইবন আবদুল্লাহ ইবন বাযী‘ আল বাসরী (রহঃ) ..... আনাস ইবন মালিক রাদিয়াল্লাহু আনহু থেকে বর্ণিত। তিনি বলেনঃ রাসূলুল্লাহ সাল্লাল্লাহু আলাইহি ওয়াসাল্লাম-এর যুগে দীনের যে অবস্থায় আমরা ছিলাম বর্তমানে এর কিছুই দেখতে পাচ্ছি না। আমি বললামঃ সালাতের অবস্থা কোন পর্যায়ে। রাবী আবূ ইমরান জাওনী (রহঃ) বলেনঃ সালাতের বিষয়টি তো আছে। তিনি বললেনঃ তোমরা তোমাদের সালাতে তা করনি যা তোমরা জান। সহীহ, বুখারি ৫২৯, ৫৩০, তিরমিজী হাদিস নম্বরঃ ২৪৪৭ [আল মাদানী প্রকাশনী]</a:t>
            </a:r>
          </a:p>
          <a:p>
            <a:r>
              <a:rPr lang="as-IN" sz="1600" dirty="0">
                <a:solidFill>
                  <a:srgbClr val="00B050"/>
                </a:solidFill>
                <a:latin typeface="Bangla" panose="03000603000000000000" pitchFamily="66" charset="0"/>
                <a:cs typeface="Bangla" panose="03000603000000000000" pitchFamily="66" charset="0"/>
              </a:rPr>
              <a:t>এ হাদীসটি হাসান, এ সূত্রে গারীব। এটি আনাস রাদিয়াল্লাহু আনহু থেকে অন্য সূত্রেও বর্ণিত আছে।</a:t>
            </a:r>
          </a:p>
        </p:txBody>
      </p:sp>
    </p:spTree>
    <p:extLst>
      <p:ext uri="{BB962C8B-B14F-4D97-AF65-F5344CB8AC3E}">
        <p14:creationId xmlns:p14="http://schemas.microsoft.com/office/powerpoint/2010/main" val="97074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2AD8C5-3EAB-47FA-A1FA-72AEC6EA05C3}"/>
              </a:ext>
            </a:extLst>
          </p:cNvPr>
          <p:cNvSpPr txBox="1"/>
          <p:nvPr/>
        </p:nvSpPr>
        <p:spPr>
          <a:xfrm>
            <a:off x="729732" y="117693"/>
            <a:ext cx="11462268" cy="6863417"/>
          </a:xfrm>
          <a:prstGeom prst="rect">
            <a:avLst/>
          </a:prstGeom>
          <a:noFill/>
        </p:spPr>
        <p:txBody>
          <a:bodyPr wrap="square">
            <a:spAutoFit/>
          </a:bodyPr>
          <a:lstStyle/>
          <a:p>
            <a:pPr algn="ctr"/>
            <a:r>
              <a:rPr lang="as-IN" sz="2400" b="1" dirty="0">
                <a:solidFill>
                  <a:srgbClr val="0070C0"/>
                </a:solidFill>
                <a:latin typeface="Bangla" panose="03000603000000000000" pitchFamily="66" charset="0"/>
                <a:cs typeface="Bangla" panose="03000603000000000000" pitchFamily="66" charset="0"/>
              </a:rPr>
              <a:t>কেমন ছিলো সাহাবা আযমাইনদের সালাতঃ</a:t>
            </a:r>
          </a:p>
          <a:p>
            <a:r>
              <a:rPr lang="as-IN" sz="1600" dirty="0">
                <a:solidFill>
                  <a:schemeClr val="accent6">
                    <a:lumMod val="50000"/>
                  </a:schemeClr>
                </a:solidFill>
                <a:latin typeface="Bangla" panose="03000603000000000000" pitchFamily="66" charset="0"/>
                <a:cs typeface="Bangla" panose="03000603000000000000" pitchFamily="66" charset="0"/>
              </a:rPr>
              <a:t>হযরত আবু বকর রা.-এর নামাযে দাঁড়ানো প্রসঙ্গে হযরত আবদুল্লাহ ইবনে যুবাইর রা. বর্ণনা করেন যে, তিনি যখন নামাযে দাঁড়াতেন তখন এমন নিশ্চুপ ও নিশ্চল হয়ে থাকতেন, মনে হত, একটি কাঠ মাটিতে গেড়ে দেওয়া হয়েছে।</a:t>
            </a:r>
          </a:p>
          <a:p>
            <a:r>
              <a:rPr lang="as-IN" sz="1600" dirty="0">
                <a:solidFill>
                  <a:srgbClr val="1C4134"/>
                </a:solidFill>
                <a:latin typeface="Bangla" panose="03000603000000000000" pitchFamily="66" charset="0"/>
                <a:cs typeface="Bangla" panose="03000603000000000000" pitchFamily="66" charset="0"/>
              </a:rPr>
              <a:t>হযরত ওমর রা.কে যখন কুখ্যাত আবু লূলূ খঞ্জর দিয়ে আহত করে তখন তিনি বারবার বেহুশ হয়ে পড়ছিলেন। এ অবস্থায় কেউ তাঁকে নামাযের কথা স্মরণ করিয়ে দিলে তৎক্ষণাৎ নামায পড়ে নিলেন এবং বললেন, ‘আমি যদি নামায পড়তেই অক্ষম হয়ে যাই তবে বেঁচে থেকে আর লাভ কী?’</a:t>
            </a:r>
          </a:p>
          <a:p>
            <a:r>
              <a:rPr lang="as-IN" sz="1600" dirty="0">
                <a:solidFill>
                  <a:srgbClr val="7030A0"/>
                </a:solidFill>
                <a:latin typeface="Bangla" panose="03000603000000000000" pitchFamily="66" charset="0"/>
                <a:cs typeface="Bangla" panose="03000603000000000000" pitchFamily="66" charset="0"/>
              </a:rPr>
              <a:t>একবার এক যিহাদ থেকে ফেরার সময় এক স্থানে রাত যপন করার জন্য নবী করীম সাল্লাল্লাহু আলাইহি ওয়াসাল্লাম সবাইকে নির্দেশ দিলেন এবং বললেন, আজ রাতে কে আমাদের পাহারা দিবে? একজন মুহাজির আম্মার ইবনে ইয়াসির (রাযিঃ) এবং একজন আনসারী আব্বাদ ইবনে বিশর (রাযিঃ) বললেন, আমরা পাহারা দিব। হুযুর সাল্লাল্লাহু আলাইহি ওয়াসাল্লাম যেই পথ দিয়ে শত্ৰুর আগমনের সম্ভাবনা ছিল সেই দিকের একটি পাহাড় দেখিয়ে বললেন, তােমরা উভয়ে এই স্থানে অবস্থান কর। দ্বায়িত্ব পেয়ে সাহাবি দুজন যথা সময়ে সেখানে চলে গেলেন। সেখানে যাওয়ার পর আনসারী সাহাবী মুহাজিরকে বললেন, চলুন, আমরা রাতকে দুই ভাগ করে একভাগে আপনি ঘুমাবেন আর আমি জাগ্রত থাকবো আরেকভাগে আপনি জাগ্রত থাকবেন আর আমি ঘুমাবো। এভাবে পলাক্রমে পাহাড়া দিলেই বোধ হয় উত্তম হবে।</a:t>
            </a:r>
          </a:p>
          <a:p>
            <a:r>
              <a:rPr lang="as-IN" sz="1600" dirty="0">
                <a:solidFill>
                  <a:srgbClr val="7030A0"/>
                </a:solidFill>
                <a:latin typeface="Bangla" panose="03000603000000000000" pitchFamily="66" charset="0"/>
                <a:cs typeface="Bangla" panose="03000603000000000000" pitchFamily="66" charset="0"/>
              </a:rPr>
              <a:t>কেননা, উভয়ই সারা রাত জেগে থাকলে হতে পারে কোন এক সময় উভয়েরই ঘুম চলে আসবে। জাগ্রত ব্যক্তি যদি কোন আশঙ্কা বােধ করে তবে অপর সঙ্গীকে জানাতেও পারবে।</a:t>
            </a:r>
          </a:p>
          <a:p>
            <a:r>
              <a:rPr lang="as-IN" sz="1600" dirty="0">
                <a:solidFill>
                  <a:srgbClr val="7030A0"/>
                </a:solidFill>
                <a:latin typeface="Bangla" panose="03000603000000000000" pitchFamily="66" charset="0"/>
                <a:cs typeface="Bangla" panose="03000603000000000000" pitchFamily="66" charset="0"/>
              </a:rPr>
              <a:t>রাত্রের প্রথম ভাগে আনসারী সাহাবীর পাহাড়া দেওয়ার সিদ্ধান্ত হলো। তাই তিনি পাহড়ার জন্য প্রস্তুত হলে এবং মুহাজির সাহাবী ঘুমিয়ে পড়লেন। পাহাড়ার এক মুহূর্তে আনসারী সাহাবী ভাবলেন একটু এবাদত করে কাটানো যাক সময়টা। তাই তিনি নামাজে দাড়িয়ে গেলেন। এমন সময় শত্রুদের একটি টহল টিম দুর থেকে একজনকে একটি টিলার উপর দন্ডায়মান দেখতে পেল। তখন তারা সেখান থেকে তাকে লক্ষ করে তীর নিক্ষেপ করলো। কিন্তু কোনো প্রকার নড়াচড়া টের পেল না। তারা ভাবলো হয়তো তীর শরীরে আঘাত করেনি। তখন আবার নিক্ষেপ করলো। এবারো আগের মতোই নড়াচড়া টের পেল না। এইভাবে সে তৃতীয় তীর নিক্ষেপ করল। প্রতিটি তীর আনসারীর শরীরে বিদ্ধ হচ্ছিল আর তিনি তা হাত দ্বারা শরীর হতে বের করে নিচ্চিলেন। অতঃপর তিনি ধীরস্থিরভাবে রুকু সেজদা করলেন এবং নামায শেষ করে  সঙ্গীকে জাগালেন। শত্রুপক্ষের লোক একজনের স্থলে দুইজনকে দেখতে পেয়ে মনে করল নাজানি আরাে কি পরিমাণ লোক আছে।</a:t>
            </a:r>
          </a:p>
          <a:p>
            <a:r>
              <a:rPr lang="as-IN" sz="1600" dirty="0">
                <a:solidFill>
                  <a:srgbClr val="7030A0"/>
                </a:solidFill>
                <a:latin typeface="Bangla" panose="03000603000000000000" pitchFamily="66" charset="0"/>
                <a:cs typeface="Bangla" panose="03000603000000000000" pitchFamily="66" charset="0"/>
              </a:rPr>
              <a:t>তাই সে ওখান থেকে চলে গেল। মুহাজির সঙ্গী জাগ্রত হইয়া দেখলেন আনসারীর শরীরের তিন স্থান হতে প্রচুর পরিমাণে রক্ত ঝরছে। তিনি বললেন, সুবহানাল্লাহ! আপনি শুরুতেই আমাকে জাগালেন না কেন? আনসারী বললেন, আমি নামাযে একটি সূরা (সূরায়ে কাহ্ফ) শুরু করেছিলাম। সূরাটি শেষ না করে রুকুতে যেতর মনে চাইছিল না। পরে আমার এই ব্যাপারে ভয় হল যে, এমন না হয় যে, বারবার তীর বিদ্ধ হওয়ার কারণে আমি মৃত্যুবরণ করি আর নবী করীম সাল্লাল্লাহু আলাইহি ওয়াসাল্লাম পাহারার যে দায়িত্ব অর্পণ করেছেন তা অপূর্ণ রয়ে যায়। যদি আমার এই আশঙ্কা না হতো তবে আমি মৃত্যুবরণ করতাম কিন্তু সূরা শেষ না করে রুকু করতাম না। (বাইহাকী, আবু দাউদ)</a:t>
            </a:r>
          </a:p>
          <a:p>
            <a:r>
              <a:rPr lang="as-IN" sz="1600" dirty="0">
                <a:solidFill>
                  <a:srgbClr val="0070C0"/>
                </a:solidFill>
                <a:latin typeface="Bangla" panose="03000603000000000000" pitchFamily="66" charset="0"/>
                <a:cs typeface="Bangla" panose="03000603000000000000" pitchFamily="66" charset="0"/>
              </a:rPr>
              <a:t>হজরত আবদুল্লাহ ইবনে আবু বকর (রা) বলেন, হজরত আবু তালহা আনসারী (রা.) একবার তাঁর এক বাগানে নামায আদায় করতেছিলেন। ইতিমধ্যে একটি ছোট পাখি উড়তে শুরু করল, (বাগান এত ঘন ছিল যে এই ক্ষুদ্র পাখিটি পথ খুঁজে পাচ্ছিল না), তাই পাখিটি এদিক-সেদিক বের হওয়ার পথ খুঁজতে শুরু করল। এই দৃশ্য তার খুব ভাল লাগল। ফলে তিনি কিছুক্ষণ সেদিকে তাকিয়ে রইলেন। তারপর নামাযের দিকে মনোযোগ দিলেন। কিন্তু (অবস্থা এই দাঁড়াল) তিনি (তখন) স্মরণ করতে পারলেন না যে, নামায কত রাকআত আদায় করেছেন। তিনি বললেন, এই মাল আমাকে পরীক্ষায় ফেলেছে। অতঃপর রাসুলুল্লাহ (সা.) এর খেদমতে উপস্থিত হলেন এবং বাগানে তাঁর সম্মুখে যে পরীক্ষা উপস্থিত হয়েছিল তা বর্ণনা করলেন। তারপর বললেন, হে আল্লাহর রাসুল! এই মাল আল্লাহর জন্য উৎসর্গ করছি। আপনি যেখানে পছন্দ করেন উহা সেখানে ব্যয় করুন। (মুয়াত্তা ইমাম মালিক: ২১৪)</a:t>
            </a:r>
          </a:p>
        </p:txBody>
      </p:sp>
      <p:pic>
        <p:nvPicPr>
          <p:cNvPr id="5" name="Picture 4" descr="A large group of flowers&#10;&#10;Description automatically generated with low confidence">
            <a:extLst>
              <a:ext uri="{FF2B5EF4-FFF2-40B4-BE49-F238E27FC236}">
                <a16:creationId xmlns:a16="http://schemas.microsoft.com/office/drawing/2014/main" id="{B3CA7B29-6C01-4C31-81D1-BF31F2325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637"/>
            <a:ext cx="550506" cy="6960637"/>
          </a:xfrm>
          <a:prstGeom prst="rect">
            <a:avLst/>
          </a:prstGeom>
        </p:spPr>
      </p:pic>
    </p:spTree>
    <p:extLst>
      <p:ext uri="{BB962C8B-B14F-4D97-AF65-F5344CB8AC3E}">
        <p14:creationId xmlns:p14="http://schemas.microsoft.com/office/powerpoint/2010/main" val="2796947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9" name="Freeform: Shape 8">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 name="Picture 1" descr="A group of orange flowers&#10;&#10;Description automatically generated with low confidence">
            <a:extLst>
              <a:ext uri="{FF2B5EF4-FFF2-40B4-BE49-F238E27FC236}">
                <a16:creationId xmlns:a16="http://schemas.microsoft.com/office/drawing/2014/main" id="{6C0B627E-FD9C-4C65-B3F9-03C1643657A7}"/>
              </a:ext>
            </a:extLst>
          </p:cNvPr>
          <p:cNvPicPr>
            <a:picLocks noChangeAspect="1"/>
          </p:cNvPicPr>
          <p:nvPr/>
        </p:nvPicPr>
        <p:blipFill rotWithShape="1">
          <a:blip r:embed="rId2"/>
          <a:srcRect r="3328"/>
          <a:stretch/>
        </p:blipFill>
        <p:spPr>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4" name="Picture 3" descr="A large group of flowers&#10;&#10;Description automatically generated with low confidence">
            <a:extLst>
              <a:ext uri="{FF2B5EF4-FFF2-40B4-BE49-F238E27FC236}">
                <a16:creationId xmlns:a16="http://schemas.microsoft.com/office/drawing/2014/main" id="{26B974D0-D3D4-4763-A3A1-0A59AB669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15820" cy="6858000"/>
          </a:xfrm>
          <a:prstGeom prst="rect">
            <a:avLst/>
          </a:prstGeom>
        </p:spPr>
      </p:pic>
      <p:pic>
        <p:nvPicPr>
          <p:cNvPr id="5" name="Picture 4">
            <a:extLst>
              <a:ext uri="{FF2B5EF4-FFF2-40B4-BE49-F238E27FC236}">
                <a16:creationId xmlns:a16="http://schemas.microsoft.com/office/drawing/2014/main" id="{2726004A-7B90-4F7D-9959-A0CD37A8CE23}"/>
              </a:ext>
            </a:extLst>
          </p:cNvPr>
          <p:cNvPicPr>
            <a:picLocks noChangeAspect="1"/>
          </p:cNvPicPr>
          <p:nvPr/>
        </p:nvPicPr>
        <p:blipFill>
          <a:blip r:embed="rId4"/>
          <a:stretch>
            <a:fillRect/>
          </a:stretch>
        </p:blipFill>
        <p:spPr>
          <a:xfrm rot="5400000">
            <a:off x="6097966" y="763966"/>
            <a:ext cx="611888" cy="11576179"/>
          </a:xfrm>
          <a:prstGeom prst="rect">
            <a:avLst/>
          </a:prstGeom>
        </p:spPr>
      </p:pic>
      <p:pic>
        <p:nvPicPr>
          <p:cNvPr id="8" name="Picture 7" descr="Text, whiteboard&#10;&#10;Description automatically generated">
            <a:extLst>
              <a:ext uri="{FF2B5EF4-FFF2-40B4-BE49-F238E27FC236}">
                <a16:creationId xmlns:a16="http://schemas.microsoft.com/office/drawing/2014/main" id="{B37A6095-F274-4829-A0CA-BC143A98789F}"/>
              </a:ext>
            </a:extLst>
          </p:cNvPr>
          <p:cNvPicPr>
            <a:picLocks noChangeAspect="1"/>
          </p:cNvPicPr>
          <p:nvPr/>
        </p:nvPicPr>
        <p:blipFill rotWithShape="1">
          <a:blip r:embed="rId5">
            <a:extLst>
              <a:ext uri="{28A0092B-C50C-407E-A947-70E740481C1C}">
                <a14:useLocalDpi xmlns:a14="http://schemas.microsoft.com/office/drawing/2010/main" val="0"/>
              </a:ext>
            </a:extLst>
          </a:blip>
          <a:srcRect l="3833" t="16405" b="1305"/>
          <a:stretch/>
        </p:blipFill>
        <p:spPr>
          <a:xfrm>
            <a:off x="5346441" y="544296"/>
            <a:ext cx="3563224" cy="1011113"/>
          </a:xfrm>
          <a:prstGeom prst="rect">
            <a:avLst/>
          </a:prstGeom>
        </p:spPr>
      </p:pic>
      <p:sp>
        <p:nvSpPr>
          <p:cNvPr id="11" name="TextBox 10">
            <a:extLst>
              <a:ext uri="{FF2B5EF4-FFF2-40B4-BE49-F238E27FC236}">
                <a16:creationId xmlns:a16="http://schemas.microsoft.com/office/drawing/2014/main" id="{4B334FE0-B1A9-455D-B6C2-F95C1CEF3CE2}"/>
              </a:ext>
            </a:extLst>
          </p:cNvPr>
          <p:cNvSpPr txBox="1"/>
          <p:nvPr/>
        </p:nvSpPr>
        <p:spPr>
          <a:xfrm>
            <a:off x="7898462" y="2099706"/>
            <a:ext cx="3680827" cy="646331"/>
          </a:xfrm>
          <a:prstGeom prst="rect">
            <a:avLst/>
          </a:prstGeom>
          <a:noFill/>
        </p:spPr>
        <p:txBody>
          <a:bodyPr wrap="square">
            <a:spAutoFit/>
          </a:bodyPr>
          <a:lstStyle/>
          <a:p>
            <a:r>
              <a:rPr lang="as-IN" sz="3600" b="1" dirty="0">
                <a:solidFill>
                  <a:srgbClr val="317130"/>
                </a:solidFill>
                <a:latin typeface="Bangla" panose="03000603000000000000" pitchFamily="66" charset="0"/>
                <a:cs typeface="Bangla" panose="03000603000000000000" pitchFamily="66" charset="0"/>
              </a:rPr>
              <a:t>জাযাকুমুল্লাহি</a:t>
            </a:r>
            <a:r>
              <a:rPr lang="as-IN" sz="3600" dirty="0">
                <a:latin typeface="Bangla" panose="03000603000000000000" pitchFamily="66" charset="0"/>
                <a:cs typeface="Bangla" panose="03000603000000000000" pitchFamily="66" charset="0"/>
              </a:rPr>
              <a:t> </a:t>
            </a:r>
            <a:r>
              <a:rPr lang="as-IN" sz="3600" dirty="0">
                <a:solidFill>
                  <a:srgbClr val="720D10"/>
                </a:solidFill>
                <a:latin typeface="Bangla" panose="03000603000000000000" pitchFamily="66" charset="0"/>
                <a:cs typeface="Bangla" panose="03000603000000000000" pitchFamily="66" charset="0"/>
              </a:rPr>
              <a:t>খাইরান</a:t>
            </a:r>
            <a:endParaRPr lang="en-US" sz="3600" dirty="0">
              <a:solidFill>
                <a:srgbClr val="720D1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55039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B9665C-1802-4BB0-9EEA-4937BADBF258}"/>
              </a:ext>
            </a:extLst>
          </p:cNvPr>
          <p:cNvSpPr txBox="1"/>
          <p:nvPr/>
        </p:nvSpPr>
        <p:spPr>
          <a:xfrm>
            <a:off x="4000534" y="74285"/>
            <a:ext cx="3446562" cy="1200329"/>
          </a:xfrm>
          <a:prstGeom prst="rect">
            <a:avLst/>
          </a:prstGeom>
          <a:noFill/>
        </p:spPr>
        <p:txBody>
          <a:bodyPr wrap="square">
            <a:spAutoFit/>
          </a:bodyPr>
          <a:lstStyle/>
          <a:p>
            <a:r>
              <a:rPr lang="as-IN" dirty="0">
                <a:solidFill>
                  <a:srgbClr val="8B030B"/>
                </a:solidFill>
                <a:latin typeface="Bangla" panose="03000603000000000000" pitchFamily="66" charset="0"/>
                <a:cs typeface="Bangla" panose="03000603000000000000" pitchFamily="66" charset="0"/>
              </a:rPr>
              <a:t>নামায শব্দটি ফার্সি ভাষা থেকে উদ্ভূত ফার্সি: </a:t>
            </a:r>
            <a:r>
              <a:rPr lang="ar-AE" dirty="0">
                <a:solidFill>
                  <a:srgbClr val="8B030B"/>
                </a:solidFill>
                <a:latin typeface="Bangla" panose="03000603000000000000" pitchFamily="66" charset="0"/>
              </a:rPr>
              <a:t>نماز</a:t>
            </a:r>
            <a:r>
              <a:rPr lang="en-US" dirty="0">
                <a:solidFill>
                  <a:srgbClr val="8B030B"/>
                </a:solidFill>
                <a:latin typeface="Bangla" panose="03000603000000000000" pitchFamily="66" charset="0"/>
              </a:rPr>
              <a:t> </a:t>
            </a:r>
            <a:r>
              <a:rPr lang="as-IN" dirty="0">
                <a:solidFill>
                  <a:srgbClr val="8B030B"/>
                </a:solidFill>
                <a:latin typeface="Bangla" panose="03000603000000000000" pitchFamily="66" charset="0"/>
                <a:cs typeface="Bangla" panose="03000603000000000000" pitchFamily="66" charset="0"/>
              </a:rPr>
              <a:t>এবং বাংলা ভাষায় পরিগৃহীত একটি শব্দ যা আরবি ভাষার সালাত শব্দের (আরবি: </a:t>
            </a:r>
            <a:r>
              <a:rPr lang="ar-AE" dirty="0">
                <a:solidFill>
                  <a:srgbClr val="8B030B"/>
                </a:solidFill>
                <a:latin typeface="Bangla" panose="03000603000000000000" pitchFamily="66" charset="0"/>
              </a:rPr>
              <a:t>صلاة‎, </a:t>
            </a:r>
            <a:r>
              <a:rPr lang="as-IN" dirty="0">
                <a:solidFill>
                  <a:srgbClr val="8B030B"/>
                </a:solidFill>
                <a:latin typeface="Bangla" panose="03000603000000000000" pitchFamily="66" charset="0"/>
                <a:cs typeface="Bangla" panose="03000603000000000000" pitchFamily="66" charset="0"/>
              </a:rPr>
              <a:t>কুরআনিক আরবি: </a:t>
            </a:r>
            <a:r>
              <a:rPr lang="ar-AE" dirty="0">
                <a:solidFill>
                  <a:srgbClr val="8B030B"/>
                </a:solidFill>
                <a:latin typeface="Bangla" panose="03000603000000000000" pitchFamily="66" charset="0"/>
              </a:rPr>
              <a:t>صلوة</a:t>
            </a:r>
            <a:r>
              <a:rPr lang="en-US" dirty="0">
                <a:solidFill>
                  <a:srgbClr val="8B030B"/>
                </a:solidFill>
                <a:latin typeface="Bangla" panose="03000603000000000000" pitchFamily="66" charset="0"/>
              </a:rPr>
              <a:t> </a:t>
            </a:r>
            <a:r>
              <a:rPr lang="as-IN" dirty="0">
                <a:solidFill>
                  <a:srgbClr val="8B030B"/>
                </a:solidFill>
                <a:latin typeface="Bangla" panose="03000603000000000000" pitchFamily="66" charset="0"/>
                <a:cs typeface="Bangla" panose="03000603000000000000" pitchFamily="66" charset="0"/>
              </a:rPr>
              <a:t>প্রতিশব্দ</a:t>
            </a:r>
            <a:endParaRPr lang="en-US" dirty="0">
              <a:solidFill>
                <a:srgbClr val="8B030B"/>
              </a:solidFill>
              <a:latin typeface="Bangla" panose="03000603000000000000" pitchFamily="66" charset="0"/>
              <a:cs typeface="Bangla" panose="03000603000000000000" pitchFamily="66" charset="0"/>
            </a:endParaRPr>
          </a:p>
        </p:txBody>
      </p:sp>
      <p:sp>
        <p:nvSpPr>
          <p:cNvPr id="8" name="TextBox 7">
            <a:extLst>
              <a:ext uri="{FF2B5EF4-FFF2-40B4-BE49-F238E27FC236}">
                <a16:creationId xmlns:a16="http://schemas.microsoft.com/office/drawing/2014/main" id="{0171F0CD-B19A-45CC-806B-7127DFD199A2}"/>
              </a:ext>
            </a:extLst>
          </p:cNvPr>
          <p:cNvSpPr txBox="1"/>
          <p:nvPr/>
        </p:nvSpPr>
        <p:spPr>
          <a:xfrm>
            <a:off x="7798732" y="192771"/>
            <a:ext cx="3923567" cy="2862322"/>
          </a:xfrm>
          <a:prstGeom prst="rect">
            <a:avLst/>
          </a:prstGeom>
          <a:noFill/>
        </p:spPr>
        <p:txBody>
          <a:bodyPr wrap="square">
            <a:spAutoFit/>
          </a:bodyPr>
          <a:lstStyle/>
          <a:p>
            <a:r>
              <a:rPr lang="ar-AE" dirty="0">
                <a:solidFill>
                  <a:srgbClr val="630702"/>
                </a:solidFill>
                <a:latin typeface="Bangla" panose="03000603000000000000" pitchFamily="66" charset="0"/>
              </a:rPr>
              <a:t>‘</a:t>
            </a:r>
            <a:r>
              <a:rPr lang="as-IN" dirty="0">
                <a:solidFill>
                  <a:srgbClr val="630702"/>
                </a:solidFill>
                <a:latin typeface="Bangla" panose="03000603000000000000" pitchFamily="66" charset="0"/>
                <a:cs typeface="Bangla" panose="03000603000000000000" pitchFamily="66" charset="0"/>
              </a:rPr>
              <a:t>সালাত’ -এর আভিধানিক অর্থ দো‘আ, রহমত, ক্ষমা প্রার্থনা করা ইত্যাদি।</a:t>
            </a:r>
          </a:p>
          <a:p>
            <a:r>
              <a:rPr lang="as-IN" dirty="0">
                <a:solidFill>
                  <a:srgbClr val="7030A0"/>
                </a:solidFill>
                <a:latin typeface="Bangla" panose="03000603000000000000" pitchFamily="66" charset="0"/>
                <a:cs typeface="Bangla" panose="03000603000000000000" pitchFamily="66" charset="0"/>
              </a:rPr>
              <a:t>পারিভাষিক অর্থ: </a:t>
            </a:r>
            <a:r>
              <a:rPr lang="as-IN" dirty="0">
                <a:solidFill>
                  <a:srgbClr val="630702"/>
                </a:solidFill>
                <a:latin typeface="Bangla" panose="03000603000000000000" pitchFamily="66" charset="0"/>
                <a:cs typeface="Bangla" panose="03000603000000000000" pitchFamily="66" charset="0"/>
              </a:rPr>
              <a:t>‘শরী‘আত নির্দেশিত ক্রিয়া-পদ্ধতির মাধ্যমে আল্লাহর নিকটে বান্দার ক্ষমা ভিক্ষা ও প্রার্থনা নিবেদনের শ্রেষ্ঠতম ইবাদতকে ‘সালাত’ বলা হয়, যা তাকবীরে তাহরীমা দ্বারা শুরু হয় ও সালাম দ্বারা শেষ হয়’। </a:t>
            </a:r>
            <a:endParaRPr lang="en-US" dirty="0">
              <a:solidFill>
                <a:srgbClr val="630702"/>
              </a:solidFill>
              <a:latin typeface="Bangla" panose="03000603000000000000" pitchFamily="66" charset="0"/>
              <a:cs typeface="Bangla" panose="03000603000000000000" pitchFamily="66" charset="0"/>
            </a:endParaRPr>
          </a:p>
          <a:p>
            <a:r>
              <a:rPr lang="as-IN" sz="1600" dirty="0">
                <a:solidFill>
                  <a:srgbClr val="7030A0"/>
                </a:solidFill>
                <a:latin typeface="Bangla" panose="03000603000000000000" pitchFamily="66" charset="0"/>
                <a:cs typeface="Bangla" panose="03000603000000000000" pitchFamily="66" charset="0"/>
              </a:rPr>
              <a:t>আবুদাঊদ, মিশকাত হা/৩১২ ‘পবিত্রতা’ অধ্যায়-৩; মুসলিম, মিশকাত হা/৭৯১ ‘ছালাত’ অধ্যায়-৪, ‘ছালাতের বিবরণ’ অনুচ্ছেদ-১০।</a:t>
            </a:r>
          </a:p>
        </p:txBody>
      </p:sp>
      <p:sp>
        <p:nvSpPr>
          <p:cNvPr id="10" name="TextBox 9">
            <a:extLst>
              <a:ext uri="{FF2B5EF4-FFF2-40B4-BE49-F238E27FC236}">
                <a16:creationId xmlns:a16="http://schemas.microsoft.com/office/drawing/2014/main" id="{E9C0768E-5F33-4970-B2BA-C49CCC07CCA5}"/>
              </a:ext>
            </a:extLst>
          </p:cNvPr>
          <p:cNvSpPr txBox="1"/>
          <p:nvPr/>
        </p:nvSpPr>
        <p:spPr>
          <a:xfrm>
            <a:off x="7517423" y="3055093"/>
            <a:ext cx="4055451" cy="3693319"/>
          </a:xfrm>
          <a:prstGeom prst="rect">
            <a:avLst/>
          </a:prstGeom>
          <a:noFill/>
        </p:spPr>
        <p:txBody>
          <a:bodyPr wrap="square">
            <a:spAutoFit/>
          </a:bodyPr>
          <a:lstStyle/>
          <a:p>
            <a:pPr algn="ctr"/>
            <a:r>
              <a:rPr lang="as-IN" dirty="0">
                <a:solidFill>
                  <a:srgbClr val="637C29"/>
                </a:solidFill>
                <a:latin typeface="Bangla" panose="03000603000000000000" pitchFamily="66" charset="0"/>
                <a:cs typeface="Bangla" panose="03000603000000000000" pitchFamily="66" charset="0"/>
              </a:rPr>
              <a:t>রাসূল সাল্লাল্লাহু আলাইহি ওয়াসাল্লাম বলেছেন:</a:t>
            </a:r>
            <a:endParaRPr lang="en-US" dirty="0">
              <a:solidFill>
                <a:srgbClr val="637C29"/>
              </a:solidFill>
              <a:latin typeface="Bangla" panose="03000603000000000000" pitchFamily="66" charset="0"/>
              <a:cs typeface="Bangla" panose="03000603000000000000" pitchFamily="66" charset="0"/>
            </a:endParaRPr>
          </a:p>
          <a:p>
            <a:pPr algn="ctr"/>
            <a:endParaRPr lang="as-IN" dirty="0">
              <a:solidFill>
                <a:srgbClr val="637C29"/>
              </a:solidFill>
              <a:latin typeface="Bangla" panose="03000603000000000000" pitchFamily="66" charset="0"/>
              <a:cs typeface="Bangla" panose="03000603000000000000" pitchFamily="66" charset="0"/>
            </a:endParaRPr>
          </a:p>
          <a:p>
            <a:pPr algn="ctr"/>
            <a:r>
              <a:rPr lang="as-IN" dirty="0">
                <a:solidFill>
                  <a:srgbClr val="637C29"/>
                </a:solidFill>
                <a:latin typeface="Bangla" panose="03000603000000000000" pitchFamily="66" charset="0"/>
                <a:cs typeface="Bangla" panose="03000603000000000000" pitchFamily="66" charset="0"/>
              </a:rPr>
              <a:t>«</a:t>
            </a:r>
            <a:r>
              <a:rPr lang="ar-AE" dirty="0">
                <a:solidFill>
                  <a:srgbClr val="637C29"/>
                </a:solidFill>
                <a:latin typeface="Bangla" panose="03000603000000000000" pitchFamily="66" charset="0"/>
              </a:rPr>
              <a:t>بين الرجل وبين الشرك أو الكفر ترك الصلاة»</a:t>
            </a:r>
          </a:p>
          <a:p>
            <a:pPr algn="ctr"/>
            <a:r>
              <a:rPr lang="ar-AE" dirty="0">
                <a:solidFill>
                  <a:srgbClr val="637C29"/>
                </a:solidFill>
                <a:latin typeface="Bangla" panose="03000603000000000000" pitchFamily="66" charset="0"/>
              </a:rPr>
              <a:t>“</a:t>
            </a:r>
            <a:r>
              <a:rPr lang="as-IN" dirty="0">
                <a:solidFill>
                  <a:srgbClr val="637C29"/>
                </a:solidFill>
                <a:latin typeface="Bangla" panose="03000603000000000000" pitchFamily="66" charset="0"/>
                <a:cs typeface="Bangla" panose="03000603000000000000" pitchFamily="66" charset="0"/>
              </a:rPr>
              <a:t>মানুষ এবং শির্ক কুফুরীর মধ্যে পার্থক্য সালাত ছেড়ে দেওয়া”। (সহীহ মুসলিম) </a:t>
            </a:r>
          </a:p>
          <a:p>
            <a:pPr algn="ctr"/>
            <a:r>
              <a:rPr lang="as-IN" dirty="0">
                <a:solidFill>
                  <a:srgbClr val="00B050"/>
                </a:solidFill>
                <a:latin typeface="Bangla" panose="03000603000000000000" pitchFamily="66" charset="0"/>
                <a:cs typeface="Bangla" panose="03000603000000000000" pitchFamily="66" charset="0"/>
              </a:rPr>
              <a:t>«</a:t>
            </a:r>
            <a:r>
              <a:rPr lang="ar-AE" dirty="0">
                <a:solidFill>
                  <a:srgbClr val="00B050"/>
                </a:solidFill>
                <a:latin typeface="Bangla" panose="03000603000000000000" pitchFamily="66" charset="0"/>
              </a:rPr>
              <a:t>العهد الذي بيننا وبينهم الصلاة فمن تركها فقد كفر»</a:t>
            </a:r>
          </a:p>
          <a:p>
            <a:pPr algn="ctr"/>
            <a:r>
              <a:rPr lang="ar-AE" dirty="0">
                <a:solidFill>
                  <a:srgbClr val="00B050"/>
                </a:solidFill>
                <a:latin typeface="Bangla" panose="03000603000000000000" pitchFamily="66" charset="0"/>
              </a:rPr>
              <a:t>“</a:t>
            </a:r>
            <a:r>
              <a:rPr lang="as-IN" dirty="0">
                <a:solidFill>
                  <a:srgbClr val="00B050"/>
                </a:solidFill>
                <a:latin typeface="Bangla" panose="03000603000000000000" pitchFamily="66" charset="0"/>
                <a:cs typeface="Bangla" panose="03000603000000000000" pitchFamily="66" charset="0"/>
              </a:rPr>
              <a:t>আমাদের ও তাদের (কাফিরদের) মধ্যে যে পার্থক্য তা হলো সালাত। অতএব, যে সালাত ছেড়ে দিল সে কুফুরী করল।” (আবু দাউদ, নাসাঈ, তিরমিযী, ইবন মাজাহ)</a:t>
            </a:r>
          </a:p>
          <a:p>
            <a:pPr algn="ctr"/>
            <a:r>
              <a:rPr lang="as-IN" dirty="0">
                <a:solidFill>
                  <a:srgbClr val="637C29"/>
                </a:solidFill>
                <a:latin typeface="Bangla" panose="03000603000000000000" pitchFamily="66" charset="0"/>
                <a:cs typeface="Bangla" panose="03000603000000000000" pitchFamily="66" charset="0"/>
              </a:rPr>
              <a:t>প্রখ্যাত তাবেঈ শাকীক ইবন আব্দুল্লাহ আল-উকাইলী বলেন, “সাহাবায়ে কিরাম সালাত ব্যতীত অন্য কোনো আমল ছেড়ে দেওয়াকে কুফুরী মনে করতেন না।” (সুনান তিরমিযী)</a:t>
            </a:r>
          </a:p>
        </p:txBody>
      </p:sp>
      <p:sp>
        <p:nvSpPr>
          <p:cNvPr id="12" name="TextBox 11">
            <a:extLst>
              <a:ext uri="{FF2B5EF4-FFF2-40B4-BE49-F238E27FC236}">
                <a16:creationId xmlns:a16="http://schemas.microsoft.com/office/drawing/2014/main" id="{12E7AE31-32F0-45B6-93EC-762B0D22E332}"/>
              </a:ext>
            </a:extLst>
          </p:cNvPr>
          <p:cNvSpPr txBox="1"/>
          <p:nvPr/>
        </p:nvSpPr>
        <p:spPr>
          <a:xfrm>
            <a:off x="74083" y="74285"/>
            <a:ext cx="3662648" cy="6463308"/>
          </a:xfrm>
          <a:prstGeom prst="rect">
            <a:avLst/>
          </a:prstGeom>
          <a:noFill/>
        </p:spPr>
        <p:txBody>
          <a:bodyPr wrap="square">
            <a:spAutoFit/>
          </a:bodyPr>
          <a:lstStyle/>
          <a:p>
            <a:r>
              <a:rPr lang="as-IN" dirty="0">
                <a:solidFill>
                  <a:srgbClr val="00B050"/>
                </a:solidFill>
                <a:latin typeface="Bangla" panose="03000603000000000000" pitchFamily="66" charset="0"/>
                <a:cs typeface="Bangla" panose="03000603000000000000" pitchFamily="66" charset="0"/>
              </a:rPr>
              <a:t>অন্যান্য নবীদের শরিয়তেও সালাত ছিলোঃ</a:t>
            </a:r>
          </a:p>
          <a:p>
            <a:r>
              <a:rPr lang="as-IN" dirty="0">
                <a:solidFill>
                  <a:srgbClr val="598136"/>
                </a:solidFill>
                <a:latin typeface="Bangla" panose="03000603000000000000" pitchFamily="66" charset="0"/>
                <a:cs typeface="Bangla" panose="03000603000000000000" pitchFamily="66" charset="0"/>
              </a:rPr>
              <a:t>বিগত শরী‘আতসমূহের মধ্য থেকেও কোনো শরী‘আত সালাতবিহীন ছিল না। আল্লাহ তা‘আলা ইবরাহীম আলাইহিস সালাম সম্পর্কে বলেন,</a:t>
            </a:r>
            <a:endParaRPr lang="as-IN" dirty="0">
              <a:solidFill>
                <a:srgbClr val="7030A0"/>
              </a:solidFill>
              <a:latin typeface="Bangla" panose="03000603000000000000" pitchFamily="66" charset="0"/>
              <a:cs typeface="Bangla" panose="03000603000000000000" pitchFamily="66" charset="0"/>
            </a:endParaRPr>
          </a:p>
          <a:p>
            <a:r>
              <a:rPr lang="as-IN" dirty="0">
                <a:solidFill>
                  <a:srgbClr val="7030A0"/>
                </a:solidFill>
                <a:latin typeface="Bangla" panose="03000603000000000000" pitchFamily="66" charset="0"/>
                <a:cs typeface="Bangla" panose="03000603000000000000" pitchFamily="66" charset="0"/>
              </a:rPr>
              <a:t>﴿</a:t>
            </a:r>
            <a:r>
              <a:rPr lang="ar-AE" dirty="0">
                <a:solidFill>
                  <a:srgbClr val="7030A0"/>
                </a:solidFill>
                <a:latin typeface="Bangla" panose="03000603000000000000" pitchFamily="66" charset="0"/>
              </a:rPr>
              <a:t>رَبِّ ٱجۡعَلۡنِي مُقِيمَ ٱلصَّلَوٰةِ وَمِن ذُرِّيَّتِي﴾ [ابراهيم: ٤٠]</a:t>
            </a:r>
          </a:p>
          <a:p>
            <a:r>
              <a:rPr lang="ar-AE" dirty="0">
                <a:solidFill>
                  <a:srgbClr val="7030A0"/>
                </a:solidFill>
                <a:latin typeface="Bangla" panose="03000603000000000000" pitchFamily="66" charset="0"/>
              </a:rPr>
              <a:t>“</a:t>
            </a:r>
            <a:r>
              <a:rPr lang="as-IN" dirty="0">
                <a:solidFill>
                  <a:srgbClr val="7030A0"/>
                </a:solidFill>
                <a:latin typeface="Bangla" panose="03000603000000000000" pitchFamily="66" charset="0"/>
                <a:cs typeface="Bangla" panose="03000603000000000000" pitchFamily="66" charset="0"/>
              </a:rPr>
              <a:t>হে আমার রব! আমাকে সালাত প্রতিষ্ঠাকারী কর এবং আমার বংশধরদের মধ্যে থেকেও।” [সূরা ইবরাহীম: ৪০]</a:t>
            </a:r>
          </a:p>
          <a:p>
            <a:r>
              <a:rPr lang="as-IN" dirty="0">
                <a:solidFill>
                  <a:srgbClr val="598136"/>
                </a:solidFill>
                <a:latin typeface="Bangla" panose="03000603000000000000" pitchFamily="66" charset="0"/>
                <a:cs typeface="Bangla" panose="03000603000000000000" pitchFamily="66" charset="0"/>
              </a:rPr>
              <a:t>এবং ঈসা আলাইহিস সালাম সম্পর্কে বলেন,</a:t>
            </a:r>
          </a:p>
          <a:p>
            <a:r>
              <a:rPr lang="as-IN" dirty="0">
                <a:solidFill>
                  <a:srgbClr val="7030A0"/>
                </a:solidFill>
                <a:latin typeface="Bangla" panose="03000603000000000000" pitchFamily="66" charset="0"/>
                <a:cs typeface="Bangla" panose="03000603000000000000" pitchFamily="66" charset="0"/>
              </a:rPr>
              <a:t>‎ ﴿</a:t>
            </a:r>
            <a:r>
              <a:rPr lang="ar-AE" dirty="0">
                <a:solidFill>
                  <a:srgbClr val="7030A0"/>
                </a:solidFill>
                <a:latin typeface="Bangla" panose="03000603000000000000" pitchFamily="66" charset="0"/>
              </a:rPr>
              <a:t>وَأَوۡصَٰنِي بِٱلصَّلَوٰةِ وَٱلزَّكَوٰةِ مَا دُمۡتُ حَيّٗا﴾ [مريم: ٣١]</a:t>
            </a:r>
          </a:p>
          <a:p>
            <a:r>
              <a:rPr lang="ar-AE" dirty="0">
                <a:solidFill>
                  <a:srgbClr val="7030A0"/>
                </a:solidFill>
                <a:latin typeface="Bangla" panose="03000603000000000000" pitchFamily="66" charset="0"/>
              </a:rPr>
              <a:t>“</a:t>
            </a:r>
            <a:r>
              <a:rPr lang="as-IN" dirty="0">
                <a:solidFill>
                  <a:srgbClr val="7030A0"/>
                </a:solidFill>
                <a:latin typeface="Bangla" panose="03000603000000000000" pitchFamily="66" charset="0"/>
                <a:cs typeface="Bangla" panose="03000603000000000000" pitchFamily="66" charset="0"/>
              </a:rPr>
              <a:t>এবং তিনি আমাকে নির্দেশ দিয়েছেন যতদিন জীবিত থাকি ততদিন সালাত ও যাকাত আদায় করতে।” [সূরা মারইয়াম: ৩১]</a:t>
            </a:r>
          </a:p>
          <a:p>
            <a:r>
              <a:rPr lang="as-IN" dirty="0">
                <a:solidFill>
                  <a:srgbClr val="598136"/>
                </a:solidFill>
                <a:latin typeface="Bangla" panose="03000603000000000000" pitchFamily="66" charset="0"/>
                <a:cs typeface="Bangla" panose="03000603000000000000" pitchFamily="66" charset="0"/>
              </a:rPr>
              <a:t>এবং ইসমাঈল আলাইহিস সালাম সম্পর্কে বলেন,</a:t>
            </a:r>
          </a:p>
          <a:p>
            <a:r>
              <a:rPr lang="as-IN" dirty="0">
                <a:solidFill>
                  <a:srgbClr val="7030A0"/>
                </a:solidFill>
                <a:latin typeface="Bangla" panose="03000603000000000000" pitchFamily="66" charset="0"/>
                <a:cs typeface="Bangla" panose="03000603000000000000" pitchFamily="66" charset="0"/>
              </a:rPr>
              <a:t>﴿</a:t>
            </a:r>
            <a:r>
              <a:rPr lang="ar-AE" dirty="0">
                <a:solidFill>
                  <a:srgbClr val="7030A0"/>
                </a:solidFill>
                <a:latin typeface="Bangla" panose="03000603000000000000" pitchFamily="66" charset="0"/>
              </a:rPr>
              <a:t>وَكَانَ يَأۡمُرُ أَهۡلَهُۥ بِٱلصَّلَوٰةِوَٱلزَّكَوٰةِ وَكَانَ عِندَ رَبِّهِۦ مَرۡضِيّٗا ٥٥ ﴾ [مريم: ٥٥]</a:t>
            </a:r>
          </a:p>
          <a:p>
            <a:r>
              <a:rPr lang="ar-AE" dirty="0">
                <a:solidFill>
                  <a:srgbClr val="7030A0"/>
                </a:solidFill>
                <a:latin typeface="Bangla" panose="03000603000000000000" pitchFamily="66" charset="0"/>
              </a:rPr>
              <a:t>“</a:t>
            </a:r>
            <a:r>
              <a:rPr lang="as-IN" dirty="0">
                <a:solidFill>
                  <a:srgbClr val="7030A0"/>
                </a:solidFill>
                <a:latin typeface="Bangla" panose="03000603000000000000" pitchFamily="66" charset="0"/>
                <a:cs typeface="Bangla" panose="03000603000000000000" pitchFamily="66" charset="0"/>
              </a:rPr>
              <a:t>সে তার পরিজনবর্গকে সালাত ও যাকাতের নির্দেশ দিত এবং সে ছিল তার রবের সন্তোষভাজন।” [সূরা মারইয়াম: ৫৫]</a:t>
            </a:r>
          </a:p>
          <a:p>
            <a:endParaRPr lang="as-IN" dirty="0"/>
          </a:p>
          <a:p>
            <a:endParaRPr lang="as-IN" dirty="0"/>
          </a:p>
        </p:txBody>
      </p:sp>
      <p:sp>
        <p:nvSpPr>
          <p:cNvPr id="14" name="TextBox 13">
            <a:extLst>
              <a:ext uri="{FF2B5EF4-FFF2-40B4-BE49-F238E27FC236}">
                <a16:creationId xmlns:a16="http://schemas.microsoft.com/office/drawing/2014/main" id="{C8B6D09E-6754-4CE0-9CE8-2A6763CBF177}"/>
              </a:ext>
            </a:extLst>
          </p:cNvPr>
          <p:cNvSpPr txBox="1"/>
          <p:nvPr/>
        </p:nvSpPr>
        <p:spPr>
          <a:xfrm>
            <a:off x="3854775" y="1274614"/>
            <a:ext cx="3662648" cy="1569660"/>
          </a:xfrm>
          <a:prstGeom prst="rect">
            <a:avLst/>
          </a:prstGeom>
          <a:noFill/>
        </p:spPr>
        <p:txBody>
          <a:bodyPr wrap="square">
            <a:spAutoFit/>
          </a:bodyPr>
          <a:lstStyle/>
          <a:p>
            <a:r>
              <a:rPr lang="as-IN" sz="1600" dirty="0">
                <a:solidFill>
                  <a:srgbClr val="3028C6"/>
                </a:solidFill>
                <a:latin typeface="Bangla" panose="03000603000000000000" pitchFamily="66" charset="0"/>
                <a:cs typeface="Bangla" panose="03000603000000000000" pitchFamily="66" charset="0"/>
              </a:rPr>
              <a:t>ইসলাম পাঁচটি ভিত্তির উপর প্রতিষ্ঠিত।</a:t>
            </a:r>
            <a:r>
              <a:rPr lang="en-US" sz="1600" dirty="0">
                <a:solidFill>
                  <a:srgbClr val="3028C6"/>
                </a:solidFill>
                <a:latin typeface="Bangla" panose="03000603000000000000" pitchFamily="66" charset="0"/>
                <a:cs typeface="Bangla" panose="03000603000000000000" pitchFamily="66" charset="0"/>
              </a:rPr>
              <a:t> </a:t>
            </a:r>
            <a:r>
              <a:rPr lang="as-IN" sz="1600" dirty="0">
                <a:solidFill>
                  <a:srgbClr val="3028C6"/>
                </a:solidFill>
                <a:latin typeface="Bangla" panose="03000603000000000000" pitchFamily="66" charset="0"/>
                <a:cs typeface="Bangla" panose="03000603000000000000" pitchFamily="66" charset="0"/>
              </a:rPr>
              <a:t>সেগুলো হলো : (১) এই সাক্ষ্য দেয়া যে,আল্লাহ ছাড়া কোন ইলাহ্‌ নেই এবং মুহাম্মদ আল্লাহর দাস ও রসূল, (২) সালাত কায়েম করা, (৩)</a:t>
            </a:r>
            <a:r>
              <a:rPr lang="en-US" sz="1600" dirty="0">
                <a:solidFill>
                  <a:srgbClr val="3028C6"/>
                </a:solidFill>
                <a:latin typeface="Bangla" panose="03000603000000000000" pitchFamily="66" charset="0"/>
                <a:cs typeface="Bangla" panose="03000603000000000000" pitchFamily="66" charset="0"/>
              </a:rPr>
              <a:t> </a:t>
            </a:r>
            <a:r>
              <a:rPr lang="as-IN" sz="1600" dirty="0">
                <a:solidFill>
                  <a:srgbClr val="3028C6"/>
                </a:solidFill>
                <a:latin typeface="Bangla" panose="03000603000000000000" pitchFamily="66" charset="0"/>
                <a:cs typeface="Bangla" panose="03000603000000000000" pitchFamily="66" charset="0"/>
              </a:rPr>
              <a:t>যাকাত প্রদান করা, (৪) হজ্জ করা এবং (৫) রমযান মাসে রোযা রাখা। </a:t>
            </a:r>
            <a:endParaRPr lang="en-US" sz="1600" dirty="0">
              <a:solidFill>
                <a:srgbClr val="3028C6"/>
              </a:solidFill>
              <a:latin typeface="Bangla" panose="03000603000000000000" pitchFamily="66" charset="0"/>
              <a:cs typeface="Bangla" panose="03000603000000000000" pitchFamily="66" charset="0"/>
            </a:endParaRPr>
          </a:p>
          <a:p>
            <a:r>
              <a:rPr lang="as-IN" sz="1600" dirty="0">
                <a:solidFill>
                  <a:srgbClr val="3028C6"/>
                </a:solidFill>
                <a:latin typeface="Bangla" panose="03000603000000000000" pitchFamily="66" charset="0"/>
                <a:cs typeface="Bangla" panose="03000603000000000000" pitchFamily="66" charset="0"/>
              </a:rPr>
              <a:t>(সহীহ বুখারি ও মুসলিম )</a:t>
            </a:r>
            <a:endParaRPr lang="en-US" sz="1600" dirty="0">
              <a:solidFill>
                <a:srgbClr val="3028C6"/>
              </a:solidFill>
              <a:latin typeface="Bangla" panose="03000603000000000000" pitchFamily="66" charset="0"/>
              <a:cs typeface="Bangla" panose="03000603000000000000" pitchFamily="66" charset="0"/>
            </a:endParaRPr>
          </a:p>
        </p:txBody>
      </p:sp>
      <p:pic>
        <p:nvPicPr>
          <p:cNvPr id="18" name="Picture 17" descr="A bouquet of red roses&#10;&#10;Description automatically generated with medium confidence">
            <a:extLst>
              <a:ext uri="{FF2B5EF4-FFF2-40B4-BE49-F238E27FC236}">
                <a16:creationId xmlns:a16="http://schemas.microsoft.com/office/drawing/2014/main" id="{2794A79E-9753-4936-B96D-A138059A2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5350" y="3264408"/>
            <a:ext cx="3662647" cy="2980944"/>
          </a:xfrm>
          <a:prstGeom prst="rect">
            <a:avLst/>
          </a:prstGeom>
        </p:spPr>
      </p:pic>
    </p:spTree>
    <p:extLst>
      <p:ext uri="{BB962C8B-B14F-4D97-AF65-F5344CB8AC3E}">
        <p14:creationId xmlns:p14="http://schemas.microsoft.com/office/powerpoint/2010/main" val="3008432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3F237C-E165-437D-8AA6-B636F7E5A763}"/>
              </a:ext>
            </a:extLst>
          </p:cNvPr>
          <p:cNvSpPr txBox="1"/>
          <p:nvPr/>
        </p:nvSpPr>
        <p:spPr>
          <a:xfrm>
            <a:off x="0" y="87923"/>
            <a:ext cx="12036669" cy="5570756"/>
          </a:xfrm>
          <a:prstGeom prst="rect">
            <a:avLst/>
          </a:prstGeom>
          <a:noFill/>
        </p:spPr>
        <p:txBody>
          <a:bodyPr wrap="square">
            <a:spAutoFit/>
          </a:bodyPr>
          <a:lstStyle/>
          <a:p>
            <a:pPr algn="ctr"/>
            <a:r>
              <a:rPr lang="as-IN" sz="2400" b="1" dirty="0">
                <a:solidFill>
                  <a:srgbClr val="7030A0"/>
                </a:solidFill>
                <a:latin typeface="Bangla" panose="03000603000000000000" pitchFamily="66" charset="0"/>
                <a:cs typeface="Bangla" panose="03000603000000000000" pitchFamily="66" charset="0"/>
              </a:rPr>
              <a:t>সালাত কেনোঃ</a:t>
            </a:r>
            <a:endParaRPr lang="en-US" sz="2400" b="1" dirty="0">
              <a:solidFill>
                <a:srgbClr val="7030A0"/>
              </a:solidFill>
              <a:latin typeface="Bangla" panose="03000603000000000000" pitchFamily="66" charset="0"/>
              <a:cs typeface="Bangla" panose="03000603000000000000" pitchFamily="66" charset="0"/>
            </a:endParaRPr>
          </a:p>
          <a:p>
            <a:pPr algn="ctr"/>
            <a:r>
              <a:rPr lang="as-IN" sz="1600" dirty="0">
                <a:solidFill>
                  <a:srgbClr val="3028C6"/>
                </a:solidFill>
                <a:latin typeface="Bangla" panose="03000603000000000000" pitchFamily="66" charset="0"/>
                <a:cs typeface="Bangla" panose="03000603000000000000" pitchFamily="66" charset="0"/>
              </a:rPr>
              <a:t>কালেমার সাক্ষ্য দেওয়ার পর সালাতই ইসলামের</a:t>
            </a:r>
            <a:r>
              <a:rPr lang="en-US" sz="1600" dirty="0">
                <a:solidFill>
                  <a:srgbClr val="3028C6"/>
                </a:solidFill>
                <a:latin typeface="Bangla" panose="03000603000000000000" pitchFamily="66" charset="0"/>
                <a:cs typeface="Bangla" panose="03000603000000000000" pitchFamily="66" charset="0"/>
              </a:rPr>
              <a:t> </a:t>
            </a:r>
            <a:r>
              <a:rPr lang="as-IN" sz="1600" dirty="0">
                <a:solidFill>
                  <a:srgbClr val="3028C6"/>
                </a:solidFill>
                <a:latin typeface="Bangla" panose="03000603000000000000" pitchFamily="66" charset="0"/>
                <a:cs typeface="Bangla" panose="03000603000000000000" pitchFamily="66" charset="0"/>
              </a:rPr>
              <a:t>অধিকতর গুরুত্ব ও তাগিদপূর্ণ রুকন বা স্তম্ভ</a:t>
            </a:r>
            <a:r>
              <a:rPr lang="en-US" sz="1600" dirty="0">
                <a:solidFill>
                  <a:srgbClr val="3028C6"/>
                </a:solidFill>
                <a:latin typeface="Bangla" panose="03000603000000000000" pitchFamily="66" charset="0"/>
                <a:cs typeface="Bangla" panose="03000603000000000000" pitchFamily="66" charset="0"/>
              </a:rPr>
              <a:t> </a:t>
            </a:r>
            <a:r>
              <a:rPr lang="as-IN" sz="1600" dirty="0">
                <a:solidFill>
                  <a:srgbClr val="3028C6"/>
                </a:solidFill>
                <a:latin typeface="Bangla" panose="03000603000000000000" pitchFamily="66" charset="0"/>
                <a:cs typeface="Bangla" panose="03000603000000000000" pitchFamily="66" charset="0"/>
              </a:rPr>
              <a:t>এবং ইসলামের সবচেয়ে বড় আনুষ্ঠানিকতা,</a:t>
            </a:r>
            <a:r>
              <a:rPr lang="en-US" sz="1600" dirty="0">
                <a:solidFill>
                  <a:srgbClr val="3028C6"/>
                </a:solidFill>
                <a:latin typeface="Bangla" panose="03000603000000000000" pitchFamily="66" charset="0"/>
                <a:cs typeface="Bangla" panose="03000603000000000000" pitchFamily="66" charset="0"/>
              </a:rPr>
              <a:t> </a:t>
            </a:r>
            <a:r>
              <a:rPr lang="as-IN" sz="1600" dirty="0">
                <a:solidFill>
                  <a:srgbClr val="3028C6"/>
                </a:solidFill>
                <a:latin typeface="Bangla" panose="03000603000000000000" pitchFamily="66" charset="0"/>
                <a:cs typeface="Bangla" panose="03000603000000000000" pitchFamily="66" charset="0"/>
              </a:rPr>
              <a:t>প্রতীক ও উত্তম ইবাদত।</a:t>
            </a:r>
          </a:p>
          <a:p>
            <a:pPr algn="ctr"/>
            <a:r>
              <a:rPr lang="as-IN" sz="1600" dirty="0">
                <a:solidFill>
                  <a:srgbClr val="3028C6"/>
                </a:solidFill>
                <a:latin typeface="Bangla" panose="03000603000000000000" pitchFamily="66" charset="0"/>
                <a:cs typeface="Bangla" panose="03000603000000000000" pitchFamily="66" charset="0"/>
              </a:rPr>
              <a:t>মানুষ এবং শির্ক কুফুরীর মধ্যে পার্থক্য</a:t>
            </a:r>
            <a:r>
              <a:rPr lang="en-US" sz="1600" dirty="0">
                <a:solidFill>
                  <a:srgbClr val="3028C6"/>
                </a:solidFill>
                <a:latin typeface="Bangla" panose="03000603000000000000" pitchFamily="66" charset="0"/>
                <a:cs typeface="Bangla" panose="03000603000000000000" pitchFamily="66" charset="0"/>
              </a:rPr>
              <a:t> </a:t>
            </a:r>
            <a:r>
              <a:rPr lang="as-IN" sz="1600" dirty="0">
                <a:solidFill>
                  <a:srgbClr val="3028C6"/>
                </a:solidFill>
                <a:latin typeface="Bangla" panose="03000603000000000000" pitchFamily="66" charset="0"/>
                <a:cs typeface="Bangla" panose="03000603000000000000" pitchFamily="66" charset="0"/>
              </a:rPr>
              <a:t>সালাত ছেড়ে দেওয়া”। (সহীহ মুসলিম</a:t>
            </a:r>
            <a:r>
              <a:rPr lang="as-IN" sz="1600" dirty="0">
                <a:latin typeface="Bangla" panose="03000603000000000000" pitchFamily="66" charset="0"/>
                <a:cs typeface="Bangla" panose="03000603000000000000" pitchFamily="66" charset="0"/>
              </a:rPr>
              <a:t>)</a:t>
            </a:r>
            <a:endParaRPr lang="en-US" sz="1600" dirty="0">
              <a:latin typeface="Bangla" panose="03000603000000000000" pitchFamily="66" charset="0"/>
              <a:cs typeface="Bangla" panose="03000603000000000000" pitchFamily="66" charset="0"/>
            </a:endParaRPr>
          </a:p>
          <a:p>
            <a:r>
              <a:rPr lang="as-IN" sz="1600" dirty="0">
                <a:solidFill>
                  <a:schemeClr val="accent6">
                    <a:lumMod val="75000"/>
                  </a:schemeClr>
                </a:solidFill>
                <a:latin typeface="Bangla" panose="03000603000000000000" pitchFamily="66" charset="0"/>
                <a:cs typeface="Bangla" panose="03000603000000000000" pitchFamily="66" charset="0"/>
              </a:rPr>
              <a:t>মিরাজে রাসূল সা কে কেনো নেয়া হয়েছিলো তা সামনে রাখা প্রয়োজন। সেই সময় রাসূল সা কে ৩টি উপহার দেন মহান আল্লাহ—</a:t>
            </a:r>
          </a:p>
          <a:p>
            <a:r>
              <a:rPr lang="as-IN" sz="1600" dirty="0">
                <a:solidFill>
                  <a:schemeClr val="accent6">
                    <a:lumMod val="75000"/>
                  </a:schemeClr>
                </a:solidFill>
                <a:latin typeface="Bangla" panose="03000603000000000000" pitchFamily="66" charset="0"/>
                <a:cs typeface="Bangla" panose="03000603000000000000" pitchFamily="66" charset="0"/>
              </a:rPr>
              <a:t>মুসলিম শরিফে হজরত আবদুল্লাহ ইবনে মাসউদ রা. এর বর্ণনায় তিনটি উপহারের কথা উল্লেখ আছে</a:t>
            </a:r>
          </a:p>
          <a:p>
            <a:r>
              <a:rPr lang="as-IN" sz="1600" dirty="0">
                <a:solidFill>
                  <a:schemeClr val="accent6">
                    <a:lumMod val="75000"/>
                  </a:schemeClr>
                </a:solidFill>
                <a:latin typeface="Bangla" panose="03000603000000000000" pitchFamily="66" charset="0"/>
                <a:cs typeface="Bangla" panose="03000603000000000000" pitchFamily="66" charset="0"/>
              </a:rPr>
              <a:t>    পাঁচওয়াক্ত নামাজ, ২. সুরা বাকারার শেষ দুই আয়াত, ৩. আল্লাহর সঙ্গে শিরক না করলে অন্যান্য গোনাহ মাফ হওয়ার সম্ভাবনা সম্পর্কিত ঘোষণা। </a:t>
            </a:r>
          </a:p>
          <a:p>
            <a:r>
              <a:rPr lang="as-IN" dirty="0">
                <a:solidFill>
                  <a:srgbClr val="F63D1F"/>
                </a:solidFill>
                <a:latin typeface="Bangla" panose="03000603000000000000" pitchFamily="66" charset="0"/>
                <a:cs typeface="Bangla" panose="03000603000000000000" pitchFamily="66" charset="0"/>
              </a:rPr>
              <a:t>একজন মুমিনের জন্য যে অবিচলতার প্রয়োজন হয় তা সালাত কায়েমের মাধ্যমেই অর্জিত হতে পারে। শত্রুদের দুরভিসন্ধি ও উৎপীড়ন থেকে আত্মরক্ষার উত্তম প্রতিকার হচ্ছে সালাত কায়েম করা।</a:t>
            </a:r>
          </a:p>
          <a:p>
            <a:r>
              <a:rPr lang="as-IN" dirty="0">
                <a:solidFill>
                  <a:srgbClr val="3028C6"/>
                </a:solidFill>
                <a:latin typeface="Bangla" panose="03000603000000000000" pitchFamily="66" charset="0"/>
                <a:cs typeface="Bangla" panose="03000603000000000000" pitchFamily="66" charset="0"/>
              </a:rPr>
              <a:t>“আমি জানি যে, কাফেরদের পীড়াদায়ক কথাবার্তা শুনে আপনার অন্তর সংকুচিত হয়ে যায়। অতএব আপনি আপনার পালনকর্তার প্রশংসা দ্বারা তাঁর পবিত্রতা ও মহিমা ঘোষণা করুন এবং সেজদাকারীদের অন্তর্ভুক্ত হয়ে যান।” [৯৭–৯৮]</a:t>
            </a:r>
            <a:endParaRPr lang="en-US" dirty="0">
              <a:solidFill>
                <a:srgbClr val="3028C6"/>
              </a:solidFill>
              <a:latin typeface="Bangla" panose="03000603000000000000" pitchFamily="66" charset="0"/>
              <a:cs typeface="Bangla" panose="03000603000000000000" pitchFamily="66" charset="0"/>
            </a:endParaRPr>
          </a:p>
          <a:p>
            <a:r>
              <a:rPr lang="as-IN" dirty="0">
                <a:solidFill>
                  <a:srgbClr val="1C4134"/>
                </a:solidFill>
                <a:latin typeface="Bangla" panose="03000603000000000000" pitchFamily="66" charset="0"/>
                <a:cs typeface="Bangla" panose="03000603000000000000" pitchFamily="66" charset="0"/>
              </a:rPr>
              <a:t>মানুষ তো সৃজিত হয়েছে অতিশয় অস্থিরচিত্ত রূপে। যখন বিপদ তাকে স্পর্শ করে তখন সে হা-হুতাশ করে। আর যখন কল্যাণ তাকে স্পর্শ করে, সে অতি কৃপণ হয়। তবে সালাত আদায়কারী ব্যতীত। যারা তাদের সালাতে সদা প্রতিষ্ঠিত।” [সূরা আল-মা‘আরিজ: ১৯-২৩]</a:t>
            </a:r>
          </a:p>
          <a:p>
            <a:r>
              <a:rPr lang="as-IN" dirty="0">
                <a:solidFill>
                  <a:srgbClr val="7030A0"/>
                </a:solidFill>
                <a:latin typeface="Bangla" panose="03000603000000000000" pitchFamily="66" charset="0"/>
                <a:cs typeface="Bangla" panose="03000603000000000000" pitchFamily="66" charset="0"/>
              </a:rPr>
              <a:t>২:৪৫ </a:t>
            </a:r>
            <a:r>
              <a:rPr lang="ar-AE" dirty="0">
                <a:solidFill>
                  <a:srgbClr val="7030A0"/>
                </a:solidFill>
                <a:latin typeface="Bangla" panose="03000603000000000000" pitchFamily="66" charset="0"/>
              </a:rPr>
              <a:t>وَ اسۡتَعِیۡنُوۡا بِالصَّبۡرِ وَ الصَّلٰوۃِ ؕ وَ اِنَّهَا لَکَبِیۡرَۃٌ اِلَّا عَلَی الۡخٰشِعِیۡنَ</a:t>
            </a:r>
          </a:p>
          <a:p>
            <a:r>
              <a:rPr lang="as-IN" dirty="0">
                <a:solidFill>
                  <a:srgbClr val="7030A0"/>
                </a:solidFill>
                <a:latin typeface="Bangla" panose="03000603000000000000" pitchFamily="66" charset="0"/>
                <a:cs typeface="Bangla" panose="03000603000000000000" pitchFamily="66" charset="0"/>
              </a:rPr>
              <a:t>আর তোমরা ধৈর্য ও সালাতের মাধ্যমে সাহায্য প্রার্থনা কর। আর নিশ্চয় তা বিনয়ীরা ছাড়া অন্যদের উপর কঠিন। [সূরা আল-বাকারাহঃ ৪৫]</a:t>
            </a:r>
            <a:endParaRPr lang="as-IN" dirty="0">
              <a:solidFill>
                <a:schemeClr val="accent6">
                  <a:lumMod val="75000"/>
                </a:schemeClr>
              </a:solidFill>
              <a:latin typeface="Bangla" panose="03000603000000000000" pitchFamily="66" charset="0"/>
              <a:cs typeface="Bangla" panose="03000603000000000000" pitchFamily="66" charset="0"/>
            </a:endParaRPr>
          </a:p>
          <a:p>
            <a:r>
              <a:rPr lang="as-IN" dirty="0">
                <a:solidFill>
                  <a:schemeClr val="accent6">
                    <a:lumMod val="75000"/>
                  </a:schemeClr>
                </a:solidFill>
                <a:latin typeface="Bangla" panose="03000603000000000000" pitchFamily="66" charset="0"/>
                <a:cs typeface="Bangla" panose="03000603000000000000" pitchFamily="66" charset="0"/>
              </a:rPr>
              <a:t>যে কোন বিপদাপদে ও সমস্যায় সালাতে দাঁড়িয়ে আল্লাহর সাথে সম্পর্কটা তাজা করে নেয়ার মাধ্যমে সাহায্য লাভ করা যেতে পারে। সালফে সালেহীন তথা সাহাবা, তাবেয়ীন ও সত্যনিষ্ঠ ইমামগণ থেকে এ ব্যাপারে বহু ঘটনা বর্ণিত আছে।</a:t>
            </a:r>
          </a:p>
          <a:p>
            <a:r>
              <a:rPr lang="as-IN" dirty="0">
                <a:solidFill>
                  <a:schemeClr val="accent6">
                    <a:lumMod val="75000"/>
                  </a:schemeClr>
                </a:solidFill>
                <a:latin typeface="Bangla" panose="03000603000000000000" pitchFamily="66" charset="0"/>
                <a:cs typeface="Bangla" panose="03000603000000000000" pitchFamily="66" charset="0"/>
              </a:rPr>
              <a:t> ইবনে আব্বাস রাদিয়াল্লাহু আনহুমার নিকট তার ভাই ‘কুছাম' এর মৃত্যুর খবর পৌছল, তিনি তখন সফর অবস্থায় ছিলেন। তিনি তার বাহন থেকে নেমে দুরাকাআত সালাত আদায় করেন এবং এ আয়াত তেলাওয়াত করলেন।</a:t>
            </a:r>
          </a:p>
          <a:p>
            <a:r>
              <a:rPr lang="as-IN" dirty="0">
                <a:solidFill>
                  <a:schemeClr val="accent6">
                    <a:lumMod val="75000"/>
                  </a:schemeClr>
                </a:solidFill>
                <a:latin typeface="Bangla" panose="03000603000000000000" pitchFamily="66" charset="0"/>
                <a:cs typeface="Bangla" panose="03000603000000000000" pitchFamily="66" charset="0"/>
              </a:rPr>
              <a:t> আবার অনুরূপভাবে আবদুর রহমান ইবনে আউফ রাদিয়াল্লাহু আনহু অসুস্থ অবস্থায় পড়লে একবার এমনভাবে বেহুশ হয়ে যান যে সবাই ধারণা করে বসেছিল যে, তিনি বুঝি মারাই গেছেন। তখন তার স্ত্রী উম্মে কুলসুম মসজিদে গিয়ে আল্লাহর নির্দেশ অনুসারে সবর ও সালাতের মাধ্যমে সাহায্য প্রার্থনা করলেন। [মুস্তাদরাকে হাকিম: ২/২৬৯]</a:t>
            </a:r>
          </a:p>
        </p:txBody>
      </p:sp>
      <p:pic>
        <p:nvPicPr>
          <p:cNvPr id="5" name="Picture 4" descr="A group of pink flowers&#10;&#10;Description automatically generated with low confidence">
            <a:extLst>
              <a:ext uri="{FF2B5EF4-FFF2-40B4-BE49-F238E27FC236}">
                <a16:creationId xmlns:a16="http://schemas.microsoft.com/office/drawing/2014/main" id="{1875C376-D1BE-4C57-A031-47CE8A21A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59546"/>
            <a:ext cx="2022231" cy="998454"/>
          </a:xfrm>
          <a:prstGeom prst="rect">
            <a:avLst/>
          </a:prstGeom>
        </p:spPr>
      </p:pic>
      <p:pic>
        <p:nvPicPr>
          <p:cNvPr id="6" name="Picture 5">
            <a:extLst>
              <a:ext uri="{FF2B5EF4-FFF2-40B4-BE49-F238E27FC236}">
                <a16:creationId xmlns:a16="http://schemas.microsoft.com/office/drawing/2014/main" id="{E0480E61-C864-4B26-9885-187C40640238}"/>
              </a:ext>
            </a:extLst>
          </p:cNvPr>
          <p:cNvPicPr>
            <a:picLocks noChangeAspect="1"/>
          </p:cNvPicPr>
          <p:nvPr/>
        </p:nvPicPr>
        <p:blipFill>
          <a:blip r:embed="rId3"/>
          <a:stretch>
            <a:fillRect/>
          </a:stretch>
        </p:blipFill>
        <p:spPr>
          <a:xfrm>
            <a:off x="2022230" y="5865321"/>
            <a:ext cx="2024047" cy="999831"/>
          </a:xfrm>
          <a:prstGeom prst="rect">
            <a:avLst/>
          </a:prstGeom>
        </p:spPr>
      </p:pic>
      <p:pic>
        <p:nvPicPr>
          <p:cNvPr id="7" name="Picture 6">
            <a:extLst>
              <a:ext uri="{FF2B5EF4-FFF2-40B4-BE49-F238E27FC236}">
                <a16:creationId xmlns:a16="http://schemas.microsoft.com/office/drawing/2014/main" id="{EB2B36A1-A104-4959-962D-155151EB31A8}"/>
              </a:ext>
            </a:extLst>
          </p:cNvPr>
          <p:cNvPicPr>
            <a:picLocks noChangeAspect="1"/>
          </p:cNvPicPr>
          <p:nvPr/>
        </p:nvPicPr>
        <p:blipFill>
          <a:blip r:embed="rId3"/>
          <a:stretch>
            <a:fillRect/>
          </a:stretch>
        </p:blipFill>
        <p:spPr>
          <a:xfrm>
            <a:off x="3994287" y="5865321"/>
            <a:ext cx="2024047" cy="999831"/>
          </a:xfrm>
          <a:prstGeom prst="rect">
            <a:avLst/>
          </a:prstGeom>
        </p:spPr>
      </p:pic>
      <p:pic>
        <p:nvPicPr>
          <p:cNvPr id="8" name="Picture 7">
            <a:extLst>
              <a:ext uri="{FF2B5EF4-FFF2-40B4-BE49-F238E27FC236}">
                <a16:creationId xmlns:a16="http://schemas.microsoft.com/office/drawing/2014/main" id="{A1953D7E-6751-4E15-A0B0-8B806B2F6B34}"/>
              </a:ext>
            </a:extLst>
          </p:cNvPr>
          <p:cNvPicPr>
            <a:picLocks noChangeAspect="1"/>
          </p:cNvPicPr>
          <p:nvPr/>
        </p:nvPicPr>
        <p:blipFill>
          <a:blip r:embed="rId3"/>
          <a:stretch>
            <a:fillRect/>
          </a:stretch>
        </p:blipFill>
        <p:spPr>
          <a:xfrm>
            <a:off x="8042381" y="5865321"/>
            <a:ext cx="2024047" cy="999831"/>
          </a:xfrm>
          <a:prstGeom prst="rect">
            <a:avLst/>
          </a:prstGeom>
        </p:spPr>
      </p:pic>
      <p:pic>
        <p:nvPicPr>
          <p:cNvPr id="9" name="Picture 8">
            <a:extLst>
              <a:ext uri="{FF2B5EF4-FFF2-40B4-BE49-F238E27FC236}">
                <a16:creationId xmlns:a16="http://schemas.microsoft.com/office/drawing/2014/main" id="{891F6984-D3F3-42B7-B417-BB27438EFFA4}"/>
              </a:ext>
            </a:extLst>
          </p:cNvPr>
          <p:cNvPicPr>
            <a:picLocks noChangeAspect="1"/>
          </p:cNvPicPr>
          <p:nvPr/>
        </p:nvPicPr>
        <p:blipFill>
          <a:blip r:embed="rId3"/>
          <a:stretch>
            <a:fillRect/>
          </a:stretch>
        </p:blipFill>
        <p:spPr>
          <a:xfrm>
            <a:off x="6018334" y="5858169"/>
            <a:ext cx="2024047" cy="999831"/>
          </a:xfrm>
          <a:prstGeom prst="rect">
            <a:avLst/>
          </a:prstGeom>
        </p:spPr>
      </p:pic>
      <p:pic>
        <p:nvPicPr>
          <p:cNvPr id="10" name="Picture 9">
            <a:extLst>
              <a:ext uri="{FF2B5EF4-FFF2-40B4-BE49-F238E27FC236}">
                <a16:creationId xmlns:a16="http://schemas.microsoft.com/office/drawing/2014/main" id="{D72BD3E3-0611-480C-8D65-C62B614FBC7E}"/>
              </a:ext>
            </a:extLst>
          </p:cNvPr>
          <p:cNvPicPr>
            <a:picLocks noChangeAspect="1"/>
          </p:cNvPicPr>
          <p:nvPr/>
        </p:nvPicPr>
        <p:blipFill>
          <a:blip r:embed="rId3"/>
          <a:stretch>
            <a:fillRect/>
          </a:stretch>
        </p:blipFill>
        <p:spPr>
          <a:xfrm>
            <a:off x="10066428" y="5858168"/>
            <a:ext cx="2125572" cy="999831"/>
          </a:xfrm>
          <a:prstGeom prst="rect">
            <a:avLst/>
          </a:prstGeom>
        </p:spPr>
      </p:pic>
    </p:spTree>
    <p:extLst>
      <p:ext uri="{BB962C8B-B14F-4D97-AF65-F5344CB8AC3E}">
        <p14:creationId xmlns:p14="http://schemas.microsoft.com/office/powerpoint/2010/main" val="71077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0" name="Freeform: Shape 9">
            <a:extLst>
              <a:ext uri="{FF2B5EF4-FFF2-40B4-BE49-F238E27FC236}">
                <a16:creationId xmlns:a16="http://schemas.microsoft.com/office/drawing/2014/main" id="{072DC3EE-C469-49E0-A83D-CA3BE525C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9547224" cy="6858000"/>
          </a:xfrm>
          <a:custGeom>
            <a:avLst/>
            <a:gdLst>
              <a:gd name="connsiteX0" fmla="*/ 7924201 w 9547224"/>
              <a:gd name="connsiteY0" fmla="*/ 0 h 6858000"/>
              <a:gd name="connsiteX1" fmla="*/ 6830968 w 9547224"/>
              <a:gd name="connsiteY1" fmla="*/ 0 h 6858000"/>
              <a:gd name="connsiteX2" fmla="*/ 6514769 w 9547224"/>
              <a:gd name="connsiteY2" fmla="*/ 0 h 6858000"/>
              <a:gd name="connsiteX3" fmla="*/ 6050802 w 9547224"/>
              <a:gd name="connsiteY3" fmla="*/ 0 h 6858000"/>
              <a:gd name="connsiteX4" fmla="*/ 4341273 w 9547224"/>
              <a:gd name="connsiteY4" fmla="*/ 0 h 6858000"/>
              <a:gd name="connsiteX5" fmla="*/ 0 w 9547224"/>
              <a:gd name="connsiteY5" fmla="*/ 0 h 6858000"/>
              <a:gd name="connsiteX6" fmla="*/ 0 w 9547224"/>
              <a:gd name="connsiteY6" fmla="*/ 6858000 h 6858000"/>
              <a:gd name="connsiteX7" fmla="*/ 4341273 w 9547224"/>
              <a:gd name="connsiteY7" fmla="*/ 6858000 h 6858000"/>
              <a:gd name="connsiteX8" fmla="*/ 6050802 w 9547224"/>
              <a:gd name="connsiteY8" fmla="*/ 6858000 h 6858000"/>
              <a:gd name="connsiteX9" fmla="*/ 6514769 w 9547224"/>
              <a:gd name="connsiteY9" fmla="*/ 6858000 h 6858000"/>
              <a:gd name="connsiteX10" fmla="*/ 6830968 w 9547224"/>
              <a:gd name="connsiteY10" fmla="*/ 6858000 h 6858000"/>
              <a:gd name="connsiteX11" fmla="*/ 7044470 w 9547224"/>
              <a:gd name="connsiteY11" fmla="*/ 6858000 h 6858000"/>
              <a:gd name="connsiteX12" fmla="*/ 7156226 w 9547224"/>
              <a:gd name="connsiteY12" fmla="*/ 6780599 h 6858000"/>
              <a:gd name="connsiteX13" fmla="*/ 7672874 w 9547224"/>
              <a:gd name="connsiteY13" fmla="*/ 6374814 h 6858000"/>
              <a:gd name="connsiteX14" fmla="*/ 9547224 w 9547224"/>
              <a:gd name="connsiteY14" fmla="*/ 3621656 h 6858000"/>
              <a:gd name="connsiteX15" fmla="*/ 7946325 w 9547224"/>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47224" h="6858000">
                <a:moveTo>
                  <a:pt x="7924201" y="0"/>
                </a:moveTo>
                <a:lnTo>
                  <a:pt x="6830968" y="0"/>
                </a:lnTo>
                <a:lnTo>
                  <a:pt x="6514769" y="0"/>
                </a:lnTo>
                <a:lnTo>
                  <a:pt x="6050802" y="0"/>
                </a:lnTo>
                <a:lnTo>
                  <a:pt x="4341273" y="0"/>
                </a:lnTo>
                <a:lnTo>
                  <a:pt x="0" y="0"/>
                </a:lnTo>
                <a:lnTo>
                  <a:pt x="0" y="6858000"/>
                </a:lnTo>
                <a:lnTo>
                  <a:pt x="4341273" y="6858000"/>
                </a:lnTo>
                <a:lnTo>
                  <a:pt x="6050802" y="6858000"/>
                </a:lnTo>
                <a:lnTo>
                  <a:pt x="6514769" y="6858000"/>
                </a:lnTo>
                <a:lnTo>
                  <a:pt x="6830968" y="6858000"/>
                </a:lnTo>
                <a:lnTo>
                  <a:pt x="7044470" y="6858000"/>
                </a:lnTo>
                <a:lnTo>
                  <a:pt x="7156226" y="6780599"/>
                </a:lnTo>
                <a:cubicBezTo>
                  <a:pt x="7330044" y="6653108"/>
                  <a:pt x="7500671" y="6515397"/>
                  <a:pt x="7672874" y="6374814"/>
                </a:cubicBezTo>
                <a:cubicBezTo>
                  <a:pt x="8618499" y="5602839"/>
                  <a:pt x="9547224" y="4969131"/>
                  <a:pt x="9547224" y="3621656"/>
                </a:cubicBezTo>
                <a:cubicBezTo>
                  <a:pt x="9547224" y="2093192"/>
                  <a:pt x="8973488" y="754641"/>
                  <a:pt x="7946325"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2" descr="A picture containing clipart&#10;&#10;Description automatically generated">
            <a:extLst>
              <a:ext uri="{FF2B5EF4-FFF2-40B4-BE49-F238E27FC236}">
                <a16:creationId xmlns:a16="http://schemas.microsoft.com/office/drawing/2014/main" id="{D8CF5E38-CD88-465E-8930-5DA1D751496F}"/>
              </a:ext>
            </a:extLst>
          </p:cNvPr>
          <p:cNvPicPr>
            <a:picLocks noChangeAspect="1"/>
          </p:cNvPicPr>
          <p:nvPr/>
        </p:nvPicPr>
        <p:blipFill rotWithShape="1">
          <a:blip r:embed="rId2">
            <a:extLst>
              <a:ext uri="{28A0092B-C50C-407E-A947-70E740481C1C}">
                <a14:useLocalDpi xmlns:a14="http://schemas.microsoft.com/office/drawing/2010/main" val="0"/>
              </a:ext>
            </a:extLst>
          </a:blip>
          <a:srcRect l="5523" t="12758" r="8762" b="10049"/>
          <a:stretch/>
        </p:blipFill>
        <p:spPr>
          <a:xfrm>
            <a:off x="9065009" y="67056"/>
            <a:ext cx="2937289" cy="3151631"/>
          </a:xfrm>
          <a:prstGeom prst="rect">
            <a:avLst/>
          </a:prstGeom>
        </p:spPr>
      </p:pic>
      <p:sp>
        <p:nvSpPr>
          <p:cNvPr id="11" name="TextBox 10">
            <a:extLst>
              <a:ext uri="{FF2B5EF4-FFF2-40B4-BE49-F238E27FC236}">
                <a16:creationId xmlns:a16="http://schemas.microsoft.com/office/drawing/2014/main" id="{19C7559E-3C0D-4BCB-9635-5414B309B83F}"/>
              </a:ext>
            </a:extLst>
          </p:cNvPr>
          <p:cNvSpPr txBox="1"/>
          <p:nvPr/>
        </p:nvSpPr>
        <p:spPr>
          <a:xfrm>
            <a:off x="9591917" y="1004730"/>
            <a:ext cx="2084997" cy="1221809"/>
          </a:xfrm>
          <a:prstGeom prst="rect">
            <a:avLst/>
          </a:prstGeom>
          <a:noFill/>
        </p:spPr>
        <p:txBody>
          <a:bodyPr wrap="square">
            <a:spAutoFit/>
          </a:bodyPr>
          <a:lstStyle/>
          <a:p>
            <a:pPr marL="0" marR="0">
              <a:lnSpc>
                <a:spcPct val="107000"/>
              </a:lnSpc>
              <a:spcBef>
                <a:spcPts val="0"/>
              </a:spcBef>
              <a:spcAft>
                <a:spcPts val="800"/>
              </a:spcAft>
            </a:pPr>
            <a:r>
              <a:rPr lang="en-US" sz="3200" b="1" dirty="0" err="1">
                <a:solidFill>
                  <a:srgbClr val="4C0214"/>
                </a:solidFill>
                <a:effectLst/>
                <a:latin typeface="Bangla" panose="03000603000000000000" pitchFamily="66" charset="0"/>
                <a:ea typeface="Calibri" panose="020F0502020204030204" pitchFamily="34" charset="0"/>
                <a:cs typeface="Bangla" panose="03000603000000000000" pitchFamily="66" charset="0"/>
              </a:rPr>
              <a:t>সালাত</a:t>
            </a:r>
            <a:r>
              <a:rPr lang="en-US" sz="3200" b="1" dirty="0">
                <a:solidFill>
                  <a:srgbClr val="4C0214"/>
                </a:solidFill>
                <a:effectLst/>
                <a:latin typeface="Bangla" panose="03000603000000000000" pitchFamily="66" charset="0"/>
                <a:ea typeface="Calibri" panose="020F0502020204030204" pitchFamily="34" charset="0"/>
                <a:cs typeface="Bangla" panose="03000603000000000000" pitchFamily="66" charset="0"/>
              </a:rPr>
              <a:t> </a:t>
            </a:r>
            <a:r>
              <a:rPr lang="en-US" sz="3200" b="1" dirty="0" err="1">
                <a:solidFill>
                  <a:srgbClr val="4C0214"/>
                </a:solidFill>
                <a:effectLst/>
                <a:latin typeface="Bangla" panose="03000603000000000000" pitchFamily="66" charset="0"/>
                <a:ea typeface="Calibri" panose="020F0502020204030204" pitchFamily="34" charset="0"/>
                <a:cs typeface="Bangla" panose="03000603000000000000" pitchFamily="66" charset="0"/>
              </a:rPr>
              <a:t>কিভাবে</a:t>
            </a:r>
            <a:r>
              <a:rPr lang="en-US" sz="3200" b="1" dirty="0">
                <a:solidFill>
                  <a:srgbClr val="4C0214"/>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3200" b="1" dirty="0">
                <a:solidFill>
                  <a:srgbClr val="4C0214"/>
                </a:solidFill>
                <a:latin typeface="Bangla" panose="03000603000000000000" pitchFamily="66" charset="0"/>
                <a:ea typeface="Calibri" panose="020F0502020204030204" pitchFamily="34" charset="0"/>
                <a:cs typeface="Bangla" panose="03000603000000000000" pitchFamily="66" charset="0"/>
              </a:rPr>
              <a:t>   </a:t>
            </a:r>
            <a:r>
              <a:rPr lang="en-US" sz="3200" b="1" dirty="0" err="1">
                <a:solidFill>
                  <a:srgbClr val="4C0214"/>
                </a:solidFill>
                <a:effectLst/>
                <a:latin typeface="Bangla" panose="03000603000000000000" pitchFamily="66" charset="0"/>
                <a:ea typeface="Calibri" panose="020F0502020204030204" pitchFamily="34" charset="0"/>
                <a:cs typeface="Bangla" panose="03000603000000000000" pitchFamily="66" charset="0"/>
              </a:rPr>
              <a:t>পড়বোঃ</a:t>
            </a:r>
            <a:endParaRPr lang="en-US" sz="3200" b="1" dirty="0">
              <a:solidFill>
                <a:srgbClr val="4C0214"/>
              </a:solidFill>
              <a:effectLst/>
              <a:latin typeface="Bangla" panose="03000603000000000000" pitchFamily="66" charset="0"/>
              <a:ea typeface="Calibri" panose="020F0502020204030204" pitchFamily="34" charset="0"/>
              <a:cs typeface="Bangla" panose="03000603000000000000" pitchFamily="66" charset="0"/>
            </a:endParaRPr>
          </a:p>
        </p:txBody>
      </p:sp>
      <p:sp>
        <p:nvSpPr>
          <p:cNvPr id="13" name="TextBox 12">
            <a:extLst>
              <a:ext uri="{FF2B5EF4-FFF2-40B4-BE49-F238E27FC236}">
                <a16:creationId xmlns:a16="http://schemas.microsoft.com/office/drawing/2014/main" id="{CC1355AC-DABD-47CF-B89D-FB6232431429}"/>
              </a:ext>
            </a:extLst>
          </p:cNvPr>
          <p:cNvSpPr txBox="1"/>
          <p:nvPr/>
        </p:nvSpPr>
        <p:spPr>
          <a:xfrm>
            <a:off x="-1464" y="67057"/>
            <a:ext cx="2529723" cy="6027227"/>
          </a:xfrm>
          <a:prstGeom prst="rect">
            <a:avLst/>
          </a:prstGeom>
          <a:noFill/>
        </p:spPr>
        <p:txBody>
          <a:bodyPr wrap="square">
            <a:spAutoFit/>
          </a:bodyPr>
          <a:lstStyle/>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তা’আলা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اتَّبِعُوا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مَا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أُنْزِلَ</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إِلَيْكُمْ</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مِنْ</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رَبِّكُمْ</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وَلَا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تَتَّبِعُوا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مِنْ</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دُونِهِ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أَوْلِيَاءَ</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قَلِيلًا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مَا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تَذَكَّرُونَ</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প্রতিপালকের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পক্ষ</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অবতীর্ণ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বিষয়ের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অনুসরণ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এতদ্ব্যতীত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ওলীর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অনুসরণ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তোমরা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অল্পই</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উপদেশ</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latin typeface="Bangla" panose="03000603000000000000" pitchFamily="66" charset="0"/>
                <a:ea typeface="Calibri" panose="020F0502020204030204" pitchFamily="34" charset="0"/>
                <a:cs typeface="Bangla" panose="03000603000000000000" pitchFamily="66" charset="0"/>
              </a:rPr>
              <a:t>গ্র</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সূরা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আ'রাফঃ</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৩</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আল্লাহ</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তা’আলা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বলেছেনঃ</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وَأَنْزَلْنَا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إِلَيْكَ</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الذِّكْرَ</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لِتُبَيِّنَ</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لِلنَّاسِ</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مَا</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نُزِّلَ</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إِلَيْهِمْ</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আমি</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আপনার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কুরআন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অবতীর্ণ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করেছি</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যাতে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আপনি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মানুষকে</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প্রতি</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অবতীর্ণ</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বিষয়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ব্যাখ্যা</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pPr marL="0" marR="0">
              <a:lnSpc>
                <a:spcPct val="107000"/>
              </a:lnSpc>
              <a:spcBef>
                <a:spcPts val="0"/>
              </a:spcBef>
              <a:spcAft>
                <a:spcPts val="800"/>
              </a:spcAft>
            </a:pPr>
            <a:r>
              <a:rPr lang="en-US" dirty="0">
                <a:effectLst/>
                <a:latin typeface="Bangla" panose="03000603000000000000" pitchFamily="66" charset="0"/>
                <a:ea typeface="Calibri" panose="020F0502020204030204" pitchFamily="34" charset="0"/>
                <a:cs typeface="Bangla" panose="03000603000000000000" pitchFamily="66" charset="0"/>
              </a:rPr>
              <a:t> </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সূরা </a:t>
            </a:r>
            <a:r>
              <a:rPr lang="en-US"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নাহলঃ</a:t>
            </a:r>
            <a:r>
              <a:rPr lang="en-US"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৪৪ </a:t>
            </a:r>
            <a:endParaRPr lang="en-US" dirty="0">
              <a:effectLst/>
              <a:latin typeface="Bangla" panose="03000603000000000000" pitchFamily="66" charset="0"/>
              <a:ea typeface="Calibri" panose="020F0502020204030204" pitchFamily="34" charset="0"/>
              <a:cs typeface="Bangla" panose="03000603000000000000" pitchFamily="66" charset="0"/>
            </a:endParaRPr>
          </a:p>
        </p:txBody>
      </p:sp>
      <p:sp>
        <p:nvSpPr>
          <p:cNvPr id="15" name="TextBox 14">
            <a:extLst>
              <a:ext uri="{FF2B5EF4-FFF2-40B4-BE49-F238E27FC236}">
                <a16:creationId xmlns:a16="http://schemas.microsoft.com/office/drawing/2014/main" id="{1BBCE8AE-7FDC-455A-9AA3-B829BE09A5EC}"/>
              </a:ext>
            </a:extLst>
          </p:cNvPr>
          <p:cNvSpPr txBox="1"/>
          <p:nvPr/>
        </p:nvSpPr>
        <p:spPr>
          <a:xfrm>
            <a:off x="3233684" y="692305"/>
            <a:ext cx="6123842" cy="923330"/>
          </a:xfrm>
          <a:prstGeom prst="rect">
            <a:avLst/>
          </a:prstGeom>
          <a:noFill/>
        </p:spPr>
        <p:txBody>
          <a:bodyPr wrap="square">
            <a:spAutoFit/>
          </a:bodyPr>
          <a:lstStyle/>
          <a:p>
            <a:r>
              <a:rPr lang="as-IN" dirty="0">
                <a:solidFill>
                  <a:srgbClr val="630702"/>
                </a:solidFill>
                <a:latin typeface="Bangla" panose="03000603000000000000" pitchFamily="66" charset="0"/>
                <a:cs typeface="Bangla" panose="03000603000000000000" pitchFamily="66" charset="0"/>
              </a:rPr>
              <a:t>একদা রাসূল সা মিম্বরের উপর দাঁড়িয়ে এবং রুকু করে সালাত পড়েন। অতঃপর (সাহাবাদেরকে) বলেনঃ “আমি এমনটি করলাম। এজন্য যাতে করে তোমরা আমার অনুকরণ করতে পার এবং আমার সালাত শিখতে পারো। বুখারী ও মুসলিম</a:t>
            </a:r>
            <a:endParaRPr lang="en-US" dirty="0">
              <a:solidFill>
                <a:srgbClr val="630702"/>
              </a:solidFill>
              <a:latin typeface="Bangla" panose="03000603000000000000" pitchFamily="66" charset="0"/>
              <a:cs typeface="Bangla" panose="03000603000000000000" pitchFamily="66" charset="0"/>
            </a:endParaRPr>
          </a:p>
        </p:txBody>
      </p:sp>
      <p:sp>
        <p:nvSpPr>
          <p:cNvPr id="17" name="TextBox 16">
            <a:extLst>
              <a:ext uri="{FF2B5EF4-FFF2-40B4-BE49-F238E27FC236}">
                <a16:creationId xmlns:a16="http://schemas.microsoft.com/office/drawing/2014/main" id="{893B5264-8029-4ED6-AE4F-3E0C757D7AF6}"/>
              </a:ext>
            </a:extLst>
          </p:cNvPr>
          <p:cNvSpPr txBox="1"/>
          <p:nvPr/>
        </p:nvSpPr>
        <p:spPr>
          <a:xfrm>
            <a:off x="3142691" y="1615635"/>
            <a:ext cx="6123842" cy="923330"/>
          </a:xfrm>
          <a:prstGeom prst="rect">
            <a:avLst/>
          </a:prstGeom>
          <a:noFill/>
        </p:spPr>
        <p:txBody>
          <a:bodyPr wrap="square">
            <a:spAutoFit/>
          </a:bodyPr>
          <a:lstStyle/>
          <a:p>
            <a:r>
              <a:rPr lang="ar-AE" dirty="0">
                <a:solidFill>
                  <a:srgbClr val="1C4134"/>
                </a:solidFill>
                <a:latin typeface="Bangla" panose="03000603000000000000" pitchFamily="66" charset="0"/>
              </a:rPr>
              <a:t>صلوا کما رایتموني أصلي </a:t>
            </a:r>
          </a:p>
          <a:p>
            <a:r>
              <a:rPr lang="as-IN" dirty="0">
                <a:solidFill>
                  <a:srgbClr val="1C4134"/>
                </a:solidFill>
                <a:latin typeface="Bangla" panose="03000603000000000000" pitchFamily="66" charset="0"/>
                <a:cs typeface="Bangla" panose="03000603000000000000" pitchFamily="66" charset="0"/>
              </a:rPr>
              <a:t>অর্থঃ তোমরা আমাকে যেভাবে </a:t>
            </a:r>
            <a:r>
              <a:rPr lang="en-US" dirty="0" err="1">
                <a:solidFill>
                  <a:srgbClr val="1C4134"/>
                </a:solidFill>
                <a:latin typeface="Bangla" panose="03000603000000000000" pitchFamily="66" charset="0"/>
                <a:cs typeface="Bangla" panose="03000603000000000000" pitchFamily="66" charset="0"/>
              </a:rPr>
              <a:t>সা</a:t>
            </a:r>
            <a:r>
              <a:rPr lang="as-IN" dirty="0">
                <a:solidFill>
                  <a:srgbClr val="1C4134"/>
                </a:solidFill>
                <a:latin typeface="Bangla" panose="03000603000000000000" pitchFamily="66" charset="0"/>
                <a:cs typeface="Bangla" panose="03000603000000000000" pitchFamily="66" charset="0"/>
              </a:rPr>
              <a:t>লাত পড়তে দেখ ঠিক সেভাবে </a:t>
            </a:r>
            <a:r>
              <a:rPr lang="en-US" dirty="0" err="1">
                <a:solidFill>
                  <a:srgbClr val="1C4134"/>
                </a:solidFill>
                <a:latin typeface="Bangla" panose="03000603000000000000" pitchFamily="66" charset="0"/>
                <a:cs typeface="Bangla" panose="03000603000000000000" pitchFamily="66" charset="0"/>
              </a:rPr>
              <a:t>সা</a:t>
            </a:r>
            <a:r>
              <a:rPr lang="as-IN" dirty="0">
                <a:solidFill>
                  <a:srgbClr val="1C4134"/>
                </a:solidFill>
                <a:latin typeface="Bangla" panose="03000603000000000000" pitchFamily="66" charset="0"/>
                <a:cs typeface="Bangla" panose="03000603000000000000" pitchFamily="66" charset="0"/>
              </a:rPr>
              <a:t>লাত পড়।” </a:t>
            </a:r>
            <a:endParaRPr lang="en-US" dirty="0">
              <a:solidFill>
                <a:srgbClr val="1C4134"/>
              </a:solidFill>
              <a:latin typeface="Bangla" panose="03000603000000000000" pitchFamily="66" charset="0"/>
              <a:cs typeface="Bangla" panose="03000603000000000000" pitchFamily="66" charset="0"/>
            </a:endParaRPr>
          </a:p>
          <a:p>
            <a:r>
              <a:rPr lang="en-US" dirty="0">
                <a:solidFill>
                  <a:srgbClr val="1C4134"/>
                </a:solidFill>
                <a:latin typeface="Bangla" panose="03000603000000000000" pitchFamily="66" charset="0"/>
                <a:cs typeface="Bangla" panose="03000603000000000000" pitchFamily="66" charset="0"/>
              </a:rPr>
              <a:t>               </a:t>
            </a:r>
            <a:r>
              <a:rPr lang="as-IN" dirty="0">
                <a:solidFill>
                  <a:srgbClr val="1C4134"/>
                </a:solidFill>
                <a:latin typeface="Bangla" panose="03000603000000000000" pitchFamily="66" charset="0"/>
                <a:cs typeface="Bangla" panose="03000603000000000000" pitchFamily="66" charset="0"/>
              </a:rPr>
              <a:t>বুখারী, মুসলিম ও আহমাদ।</a:t>
            </a:r>
          </a:p>
        </p:txBody>
      </p:sp>
      <p:sp>
        <p:nvSpPr>
          <p:cNvPr id="19" name="TextBox 18">
            <a:extLst>
              <a:ext uri="{FF2B5EF4-FFF2-40B4-BE49-F238E27FC236}">
                <a16:creationId xmlns:a16="http://schemas.microsoft.com/office/drawing/2014/main" id="{574979D5-AF8B-4D43-A92D-EEB31381DF0B}"/>
              </a:ext>
            </a:extLst>
          </p:cNvPr>
          <p:cNvSpPr txBox="1"/>
          <p:nvPr/>
        </p:nvSpPr>
        <p:spPr>
          <a:xfrm>
            <a:off x="3006236" y="2531742"/>
            <a:ext cx="6123842" cy="1815882"/>
          </a:xfrm>
          <a:prstGeom prst="rect">
            <a:avLst/>
          </a:prstGeom>
          <a:noFill/>
        </p:spPr>
        <p:txBody>
          <a:bodyPr wrap="square">
            <a:spAutoFit/>
          </a:bodyPr>
          <a:lstStyle/>
          <a:p>
            <a:r>
              <a:rPr lang="as-IN" sz="1600" dirty="0">
                <a:solidFill>
                  <a:srgbClr val="3028C6"/>
                </a:solidFill>
                <a:latin typeface="Bangla" panose="03000603000000000000" pitchFamily="66" charset="0"/>
                <a:cs typeface="Bangla" panose="03000603000000000000" pitchFamily="66" charset="0"/>
              </a:rPr>
              <a:t>নবী (সাল্লাল্লাহু আলাইহি ওয়াসাল্লাম)-এর সালাতের সাথে এর মিল ও গরমিলের উপর পারিতোষিকে কম বেশি হয়। তিনি বলেন,</a:t>
            </a:r>
          </a:p>
          <a:p>
            <a:r>
              <a:rPr lang="ar-AE" sz="1600" dirty="0">
                <a:solidFill>
                  <a:srgbClr val="3028C6"/>
                </a:solidFill>
                <a:latin typeface="Bangla" panose="03000603000000000000" pitchFamily="66" charset="0"/>
              </a:rPr>
              <a:t>إِنَّ الْعَبْدَ لَيُصَلِّي الصَّلَاةَ مَا يُكْتَبُ لَهُ مِنْهَا إِلَّا عُشْرُهَا تُسْعُهَا ثُمُنُهَا سُبُعُهَا سُدُسُهَا خُمُسُهَا رُبُعُهَا ثُلُثُهَا نِصْفُهَا</a:t>
            </a:r>
          </a:p>
          <a:p>
            <a:r>
              <a:rPr lang="as-IN" sz="1600" dirty="0">
                <a:solidFill>
                  <a:srgbClr val="3028C6"/>
                </a:solidFill>
                <a:latin typeface="Bangla" panose="03000603000000000000" pitchFamily="66" charset="0"/>
                <a:cs typeface="Bangla" panose="03000603000000000000" pitchFamily="66" charset="0"/>
              </a:rPr>
              <a:t>অর্থঃ নিশ্চয়ই (কিছু) বান্দাহ এমন ছলাতও পড়ে যার বিনিময়ে তার জন্য কেবল ছলাতের এক দশমাংশ, নবমাংশ, অষ্টমাংশ, সপ্তমাংশ, ষষ্ঠাংশ, পঞ্চমাংশ, চতুর্থাংশ, তৃতীয়াংশ, অর্ধাংশ লিখিত হয়। 'সহীহ আবু দাউদে (৭৬১)</a:t>
            </a:r>
          </a:p>
        </p:txBody>
      </p:sp>
      <p:sp>
        <p:nvSpPr>
          <p:cNvPr id="21" name="TextBox 20">
            <a:extLst>
              <a:ext uri="{FF2B5EF4-FFF2-40B4-BE49-F238E27FC236}">
                <a16:creationId xmlns:a16="http://schemas.microsoft.com/office/drawing/2014/main" id="{B2841C2A-48B8-4D64-9E3E-2306D9E92891}"/>
              </a:ext>
            </a:extLst>
          </p:cNvPr>
          <p:cNvSpPr txBox="1"/>
          <p:nvPr/>
        </p:nvSpPr>
        <p:spPr>
          <a:xfrm>
            <a:off x="5320704" y="4155319"/>
            <a:ext cx="6871294" cy="2368277"/>
          </a:xfrm>
          <a:prstGeom prst="rect">
            <a:avLst/>
          </a:prstGeom>
          <a:noFill/>
        </p:spPr>
        <p:txBody>
          <a:bodyPr wrap="square">
            <a:spAutoFit/>
          </a:bodyPr>
          <a:lstStyle/>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ইরশাদ</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قَدۡ</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اَفۡلَحَ</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الۡمُؤۡمِنُوۡنَ</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الَّذِیۡنَ</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هُمۡ</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فِیۡ</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صَلَاتِهِمۡ</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خٰشِعُوۡنَ</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অবশ্যই</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সফলকাম</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হয়েছে</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মুমিনগণ</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ভীতি-অবনত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সূরা মুমিনুনঃ১-২</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২৩:৯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وَ</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الَّذِیۡنَ</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هُمۡ</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عَلٰی</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صَلَوٰتِهِمۡ</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یُحَافِظُوۡنَ</a:t>
            </a:r>
            <a:endParaRPr lang="en-US"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নিজেদের</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সালাতে</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যত্নবান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মুমিনুনঃ</a:t>
            </a:r>
            <a:r>
              <a:rPr lang="en-US"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৯</a:t>
            </a:r>
            <a:endParaRPr lang="en-US" dirty="0">
              <a:effectLst/>
              <a:latin typeface="Bangla" panose="03000603000000000000" pitchFamily="66" charset="0"/>
              <a:ea typeface="Calibri" panose="020F0502020204030204" pitchFamily="34" charset="0"/>
              <a:cs typeface="Bangla" panose="03000603000000000000" pitchFamily="66" charset="0"/>
            </a:endParaRPr>
          </a:p>
        </p:txBody>
      </p:sp>
    </p:spTree>
    <p:extLst>
      <p:ext uri="{BB962C8B-B14F-4D97-AF65-F5344CB8AC3E}">
        <p14:creationId xmlns:p14="http://schemas.microsoft.com/office/powerpoint/2010/main" val="247696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large group of colorful flowers&#10;&#10;Description automatically generated with medium confidence">
            <a:extLst>
              <a:ext uri="{FF2B5EF4-FFF2-40B4-BE49-F238E27FC236}">
                <a16:creationId xmlns:a16="http://schemas.microsoft.com/office/drawing/2014/main" id="{4ED3C456-F88F-4D60-9D5A-7DDD7D6F7DD9}"/>
              </a:ext>
            </a:extLst>
          </p:cNvPr>
          <p:cNvPicPr>
            <a:picLocks noChangeAspect="1"/>
          </p:cNvPicPr>
          <p:nvPr/>
        </p:nvPicPr>
        <p:blipFill rotWithShape="1">
          <a:blip r:embed="rId2">
            <a:extLst>
              <a:ext uri="{28A0092B-C50C-407E-A947-70E740481C1C}">
                <a14:useLocalDpi xmlns:a14="http://schemas.microsoft.com/office/drawing/2010/main" val="0"/>
              </a:ext>
            </a:extLst>
          </a:blip>
          <a:srcRect l="23692" r="20826" b="-2"/>
          <a:stretch/>
        </p:blipFill>
        <p:spPr>
          <a:xfrm>
            <a:off x="228600" y="5657955"/>
            <a:ext cx="1789471" cy="119323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5" name="Picture 4">
            <a:extLst>
              <a:ext uri="{FF2B5EF4-FFF2-40B4-BE49-F238E27FC236}">
                <a16:creationId xmlns:a16="http://schemas.microsoft.com/office/drawing/2014/main" id="{B762C355-AC90-4206-9AAE-BD0BDFFC636E}"/>
              </a:ext>
            </a:extLst>
          </p:cNvPr>
          <p:cNvPicPr>
            <a:picLocks noChangeAspect="1"/>
          </p:cNvPicPr>
          <p:nvPr/>
        </p:nvPicPr>
        <p:blipFill>
          <a:blip r:embed="rId3"/>
          <a:stretch>
            <a:fillRect/>
          </a:stretch>
        </p:blipFill>
        <p:spPr>
          <a:xfrm>
            <a:off x="10128738" y="5574601"/>
            <a:ext cx="1926544" cy="1281437"/>
          </a:xfrm>
          <a:prstGeom prst="rect">
            <a:avLst/>
          </a:prstGeom>
        </p:spPr>
      </p:pic>
      <p:sp>
        <p:nvSpPr>
          <p:cNvPr id="15" name="TextBox 14">
            <a:extLst>
              <a:ext uri="{FF2B5EF4-FFF2-40B4-BE49-F238E27FC236}">
                <a16:creationId xmlns:a16="http://schemas.microsoft.com/office/drawing/2014/main" id="{D688B3E4-9759-4AF2-819A-1767FE7D3090}"/>
              </a:ext>
            </a:extLst>
          </p:cNvPr>
          <p:cNvSpPr txBox="1"/>
          <p:nvPr/>
        </p:nvSpPr>
        <p:spPr>
          <a:xfrm>
            <a:off x="136718" y="295359"/>
            <a:ext cx="2439428" cy="2655214"/>
          </a:xfrm>
          <a:prstGeom prst="rect">
            <a:avLst/>
          </a:prstGeom>
          <a:noFill/>
        </p:spPr>
        <p:txBody>
          <a:bodyPr wrap="square">
            <a:spAutoFit/>
          </a:bodyPr>
          <a:lstStyle/>
          <a:p>
            <a:pPr marL="0" marR="0">
              <a:lnSpc>
                <a:spcPct val="107000"/>
              </a:lnSpc>
              <a:spcBef>
                <a:spcPts val="0"/>
              </a:spcBef>
              <a:spcAft>
                <a:spcPts val="800"/>
              </a:spcAft>
            </a:pP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খুশূ</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এর</a:t>
            </a:r>
            <a:r>
              <a:rPr lang="en-US" sz="1600" dirty="0">
                <a:solidFill>
                  <a:srgbClr val="0070C0"/>
                </a:solidFill>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latin typeface="Bangla" panose="03000603000000000000" pitchFamily="66" charset="0"/>
                <a:ea typeface="Calibri" panose="020F0502020204030204" pitchFamily="34" charset="0"/>
                <a:cs typeface="Bangla" panose="03000603000000000000" pitchFamily="66" charset="0"/>
              </a:rPr>
              <a:t>অর্থ</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হচ্ছে</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স্থিরতা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অন্তরে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স্থিরতা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অর্থা</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ৎ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ঝুঁকে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পড়া</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দমিত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বশীভূত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হওয়া</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বিনয়</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নম্রতা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প্রকাশ</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আদওয়াউল</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বায়ান</a:t>
            </a:r>
            <a:endPar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ইবন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আব্বাস</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অর্থ</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ভীত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শান্ত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ইবন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কাসীর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মুজাহিদ</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বলেনঃ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দৃষ্টি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অবনত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রাখা</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শব্দ</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নিচু</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রাখা</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বাগভী</a:t>
            </a:r>
            <a:endParaRPr lang="en-US" sz="1100" dirty="0">
              <a:effectLst/>
              <a:latin typeface="Bangla" panose="03000603000000000000" pitchFamily="66" charset="0"/>
              <a:ea typeface="Calibri" panose="020F0502020204030204" pitchFamily="34" charset="0"/>
              <a:cs typeface="Bangla" panose="03000603000000000000" pitchFamily="66" charset="0"/>
            </a:endParaRPr>
          </a:p>
        </p:txBody>
      </p:sp>
      <p:sp>
        <p:nvSpPr>
          <p:cNvPr id="17" name="TextBox 16">
            <a:extLst>
              <a:ext uri="{FF2B5EF4-FFF2-40B4-BE49-F238E27FC236}">
                <a16:creationId xmlns:a16="http://schemas.microsoft.com/office/drawing/2014/main" id="{5CD0B90A-22BC-4FD2-BB8C-B8A0460BFEC3}"/>
              </a:ext>
            </a:extLst>
          </p:cNvPr>
          <p:cNvSpPr txBox="1"/>
          <p:nvPr/>
        </p:nvSpPr>
        <p:spPr>
          <a:xfrm>
            <a:off x="2899264" y="124126"/>
            <a:ext cx="6097464" cy="404791"/>
          </a:xfrm>
          <a:prstGeom prst="rect">
            <a:avLst/>
          </a:prstGeom>
          <a:noFill/>
        </p:spPr>
        <p:txBody>
          <a:bodyPr wrap="square">
            <a:spAutoFit/>
          </a:bodyPr>
          <a:lstStyle/>
          <a:p>
            <a:pPr marL="0" marR="0">
              <a:lnSpc>
                <a:spcPct val="107000"/>
              </a:lnSpc>
              <a:spcBef>
                <a:spcPts val="0"/>
              </a:spcBef>
              <a:spcAft>
                <a:spcPts val="800"/>
              </a:spcAft>
            </a:pPr>
            <a:r>
              <a:rPr lang="en-US" sz="2000" dirty="0" err="1">
                <a:solidFill>
                  <a:srgbClr val="8B030B"/>
                </a:solidFill>
                <a:effectLst/>
                <a:latin typeface="Bangla" panose="03000603000000000000" pitchFamily="66" charset="0"/>
                <a:ea typeface="Calibri" panose="020F0502020204030204" pitchFamily="34" charset="0"/>
                <a:cs typeface="Bangla" panose="03000603000000000000" pitchFamily="66" charset="0"/>
              </a:rPr>
              <a:t>খুশূ</a:t>
            </a:r>
            <a:r>
              <a:rPr lang="en-US" sz="2000" dirty="0">
                <a:solidFill>
                  <a:srgbClr val="8B030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8B030B"/>
                </a:solidFill>
                <a:effectLst/>
                <a:latin typeface="Bangla" panose="03000603000000000000" pitchFamily="66" charset="0"/>
                <a:ea typeface="Calibri" panose="020F0502020204030204" pitchFamily="34" charset="0"/>
                <a:cs typeface="Bangla" panose="03000603000000000000" pitchFamily="66" charset="0"/>
              </a:rPr>
              <a:t>মন</a:t>
            </a:r>
            <a:r>
              <a:rPr lang="en-US" sz="2000" dirty="0">
                <a:solidFill>
                  <a:srgbClr val="8B030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8B030B"/>
                </a:solidFill>
                <a:effectLst/>
                <a:latin typeface="Bangla" panose="03000603000000000000" pitchFamily="66" charset="0"/>
                <a:ea typeface="Calibri" panose="020F0502020204030204" pitchFamily="34" charset="0"/>
                <a:cs typeface="Bangla" panose="03000603000000000000" pitchFamily="66" charset="0"/>
              </a:rPr>
              <a:t>শরীর</a:t>
            </a:r>
            <a:r>
              <a:rPr lang="en-US" sz="2000" dirty="0">
                <a:solidFill>
                  <a:srgbClr val="8B030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8B030B"/>
                </a:solidFill>
                <a:effectLst/>
                <a:latin typeface="Bangla" panose="03000603000000000000" pitchFamily="66" charset="0"/>
                <a:ea typeface="Calibri" panose="020F0502020204030204" pitchFamily="34" charset="0"/>
                <a:cs typeface="Bangla" panose="03000603000000000000" pitchFamily="66" charset="0"/>
              </a:rPr>
              <a:t>চোখ</a:t>
            </a:r>
            <a:r>
              <a:rPr lang="en-US" sz="2000" dirty="0">
                <a:solidFill>
                  <a:srgbClr val="8B030B"/>
                </a:solidFill>
                <a:effectLst/>
                <a:latin typeface="Bangla" panose="03000603000000000000" pitchFamily="66" charset="0"/>
                <a:ea typeface="Calibri" panose="020F0502020204030204" pitchFamily="34" charset="0"/>
                <a:cs typeface="Bangla" panose="03000603000000000000" pitchFamily="66" charset="0"/>
              </a:rPr>
              <a:t> ও </a:t>
            </a:r>
            <a:r>
              <a:rPr lang="en-US" sz="2000" dirty="0" err="1">
                <a:solidFill>
                  <a:srgbClr val="8B030B"/>
                </a:solidFill>
                <a:effectLst/>
                <a:latin typeface="Bangla" panose="03000603000000000000" pitchFamily="66" charset="0"/>
                <a:ea typeface="Calibri" panose="020F0502020204030204" pitchFamily="34" charset="0"/>
                <a:cs typeface="Bangla" panose="03000603000000000000" pitchFamily="66" charset="0"/>
              </a:rPr>
              <a:t>শব্দের</a:t>
            </a:r>
            <a:r>
              <a:rPr lang="en-US" sz="2000" dirty="0">
                <a:solidFill>
                  <a:srgbClr val="8B030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8B030B"/>
                </a:solidFill>
                <a:effectLst/>
                <a:latin typeface="Bangla" panose="03000603000000000000" pitchFamily="66" charset="0"/>
                <a:ea typeface="Calibri" panose="020F0502020204030204" pitchFamily="34" charset="0"/>
                <a:cs typeface="Bangla" panose="03000603000000000000" pitchFamily="66" charset="0"/>
              </a:rPr>
              <a:t>মধ্যে</a:t>
            </a:r>
            <a:r>
              <a:rPr lang="en-US" sz="2000" dirty="0">
                <a:solidFill>
                  <a:srgbClr val="8B030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8B030B"/>
                </a:solidFill>
                <a:effectLst/>
                <a:latin typeface="Bangla" panose="03000603000000000000" pitchFamily="66" charset="0"/>
                <a:ea typeface="Calibri" panose="020F0502020204030204" pitchFamily="34" charset="0"/>
                <a:cs typeface="Bangla" panose="03000603000000000000" pitchFamily="66" charset="0"/>
              </a:rPr>
              <a:t>প্রকাশ</a:t>
            </a:r>
            <a:r>
              <a:rPr lang="en-US" sz="2000" dirty="0">
                <a:solidFill>
                  <a:srgbClr val="8B030B"/>
                </a:solidFill>
                <a:effectLst/>
                <a:latin typeface="Bangla" panose="03000603000000000000" pitchFamily="66" charset="0"/>
                <a:ea typeface="Calibri" panose="020F0502020204030204" pitchFamily="34" charset="0"/>
                <a:cs typeface="Bangla" panose="03000603000000000000" pitchFamily="66" charset="0"/>
              </a:rPr>
              <a:t> </a:t>
            </a:r>
            <a:r>
              <a:rPr lang="en-US" sz="2000" dirty="0" err="1">
                <a:solidFill>
                  <a:srgbClr val="8B030B"/>
                </a:solidFill>
                <a:effectLst/>
                <a:latin typeface="Bangla" panose="03000603000000000000" pitchFamily="66" charset="0"/>
                <a:ea typeface="Calibri" panose="020F0502020204030204" pitchFamily="34" charset="0"/>
                <a:cs typeface="Bangla" panose="03000603000000000000" pitchFamily="66" charset="0"/>
              </a:rPr>
              <a:t>পায়</a:t>
            </a:r>
            <a:r>
              <a:rPr lang="en-US" sz="2000" dirty="0">
                <a:solidFill>
                  <a:srgbClr val="8B030B"/>
                </a:solidFill>
                <a:effectLst/>
                <a:latin typeface="Bangla" panose="03000603000000000000" pitchFamily="66" charset="0"/>
                <a:ea typeface="Calibri" panose="020F0502020204030204" pitchFamily="34" charset="0"/>
                <a:cs typeface="Bangla" panose="03000603000000000000" pitchFamily="66" charset="0"/>
              </a:rPr>
              <a:t>। </a:t>
            </a:r>
          </a:p>
        </p:txBody>
      </p:sp>
      <p:sp>
        <p:nvSpPr>
          <p:cNvPr id="19" name="TextBox 18">
            <a:extLst>
              <a:ext uri="{FF2B5EF4-FFF2-40B4-BE49-F238E27FC236}">
                <a16:creationId xmlns:a16="http://schemas.microsoft.com/office/drawing/2014/main" id="{878252C8-589C-445D-A681-1F5E2FFFC38F}"/>
              </a:ext>
            </a:extLst>
          </p:cNvPr>
          <p:cNvSpPr txBox="1"/>
          <p:nvPr/>
        </p:nvSpPr>
        <p:spPr>
          <a:xfrm>
            <a:off x="6785464" y="108609"/>
            <a:ext cx="4160959" cy="373500"/>
          </a:xfrm>
          <a:prstGeom prst="rect">
            <a:avLst/>
          </a:prstGeom>
          <a:noFill/>
        </p:spPr>
        <p:txBody>
          <a:bodyPr wrap="square">
            <a:spAutoFit/>
          </a:bodyPr>
          <a:lstStyle/>
          <a:p>
            <a:pPr marL="0" marR="0">
              <a:lnSpc>
                <a:spcPct val="107000"/>
              </a:lnSpc>
              <a:spcBef>
                <a:spcPts val="0"/>
              </a:spcBef>
              <a:spcAft>
                <a:spcPts val="800"/>
              </a:spcAft>
            </a:pPr>
            <a:r>
              <a:rPr lang="en-US" dirty="0">
                <a:solidFill>
                  <a:srgbClr val="8B030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B030B"/>
                </a:solidFill>
                <a:effectLst/>
                <a:latin typeface="Bangla" panose="03000603000000000000" pitchFamily="66" charset="0"/>
                <a:ea typeface="Calibri" panose="020F0502020204030204" pitchFamily="34" charset="0"/>
                <a:cs typeface="Bangla" panose="03000603000000000000" pitchFamily="66" charset="0"/>
              </a:rPr>
              <a:t>খুদূ</a:t>
            </a:r>
            <a:r>
              <a:rPr lang="en-US" dirty="0">
                <a:solidFill>
                  <a:srgbClr val="8B030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B030B"/>
                </a:solidFill>
                <a:effectLst/>
                <a:latin typeface="Bangla" panose="03000603000000000000" pitchFamily="66" charset="0"/>
                <a:ea typeface="Calibri" panose="020F0502020204030204" pitchFamily="34" charset="0"/>
                <a:cs typeface="Bangla" panose="03000603000000000000" pitchFamily="66" charset="0"/>
              </a:rPr>
              <a:t>কেবল</a:t>
            </a:r>
            <a:r>
              <a:rPr lang="en-US" dirty="0">
                <a:solidFill>
                  <a:srgbClr val="8B030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B030B"/>
                </a:solidFill>
                <a:effectLst/>
                <a:latin typeface="Bangla" panose="03000603000000000000" pitchFamily="66" charset="0"/>
                <a:ea typeface="Calibri" panose="020F0502020204030204" pitchFamily="34" charset="0"/>
                <a:cs typeface="Bangla" panose="03000603000000000000" pitchFamily="66" charset="0"/>
              </a:rPr>
              <a:t>শরীরের</a:t>
            </a:r>
            <a:r>
              <a:rPr lang="en-US" dirty="0">
                <a:solidFill>
                  <a:srgbClr val="8B030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B030B"/>
                </a:solidFill>
                <a:effectLst/>
                <a:latin typeface="Bangla" panose="03000603000000000000" pitchFamily="66" charset="0"/>
                <a:ea typeface="Calibri" panose="020F0502020204030204" pitchFamily="34" charset="0"/>
                <a:cs typeface="Bangla" panose="03000603000000000000" pitchFamily="66" charset="0"/>
              </a:rPr>
              <a:t>উপর</a:t>
            </a:r>
            <a:r>
              <a:rPr lang="en-US" dirty="0">
                <a:solidFill>
                  <a:srgbClr val="8B030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B030B"/>
                </a:solidFill>
                <a:effectLst/>
                <a:latin typeface="Bangla" panose="03000603000000000000" pitchFamily="66" charset="0"/>
                <a:ea typeface="Calibri" panose="020F0502020204030204" pitchFamily="34" charset="0"/>
                <a:cs typeface="Bangla" panose="03000603000000000000" pitchFamily="66" charset="0"/>
              </a:rPr>
              <a:t>প্রকাশ</a:t>
            </a:r>
            <a:r>
              <a:rPr lang="en-US" dirty="0">
                <a:solidFill>
                  <a:srgbClr val="8B030B"/>
                </a:solidFill>
                <a:effectLst/>
                <a:latin typeface="Bangla" panose="03000603000000000000" pitchFamily="66" charset="0"/>
                <a:ea typeface="Calibri" panose="020F0502020204030204" pitchFamily="34" charset="0"/>
                <a:cs typeface="Bangla" panose="03000603000000000000" pitchFamily="66" charset="0"/>
              </a:rPr>
              <a:t> </a:t>
            </a:r>
            <a:r>
              <a:rPr lang="en-US" dirty="0" err="1">
                <a:solidFill>
                  <a:srgbClr val="8B030B"/>
                </a:solidFill>
                <a:effectLst/>
                <a:latin typeface="Bangla" panose="03000603000000000000" pitchFamily="66" charset="0"/>
                <a:ea typeface="Calibri" panose="020F0502020204030204" pitchFamily="34" charset="0"/>
                <a:cs typeface="Bangla" panose="03000603000000000000" pitchFamily="66" charset="0"/>
              </a:rPr>
              <a:t>পায়</a:t>
            </a:r>
            <a:endParaRPr lang="en-US" dirty="0">
              <a:solidFill>
                <a:srgbClr val="8B030B"/>
              </a:solidFill>
              <a:effectLst/>
              <a:latin typeface="Bangla" panose="03000603000000000000" pitchFamily="66" charset="0"/>
              <a:ea typeface="Calibri" panose="020F0502020204030204" pitchFamily="34" charset="0"/>
              <a:cs typeface="Bangla" panose="03000603000000000000" pitchFamily="66" charset="0"/>
            </a:endParaRPr>
          </a:p>
        </p:txBody>
      </p:sp>
      <p:sp>
        <p:nvSpPr>
          <p:cNvPr id="20" name="TextBox 19">
            <a:extLst>
              <a:ext uri="{FF2B5EF4-FFF2-40B4-BE49-F238E27FC236}">
                <a16:creationId xmlns:a16="http://schemas.microsoft.com/office/drawing/2014/main" id="{3E2B62DA-30A8-404B-855E-74DEC6C76FBA}"/>
              </a:ext>
            </a:extLst>
          </p:cNvPr>
          <p:cNvSpPr txBox="1"/>
          <p:nvPr/>
        </p:nvSpPr>
        <p:spPr>
          <a:xfrm>
            <a:off x="2964548" y="528917"/>
            <a:ext cx="6097464" cy="2391745"/>
          </a:xfrm>
          <a:prstGeom prst="rect">
            <a:avLst/>
          </a:prstGeom>
          <a:noFill/>
        </p:spPr>
        <p:txBody>
          <a:bodyPr wrap="square">
            <a:spAutoFit/>
          </a:bodyPr>
          <a:lstStyle/>
          <a:p>
            <a:pPr marL="0" marR="0">
              <a:lnSpc>
                <a:spcPct val="107000"/>
              </a:lnSpc>
              <a:spcBef>
                <a:spcPts val="0"/>
              </a:spcBef>
              <a:spcAft>
                <a:spcPts val="800"/>
              </a:spcAft>
            </a:pP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খুশূ’র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সম্পর্ক</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মনের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সাথে</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দেহের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বাহ্যিক</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অবস্থার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সাথেও</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৷ </a:t>
            </a:r>
          </a:p>
          <a:p>
            <a:pPr marL="0" marR="0">
              <a:lnSpc>
                <a:spcPct val="107000"/>
              </a:lnSpc>
              <a:spcBef>
                <a:spcPts val="0"/>
              </a:spcBef>
              <a:spcAft>
                <a:spcPts val="800"/>
              </a:spcAft>
            </a:pP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মনের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খুশূ</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হচ্ছে</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মানুষ</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কারোর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ভীতি</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শ্রেষ্ঠত্ব</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প্রতাপ</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পরাক্রমের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দরুন</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সন্ত্রস্ত</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আড়ষ্ট</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থাকবে</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আর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দেহের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খুশূ</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হচ্ছে</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যখন</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সে</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সামনে</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যাবে</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তখন</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মাথা</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নত</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হয়ে</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যাবে</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অংগ-প্রত্যঙ্গ</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ঢিলে</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হয়ে</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যাবে</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দৃষ্টি</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নত</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কণ্ঠস্বর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নিম্নগামী</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কোন</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জবরদস্ত</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প্রতাপশালী</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ব্যক্তির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সামনে</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উপস্থিত</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হলে</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মানুষের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মধ্যে</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স্বাভাবিক</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ভীতির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সঞ্চার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হয়</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যাবতীয়</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চিহ্ন</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মধ্যে</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ফুটে</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উঠবে</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সালাতে</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খুশূ</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বলতে</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মন</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শরীরের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এ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অবস্থাটি</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বুঝায়</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এটাই</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সালাতের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আসল</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latin typeface="Bangla" panose="03000603000000000000" pitchFamily="66" charset="0"/>
                <a:ea typeface="Calibri" panose="020F0502020204030204" pitchFamily="34" charset="0"/>
                <a:cs typeface="Bangla" panose="03000603000000000000" pitchFamily="66" charset="0"/>
              </a:rPr>
              <a:t>প্রা</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ণ</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a:t>
            </a:r>
          </a:p>
        </p:txBody>
      </p:sp>
      <p:pic>
        <p:nvPicPr>
          <p:cNvPr id="22" name="Picture 21" descr="A close-up of a red flower&#10;&#10;Description automatically generated with medium confidence">
            <a:extLst>
              <a:ext uri="{FF2B5EF4-FFF2-40B4-BE49-F238E27FC236}">
                <a16:creationId xmlns:a16="http://schemas.microsoft.com/office/drawing/2014/main" id="{22358328-768C-415C-A47B-223AEC7159FD}"/>
              </a:ext>
            </a:extLst>
          </p:cNvPr>
          <p:cNvPicPr>
            <a:picLocks noChangeAspect="1"/>
          </p:cNvPicPr>
          <p:nvPr/>
        </p:nvPicPr>
        <p:blipFill rotWithShape="1">
          <a:blip r:embed="rId4">
            <a:extLst>
              <a:ext uri="{28A0092B-C50C-407E-A947-70E740481C1C}">
                <a14:useLocalDpi xmlns:a14="http://schemas.microsoft.com/office/drawing/2010/main" val="0"/>
              </a:ext>
            </a:extLst>
          </a:blip>
          <a:srcRect l="26881" t="5757" r="33601" b="4204"/>
          <a:stretch/>
        </p:blipFill>
        <p:spPr>
          <a:xfrm rot="338641">
            <a:off x="2397270" y="1491781"/>
            <a:ext cx="559526" cy="1837632"/>
          </a:xfrm>
          <a:prstGeom prst="rect">
            <a:avLst/>
          </a:prstGeom>
        </p:spPr>
      </p:pic>
      <p:pic>
        <p:nvPicPr>
          <p:cNvPr id="23" name="Picture 22">
            <a:extLst>
              <a:ext uri="{FF2B5EF4-FFF2-40B4-BE49-F238E27FC236}">
                <a16:creationId xmlns:a16="http://schemas.microsoft.com/office/drawing/2014/main" id="{A5F01EC9-2160-44B3-9225-40D9EF1FD35D}"/>
              </a:ext>
            </a:extLst>
          </p:cNvPr>
          <p:cNvPicPr>
            <a:picLocks noChangeAspect="1"/>
          </p:cNvPicPr>
          <p:nvPr/>
        </p:nvPicPr>
        <p:blipFill>
          <a:blip r:embed="rId5"/>
          <a:stretch>
            <a:fillRect/>
          </a:stretch>
        </p:blipFill>
        <p:spPr>
          <a:xfrm rot="18922183">
            <a:off x="1936373" y="2642983"/>
            <a:ext cx="743776" cy="1889924"/>
          </a:xfrm>
          <a:prstGeom prst="rect">
            <a:avLst/>
          </a:prstGeom>
        </p:spPr>
      </p:pic>
      <p:sp>
        <p:nvSpPr>
          <p:cNvPr id="25" name="TextBox 24">
            <a:extLst>
              <a:ext uri="{FF2B5EF4-FFF2-40B4-BE49-F238E27FC236}">
                <a16:creationId xmlns:a16="http://schemas.microsoft.com/office/drawing/2014/main" id="{2205CEE3-B14A-4F09-B208-E3460BBE4558}"/>
              </a:ext>
            </a:extLst>
          </p:cNvPr>
          <p:cNvSpPr txBox="1"/>
          <p:nvPr/>
        </p:nvSpPr>
        <p:spPr>
          <a:xfrm>
            <a:off x="2822169" y="2918115"/>
            <a:ext cx="6259976" cy="4255652"/>
          </a:xfrm>
          <a:prstGeom prst="rect">
            <a:avLst/>
          </a:prstGeom>
          <a:noFill/>
        </p:spPr>
        <p:txBody>
          <a:bodyPr wrap="square">
            <a:spAutoFit/>
          </a:bodyPr>
          <a:lstStyle/>
          <a:p>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শরীআতে</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সালাতের</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এমন</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কিছু</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নিয়ম-কানুন</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নির্ধারিত</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দেয়া</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হয়েছে</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একদিকে</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মনের</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খুশূ</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আন্তরিক</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বিনয়-নম্রতা</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সৃষ্টিতে</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সাহায্য</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অন্যদিকে</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খুশূর</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হ্রাস-বৃদ্ধির</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অবস্থায়</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সালাতের</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কর্মকাণ্ডকে</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কমপক্ষে</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বাহ্যিক</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দিক</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দিয়ে</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একটি</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বিশেষ</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মানদণ্ডে</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প্রতিষ্ঠিত</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A71100"/>
                </a:solidFill>
                <a:effectLst/>
                <a:latin typeface="Bangla" panose="03000603000000000000" pitchFamily="66" charset="0"/>
                <a:ea typeface="Calibri" panose="020F0502020204030204" pitchFamily="34" charset="0"/>
                <a:cs typeface="Bangla" panose="03000603000000000000" pitchFamily="66" charset="0"/>
              </a:rPr>
              <a:t>রাখে</a:t>
            </a:r>
            <a:r>
              <a:rPr lang="en-US" sz="1600" dirty="0">
                <a:solidFill>
                  <a:srgbClr val="A71100"/>
                </a:solidFill>
                <a:effectLst/>
                <a:latin typeface="Bangla" panose="03000603000000000000" pitchFamily="66" charset="0"/>
                <a:ea typeface="Calibri" panose="020F0502020204030204" pitchFamily="34" charset="0"/>
                <a:cs typeface="Bangla" panose="03000603000000000000" pitchFamily="66" charset="0"/>
              </a:rPr>
              <a:t>।</a:t>
            </a:r>
          </a:p>
          <a:p>
            <a:pPr marL="285750" marR="0" indent="-285750">
              <a:lnSpc>
                <a:spcPct val="107000"/>
              </a:lnSpc>
              <a:spcBef>
                <a:spcPts val="0"/>
              </a:spcBef>
              <a:spcAft>
                <a:spcPts val="800"/>
              </a:spcAft>
              <a:buFont typeface="Arial" panose="020B0604020202020204" pitchFamily="34" charset="0"/>
              <a:buChar char="•"/>
            </a:pP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সালাত</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আদায়কারী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যেন</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ডানে</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বামে</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ফিরে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মাথা</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উঠিয়ে</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উপরের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দিকে</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তাকায়</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সালাতের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মধ্যে</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বিভিন্ন</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দিকে</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ঝুঁকে</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পড়া</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নিষিদ্ধ</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a:t>
            </a:r>
          </a:p>
          <a:p>
            <a:pPr marL="285750" marR="0" indent="-285750">
              <a:lnSpc>
                <a:spcPct val="107000"/>
              </a:lnSpc>
              <a:spcBef>
                <a:spcPts val="0"/>
              </a:spcBef>
              <a:spcAft>
                <a:spcPts val="800"/>
              </a:spcAft>
              <a:buFont typeface="Arial" panose="020B0604020202020204" pitchFamily="34" charset="0"/>
              <a:buChar char="•"/>
            </a:pP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বারবার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কাপড়</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গুটানো</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অথবা</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ঝাড়া</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কিংবা</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কাপড়</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নিয়ে</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খেলা</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জায়েয</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নয়</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a:t>
            </a:r>
          </a:p>
          <a:p>
            <a:pPr marL="285750" marR="0" indent="-285750">
              <a:lnSpc>
                <a:spcPct val="107000"/>
              </a:lnSpc>
              <a:spcBef>
                <a:spcPts val="0"/>
              </a:spcBef>
              <a:spcAft>
                <a:spcPts val="800"/>
              </a:spcAft>
              <a:buFont typeface="Arial" panose="020B0604020202020204" pitchFamily="34" charset="0"/>
              <a:buChar char="•"/>
            </a:pPr>
            <a:r>
              <a:rPr lang="as-IN"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সিজদায় যাওয়ার সময় বসার জায়গা বা সিজদা করার জায়গা পরিষ্কার করার চেষ্টা করতেও নিষেধ করা হয়েছে।</a:t>
            </a:r>
            <a:endPar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endParaRPr>
          </a:p>
          <a:p>
            <a:pPr marL="285750" marR="0" indent="-285750">
              <a:lnSpc>
                <a:spcPct val="107000"/>
              </a:lnSpc>
              <a:spcBef>
                <a:spcPts val="0"/>
              </a:spcBef>
              <a:spcAft>
                <a:spcPts val="800"/>
              </a:spcAft>
              <a:buFont typeface="Arial" panose="020B0604020202020204" pitchFamily="34" charset="0"/>
              <a:buChar char="•"/>
            </a:pPr>
            <a:r>
              <a:rPr lang="as-IN"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তাড়াহুড়া করে টপাটপ সালাত আদায় করে নেয়াও ভীষণ অপছন্দনীয়।</a:t>
            </a:r>
            <a:endPar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endParaRPr>
          </a:p>
          <a:p>
            <a:pPr marL="285750" marR="0" indent="-285750">
              <a:lnSpc>
                <a:spcPct val="107000"/>
              </a:lnSpc>
              <a:spcBef>
                <a:spcPts val="0"/>
              </a:spcBef>
              <a:spcAft>
                <a:spcPts val="800"/>
              </a:spcAft>
              <a:buFont typeface="Arial" panose="020B0604020202020204" pitchFamily="34" charset="0"/>
              <a:buChar char="•"/>
            </a:pPr>
            <a:r>
              <a:rPr lang="as-IN"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মানুষের পুর্ণপ্রচেষ্টা থাকতে হবে সালাতের সময় তার মন যেন আল্লাহর প্রতি আকৃষ্ট থাকে এবং অনিচ্ছাকৃতভাবে অন্য চিন্তাভাবন</a:t>
            </a:r>
            <a:r>
              <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3028C6"/>
                </a:solidFill>
                <a:effectLst/>
                <a:latin typeface="Bangla" panose="03000603000000000000" pitchFamily="66" charset="0"/>
                <a:ea typeface="Calibri" panose="020F0502020204030204" pitchFamily="34" charset="0"/>
                <a:cs typeface="Bangla" panose="03000603000000000000" pitchFamily="66" charset="0"/>
              </a:rPr>
              <a:t>আসে</a:t>
            </a:r>
            <a:r>
              <a:rPr lang="as-IN" sz="1600" dirty="0">
                <a:solidFill>
                  <a:srgbClr val="3028C6"/>
                </a:solidFill>
                <a:effectLst/>
                <a:latin typeface="Bangla" panose="03000603000000000000" pitchFamily="66" charset="0"/>
                <a:ea typeface="Calibri" panose="020F0502020204030204" pitchFamily="34" charset="0"/>
                <a:cs typeface="Bangla" panose="03000603000000000000" pitchFamily="66" charset="0"/>
              </a:rPr>
              <a:t> যখনই মানুষের মধ্যে এর অনুভূতি সজাগ হবে তখনই তার মনোযোগ সেদিক থেকে সরিয়ে নিয়ে পুনরায় সালাতের সাথে সংযুক্ত করতে হবে।</a:t>
            </a:r>
            <a:endParaRPr lang="en-US" sz="1600" dirty="0">
              <a:solidFill>
                <a:srgbClr val="3028C6"/>
              </a:solidFill>
              <a:effectLst/>
              <a:latin typeface="Bangla" panose="03000603000000000000" pitchFamily="66" charset="0"/>
              <a:ea typeface="Calibri" panose="020F0502020204030204" pitchFamily="34" charset="0"/>
              <a:cs typeface="Bangla" panose="03000603000000000000" pitchFamily="66" charset="0"/>
            </a:endParaRPr>
          </a:p>
          <a:p>
            <a:endParaRPr lang="en-US" dirty="0">
              <a:solidFill>
                <a:srgbClr val="A71100"/>
              </a:solidFill>
              <a:latin typeface="Bangla" panose="03000603000000000000" pitchFamily="66" charset="0"/>
              <a:cs typeface="Bangla" panose="03000603000000000000" pitchFamily="66" charset="0"/>
            </a:endParaRPr>
          </a:p>
        </p:txBody>
      </p:sp>
      <p:pic>
        <p:nvPicPr>
          <p:cNvPr id="27" name="Picture 26" descr="A picture containing shape&#10;&#10;Description automatically generated">
            <a:extLst>
              <a:ext uri="{FF2B5EF4-FFF2-40B4-BE49-F238E27FC236}">
                <a16:creationId xmlns:a16="http://schemas.microsoft.com/office/drawing/2014/main" id="{8ABD2F83-3B3F-42A8-86BD-B2F619903F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9356" y="401216"/>
            <a:ext cx="3122644" cy="4674637"/>
          </a:xfrm>
          <a:prstGeom prst="rect">
            <a:avLst/>
          </a:prstGeom>
        </p:spPr>
      </p:pic>
      <p:sp>
        <p:nvSpPr>
          <p:cNvPr id="29" name="TextBox 28">
            <a:extLst>
              <a:ext uri="{FF2B5EF4-FFF2-40B4-BE49-F238E27FC236}">
                <a16:creationId xmlns:a16="http://schemas.microsoft.com/office/drawing/2014/main" id="{BA42E4F8-130C-4BCB-90BC-2CA2061F5F37}"/>
              </a:ext>
            </a:extLst>
          </p:cNvPr>
          <p:cNvSpPr txBox="1"/>
          <p:nvPr/>
        </p:nvSpPr>
        <p:spPr>
          <a:xfrm>
            <a:off x="9428020" y="798894"/>
            <a:ext cx="2418105" cy="3570208"/>
          </a:xfrm>
          <a:prstGeom prst="rect">
            <a:avLst/>
          </a:prstGeom>
          <a:noFill/>
        </p:spPr>
        <p:txBody>
          <a:bodyPr wrap="square">
            <a:spAutoFit/>
          </a:bodyPr>
          <a:lstStyle/>
          <a:p>
            <a:r>
              <a:rPr lang="as-IN" dirty="0">
                <a:solidFill>
                  <a:srgbClr val="637C29"/>
                </a:solidFill>
              </a:rPr>
              <a:t> </a:t>
            </a:r>
            <a:r>
              <a:rPr lang="en-US" dirty="0">
                <a:solidFill>
                  <a:srgbClr val="637C29"/>
                </a:solidFill>
              </a:rPr>
              <a:t>          </a:t>
            </a:r>
            <a:r>
              <a:rPr lang="as-IN" sz="1600" dirty="0">
                <a:solidFill>
                  <a:srgbClr val="637C29"/>
                </a:solidFill>
                <a:latin typeface="Bangla" panose="03000603000000000000" pitchFamily="66" charset="0"/>
                <a:cs typeface="Bangla" panose="03000603000000000000" pitchFamily="66" charset="0"/>
              </a:rPr>
              <a:t>নির্দেশ হচ্ছে</a:t>
            </a:r>
            <a:r>
              <a:rPr lang="en-US" sz="1600" dirty="0">
                <a:solidFill>
                  <a:srgbClr val="637C29"/>
                </a:solidFill>
                <a:latin typeface="Bangla" panose="03000603000000000000" pitchFamily="66" charset="0"/>
                <a:cs typeface="Bangla" panose="03000603000000000000" pitchFamily="66" charset="0"/>
              </a:rPr>
              <a:t>--</a:t>
            </a:r>
          </a:p>
          <a:p>
            <a:r>
              <a:rPr lang="as-IN" sz="1600" dirty="0">
                <a:solidFill>
                  <a:srgbClr val="637C29"/>
                </a:solidFill>
                <a:latin typeface="Bangla" panose="03000603000000000000" pitchFamily="66" charset="0"/>
                <a:cs typeface="Bangla" panose="03000603000000000000" pitchFamily="66" charset="0"/>
              </a:rPr>
              <a:t> </a:t>
            </a:r>
            <a:endParaRPr lang="en-US" sz="1600" dirty="0">
              <a:solidFill>
                <a:srgbClr val="637C29"/>
              </a:solidFill>
              <a:latin typeface="Bangla" panose="03000603000000000000" pitchFamily="66" charset="0"/>
              <a:cs typeface="Bangla" panose="03000603000000000000" pitchFamily="66" charset="0"/>
            </a:endParaRPr>
          </a:p>
          <a:p>
            <a:r>
              <a:rPr lang="as-IN" sz="1600" dirty="0">
                <a:solidFill>
                  <a:srgbClr val="637C29"/>
                </a:solidFill>
                <a:latin typeface="Bangla" panose="03000603000000000000" pitchFamily="66" charset="0"/>
                <a:cs typeface="Bangla" panose="03000603000000000000" pitchFamily="66" charset="0"/>
              </a:rPr>
              <a:t>সালাতের প্রত্যেকটি কাজ পুরোপুরি রুকূ, সিজদা, দাঁড়ানো বা বসা যতক্ষণ পুরোপুরি শেষ না হয় ততক্ষণ অন্য কাজ শুরু করা যাবে না। </a:t>
            </a:r>
          </a:p>
          <a:p>
            <a:r>
              <a:rPr lang="as-IN" sz="1600" dirty="0">
                <a:solidFill>
                  <a:srgbClr val="637C29"/>
                </a:solidFill>
                <a:latin typeface="Bangla" panose="03000603000000000000" pitchFamily="66" charset="0"/>
                <a:cs typeface="Bangla" panose="03000603000000000000" pitchFamily="66" charset="0"/>
              </a:rPr>
              <a:t>সালাত আদায় করা অবস্থায় যদি কোন জিনিস কষ্ট দিতে থাকে তাহলে এক হাত দিয়ে তা দূর করে দেয়া যেতে পারে। কিন্তু বারবার হাত নাড়া অথবা বিনা প্রয়োজনে উভয় হাত একসাথে ব্যবহার করা নিষিদ্ধ।</a:t>
            </a:r>
          </a:p>
        </p:txBody>
      </p:sp>
      <p:pic>
        <p:nvPicPr>
          <p:cNvPr id="33" name="Picture 32" descr="Diagram&#10;&#10;Description automatically generated">
            <a:extLst>
              <a:ext uri="{FF2B5EF4-FFF2-40B4-BE49-F238E27FC236}">
                <a16:creationId xmlns:a16="http://schemas.microsoft.com/office/drawing/2014/main" id="{F983CE36-3DD7-4377-9DB1-93A4FF1DEE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76" y="3033472"/>
            <a:ext cx="2870287" cy="3026383"/>
          </a:xfrm>
          <a:prstGeom prst="rect">
            <a:avLst/>
          </a:prstGeom>
        </p:spPr>
      </p:pic>
      <p:sp>
        <p:nvSpPr>
          <p:cNvPr id="35" name="TextBox 34">
            <a:extLst>
              <a:ext uri="{FF2B5EF4-FFF2-40B4-BE49-F238E27FC236}">
                <a16:creationId xmlns:a16="http://schemas.microsoft.com/office/drawing/2014/main" id="{10CA7B68-0816-49A2-8646-339C643C40E6}"/>
              </a:ext>
            </a:extLst>
          </p:cNvPr>
          <p:cNvSpPr txBox="1"/>
          <p:nvPr/>
        </p:nvSpPr>
        <p:spPr>
          <a:xfrm>
            <a:off x="354067" y="3524347"/>
            <a:ext cx="2321562" cy="2062103"/>
          </a:xfrm>
          <a:prstGeom prst="rect">
            <a:avLst/>
          </a:prstGeom>
          <a:noFill/>
        </p:spPr>
        <p:txBody>
          <a:bodyPr wrap="square">
            <a:spAutoFit/>
          </a:bodyPr>
          <a:lstStyle/>
          <a:p>
            <a:r>
              <a:rPr lang="as-IN" sz="1600" dirty="0">
                <a:solidFill>
                  <a:srgbClr val="8B030B"/>
                </a:solidFill>
                <a:latin typeface="Bangla" panose="03000603000000000000" pitchFamily="66" charset="0"/>
                <a:cs typeface="Bangla" panose="03000603000000000000" pitchFamily="66" charset="0"/>
              </a:rPr>
              <a:t>সালাতের সময় আল্লাহ তা'আলা বান্দার প্রতি স</a:t>
            </a:r>
            <a:r>
              <a:rPr lang="en-US" sz="1600" dirty="0" err="1">
                <a:solidFill>
                  <a:srgbClr val="8B030B"/>
                </a:solidFill>
                <a:latin typeface="Bangla" panose="03000603000000000000" pitchFamily="66" charset="0"/>
                <a:cs typeface="Bangla" panose="03000603000000000000" pitchFamily="66" charset="0"/>
              </a:rPr>
              <a:t>র্ব</a:t>
            </a:r>
            <a:r>
              <a:rPr lang="as-IN" sz="1600" dirty="0">
                <a:solidFill>
                  <a:srgbClr val="8B030B"/>
                </a:solidFill>
                <a:latin typeface="Bangla" panose="03000603000000000000" pitchFamily="66" charset="0"/>
                <a:cs typeface="Bangla" panose="03000603000000000000" pitchFamily="66" charset="0"/>
              </a:rPr>
              <a:t>ক্ষণ দৃষ্টি নিবদ্ধ রাখেন যতক্ষণ না সে অন্য কোন দিকে দৃষ্টি না দেয়। তারপর যখন সে অন্য কোন দিকে মনোনিবেশ করে, তখন আল্লাহ্ তা'আলা তার দি</a:t>
            </a:r>
            <a:r>
              <a:rPr lang="en-US" sz="1600" dirty="0">
                <a:solidFill>
                  <a:srgbClr val="8B030B"/>
                </a:solidFill>
                <a:latin typeface="Bangla" panose="03000603000000000000" pitchFamily="66" charset="0"/>
                <a:cs typeface="Bangla" panose="03000603000000000000" pitchFamily="66" charset="0"/>
              </a:rPr>
              <a:t>ক</a:t>
            </a:r>
            <a:r>
              <a:rPr lang="as-IN" sz="1600" dirty="0">
                <a:solidFill>
                  <a:srgbClr val="8B030B"/>
                </a:solidFill>
                <a:latin typeface="Bangla" panose="03000603000000000000" pitchFamily="66" charset="0"/>
                <a:cs typeface="Bangla" panose="03000603000000000000" pitchFamily="66" charset="0"/>
              </a:rPr>
              <a:t> থেকে দৃষ্টি ফিরিয়ে নেন। </a:t>
            </a:r>
            <a:endParaRPr lang="en-US" sz="1600" dirty="0">
              <a:solidFill>
                <a:srgbClr val="8B030B"/>
              </a:solidFill>
              <a:latin typeface="Bangla" panose="03000603000000000000" pitchFamily="66" charset="0"/>
              <a:cs typeface="Bangla" panose="03000603000000000000" pitchFamily="66" charset="0"/>
            </a:endParaRPr>
          </a:p>
          <a:p>
            <a:r>
              <a:rPr lang="en-US" sz="1600" dirty="0">
                <a:solidFill>
                  <a:srgbClr val="8B030B"/>
                </a:solidFill>
                <a:latin typeface="Bangla" panose="03000603000000000000" pitchFamily="66" charset="0"/>
                <a:cs typeface="Bangla" panose="03000603000000000000" pitchFamily="66" charset="0"/>
              </a:rPr>
              <a:t>        </a:t>
            </a:r>
            <a:r>
              <a:rPr lang="as-IN" sz="1600" dirty="0">
                <a:solidFill>
                  <a:srgbClr val="8B030B"/>
                </a:solidFill>
                <a:latin typeface="Bangla" panose="03000603000000000000" pitchFamily="66" charset="0"/>
                <a:cs typeface="Bangla" panose="03000603000000000000" pitchFamily="66" charset="0"/>
              </a:rPr>
              <a:t>[ইবনে মাজাহঃ ১০২৩]</a:t>
            </a:r>
            <a:endParaRPr lang="en-US" sz="1600" dirty="0">
              <a:solidFill>
                <a:srgbClr val="8B030B"/>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52845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1B1CB84E-417B-47B6-9B19-B50BA4C7B9E1}"/>
              </a:ext>
            </a:extLst>
          </p:cNvPr>
          <p:cNvSpPr txBox="1"/>
          <p:nvPr/>
        </p:nvSpPr>
        <p:spPr>
          <a:xfrm>
            <a:off x="1048370" y="961972"/>
            <a:ext cx="3200451" cy="298592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as-IN" dirty="0">
                <a:solidFill>
                  <a:srgbClr val="FEFFFF"/>
                </a:solidFill>
                <a:latin typeface="Bangla" panose="03000603000000000000" pitchFamily="66" charset="0"/>
                <a:cs typeface="Bangla" panose="03000603000000000000" pitchFamily="66" charset="0"/>
              </a:rPr>
              <a:t>উমর রাদিয়াল্লাহু ‘আনহু একবার এক যুবককে নতশিরে বসে থাকতে দেখে বললেন, মাথা উঠাও, বিনয় হৃদয়ে অবস্থান করে। </a:t>
            </a:r>
            <a:endParaRPr lang="en-US" dirty="0">
              <a:solidFill>
                <a:srgbClr val="FEFFFF"/>
              </a:solidFill>
              <a:latin typeface="Bangla" panose="03000603000000000000" pitchFamily="66" charset="0"/>
              <a:cs typeface="Bangla" panose="03000603000000000000" pitchFamily="66" charset="0"/>
            </a:endParaRPr>
          </a:p>
          <a:p>
            <a:pPr indent="-228600">
              <a:lnSpc>
                <a:spcPct val="90000"/>
              </a:lnSpc>
              <a:spcAft>
                <a:spcPts val="600"/>
              </a:spcAft>
              <a:buFont typeface="Arial" panose="020B0604020202020204" pitchFamily="34" charset="0"/>
              <a:buChar char="•"/>
            </a:pPr>
            <a:r>
              <a:rPr lang="as-IN" dirty="0">
                <a:solidFill>
                  <a:srgbClr val="FEFFFF"/>
                </a:solidFill>
                <a:latin typeface="Bangla" panose="03000603000000000000" pitchFamily="66" charset="0"/>
                <a:cs typeface="Bangla" panose="03000603000000000000" pitchFamily="66" charset="0"/>
              </a:rPr>
              <a:t>ইবরাহীম নখয়ী রাহিমাহুল্লাহ বলেন, ‘মোটা কাপড় পরা, মোটা খাওয়া এবং মাথা নত করে থাকাই বিনয় নয় </a:t>
            </a:r>
            <a:r>
              <a:rPr lang="ar-AE" dirty="0">
                <a:solidFill>
                  <a:srgbClr val="FEFFFF"/>
                </a:solidFill>
                <a:latin typeface="Bangla" panose="03000603000000000000" pitchFamily="66" charset="0"/>
              </a:rPr>
              <a:t>خُشُوْعٌ </a:t>
            </a:r>
            <a:r>
              <a:rPr lang="en-US" dirty="0">
                <a:solidFill>
                  <a:srgbClr val="FEFFFF"/>
                </a:solidFill>
                <a:latin typeface="Bangla" panose="03000603000000000000" pitchFamily="66" charset="0"/>
              </a:rPr>
              <a:t> </a:t>
            </a:r>
            <a:r>
              <a:rPr lang="as-IN" dirty="0">
                <a:solidFill>
                  <a:srgbClr val="FEFFFF"/>
                </a:solidFill>
                <a:latin typeface="Bangla" panose="03000603000000000000" pitchFamily="66" charset="0"/>
                <a:cs typeface="Bangla" panose="03000603000000000000" pitchFamily="66" charset="0"/>
              </a:rPr>
              <a:t>বা বিনয় অর্থ ‘অধিকারের ক্ষেত্রে ইতর-ভদ্র নির্বিশেষে সবার সংগে একই রকম ব্যবহার করা এবং আল্লাহ্ তাআলা যা ফরয করে দিয়েছেন তা পালন করতে গিয়ে হৃদয়কে শুধু তারই জন্য নির্দিষ্ট ও কেন্দ্রিভূত করে নেয়া।</a:t>
            </a:r>
            <a:endParaRPr lang="en-US" dirty="0">
              <a:solidFill>
                <a:srgbClr val="FEFFFF"/>
              </a:solidFill>
              <a:latin typeface="Bangla" panose="03000603000000000000" pitchFamily="66" charset="0"/>
              <a:cs typeface="Bangla" panose="03000603000000000000" pitchFamily="66" charset="0"/>
            </a:endParaRPr>
          </a:p>
          <a:p>
            <a:pPr indent="-228600">
              <a:lnSpc>
                <a:spcPct val="90000"/>
              </a:lnSpc>
              <a:spcAft>
                <a:spcPts val="600"/>
              </a:spcAft>
              <a:buFont typeface="Arial" panose="020B0604020202020204" pitchFamily="34" charset="0"/>
              <a:buChar char="•"/>
            </a:pPr>
            <a:r>
              <a:rPr lang="as-IN" dirty="0">
                <a:solidFill>
                  <a:srgbClr val="FEFFFF"/>
                </a:solidFill>
                <a:latin typeface="Bangla" panose="03000603000000000000" pitchFamily="66" charset="0"/>
                <a:cs typeface="Bangla" panose="03000603000000000000" pitchFamily="66" charset="0"/>
              </a:rPr>
              <a:t> সারকথা, ইচ্ছাকৃতভাবে কৃত্রিম উপায়ে বিনয়ীদের রূপ ধারণ করা শয়তান ও প্রবৃত্তির প্রতারণা মাত্র। আর তা অত্যন্ত নিন্দনীয় কাজ। অবশ্য যদি অনিচ্ছাকৃতভাবে এ অবস্থার সৃষ্টি হয়, তবে তা ক্ষমার্হ।</a:t>
            </a:r>
            <a:endParaRPr lang="en-US" dirty="0">
              <a:solidFill>
                <a:srgbClr val="FEFFFF"/>
              </a:solidFill>
              <a:latin typeface="Bangla" panose="03000603000000000000" pitchFamily="66" charset="0"/>
              <a:cs typeface="Bangla" panose="03000603000000000000" pitchFamily="66" charset="0"/>
            </a:endParaRPr>
          </a:p>
        </p:txBody>
      </p:sp>
      <p:pic>
        <p:nvPicPr>
          <p:cNvPr id="5" name="Picture 4" descr="A picture containing background pattern&#10;&#10;Description automatically generated">
            <a:extLst>
              <a:ext uri="{FF2B5EF4-FFF2-40B4-BE49-F238E27FC236}">
                <a16:creationId xmlns:a16="http://schemas.microsoft.com/office/drawing/2014/main" id="{3F092E94-A163-4464-8B62-7D2109002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1024" y="643467"/>
            <a:ext cx="6473563" cy="5251646"/>
          </a:xfrm>
          <a:prstGeom prst="rect">
            <a:avLst/>
          </a:prstGeom>
        </p:spPr>
      </p:pic>
      <p:sp>
        <p:nvSpPr>
          <p:cNvPr id="13" name="TextBox 12">
            <a:extLst>
              <a:ext uri="{FF2B5EF4-FFF2-40B4-BE49-F238E27FC236}">
                <a16:creationId xmlns:a16="http://schemas.microsoft.com/office/drawing/2014/main" id="{6AC90F87-154A-41E4-9949-8742ECEB8B7F}"/>
              </a:ext>
            </a:extLst>
          </p:cNvPr>
          <p:cNvSpPr txBox="1"/>
          <p:nvPr/>
        </p:nvSpPr>
        <p:spPr>
          <a:xfrm>
            <a:off x="6295292" y="736184"/>
            <a:ext cx="5893660" cy="3693319"/>
          </a:xfrm>
          <a:prstGeom prst="rect">
            <a:avLst/>
          </a:prstGeom>
          <a:noFill/>
        </p:spPr>
        <p:txBody>
          <a:bodyPr wrap="square">
            <a:spAutoFit/>
          </a:bodyPr>
          <a:lstStyle/>
          <a:p>
            <a:r>
              <a:rPr lang="as-IN" dirty="0">
                <a:solidFill>
                  <a:srgbClr val="0070C0"/>
                </a:solidFill>
                <a:latin typeface="Bangla" panose="03000603000000000000" pitchFamily="66" charset="0"/>
                <a:cs typeface="Bangla" panose="03000603000000000000" pitchFamily="66" charset="0"/>
              </a:rPr>
              <a:t>সূরা মুমিনূনে ৯নং আয়াতে “সালাতগুলোর সংরক্ষণ” এর অর্থ হচ্ছেঃ সে সালাতের সময়, সালাতের নিয়ম-কানুন, আরকান ও আহকাম, প্রথম ওয়াক্ত, রুকু সিজদা, মোটকথা সালাতের সাথে সংশ্লিষ্ট প্রত্যেকটি জিনিসের প্রতি পুরোপুরি নজর রাখে। [ কুরতুবী; ইবন কাসীর]</a:t>
            </a:r>
          </a:p>
          <a:p>
            <a:r>
              <a:rPr lang="as-IN" dirty="0">
                <a:solidFill>
                  <a:srgbClr val="0070C0"/>
                </a:solidFill>
                <a:latin typeface="Bangla" panose="03000603000000000000" pitchFamily="66" charset="0"/>
                <a:cs typeface="Bangla" panose="03000603000000000000" pitchFamily="66" charset="0"/>
              </a:rPr>
              <a:t>মুমিনের গুণগুলোর শুরু হয়েছিল সালাত দিয়ে আর শেষও হয়েছে সালাত দিয়ে। এর দ্বারা বোঝা যায় যে, সালাত শ্রেষ্ঠ ও উৎকৃষ্ট ইবাদাত।</a:t>
            </a:r>
            <a:endParaRPr lang="en-US" dirty="0">
              <a:solidFill>
                <a:srgbClr val="0070C0"/>
              </a:solidFill>
              <a:latin typeface="Bangla" panose="03000603000000000000" pitchFamily="66" charset="0"/>
              <a:cs typeface="Bangla" panose="03000603000000000000" pitchFamily="66" charset="0"/>
            </a:endParaRPr>
          </a:p>
          <a:p>
            <a:r>
              <a:rPr lang="as-IN" dirty="0">
                <a:solidFill>
                  <a:srgbClr val="0070C0"/>
                </a:solidFill>
                <a:latin typeface="Bangla" panose="03000603000000000000" pitchFamily="66" charset="0"/>
                <a:cs typeface="Bangla" panose="03000603000000000000" pitchFamily="66" charset="0"/>
              </a:rPr>
              <a:t> যদি হৃদয়ে আল্লাহভীতি ও নম্রতা না থাকে, মানুষ বাহ্যিকভাবে যতই শিষ্টাচারের অধিকারী ও বিনম্র হোক না কেন, প্রকৃত প্রস্তাবে সে বিনয়ের অধিকারী হয় না। বিনয়ের লক্ষণাদি ইচ্ছাকৃতভাবে প্রকাশ করাও বাঞ্ছনীয় নয়।</a:t>
            </a:r>
            <a:endParaRPr lang="en-US" dirty="0">
              <a:solidFill>
                <a:srgbClr val="0070C0"/>
              </a:solidFill>
              <a:latin typeface="Bangla" panose="03000603000000000000" pitchFamily="66" charset="0"/>
              <a:cs typeface="Bangla" panose="03000603000000000000" pitchFamily="66" charset="0"/>
            </a:endParaRPr>
          </a:p>
          <a:p>
            <a:r>
              <a:rPr lang="as-IN" dirty="0">
                <a:solidFill>
                  <a:srgbClr val="598136"/>
                </a:solidFill>
                <a:latin typeface="Bangla" panose="03000603000000000000" pitchFamily="66" charset="0"/>
                <a:cs typeface="Bangla" panose="03000603000000000000" pitchFamily="66" charset="0"/>
              </a:rPr>
              <a:t>রাসূলুল্লাহ সাল্লাল্লাহু আলাইহি ওয়াসাল্লাম বলেছেন, “তোমরা দৃঢ়তা অবলম্বন কর, তবে তোমরা কখনও পুরোপুরি দৃঢ়পদ থাকতে পারবে না। জেনে রাখ যে, তোমাদের সর্বোত্তম আমল হচ্ছে সালাত। আর মুমিনই কেবল ওযুর ব্যাপারে যত্নবান হয়।” [ইবন মা</a:t>
            </a:r>
            <a:r>
              <a:rPr lang="en-US" dirty="0" err="1">
                <a:solidFill>
                  <a:srgbClr val="598136"/>
                </a:solidFill>
                <a:latin typeface="Bangla" panose="03000603000000000000" pitchFamily="66" charset="0"/>
                <a:cs typeface="Bangla" panose="03000603000000000000" pitchFamily="66" charset="0"/>
              </a:rPr>
              <a:t>জা</a:t>
            </a:r>
            <a:r>
              <a:rPr lang="as-IN" dirty="0">
                <a:solidFill>
                  <a:srgbClr val="598136"/>
                </a:solidFill>
                <a:latin typeface="Bangla" panose="03000603000000000000" pitchFamily="66" charset="0"/>
                <a:cs typeface="Bangla" panose="03000603000000000000" pitchFamily="66" charset="0"/>
              </a:rPr>
              <a:t>হ: ২৭৭]</a:t>
            </a:r>
          </a:p>
        </p:txBody>
      </p:sp>
    </p:spTree>
    <p:extLst>
      <p:ext uri="{BB962C8B-B14F-4D97-AF65-F5344CB8AC3E}">
        <p14:creationId xmlns:p14="http://schemas.microsoft.com/office/powerpoint/2010/main" val="364161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F3577"/>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A57E53B-D5FF-4770-A47D-2418E6F57160}"/>
              </a:ext>
            </a:extLst>
          </p:cNvPr>
          <p:cNvPicPr>
            <a:picLocks noChangeAspect="1"/>
          </p:cNvPicPr>
          <p:nvPr/>
        </p:nvPicPr>
        <p:blipFill>
          <a:blip r:embed="rId2"/>
          <a:stretch>
            <a:fillRect/>
          </a:stretch>
        </p:blipFill>
        <p:spPr>
          <a:xfrm>
            <a:off x="3828303" y="2233870"/>
            <a:ext cx="2787102" cy="2636710"/>
          </a:xfrm>
          <a:prstGeom prst="rect">
            <a:avLst/>
          </a:prstGeom>
        </p:spPr>
      </p:pic>
      <p:sp>
        <p:nvSpPr>
          <p:cNvPr id="5" name="TextBox 4">
            <a:extLst>
              <a:ext uri="{FF2B5EF4-FFF2-40B4-BE49-F238E27FC236}">
                <a16:creationId xmlns:a16="http://schemas.microsoft.com/office/drawing/2014/main" id="{9087E31A-FB98-45AF-880F-C54DDBFA0C1C}"/>
              </a:ext>
            </a:extLst>
          </p:cNvPr>
          <p:cNvSpPr txBox="1"/>
          <p:nvPr/>
        </p:nvSpPr>
        <p:spPr>
          <a:xfrm>
            <a:off x="0" y="87896"/>
            <a:ext cx="11781691" cy="1015663"/>
          </a:xfrm>
          <a:prstGeom prst="rect">
            <a:avLst/>
          </a:prstGeom>
          <a:noFill/>
        </p:spPr>
        <p:txBody>
          <a:bodyPr wrap="square">
            <a:spAutoFit/>
          </a:bodyPr>
          <a:lstStyle/>
          <a:p>
            <a:pPr algn="ctr"/>
            <a:r>
              <a:rPr lang="as-IN" dirty="0">
                <a:solidFill>
                  <a:srgbClr val="0070C0"/>
                </a:solidFill>
              </a:rPr>
              <a:t>(</a:t>
            </a:r>
            <a:r>
              <a:rPr lang="as-IN" sz="2000" dirty="0">
                <a:solidFill>
                  <a:srgbClr val="0070C0"/>
                </a:solidFill>
                <a:latin typeface="Bangla" panose="03000603000000000000" pitchFamily="66" charset="0"/>
                <a:cs typeface="Bangla" panose="03000603000000000000" pitchFamily="66" charset="0"/>
              </a:rPr>
              <a:t>সালাতের) সময়সমূহ</a:t>
            </a:r>
            <a:endParaRPr lang="en-US" sz="2000" dirty="0">
              <a:solidFill>
                <a:srgbClr val="0070C0"/>
              </a:solidFill>
              <a:latin typeface="Bangla" panose="03000603000000000000" pitchFamily="66" charset="0"/>
              <a:cs typeface="Bangla" panose="03000603000000000000" pitchFamily="66" charset="0"/>
            </a:endParaRPr>
          </a:p>
          <a:p>
            <a:r>
              <a:rPr lang="as-IN" sz="2000" dirty="0">
                <a:solidFill>
                  <a:schemeClr val="accent6">
                    <a:lumMod val="50000"/>
                  </a:schemeClr>
                </a:solidFill>
                <a:latin typeface="Bangla" panose="03000603000000000000" pitchFamily="66" charset="0"/>
                <a:cs typeface="Bangla" panose="03000603000000000000" pitchFamily="66" charset="0"/>
              </a:rPr>
              <a:t>সময় বলতে যে সময়কে আল্লাহ তা‘আলা সালাত আদায়ের জন্য নির্ধারণ করে দিয়েছেন সেই সময়কেই বুঝানো হয়েছে। আল্লাহ তা‘আলা বলেন, ‘‘নিশ্চয়ই নির্ধারিত সময়ে সালাত আদায় করা মু’মিনদের ওপর ফরয।’’ (সূরাহ্ আন্ নিসা: ১০৩)</a:t>
            </a:r>
            <a:endParaRPr lang="en-US" sz="2000" dirty="0">
              <a:solidFill>
                <a:schemeClr val="accent6">
                  <a:lumMod val="50000"/>
                </a:schemeClr>
              </a:solidFill>
              <a:latin typeface="Bangla" panose="03000603000000000000" pitchFamily="66" charset="0"/>
              <a:cs typeface="Bangla" panose="03000603000000000000" pitchFamily="66" charset="0"/>
            </a:endParaRPr>
          </a:p>
        </p:txBody>
      </p:sp>
      <p:sp>
        <p:nvSpPr>
          <p:cNvPr id="8" name="TextBox 7">
            <a:extLst>
              <a:ext uri="{FF2B5EF4-FFF2-40B4-BE49-F238E27FC236}">
                <a16:creationId xmlns:a16="http://schemas.microsoft.com/office/drawing/2014/main" id="{36368063-5E30-4319-8916-D07064A065B2}"/>
              </a:ext>
            </a:extLst>
          </p:cNvPr>
          <p:cNvSpPr txBox="1"/>
          <p:nvPr/>
        </p:nvSpPr>
        <p:spPr>
          <a:xfrm>
            <a:off x="3738202" y="1345549"/>
            <a:ext cx="4715595" cy="646331"/>
          </a:xfrm>
          <a:prstGeom prst="rect">
            <a:avLst/>
          </a:prstGeom>
          <a:noFill/>
        </p:spPr>
        <p:txBody>
          <a:bodyPr wrap="square">
            <a:spAutoFit/>
          </a:bodyPr>
          <a:lstStyle/>
          <a:p>
            <a:r>
              <a:rPr lang="as-IN" dirty="0">
                <a:solidFill>
                  <a:schemeClr val="accent6">
                    <a:lumMod val="50000"/>
                  </a:schemeClr>
                </a:solidFill>
                <a:latin typeface="Bangla" panose="03000603000000000000" pitchFamily="66" charset="0"/>
                <a:cs typeface="Bangla" panose="03000603000000000000" pitchFamily="66" charset="0"/>
              </a:rPr>
              <a:t>জিবরীল (আঃ) নবী সাল্লাল্লাহু আলাইহি ওয়াসাল্লাম-কে সরাসরি প্রশিক্ষণের মাধ্যমে সালাতের সময় সম্পর্কে অবহিত করেছেন।</a:t>
            </a:r>
            <a:endParaRPr lang="en-US" dirty="0">
              <a:solidFill>
                <a:schemeClr val="accent6">
                  <a:lumMod val="50000"/>
                </a:schemeClr>
              </a:solidFill>
              <a:latin typeface="Bangla" panose="03000603000000000000" pitchFamily="66" charset="0"/>
              <a:cs typeface="Bangla" panose="03000603000000000000" pitchFamily="66" charset="0"/>
            </a:endParaRPr>
          </a:p>
        </p:txBody>
      </p:sp>
      <p:sp>
        <p:nvSpPr>
          <p:cNvPr id="9" name="TextBox 8">
            <a:extLst>
              <a:ext uri="{FF2B5EF4-FFF2-40B4-BE49-F238E27FC236}">
                <a16:creationId xmlns:a16="http://schemas.microsoft.com/office/drawing/2014/main" id="{5E9209AA-86E7-4303-B3A3-CFF02922A173}"/>
              </a:ext>
            </a:extLst>
          </p:cNvPr>
          <p:cNvSpPr txBox="1"/>
          <p:nvPr/>
        </p:nvSpPr>
        <p:spPr>
          <a:xfrm>
            <a:off x="6240341" y="2349448"/>
            <a:ext cx="5435844" cy="3416320"/>
          </a:xfrm>
          <a:prstGeom prst="rect">
            <a:avLst/>
          </a:prstGeom>
          <a:noFill/>
        </p:spPr>
        <p:txBody>
          <a:bodyPr wrap="square">
            <a:spAutoFit/>
          </a:bodyPr>
          <a:lstStyle/>
          <a:p>
            <a:r>
              <a:rPr lang="as-IN" dirty="0"/>
              <a:t>‘</a:t>
            </a:r>
            <a:r>
              <a:rPr lang="as-IN" dirty="0">
                <a:solidFill>
                  <a:srgbClr val="630702"/>
                </a:solidFill>
                <a:latin typeface="Bangla" panose="03000603000000000000" pitchFamily="66" charset="0"/>
                <a:cs typeface="Bangla" panose="03000603000000000000" pitchFamily="66" charset="0"/>
              </a:rPr>
              <a:t>আবদুল্লাহ বিন ‘আমর (রাঃ)হতে বর্ণিত। তিনি বলেন, রসূলুল্লাহ সাল্লাল্লাহু আলাইহি ওয়াসাল্লাম বলেছেনঃ </a:t>
            </a:r>
            <a:endParaRPr lang="en-US" dirty="0">
              <a:solidFill>
                <a:srgbClr val="630702"/>
              </a:solidFill>
              <a:latin typeface="Bangla" panose="03000603000000000000" pitchFamily="66" charset="0"/>
              <a:cs typeface="Bangla" panose="03000603000000000000" pitchFamily="66" charset="0"/>
            </a:endParaRPr>
          </a:p>
          <a:p>
            <a:r>
              <a:rPr lang="as-IN" dirty="0">
                <a:solidFill>
                  <a:srgbClr val="630702"/>
                </a:solidFill>
                <a:latin typeface="Bangla" panose="03000603000000000000" pitchFamily="66" charset="0"/>
                <a:cs typeface="Bangla" panose="03000603000000000000" pitchFamily="66" charset="0"/>
              </a:rPr>
              <a:t>সূর্য ঢলে পড়ার সাথে যুহরের সালাতের ওয়াক্ত শুরু হয় এবং মানুষের ছায়া যখন তার দৈর্ঘ্যের সমান হয়, তখন ‘আসরের সালাতের ওয়াক্ত উপস্থিত হয়। ‘আসরের সালাতের ওয়াক্ত যুহরের সালাতের পর থেকে যে পর্যন্ত সূর্য হলদে রং ধারণ না করে এবং সূর্যাস্তের পর থেকে পশ্চিমাকাশের লালিমা মিশে যাবার আগ পর্যন্ত মাগরিবের সালাতের ওয়াক্ত থাকে।</a:t>
            </a:r>
            <a:endParaRPr lang="en-US" dirty="0">
              <a:solidFill>
                <a:srgbClr val="630702"/>
              </a:solidFill>
              <a:latin typeface="Bangla" panose="03000603000000000000" pitchFamily="66" charset="0"/>
              <a:cs typeface="Bangla" panose="03000603000000000000" pitchFamily="66" charset="0"/>
            </a:endParaRPr>
          </a:p>
          <a:p>
            <a:r>
              <a:rPr lang="as-IN" dirty="0">
                <a:solidFill>
                  <a:srgbClr val="630702"/>
                </a:solidFill>
                <a:latin typeface="Bangla" panose="03000603000000000000" pitchFamily="66" charset="0"/>
                <a:cs typeface="Bangla" panose="03000603000000000000" pitchFamily="66" charset="0"/>
              </a:rPr>
              <a:t> আর ‘ইশার সালাতের ওয়াক্ত মাগরিবের সালাতের পর থেকে শুরু করে মধ্যরাত পর্যন্ত। ফজরের (ফজরের) সালাতের ওয়াক্ত ফাজর (ফজর) অর্থাৎ- সুবহে সাদিকের উদিত হবার পর থেকে সূর্যোদয় পর্যন্ত। অতঃপর সূর্যোদয় হতে শুরু করলে সালাত হতে বিরত থাকবে। কেননা সূর্যোদয় হয়</a:t>
            </a:r>
            <a:r>
              <a:rPr lang="en-US" dirty="0">
                <a:solidFill>
                  <a:srgbClr val="630702"/>
                </a:solidFill>
                <a:latin typeface="Bangla" panose="03000603000000000000" pitchFamily="66" charset="0"/>
                <a:cs typeface="Bangla" panose="03000603000000000000" pitchFamily="66" charset="0"/>
              </a:rPr>
              <a:t> </a:t>
            </a:r>
            <a:r>
              <a:rPr lang="as-IN" dirty="0">
                <a:solidFill>
                  <a:srgbClr val="630702"/>
                </a:solidFill>
                <a:latin typeface="Bangla" panose="03000603000000000000" pitchFamily="66" charset="0"/>
                <a:cs typeface="Bangla" panose="03000603000000000000" pitchFamily="66" charset="0"/>
              </a:rPr>
              <a:t>শয়তানের দু’ শিং-এর মধ্য দিয়ে। সহীহ : মুসলিম ৬১২, আহমাদ ৬৯৬৬,</a:t>
            </a:r>
            <a:endParaRPr lang="en-US" dirty="0">
              <a:solidFill>
                <a:srgbClr val="630702"/>
              </a:solidFill>
              <a:latin typeface="Bangla" panose="03000603000000000000" pitchFamily="66" charset="0"/>
              <a:cs typeface="Bangla" panose="03000603000000000000" pitchFamily="66" charset="0"/>
            </a:endParaRPr>
          </a:p>
        </p:txBody>
      </p:sp>
      <p:sp>
        <p:nvSpPr>
          <p:cNvPr id="11" name="TextBox 10">
            <a:extLst>
              <a:ext uri="{FF2B5EF4-FFF2-40B4-BE49-F238E27FC236}">
                <a16:creationId xmlns:a16="http://schemas.microsoft.com/office/drawing/2014/main" id="{ADBF7EBD-61A6-42AB-8B25-217CD824FA13}"/>
              </a:ext>
            </a:extLst>
          </p:cNvPr>
          <p:cNvSpPr txBox="1"/>
          <p:nvPr/>
        </p:nvSpPr>
        <p:spPr>
          <a:xfrm>
            <a:off x="304071" y="1532636"/>
            <a:ext cx="3312500" cy="2800767"/>
          </a:xfrm>
          <a:prstGeom prst="rect">
            <a:avLst/>
          </a:prstGeom>
          <a:noFill/>
        </p:spPr>
        <p:txBody>
          <a:bodyPr wrap="square">
            <a:spAutoFit/>
          </a:bodyPr>
          <a:lstStyle/>
          <a:p>
            <a:r>
              <a:rPr lang="as-IN" sz="1600" dirty="0">
                <a:solidFill>
                  <a:srgbClr val="630702"/>
                </a:solidFill>
                <a:latin typeface="Bangla" panose="03000603000000000000" pitchFamily="66" charset="0"/>
                <a:cs typeface="Bangla" panose="03000603000000000000" pitchFamily="66" charset="0"/>
              </a:rPr>
              <a:t>হিজরতের পূর্বে মি‘রাজ রজনীতে পাঁচ ওয়াক্ত সালাত ফরয করা হয়েছে। </a:t>
            </a:r>
          </a:p>
          <a:p>
            <a:r>
              <a:rPr lang="as-IN" sz="1600" dirty="0">
                <a:solidFill>
                  <a:srgbClr val="630702"/>
                </a:solidFill>
                <a:latin typeface="Bangla" panose="03000603000000000000" pitchFamily="66" charset="0"/>
                <a:cs typeface="Bangla" panose="03000603000000000000" pitchFamily="66" charset="0"/>
              </a:rPr>
              <a:t>এর পূর্বে দু’ ওয়াক্ত সালাত ফরয ছিল। সূর্যোদয়ের পূর্বে অর্থাৎ- ফজরের (ফজরের) সালাত। </a:t>
            </a:r>
            <a:endParaRPr lang="en-US" sz="1600" dirty="0">
              <a:solidFill>
                <a:srgbClr val="630702"/>
              </a:solidFill>
              <a:latin typeface="Bangla" panose="03000603000000000000" pitchFamily="66" charset="0"/>
              <a:cs typeface="Bangla" panose="03000603000000000000" pitchFamily="66" charset="0"/>
            </a:endParaRPr>
          </a:p>
          <a:p>
            <a:r>
              <a:rPr lang="as-IN" sz="1600" dirty="0">
                <a:solidFill>
                  <a:srgbClr val="630702"/>
                </a:solidFill>
                <a:latin typeface="Bangla" panose="03000603000000000000" pitchFamily="66" charset="0"/>
                <a:cs typeface="Bangla" panose="03000603000000000000" pitchFamily="66" charset="0"/>
              </a:rPr>
              <a:t>আর সূর্যাস্তের পূর্বে অর্থাৎ- ‘আসরের সালাত। </a:t>
            </a:r>
          </a:p>
          <a:p>
            <a:r>
              <a:rPr lang="as-IN" sz="1600" dirty="0">
                <a:solidFill>
                  <a:srgbClr val="630702"/>
                </a:solidFill>
                <a:latin typeface="Bangla" panose="03000603000000000000" pitchFamily="66" charset="0"/>
                <a:cs typeface="Bangla" panose="03000603000000000000" pitchFamily="66" charset="0"/>
              </a:rPr>
              <a:t>আল্লাহ তা‘আলা বলেনঃ</a:t>
            </a:r>
          </a:p>
          <a:p>
            <a:r>
              <a:rPr lang="as-IN" sz="1600" dirty="0">
                <a:solidFill>
                  <a:srgbClr val="630702"/>
                </a:solidFill>
                <a:latin typeface="Bangla" panose="03000603000000000000" pitchFamily="66" charset="0"/>
                <a:cs typeface="Bangla" panose="03000603000000000000" pitchFamily="66" charset="0"/>
              </a:rPr>
              <a:t> </a:t>
            </a:r>
            <a:r>
              <a:rPr lang="ar-AE" sz="1600" dirty="0">
                <a:solidFill>
                  <a:srgbClr val="630702"/>
                </a:solidFill>
                <a:latin typeface="Bangla" panose="03000603000000000000" pitchFamily="66" charset="0"/>
              </a:rPr>
              <a:t>وَسَبِّحْ بِحَمْدِ رَبِّكَ بِالْعَشِيِّ وَالْإِبْكَارِ</a:t>
            </a:r>
          </a:p>
          <a:p>
            <a:r>
              <a:rPr lang="ar-AE" sz="1600" dirty="0">
                <a:solidFill>
                  <a:srgbClr val="630702"/>
                </a:solidFill>
                <a:latin typeface="Bangla" panose="03000603000000000000" pitchFamily="66" charset="0"/>
              </a:rPr>
              <a:t> ‘‘</a:t>
            </a:r>
            <a:r>
              <a:rPr lang="as-IN" sz="1600" dirty="0">
                <a:solidFill>
                  <a:srgbClr val="630702"/>
                </a:solidFill>
                <a:latin typeface="Bangla" panose="03000603000000000000" pitchFamily="66" charset="0"/>
                <a:cs typeface="Bangla" panose="03000603000000000000" pitchFamily="66" charset="0"/>
              </a:rPr>
              <a:t>সকাল ও সন্ধ্যায় তোমার প্রভুর প্রশংসাসহ তার পবিত্রতা বর্ণনা করো – </a:t>
            </a:r>
            <a:endParaRPr lang="en-US" sz="1600" dirty="0">
              <a:solidFill>
                <a:srgbClr val="630702"/>
              </a:solidFill>
              <a:latin typeface="Bangla" panose="03000603000000000000" pitchFamily="66" charset="0"/>
              <a:cs typeface="Bangla" panose="03000603000000000000" pitchFamily="66" charset="0"/>
            </a:endParaRPr>
          </a:p>
          <a:p>
            <a:r>
              <a:rPr lang="en-US" sz="1600" dirty="0">
                <a:solidFill>
                  <a:srgbClr val="630702"/>
                </a:solidFill>
                <a:latin typeface="Bangla" panose="03000603000000000000" pitchFamily="66" charset="0"/>
                <a:cs typeface="Bangla" panose="03000603000000000000" pitchFamily="66" charset="0"/>
              </a:rPr>
              <a:t>     </a:t>
            </a:r>
            <a:r>
              <a:rPr lang="as-IN" sz="1600" dirty="0">
                <a:solidFill>
                  <a:srgbClr val="630702"/>
                </a:solidFill>
                <a:latin typeface="Bangla" panose="03000603000000000000" pitchFamily="66" charset="0"/>
                <a:cs typeface="Bangla" panose="03000603000000000000" pitchFamily="66" charset="0"/>
              </a:rPr>
              <a:t>(সূরাহ্ আল মু’মিন ৪০: ৫৫)।</a:t>
            </a:r>
          </a:p>
        </p:txBody>
      </p:sp>
      <p:sp>
        <p:nvSpPr>
          <p:cNvPr id="13" name="TextBox 12">
            <a:extLst>
              <a:ext uri="{FF2B5EF4-FFF2-40B4-BE49-F238E27FC236}">
                <a16:creationId xmlns:a16="http://schemas.microsoft.com/office/drawing/2014/main" id="{2BA52962-32AA-4B6C-8A2E-685273EA6DB1}"/>
              </a:ext>
            </a:extLst>
          </p:cNvPr>
          <p:cNvSpPr txBox="1"/>
          <p:nvPr/>
        </p:nvSpPr>
        <p:spPr>
          <a:xfrm>
            <a:off x="0" y="4333403"/>
            <a:ext cx="3738200" cy="2831544"/>
          </a:xfrm>
          <a:prstGeom prst="rect">
            <a:avLst/>
          </a:prstGeom>
          <a:noFill/>
        </p:spPr>
        <p:txBody>
          <a:bodyPr wrap="square">
            <a:spAutoFit/>
          </a:bodyPr>
          <a:lstStyle/>
          <a:p>
            <a:r>
              <a:rPr lang="as-IN" sz="1600" dirty="0">
                <a:solidFill>
                  <a:schemeClr val="accent6">
                    <a:lumMod val="50000"/>
                  </a:schemeClr>
                </a:solidFill>
                <a:latin typeface="Bangla" panose="03000603000000000000" pitchFamily="66" charset="0"/>
                <a:cs typeface="Bangla" panose="03000603000000000000" pitchFamily="66" charset="0"/>
              </a:rPr>
              <a:t>কোন বয়সঃ </a:t>
            </a:r>
          </a:p>
          <a:p>
            <a:r>
              <a:rPr lang="as-IN" sz="1600" dirty="0">
                <a:solidFill>
                  <a:schemeClr val="accent6">
                    <a:lumMod val="50000"/>
                  </a:schemeClr>
                </a:solidFill>
                <a:latin typeface="Bangla" panose="03000603000000000000" pitchFamily="66" charset="0"/>
                <a:cs typeface="Bangla" panose="03000603000000000000" pitchFamily="66" charset="0"/>
              </a:rPr>
              <a:t>‘আমর ইবনু শু‘আয়ব (রহঃ) তার পিতার মাধ্যমে, তিনি তার দাদা হতে বর্ণনা করেছেন। তিনি বলেন, রসূলুল্লাহ সাল্লাল্লাহু আলাইহি ওয়াসাল্লাম বলেছেনঃ যখন তোমার সন্তানদের বয়স সাত বছরে পৌঁছবে তখন তাদেরকে সালাত আদায়ের জন্য নির্দেশ দিবে। আর (সালাত আদায় করার জন্য) তাদের শাস্তি দিবে যখন তারা দশ বছরে পৌঁছবে এবং তাদের ঘুমানোর স্থান পৃথক করে দিবে।</a:t>
            </a:r>
            <a:r>
              <a:rPr lang="en-US" sz="1600" dirty="0">
                <a:solidFill>
                  <a:schemeClr val="accent6">
                    <a:lumMod val="50000"/>
                  </a:schemeClr>
                </a:solidFill>
                <a:latin typeface="Bangla" panose="03000603000000000000" pitchFamily="66" charset="0"/>
                <a:cs typeface="Bangla" panose="03000603000000000000" pitchFamily="66" charset="0"/>
              </a:rPr>
              <a:t> </a:t>
            </a:r>
            <a:r>
              <a:rPr lang="as-IN" sz="1600" dirty="0">
                <a:solidFill>
                  <a:schemeClr val="accent6">
                    <a:lumMod val="50000"/>
                  </a:schemeClr>
                </a:solidFill>
                <a:latin typeface="Bangla" panose="03000603000000000000" pitchFamily="66" charset="0"/>
                <a:cs typeface="Bangla" panose="03000603000000000000" pitchFamily="66" charset="0"/>
              </a:rPr>
              <a:t>শারহুস্ সুন্নাহ-তে এভাবে রয়েছে। হাসান : আবূ দাঊদ ৪৯৫, সহীহুল জামি‘ ৫৮৬৮, আহমাদ ২/১৮০ ও ১৮৭।</a:t>
            </a:r>
          </a:p>
          <a:p>
            <a:endParaRPr lang="as-IN" dirty="0"/>
          </a:p>
        </p:txBody>
      </p:sp>
    </p:spTree>
    <p:extLst>
      <p:ext uri="{BB962C8B-B14F-4D97-AF65-F5344CB8AC3E}">
        <p14:creationId xmlns:p14="http://schemas.microsoft.com/office/powerpoint/2010/main" val="164606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0EFD116D-E99D-477F-BEF7-28FD5DB26269}"/>
              </a:ext>
            </a:extLst>
          </p:cNvPr>
          <p:cNvPicPr>
            <a:picLocks noChangeAspect="1"/>
          </p:cNvPicPr>
          <p:nvPr/>
        </p:nvPicPr>
        <p:blipFill rotWithShape="1">
          <a:blip r:embed="rId2">
            <a:extLst>
              <a:ext uri="{28A0092B-C50C-407E-A947-70E740481C1C}">
                <a14:useLocalDpi xmlns:a14="http://schemas.microsoft.com/office/drawing/2010/main" val="0"/>
              </a:ext>
            </a:extLst>
          </a:blip>
          <a:srcRect r="2781" b="1"/>
          <a:stretch/>
        </p:blipFill>
        <p:spPr>
          <a:xfrm>
            <a:off x="174028" y="0"/>
            <a:ext cx="5674893" cy="800099"/>
          </a:xfrm>
          <a:prstGeom prst="rect">
            <a:avLst/>
          </a:prstGeom>
        </p:spPr>
      </p:pic>
      <p:pic>
        <p:nvPicPr>
          <p:cNvPr id="7" name="Picture 6" descr="A bowl of pink flowers&#10;&#10;Description automatically generated with low confidence">
            <a:extLst>
              <a:ext uri="{FF2B5EF4-FFF2-40B4-BE49-F238E27FC236}">
                <a16:creationId xmlns:a16="http://schemas.microsoft.com/office/drawing/2014/main" id="{5238F485-0C02-4A66-81C2-D6B5EF50EC02}"/>
              </a:ext>
            </a:extLst>
          </p:cNvPr>
          <p:cNvPicPr>
            <a:picLocks noChangeAspect="1"/>
          </p:cNvPicPr>
          <p:nvPr/>
        </p:nvPicPr>
        <p:blipFill rotWithShape="1">
          <a:blip r:embed="rId3">
            <a:extLst>
              <a:ext uri="{28A0092B-C50C-407E-A947-70E740481C1C}">
                <a14:useLocalDpi xmlns:a14="http://schemas.microsoft.com/office/drawing/2010/main" val="0"/>
              </a:ext>
            </a:extLst>
          </a:blip>
          <a:srcRect l="11983" t="10420" r="10488" b="11017"/>
          <a:stretch/>
        </p:blipFill>
        <p:spPr>
          <a:xfrm>
            <a:off x="174028" y="3588487"/>
            <a:ext cx="3105313" cy="3190382"/>
          </a:xfrm>
          <a:prstGeom prst="rect">
            <a:avLst/>
          </a:prstGeom>
        </p:spPr>
      </p:pic>
      <p:pic>
        <p:nvPicPr>
          <p:cNvPr id="9" name="Picture 8" descr="A bowl of pink flowers&#10;&#10;Description automatically generated with low confidence">
            <a:extLst>
              <a:ext uri="{FF2B5EF4-FFF2-40B4-BE49-F238E27FC236}">
                <a16:creationId xmlns:a16="http://schemas.microsoft.com/office/drawing/2014/main" id="{9F856F64-E5F3-4336-A06E-A327A650ACA3}"/>
              </a:ext>
            </a:extLst>
          </p:cNvPr>
          <p:cNvPicPr>
            <a:picLocks noChangeAspect="1"/>
          </p:cNvPicPr>
          <p:nvPr/>
        </p:nvPicPr>
        <p:blipFill rotWithShape="1">
          <a:blip r:embed="rId3">
            <a:extLst>
              <a:ext uri="{28A0092B-C50C-407E-A947-70E740481C1C}">
                <a14:useLocalDpi xmlns:a14="http://schemas.microsoft.com/office/drawing/2010/main" val="0"/>
              </a:ext>
            </a:extLst>
          </a:blip>
          <a:srcRect l="7062" t="10127" r="7170" b="6660"/>
          <a:stretch/>
        </p:blipFill>
        <p:spPr>
          <a:xfrm>
            <a:off x="3316517" y="3588487"/>
            <a:ext cx="3295710" cy="3190382"/>
          </a:xfrm>
          <a:prstGeom prst="rect">
            <a:avLst/>
          </a:prstGeom>
        </p:spPr>
      </p:pic>
      <p:pic>
        <p:nvPicPr>
          <p:cNvPr id="5" name="Picture 4" descr="A bowl of pink flowers&#10;&#10;Description automatically generated with low confidence">
            <a:extLst>
              <a:ext uri="{FF2B5EF4-FFF2-40B4-BE49-F238E27FC236}">
                <a16:creationId xmlns:a16="http://schemas.microsoft.com/office/drawing/2014/main" id="{1561E74F-F27D-4A8C-9417-821340309653}"/>
              </a:ext>
            </a:extLst>
          </p:cNvPr>
          <p:cNvPicPr>
            <a:picLocks noChangeAspect="1"/>
          </p:cNvPicPr>
          <p:nvPr/>
        </p:nvPicPr>
        <p:blipFill rotWithShape="1">
          <a:blip r:embed="rId3">
            <a:extLst>
              <a:ext uri="{28A0092B-C50C-407E-A947-70E740481C1C}">
                <a14:useLocalDpi xmlns:a14="http://schemas.microsoft.com/office/drawing/2010/main" val="0"/>
              </a:ext>
            </a:extLst>
          </a:blip>
          <a:srcRect l="2796" r="2293" b="2"/>
          <a:stretch/>
        </p:blipFill>
        <p:spPr>
          <a:xfrm>
            <a:off x="6649403" y="800099"/>
            <a:ext cx="5220862" cy="5500707"/>
          </a:xfrm>
          <a:prstGeom prst="rect">
            <a:avLst/>
          </a:prstGeom>
        </p:spPr>
      </p:pic>
      <p:sp>
        <p:nvSpPr>
          <p:cNvPr id="12" name="TextBox 11">
            <a:extLst>
              <a:ext uri="{FF2B5EF4-FFF2-40B4-BE49-F238E27FC236}">
                <a16:creationId xmlns:a16="http://schemas.microsoft.com/office/drawing/2014/main" id="{A24C3389-01AB-42C6-A1D8-BA4F5F29712B}"/>
              </a:ext>
            </a:extLst>
          </p:cNvPr>
          <p:cNvSpPr txBox="1"/>
          <p:nvPr/>
        </p:nvSpPr>
        <p:spPr>
          <a:xfrm>
            <a:off x="8017130" y="2222845"/>
            <a:ext cx="2768442" cy="2655214"/>
          </a:xfrm>
          <a:prstGeom prst="rect">
            <a:avLst/>
          </a:prstGeom>
          <a:noFill/>
        </p:spPr>
        <p:txBody>
          <a:bodyPr wrap="square">
            <a:spAutoFit/>
          </a:bodyPr>
          <a:lstStyle/>
          <a:p>
            <a:pPr marL="0" marR="0">
              <a:lnSpc>
                <a:spcPct val="107000"/>
              </a:lnSpc>
              <a:spcBef>
                <a:spcPts val="0"/>
              </a:spcBef>
              <a:spcAft>
                <a:spcPts val="800"/>
              </a:spcAft>
            </a:pP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endParaRPr lang="en-US" sz="16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أَقِمِ</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الصَّلَاةَ</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لِ</a:t>
            </a:r>
            <a:r>
              <a:rPr lang="en-US" sz="1600" dirty="0" err="1">
                <a:solidFill>
                  <a:srgbClr val="FF0000"/>
                </a:solidFill>
                <a:effectLst/>
                <a:latin typeface="Bangla" panose="03000603000000000000" pitchFamily="66" charset="0"/>
                <a:ea typeface="Calibri" panose="020F0502020204030204" pitchFamily="34" charset="0"/>
                <a:cs typeface="Bangla" panose="03000603000000000000" pitchFamily="66" charset="0"/>
              </a:rPr>
              <a:t>دُلُوكِ</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FF0000"/>
                </a:solidFill>
                <a:effectLst/>
                <a:latin typeface="Bangla" panose="03000603000000000000" pitchFamily="66" charset="0"/>
                <a:ea typeface="Calibri" panose="020F0502020204030204" pitchFamily="34" charset="0"/>
                <a:cs typeface="Bangla" panose="03000603000000000000" pitchFamily="66" charset="0"/>
              </a:rPr>
              <a:t>الشَّمْسِ</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إِلَىٰ</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FF0000"/>
                </a:solidFill>
                <a:effectLst/>
                <a:latin typeface="Bangla" panose="03000603000000000000" pitchFamily="66" charset="0"/>
                <a:ea typeface="Calibri" panose="020F0502020204030204" pitchFamily="34" charset="0"/>
                <a:cs typeface="Bangla" panose="03000603000000000000" pitchFamily="66" charset="0"/>
              </a:rPr>
              <a:t>غَسَقِ</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FF0000"/>
                </a:solidFill>
                <a:effectLst/>
                <a:latin typeface="Bangla" panose="03000603000000000000" pitchFamily="66" charset="0"/>
                <a:ea typeface="Calibri" panose="020F0502020204030204" pitchFamily="34" charset="0"/>
                <a:cs typeface="Bangla" panose="03000603000000000000" pitchFamily="66" charset="0"/>
              </a:rPr>
              <a:t>اللَّيْلِ</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FF0000"/>
                </a:solidFill>
                <a:effectLst/>
                <a:latin typeface="Bangla" panose="03000603000000000000" pitchFamily="66" charset="0"/>
                <a:ea typeface="Calibri" panose="020F0502020204030204" pitchFamily="34" charset="0"/>
                <a:cs typeface="Bangla" panose="03000603000000000000" pitchFamily="66" charset="0"/>
              </a:rPr>
              <a:t>وَقُرْآنَ</a:t>
            </a:r>
            <a:r>
              <a:rPr lang="en-US" sz="1600" dirty="0">
                <a:solidFill>
                  <a:srgbClr val="FF000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FF0000"/>
                </a:solidFill>
                <a:effectLst/>
                <a:latin typeface="Bangla" panose="03000603000000000000" pitchFamily="66" charset="0"/>
                <a:ea typeface="Calibri" panose="020F0502020204030204" pitchFamily="34" charset="0"/>
                <a:cs typeface="Bangla" panose="03000603000000000000" pitchFamily="66" charset="0"/>
              </a:rPr>
              <a:t>الْفَجْرِ</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إِنَّ</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قُرْآنَ</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الْفَجْرِ</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كَانَ</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مَشْهُودًا</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endParaRPr lang="en-US" sz="16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নামায</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কায়েম</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সূর্য</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ঢলে</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পড়ার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নিয়ে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রাতের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অন্ধকার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পর্যন্ত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ফজরে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পড়ারও</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ব্যবস্থা</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৷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কারণ</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ফজরের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কুরআন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পাঠ</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পরিলক্ষিত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হয়ে</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থাকে৷সূরা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বনী</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ইসরাইলঃ</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৭৮</a:t>
            </a:r>
            <a:endParaRPr lang="en-US" sz="1600" dirty="0">
              <a:effectLst/>
              <a:latin typeface="Bangla" panose="03000603000000000000" pitchFamily="66" charset="0"/>
              <a:ea typeface="Calibri" panose="020F0502020204030204" pitchFamily="34" charset="0"/>
              <a:cs typeface="Bangla" panose="03000603000000000000" pitchFamily="66" charset="0"/>
            </a:endParaRPr>
          </a:p>
        </p:txBody>
      </p:sp>
      <p:pic>
        <p:nvPicPr>
          <p:cNvPr id="11" name="Picture 10">
            <a:extLst>
              <a:ext uri="{FF2B5EF4-FFF2-40B4-BE49-F238E27FC236}">
                <a16:creationId xmlns:a16="http://schemas.microsoft.com/office/drawing/2014/main" id="{6C0EE809-F0E9-4773-BF63-17EACF7BADD4}"/>
              </a:ext>
            </a:extLst>
          </p:cNvPr>
          <p:cNvPicPr>
            <a:picLocks noChangeAspect="1"/>
          </p:cNvPicPr>
          <p:nvPr/>
        </p:nvPicPr>
        <p:blipFill rotWithShape="1">
          <a:blip r:embed="rId4"/>
          <a:srcRect l="5250" t="10591" r="8747" b="4478"/>
          <a:stretch/>
        </p:blipFill>
        <p:spPr>
          <a:xfrm>
            <a:off x="984738" y="852855"/>
            <a:ext cx="4123593" cy="2576145"/>
          </a:xfrm>
          <a:prstGeom prst="rect">
            <a:avLst/>
          </a:prstGeom>
        </p:spPr>
      </p:pic>
      <p:sp>
        <p:nvSpPr>
          <p:cNvPr id="24" name="TextBox 23">
            <a:extLst>
              <a:ext uri="{FF2B5EF4-FFF2-40B4-BE49-F238E27FC236}">
                <a16:creationId xmlns:a16="http://schemas.microsoft.com/office/drawing/2014/main" id="{53966679-C7BA-4E3D-89CB-3ED9DC9D4699}"/>
              </a:ext>
            </a:extLst>
          </p:cNvPr>
          <p:cNvSpPr txBox="1"/>
          <p:nvPr/>
        </p:nvSpPr>
        <p:spPr>
          <a:xfrm>
            <a:off x="1856386" y="1484847"/>
            <a:ext cx="2681654" cy="1077218"/>
          </a:xfrm>
          <a:prstGeom prst="rect">
            <a:avLst/>
          </a:prstGeom>
          <a:noFill/>
        </p:spPr>
        <p:txBody>
          <a:bodyPr wrap="square">
            <a:spAutoFit/>
          </a:bodyPr>
          <a:lstStyle/>
          <a:p>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সালাত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কায়েম</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দিনের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দুই</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প্রান্তে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অর্থা</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ৎ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ফজর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মাগরিব</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কিছু</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রাত</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পার</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হয়ে</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গেলে</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অর্থা</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ৎ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এশা</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a:t>
            </a:r>
          </a:p>
          <a:p>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সূরা </a:t>
            </a:r>
            <a:r>
              <a:rPr lang="en-US" sz="1600" dirty="0" err="1">
                <a:solidFill>
                  <a:srgbClr val="0070C0"/>
                </a:solidFill>
                <a:effectLst/>
                <a:latin typeface="Bangla" panose="03000603000000000000" pitchFamily="66" charset="0"/>
                <a:ea typeface="Calibri" panose="020F0502020204030204" pitchFamily="34" charset="0"/>
                <a:cs typeface="Bangla" panose="03000603000000000000" pitchFamily="66" charset="0"/>
              </a:rPr>
              <a:t>হূদঃ</a:t>
            </a:r>
            <a:r>
              <a:rPr lang="en-US" sz="1600" dirty="0">
                <a:solidFill>
                  <a:srgbClr val="0070C0"/>
                </a:solidFill>
                <a:effectLst/>
                <a:latin typeface="Bangla" panose="03000603000000000000" pitchFamily="66" charset="0"/>
                <a:ea typeface="Calibri" panose="020F0502020204030204" pitchFamily="34" charset="0"/>
                <a:cs typeface="Bangla" panose="03000603000000000000" pitchFamily="66" charset="0"/>
              </a:rPr>
              <a:t> ১১৪</a:t>
            </a:r>
            <a:endParaRPr lang="en-US" sz="1600" dirty="0">
              <a:latin typeface="Bangla" panose="03000603000000000000" pitchFamily="66" charset="0"/>
              <a:cs typeface="Bangla" panose="03000603000000000000" pitchFamily="66" charset="0"/>
            </a:endParaRPr>
          </a:p>
        </p:txBody>
      </p:sp>
      <p:sp>
        <p:nvSpPr>
          <p:cNvPr id="30" name="TextBox 29">
            <a:extLst>
              <a:ext uri="{FF2B5EF4-FFF2-40B4-BE49-F238E27FC236}">
                <a16:creationId xmlns:a16="http://schemas.microsoft.com/office/drawing/2014/main" id="{5120150F-79D2-4924-BC01-8A69E8D542D4}"/>
              </a:ext>
            </a:extLst>
          </p:cNvPr>
          <p:cNvSpPr txBox="1"/>
          <p:nvPr/>
        </p:nvSpPr>
        <p:spPr>
          <a:xfrm>
            <a:off x="3872308" y="4357542"/>
            <a:ext cx="2376854" cy="1693349"/>
          </a:xfrm>
          <a:prstGeom prst="rect">
            <a:avLst/>
          </a:prstGeom>
          <a:noFill/>
        </p:spPr>
        <p:txBody>
          <a:bodyPr wrap="square">
            <a:spAutoFit/>
          </a:bodyPr>
          <a:lstStyle/>
          <a:p>
            <a:pPr marL="0" marR="0">
              <a:lnSpc>
                <a:spcPct val="107000"/>
              </a:lnSpc>
              <a:spcBef>
                <a:spcPts val="0"/>
              </a:spcBef>
              <a:spcAft>
                <a:spcPts val="800"/>
              </a:spcAft>
            </a:pP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রবের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হামদ</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প্রশংসা</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সহকারে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তাসবীহ</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পবিত্রতা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বর্ণনা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সূর্যোদয়ের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পূর্বে</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ফজর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সূর্যাস্তের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পূর্বে</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আসর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রাতের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সময়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আবার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তাসবীহ</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এশা</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দিনের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প্রান্তসমূহে</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সকাল</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যোহর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মাগরিব</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সূরা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ত্বা-হাঃ</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১৩০</a:t>
            </a:r>
          </a:p>
        </p:txBody>
      </p:sp>
      <p:sp>
        <p:nvSpPr>
          <p:cNvPr id="31" name="TextBox 30">
            <a:extLst>
              <a:ext uri="{FF2B5EF4-FFF2-40B4-BE49-F238E27FC236}">
                <a16:creationId xmlns:a16="http://schemas.microsoft.com/office/drawing/2014/main" id="{387567DA-3816-4E81-9C80-E3DD7560EEC0}"/>
              </a:ext>
            </a:extLst>
          </p:cNvPr>
          <p:cNvSpPr txBox="1"/>
          <p:nvPr/>
        </p:nvSpPr>
        <p:spPr>
          <a:xfrm>
            <a:off x="694592" y="4357542"/>
            <a:ext cx="2127739" cy="1923860"/>
          </a:xfrm>
          <a:prstGeom prst="rect">
            <a:avLst/>
          </a:prstGeom>
          <a:noFill/>
        </p:spPr>
        <p:txBody>
          <a:bodyPr wrap="square">
            <a:spAutoFit/>
          </a:bodyPr>
          <a:lstStyle/>
          <a:p>
            <a:pPr marL="0" marR="0">
              <a:lnSpc>
                <a:spcPct val="107000"/>
              </a:lnSpc>
              <a:spcBef>
                <a:spcPts val="0"/>
              </a:spcBef>
              <a:spcAft>
                <a:spcPts val="800"/>
              </a:spcAft>
            </a:pP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কাজেই</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তাসবীহ</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যখন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সন্ধ্যা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মাগরিব</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যখন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সকাল</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ফজর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তাঁরই</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প্রশংসা</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আকাশসমূহে</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পৃথিবীতে</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তাসবীহ</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দিনের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শেষ</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অংশে</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আসর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যখন</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দুপুর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যোহর</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হয়</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সূরা </a:t>
            </a:r>
            <a:r>
              <a:rPr lang="en-US" sz="14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আর-রূমঃ</a:t>
            </a:r>
            <a:r>
              <a:rPr lang="en-US" sz="14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১৭–১৮</a:t>
            </a:r>
          </a:p>
        </p:txBody>
      </p:sp>
      <p:sp>
        <p:nvSpPr>
          <p:cNvPr id="32" name="TextBox 31">
            <a:extLst>
              <a:ext uri="{FF2B5EF4-FFF2-40B4-BE49-F238E27FC236}">
                <a16:creationId xmlns:a16="http://schemas.microsoft.com/office/drawing/2014/main" id="{138EF03F-041B-4C11-86A8-BEF5596E7C61}"/>
              </a:ext>
            </a:extLst>
          </p:cNvPr>
          <p:cNvSpPr txBox="1"/>
          <p:nvPr/>
        </p:nvSpPr>
        <p:spPr>
          <a:xfrm>
            <a:off x="7833946" y="159818"/>
            <a:ext cx="3947746" cy="373692"/>
          </a:xfrm>
          <a:prstGeom prst="rect">
            <a:avLst/>
          </a:prstGeom>
          <a:noFill/>
        </p:spPr>
        <p:txBody>
          <a:bodyPr wrap="square">
            <a:spAutoFit/>
          </a:bodyPr>
          <a:lstStyle/>
          <a:p>
            <a:pPr marL="0" marR="0">
              <a:lnSpc>
                <a:spcPct val="107000"/>
              </a:lnSpc>
              <a:spcBef>
                <a:spcPts val="0"/>
              </a:spcBef>
              <a:spcAft>
                <a:spcPts val="800"/>
              </a:spcAft>
            </a:pPr>
            <a:r>
              <a:rPr lang="en-US" sz="18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আল</a:t>
            </a: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কুর’আনে</a:t>
            </a: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সালাতের</a:t>
            </a:r>
            <a:r>
              <a:rPr lang="en-US" sz="1800" dirty="0">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 </a:t>
            </a:r>
            <a:r>
              <a:rPr lang="en-US" sz="1800" dirty="0" err="1">
                <a:solidFill>
                  <a:srgbClr val="0070C0"/>
                </a:solidFill>
                <a:effectLst/>
                <a:latin typeface="Bangla" panose="03000603000000000000" pitchFamily="66" charset="0"/>
                <a:ea typeface="Calibri" panose="020F0502020204030204" pitchFamily="34" charset="0"/>
                <a:cs typeface="Times New Roman" panose="02020603050405020304" pitchFamily="18" charset="0"/>
              </a:rPr>
              <a:t>সময়ঃ</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777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5BC1CF4A-CA97-46D4-ACBD-A2A70304F091}"/>
              </a:ext>
            </a:extLst>
          </p:cNvPr>
          <p:cNvSpPr txBox="1"/>
          <p:nvPr/>
        </p:nvSpPr>
        <p:spPr>
          <a:xfrm>
            <a:off x="5396991" y="20799"/>
            <a:ext cx="2437623" cy="461665"/>
          </a:xfrm>
          <a:prstGeom prst="rect">
            <a:avLst/>
          </a:prstGeom>
          <a:noFill/>
        </p:spPr>
        <p:txBody>
          <a:bodyPr wrap="square">
            <a:spAutoFit/>
          </a:bodyPr>
          <a:lstStyle/>
          <a:p>
            <a:r>
              <a:rPr lang="as-IN" sz="2400" dirty="0">
                <a:solidFill>
                  <a:srgbClr val="8B030B"/>
                </a:solidFill>
                <a:latin typeface="Bangla" panose="03000603000000000000" pitchFamily="66" charset="0"/>
                <a:cs typeface="Bangla" panose="03000603000000000000" pitchFamily="66" charset="0"/>
              </a:rPr>
              <a:t>দুনিয়াবী  উপকারীতাঃ</a:t>
            </a:r>
            <a:endParaRPr lang="en-US" sz="2400" dirty="0">
              <a:solidFill>
                <a:srgbClr val="8B030B"/>
              </a:solidFill>
              <a:latin typeface="Bangla" panose="03000603000000000000" pitchFamily="66" charset="0"/>
              <a:cs typeface="Bangla" panose="03000603000000000000" pitchFamily="66" charset="0"/>
            </a:endParaRPr>
          </a:p>
        </p:txBody>
      </p:sp>
      <p:pic>
        <p:nvPicPr>
          <p:cNvPr id="6" name="Picture 5" descr="A picture containing clipart&#10;&#10;Description automatically generated">
            <a:extLst>
              <a:ext uri="{FF2B5EF4-FFF2-40B4-BE49-F238E27FC236}">
                <a16:creationId xmlns:a16="http://schemas.microsoft.com/office/drawing/2014/main" id="{CE8D4660-03C7-4C67-8DD4-61B4D9266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99"/>
            <a:ext cx="2209800" cy="2066925"/>
          </a:xfrm>
          <a:prstGeom prst="rect">
            <a:avLst/>
          </a:prstGeom>
        </p:spPr>
      </p:pic>
      <p:pic>
        <p:nvPicPr>
          <p:cNvPr id="14" name="Picture 13" descr="A close up of a rose&#10;&#10;Description automatically generated with low confidence">
            <a:extLst>
              <a:ext uri="{FF2B5EF4-FFF2-40B4-BE49-F238E27FC236}">
                <a16:creationId xmlns:a16="http://schemas.microsoft.com/office/drawing/2014/main" id="{7B3268C7-FFD3-4623-BE73-78CED8E9E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08913"/>
            <a:ext cx="3964173" cy="840181"/>
          </a:xfrm>
          <a:prstGeom prst="rect">
            <a:avLst/>
          </a:prstGeom>
        </p:spPr>
      </p:pic>
      <p:sp>
        <p:nvSpPr>
          <p:cNvPr id="16" name="TextBox 15">
            <a:extLst>
              <a:ext uri="{FF2B5EF4-FFF2-40B4-BE49-F238E27FC236}">
                <a16:creationId xmlns:a16="http://schemas.microsoft.com/office/drawing/2014/main" id="{62B67496-D9FA-4BF1-B594-356E8869B0C3}"/>
              </a:ext>
            </a:extLst>
          </p:cNvPr>
          <p:cNvSpPr txBox="1"/>
          <p:nvPr/>
        </p:nvSpPr>
        <p:spPr>
          <a:xfrm>
            <a:off x="489079" y="630009"/>
            <a:ext cx="1231641" cy="707886"/>
          </a:xfrm>
          <a:prstGeom prst="rect">
            <a:avLst/>
          </a:prstGeom>
          <a:noFill/>
        </p:spPr>
        <p:txBody>
          <a:bodyPr wrap="square">
            <a:spAutoFit/>
          </a:bodyPr>
          <a:lstStyle/>
          <a:p>
            <a:r>
              <a:rPr lang="as-IN" sz="2000" dirty="0">
                <a:solidFill>
                  <a:srgbClr val="A61989"/>
                </a:solidFill>
                <a:latin typeface="Bangla" panose="03000603000000000000" pitchFamily="66" charset="0"/>
                <a:cs typeface="Bangla" panose="03000603000000000000" pitchFamily="66" charset="0"/>
              </a:rPr>
              <a:t>সালাতের              উপকারীতাঃ১</a:t>
            </a:r>
          </a:p>
        </p:txBody>
      </p:sp>
      <p:pic>
        <p:nvPicPr>
          <p:cNvPr id="17" name="Picture 16">
            <a:extLst>
              <a:ext uri="{FF2B5EF4-FFF2-40B4-BE49-F238E27FC236}">
                <a16:creationId xmlns:a16="http://schemas.microsoft.com/office/drawing/2014/main" id="{7F489B13-FA62-4DE6-8472-E9DF03CBDAD7}"/>
              </a:ext>
            </a:extLst>
          </p:cNvPr>
          <p:cNvPicPr>
            <a:picLocks noChangeAspect="1"/>
          </p:cNvPicPr>
          <p:nvPr/>
        </p:nvPicPr>
        <p:blipFill rotWithShape="1">
          <a:blip r:embed="rId4"/>
          <a:srcRect l="22668"/>
          <a:stretch/>
        </p:blipFill>
        <p:spPr>
          <a:xfrm>
            <a:off x="3963212" y="6008914"/>
            <a:ext cx="3587806" cy="853538"/>
          </a:xfrm>
          <a:prstGeom prst="rect">
            <a:avLst/>
          </a:prstGeom>
        </p:spPr>
      </p:pic>
      <p:pic>
        <p:nvPicPr>
          <p:cNvPr id="18" name="Picture 17">
            <a:extLst>
              <a:ext uri="{FF2B5EF4-FFF2-40B4-BE49-F238E27FC236}">
                <a16:creationId xmlns:a16="http://schemas.microsoft.com/office/drawing/2014/main" id="{83FC3793-6879-4E86-9FD4-0695FDDA7C2E}"/>
              </a:ext>
            </a:extLst>
          </p:cNvPr>
          <p:cNvPicPr>
            <a:picLocks noChangeAspect="1"/>
          </p:cNvPicPr>
          <p:nvPr/>
        </p:nvPicPr>
        <p:blipFill rotWithShape="1">
          <a:blip r:embed="rId4"/>
          <a:srcRect l="22668"/>
          <a:stretch/>
        </p:blipFill>
        <p:spPr>
          <a:xfrm>
            <a:off x="7551018" y="6008913"/>
            <a:ext cx="4639458" cy="869886"/>
          </a:xfrm>
          <a:prstGeom prst="rect">
            <a:avLst/>
          </a:prstGeom>
        </p:spPr>
      </p:pic>
      <p:sp>
        <p:nvSpPr>
          <p:cNvPr id="20" name="TextBox 19">
            <a:extLst>
              <a:ext uri="{FF2B5EF4-FFF2-40B4-BE49-F238E27FC236}">
                <a16:creationId xmlns:a16="http://schemas.microsoft.com/office/drawing/2014/main" id="{DC706D41-6250-4EEA-B64C-06C64702F5EC}"/>
              </a:ext>
            </a:extLst>
          </p:cNvPr>
          <p:cNvSpPr txBox="1"/>
          <p:nvPr/>
        </p:nvSpPr>
        <p:spPr>
          <a:xfrm>
            <a:off x="2208276" y="535510"/>
            <a:ext cx="9982200" cy="2756909"/>
          </a:xfrm>
          <a:prstGeom prst="rect">
            <a:avLst/>
          </a:prstGeom>
          <a:noFill/>
        </p:spPr>
        <p:txBody>
          <a:bodyPr wrap="square">
            <a:spAutoFit/>
          </a:bodyPr>
          <a:lstStyle/>
          <a:p>
            <a:pPr marL="0" marR="0">
              <a:lnSpc>
                <a:spcPct val="107000"/>
              </a:lnSpc>
              <a:spcBef>
                <a:spcPts val="0"/>
              </a:spcBef>
              <a:spcAft>
                <a:spcPts val="800"/>
              </a:spcAft>
            </a:pP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১।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সালাত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আত্মার</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যাকাত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পবিত্রতা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00B050"/>
                </a:solidFill>
                <a:effectLst/>
                <a:latin typeface="Bangla" panose="03000603000000000000" pitchFamily="66" charset="0"/>
                <a:ea typeface="Calibri" panose="020F0502020204030204" pitchFamily="34" charset="0"/>
                <a:cs typeface="Bangla" panose="03000603000000000000" pitchFamily="66" charset="0"/>
              </a:rPr>
              <a:t>পরিচ্ছন্নতা</a:t>
            </a:r>
            <a:r>
              <a:rPr lang="en-US" sz="1600" dirty="0">
                <a:solidFill>
                  <a:srgbClr val="00B050"/>
                </a:solidFill>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অন্যায়</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অশ্লীলতা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বাঁচার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এক</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দুর্ভেদ্য</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দূর্গ</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তা‘আলা</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বলেন</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1600" dirty="0">
                <a:effectLst/>
                <a:latin typeface="Bangla" panose="03000603000000000000" pitchFamily="66" charset="0"/>
                <a:ea typeface="Calibri" panose="020F0502020204030204" pitchFamily="34" charset="0"/>
                <a:cs typeface="Bangla" panose="03000603000000000000" pitchFamily="66" charset="0"/>
              </a:rPr>
              <a:t> </a:t>
            </a:r>
          </a:p>
          <a:p>
            <a:pPr marL="0" marR="0">
              <a:lnSpc>
                <a:spcPct val="107000"/>
              </a:lnSpc>
              <a:spcBef>
                <a:spcPts val="0"/>
              </a:spcBef>
              <a:spcAft>
                <a:spcPts val="800"/>
              </a:spcAft>
            </a:pP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পাঠ</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কিতাব</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ওহী</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হয়েছে</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প্রতিষ্ঠা</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অবশ্যই</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অশ্লীল</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মন্দ</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কাজ</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রাখে</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আনকাবূত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৪৫</a:t>
            </a:r>
            <a:endParaRPr lang="en-US" sz="1600" dirty="0">
              <a:effectLst/>
              <a:latin typeface="Bangla" panose="03000603000000000000" pitchFamily="66" charset="0"/>
              <a:ea typeface="Calibri" panose="020F0502020204030204" pitchFamily="34" charset="0"/>
              <a:cs typeface="Bangla" panose="03000603000000000000" pitchFamily="66" charset="0"/>
            </a:endParaRPr>
          </a:p>
          <a:p>
            <a:pPr marL="0" marR="0">
              <a:lnSpc>
                <a:spcPct val="107000"/>
              </a:lnSpc>
              <a:spcBef>
                <a:spcPts val="0"/>
              </a:spcBef>
              <a:spcAft>
                <a:spcPts val="800"/>
              </a:spcAft>
            </a:pP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সংরক্ষণকারী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গুরুত্ব</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দানকারী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নিজের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মধ্যে</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তাকওয়া</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আল্লাহভীতি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অনুভব</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করবে</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অতিসত্বর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অশ্লীল</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মন্দ</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আচরণ</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বিরত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থাকবে</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এ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পিতা-মাতার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জরুরি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কর্তব্য</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হলো</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যেন</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সন্তানদেরকে</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বাল্যাবস্থাতেই</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সালাতের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আগ্রহের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পূর্ণ</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প্রশিক্ষণ</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দেয়</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যেন</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মন্দ-অশ্লীলতা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ও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খারাপ</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নেশায়</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আসক্ত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নবী</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সাল্লাল্লাহু</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আলাইহি</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ওয়াসাল্লাম</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সন্তানের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পিতা-মাতাকে</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এরই</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ওসীয়ত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করেন</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বলেন</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যখন</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তোমাদের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সন্তান</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বছরের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হয়</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তখন</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তাদেরকে</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সালাতের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আদেশ</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যখন</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দশ</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বছরে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উপনীত</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হবে</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তখন</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তাদেরকে</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সালাতের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জন্য</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ত্যাগ</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করলে</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প্রহার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এবং</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তাদের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বিছানা</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আলাদা</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করে</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দাও</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সুনান</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আবু</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 </a:t>
            </a:r>
            <a:r>
              <a:rPr lang="en-US" sz="1600" dirty="0" err="1">
                <a:solidFill>
                  <a:srgbClr val="7030A0"/>
                </a:solidFill>
                <a:effectLst/>
                <a:latin typeface="Bangla" panose="03000603000000000000" pitchFamily="66" charset="0"/>
                <a:ea typeface="Calibri" panose="020F0502020204030204" pitchFamily="34" charset="0"/>
                <a:cs typeface="Bangla" panose="03000603000000000000" pitchFamily="66" charset="0"/>
              </a:rPr>
              <a:t>দাউদ</a:t>
            </a:r>
            <a:r>
              <a:rPr lang="en-US" sz="1600" dirty="0">
                <a:solidFill>
                  <a:srgbClr val="7030A0"/>
                </a:solidFill>
                <a:effectLst/>
                <a:latin typeface="Bangla" panose="03000603000000000000" pitchFamily="66" charset="0"/>
                <a:ea typeface="Calibri" panose="020F0502020204030204" pitchFamily="34" charset="0"/>
                <a:cs typeface="Bangla" panose="03000603000000000000" pitchFamily="66" charset="0"/>
              </a:rPr>
              <a:t>)</a:t>
            </a:r>
            <a:endParaRPr lang="en-US" sz="1600" dirty="0">
              <a:effectLst/>
              <a:latin typeface="Bangla" panose="03000603000000000000" pitchFamily="66" charset="0"/>
              <a:ea typeface="Calibri" panose="020F0502020204030204" pitchFamily="34" charset="0"/>
              <a:cs typeface="Bangla" panose="03000603000000000000" pitchFamily="66" charset="0"/>
            </a:endParaRPr>
          </a:p>
        </p:txBody>
      </p:sp>
      <p:sp>
        <p:nvSpPr>
          <p:cNvPr id="22" name="TextBox 21">
            <a:extLst>
              <a:ext uri="{FF2B5EF4-FFF2-40B4-BE49-F238E27FC236}">
                <a16:creationId xmlns:a16="http://schemas.microsoft.com/office/drawing/2014/main" id="{05E6D052-F71E-4995-B59B-415FF3D28E2B}"/>
              </a:ext>
            </a:extLst>
          </p:cNvPr>
          <p:cNvSpPr txBox="1"/>
          <p:nvPr/>
        </p:nvSpPr>
        <p:spPr>
          <a:xfrm>
            <a:off x="0" y="3292419"/>
            <a:ext cx="12190476" cy="2554545"/>
          </a:xfrm>
          <a:prstGeom prst="rect">
            <a:avLst/>
          </a:prstGeom>
          <a:noFill/>
        </p:spPr>
        <p:txBody>
          <a:bodyPr wrap="square">
            <a:spAutoFit/>
          </a:bodyPr>
          <a:lstStyle/>
          <a:p>
            <a:r>
              <a:rPr lang="as-IN" sz="1600" dirty="0">
                <a:solidFill>
                  <a:srgbClr val="00B050"/>
                </a:solidFill>
                <a:latin typeface="Bangla" panose="03000603000000000000" pitchFamily="66" charset="0"/>
                <a:cs typeface="Bangla" panose="03000603000000000000" pitchFamily="66" charset="0"/>
              </a:rPr>
              <a:t>২।  সালাত বান্দার জন্য ইহকাল ও পরকালে হিফাযত ও নিরাপত্তামূলক: </a:t>
            </a:r>
          </a:p>
          <a:p>
            <a:r>
              <a:rPr lang="as-IN" sz="1600" dirty="0">
                <a:solidFill>
                  <a:srgbClr val="7030A0"/>
                </a:solidFill>
                <a:latin typeface="Bangla" panose="03000603000000000000" pitchFamily="66" charset="0"/>
                <a:cs typeface="Bangla" panose="03000603000000000000" pitchFamily="66" charset="0"/>
              </a:rPr>
              <a:t>নবী সাল্লাল্লাহু আলাইহি ওয়াসাল্লাম বলেছেন:</a:t>
            </a:r>
          </a:p>
          <a:p>
            <a:r>
              <a:rPr lang="as-IN" sz="1600" dirty="0">
                <a:solidFill>
                  <a:srgbClr val="7030A0"/>
                </a:solidFill>
                <a:latin typeface="Bangla" panose="03000603000000000000" pitchFamily="66" charset="0"/>
                <a:cs typeface="Bangla" panose="03000603000000000000" pitchFamily="66" charset="0"/>
              </a:rPr>
              <a:t>«</a:t>
            </a:r>
            <a:r>
              <a:rPr lang="ar-AE" sz="1600" dirty="0">
                <a:solidFill>
                  <a:srgbClr val="7030A0"/>
                </a:solidFill>
                <a:latin typeface="Bangla" panose="03000603000000000000" pitchFamily="66" charset="0"/>
              </a:rPr>
              <a:t>مَنْ صَلَّى الصُّبْحَ فَهُوَ فِي ذِمَّةِ اللَّهِ، فَلَا تُخْفِرُوا اللَّهَ فِي عَهْدِهِ، فَمَنْ قَتَلَهُ طَلَبَهُ اللَّهُ حَتَّى يَكُبَّهُ فِي النَّارِ، عَلَى وَجْهِهِ»</a:t>
            </a:r>
          </a:p>
          <a:p>
            <a:r>
              <a:rPr lang="as-IN" sz="1600" dirty="0">
                <a:solidFill>
                  <a:srgbClr val="7030A0"/>
                </a:solidFill>
                <a:latin typeface="Bangla" panose="03000603000000000000" pitchFamily="66" charset="0"/>
                <a:cs typeface="Bangla" panose="03000603000000000000" pitchFamily="66" charset="0"/>
              </a:rPr>
              <a:t>যে ব্যক্তি সকালের (ফজরের) সালাত আদায় করল সে আল্লাহর জিম্মায় (নিরাপত্তায়), কেউ যেন আল্লাহর এ জিম্মাদারী নষ্ট না করে। যে কেউ তাকে হত্যা করবে, আল্লাহ তাকে পাকড়াও করবেন এবং আল্লাহ তাকে জাহান্নামে অধোমুখে নিক্ষেপ করবেন।” (সহীহ মুসলিম)</a:t>
            </a:r>
          </a:p>
          <a:p>
            <a:r>
              <a:rPr lang="as-IN" sz="1600" dirty="0">
                <a:solidFill>
                  <a:srgbClr val="00B050"/>
                </a:solidFill>
                <a:latin typeface="Bangla" panose="03000603000000000000" pitchFamily="66" charset="0"/>
                <a:cs typeface="Bangla" panose="03000603000000000000" pitchFamily="66" charset="0"/>
              </a:rPr>
              <a:t>৩। সালাত ইহকাল ও পরকালে মুমিনদের জন্য দৃঢ়তা ও স্থিরতা আনে: </a:t>
            </a:r>
          </a:p>
          <a:p>
            <a:r>
              <a:rPr lang="as-IN" sz="1600" dirty="0">
                <a:solidFill>
                  <a:srgbClr val="7030A0"/>
                </a:solidFill>
                <a:latin typeface="Bangla" panose="03000603000000000000" pitchFamily="66" charset="0"/>
                <a:cs typeface="Bangla" panose="03000603000000000000" pitchFamily="66" charset="0"/>
              </a:rPr>
              <a:t>অতএব, সালাত আদায়কারীর যখন সুখ আসে তখন সে কৃতজ্ঞতা প্রকাশ করে আর তা তার জন্য উত্তম এবং যখন কোনো বিপদ দেখা দেয় তখন ধৈর্য ধারণ করে, সেটাও তার জন্য কল্যাণকর। কিন্তু বেনামাযীর অবস্থা এর বিপরীত। উক্ত অবস্থায় সে হা-হুতাশ ও অতি কৃপণতা শুরু করে। আল্লাহ তা‘আলা বলেন,</a:t>
            </a:r>
          </a:p>
          <a:p>
            <a:r>
              <a:rPr lang="ar-AE" sz="1600" dirty="0">
                <a:solidFill>
                  <a:srgbClr val="7030A0"/>
                </a:solidFill>
                <a:latin typeface="Bangla" panose="03000603000000000000" pitchFamily="66" charset="0"/>
              </a:rPr>
              <a:t>“</a:t>
            </a:r>
            <a:r>
              <a:rPr lang="as-IN" sz="1600" dirty="0">
                <a:solidFill>
                  <a:srgbClr val="7030A0"/>
                </a:solidFill>
                <a:latin typeface="Bangla" panose="03000603000000000000" pitchFamily="66" charset="0"/>
                <a:cs typeface="Bangla" panose="03000603000000000000" pitchFamily="66" charset="0"/>
              </a:rPr>
              <a:t>মানুষ তো সৃজিত হয়েছে অতিশয় অস্থিরচিত্ত রূপে। যখন বিপদ তাকে স্পর্শ করে তখন সে হা-হুতাশ করে। আর যখন কল্যাণ তাকে স্পর্শ করে, সে অতি কৃপণ হয়। তবে সালাত আদায়কারী ব্যতীত। যারা তাদের সালাতে সদা প্রতিষ্ঠিত।” [সূরা আল-মা‘আরিজ: ১৯-২৩]</a:t>
            </a:r>
          </a:p>
        </p:txBody>
      </p:sp>
    </p:spTree>
    <p:extLst>
      <p:ext uri="{BB962C8B-B14F-4D97-AF65-F5344CB8AC3E}">
        <p14:creationId xmlns:p14="http://schemas.microsoft.com/office/powerpoint/2010/main" val="1106362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TotalTime>
  <Words>5999</Words>
  <Application>Microsoft Office PowerPoint</Application>
  <PresentationFormat>Widescreen</PresentationFormat>
  <Paragraphs>234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Meiryo</vt:lpstr>
      <vt:lpstr>Arial</vt:lpstr>
      <vt:lpstr>Bangla</vt:lpstr>
      <vt:lpstr>Calibri</vt:lpstr>
      <vt:lpstr>Calibri Light</vt:lpstr>
      <vt:lpstr>Rockwell</vt:lpstr>
      <vt:lpstr>Office Theme</vt:lpstr>
      <vt:lpstr>প্রাণবন্ত সালাত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প্রাণবন্ত সালাত</dc:title>
  <dc:creator>Mahbuba Rehana Raheen</dc:creator>
  <cp:lastModifiedBy>Mahbuba Rehana Raheen</cp:lastModifiedBy>
  <cp:revision>1</cp:revision>
  <dcterms:created xsi:type="dcterms:W3CDTF">2022-01-27T03:49:26Z</dcterms:created>
  <dcterms:modified xsi:type="dcterms:W3CDTF">2022-02-10T10:35:33Z</dcterms:modified>
</cp:coreProperties>
</file>