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1"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0332"/>
    <a:srgbClr val="A22959"/>
    <a:srgbClr val="0000FF"/>
    <a:srgbClr val="FFFFFF"/>
    <a:srgbClr val="2D4332"/>
    <a:srgbClr val="24553A"/>
    <a:srgbClr val="85020B"/>
    <a:srgbClr val="BB9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7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4167-00E0-4222-9944-C6D052F54C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C56A43-1251-4C9B-A69A-9A191F263F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A0518A-C6EB-4A5F-AB11-1E0F51B06B1C}"/>
              </a:ext>
            </a:extLst>
          </p:cNvPr>
          <p:cNvSpPr>
            <a:spLocks noGrp="1"/>
          </p:cNvSpPr>
          <p:nvPr>
            <p:ph type="dt" sz="half" idx="10"/>
          </p:nvPr>
        </p:nvSpPr>
        <p:spPr/>
        <p:txBody>
          <a:bodyPr/>
          <a:lstStyle/>
          <a:p>
            <a:fld id="{D2B9FB9B-A8EE-4CBF-A0AE-6C415E6FE4D9}" type="datetimeFigureOut">
              <a:rPr lang="en-US" smtClean="0"/>
              <a:t>2/18/2022</a:t>
            </a:fld>
            <a:endParaRPr lang="en-US"/>
          </a:p>
        </p:txBody>
      </p:sp>
      <p:sp>
        <p:nvSpPr>
          <p:cNvPr id="5" name="Footer Placeholder 4">
            <a:extLst>
              <a:ext uri="{FF2B5EF4-FFF2-40B4-BE49-F238E27FC236}">
                <a16:creationId xmlns:a16="http://schemas.microsoft.com/office/drawing/2014/main" id="{AE92E7F7-FFD8-44AD-9BFC-F23FE7023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F990D-E9E3-4751-B5B5-26660A7E2E76}"/>
              </a:ext>
            </a:extLst>
          </p:cNvPr>
          <p:cNvSpPr>
            <a:spLocks noGrp="1"/>
          </p:cNvSpPr>
          <p:nvPr>
            <p:ph type="sldNum" sz="quarter" idx="12"/>
          </p:nvPr>
        </p:nvSpPr>
        <p:spPr/>
        <p:txBody>
          <a:bodyPr/>
          <a:lstStyle/>
          <a:p>
            <a:fld id="{7CF9FD25-BAAF-45EF-AABF-FC428A89C1DE}" type="slidenum">
              <a:rPr lang="en-US" smtClean="0"/>
              <a:t>‹#›</a:t>
            </a:fld>
            <a:endParaRPr lang="en-US"/>
          </a:p>
        </p:txBody>
      </p:sp>
    </p:spTree>
    <p:extLst>
      <p:ext uri="{BB962C8B-B14F-4D97-AF65-F5344CB8AC3E}">
        <p14:creationId xmlns:p14="http://schemas.microsoft.com/office/powerpoint/2010/main" val="309633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EC5B-D9A8-4BFB-B20C-95D69E5404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6C7602-2D4C-4DE0-9CA9-BFE4A7EEAE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2B9FD-911B-426B-9075-8634B2DAC6FE}"/>
              </a:ext>
            </a:extLst>
          </p:cNvPr>
          <p:cNvSpPr>
            <a:spLocks noGrp="1"/>
          </p:cNvSpPr>
          <p:nvPr>
            <p:ph type="dt" sz="half" idx="10"/>
          </p:nvPr>
        </p:nvSpPr>
        <p:spPr/>
        <p:txBody>
          <a:bodyPr/>
          <a:lstStyle/>
          <a:p>
            <a:fld id="{D2B9FB9B-A8EE-4CBF-A0AE-6C415E6FE4D9}" type="datetimeFigureOut">
              <a:rPr lang="en-US" smtClean="0"/>
              <a:t>2/18/2022</a:t>
            </a:fld>
            <a:endParaRPr lang="en-US"/>
          </a:p>
        </p:txBody>
      </p:sp>
      <p:sp>
        <p:nvSpPr>
          <p:cNvPr id="5" name="Footer Placeholder 4">
            <a:extLst>
              <a:ext uri="{FF2B5EF4-FFF2-40B4-BE49-F238E27FC236}">
                <a16:creationId xmlns:a16="http://schemas.microsoft.com/office/drawing/2014/main" id="{86B1B151-E4D1-4087-88AA-A31EF2522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A17-99FF-4608-BAFF-910791D7F0B0}"/>
              </a:ext>
            </a:extLst>
          </p:cNvPr>
          <p:cNvSpPr>
            <a:spLocks noGrp="1"/>
          </p:cNvSpPr>
          <p:nvPr>
            <p:ph type="sldNum" sz="quarter" idx="12"/>
          </p:nvPr>
        </p:nvSpPr>
        <p:spPr/>
        <p:txBody>
          <a:bodyPr/>
          <a:lstStyle/>
          <a:p>
            <a:fld id="{7CF9FD25-BAAF-45EF-AABF-FC428A89C1DE}" type="slidenum">
              <a:rPr lang="en-US" smtClean="0"/>
              <a:t>‹#›</a:t>
            </a:fld>
            <a:endParaRPr lang="en-US"/>
          </a:p>
        </p:txBody>
      </p:sp>
    </p:spTree>
    <p:extLst>
      <p:ext uri="{BB962C8B-B14F-4D97-AF65-F5344CB8AC3E}">
        <p14:creationId xmlns:p14="http://schemas.microsoft.com/office/powerpoint/2010/main" val="279500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903DD-A7DA-4917-BA0C-69717A2BBD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5FAD27-588B-4E12-A801-E676DB3405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41FCB-DEB4-4302-858A-456273A531B5}"/>
              </a:ext>
            </a:extLst>
          </p:cNvPr>
          <p:cNvSpPr>
            <a:spLocks noGrp="1"/>
          </p:cNvSpPr>
          <p:nvPr>
            <p:ph type="dt" sz="half" idx="10"/>
          </p:nvPr>
        </p:nvSpPr>
        <p:spPr/>
        <p:txBody>
          <a:bodyPr/>
          <a:lstStyle/>
          <a:p>
            <a:fld id="{D2B9FB9B-A8EE-4CBF-A0AE-6C415E6FE4D9}" type="datetimeFigureOut">
              <a:rPr lang="en-US" smtClean="0"/>
              <a:t>2/18/2022</a:t>
            </a:fld>
            <a:endParaRPr lang="en-US"/>
          </a:p>
        </p:txBody>
      </p:sp>
      <p:sp>
        <p:nvSpPr>
          <p:cNvPr id="5" name="Footer Placeholder 4">
            <a:extLst>
              <a:ext uri="{FF2B5EF4-FFF2-40B4-BE49-F238E27FC236}">
                <a16:creationId xmlns:a16="http://schemas.microsoft.com/office/drawing/2014/main" id="{0A41EEB8-4184-4750-99C9-75794FBE6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CC9FF-A462-4C5B-9CEF-BC40C8C320A6}"/>
              </a:ext>
            </a:extLst>
          </p:cNvPr>
          <p:cNvSpPr>
            <a:spLocks noGrp="1"/>
          </p:cNvSpPr>
          <p:nvPr>
            <p:ph type="sldNum" sz="quarter" idx="12"/>
          </p:nvPr>
        </p:nvSpPr>
        <p:spPr/>
        <p:txBody>
          <a:bodyPr/>
          <a:lstStyle/>
          <a:p>
            <a:fld id="{7CF9FD25-BAAF-45EF-AABF-FC428A89C1DE}" type="slidenum">
              <a:rPr lang="en-US" smtClean="0"/>
              <a:t>‹#›</a:t>
            </a:fld>
            <a:endParaRPr lang="en-US"/>
          </a:p>
        </p:txBody>
      </p:sp>
    </p:spTree>
    <p:extLst>
      <p:ext uri="{BB962C8B-B14F-4D97-AF65-F5344CB8AC3E}">
        <p14:creationId xmlns:p14="http://schemas.microsoft.com/office/powerpoint/2010/main" val="151291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59E4-90B4-457A-9507-19B937D79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CC365-17D0-4D39-8366-57711969E3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70BA3-A3C2-43B0-9266-FF400518DA6D}"/>
              </a:ext>
            </a:extLst>
          </p:cNvPr>
          <p:cNvSpPr>
            <a:spLocks noGrp="1"/>
          </p:cNvSpPr>
          <p:nvPr>
            <p:ph type="dt" sz="half" idx="10"/>
          </p:nvPr>
        </p:nvSpPr>
        <p:spPr/>
        <p:txBody>
          <a:bodyPr/>
          <a:lstStyle/>
          <a:p>
            <a:fld id="{D2B9FB9B-A8EE-4CBF-A0AE-6C415E6FE4D9}" type="datetimeFigureOut">
              <a:rPr lang="en-US" smtClean="0"/>
              <a:t>2/18/2022</a:t>
            </a:fld>
            <a:endParaRPr lang="en-US"/>
          </a:p>
        </p:txBody>
      </p:sp>
      <p:sp>
        <p:nvSpPr>
          <p:cNvPr id="5" name="Footer Placeholder 4">
            <a:extLst>
              <a:ext uri="{FF2B5EF4-FFF2-40B4-BE49-F238E27FC236}">
                <a16:creationId xmlns:a16="http://schemas.microsoft.com/office/drawing/2014/main" id="{B1E007B6-FDDA-4884-A151-FAB82E755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B2EF1-A815-4BDB-AF1A-0E1283A57B62}"/>
              </a:ext>
            </a:extLst>
          </p:cNvPr>
          <p:cNvSpPr>
            <a:spLocks noGrp="1"/>
          </p:cNvSpPr>
          <p:nvPr>
            <p:ph type="sldNum" sz="quarter" idx="12"/>
          </p:nvPr>
        </p:nvSpPr>
        <p:spPr/>
        <p:txBody>
          <a:bodyPr/>
          <a:lstStyle/>
          <a:p>
            <a:fld id="{7CF9FD25-BAAF-45EF-AABF-FC428A89C1DE}" type="slidenum">
              <a:rPr lang="en-US" smtClean="0"/>
              <a:t>‹#›</a:t>
            </a:fld>
            <a:endParaRPr lang="en-US"/>
          </a:p>
        </p:txBody>
      </p:sp>
    </p:spTree>
    <p:extLst>
      <p:ext uri="{BB962C8B-B14F-4D97-AF65-F5344CB8AC3E}">
        <p14:creationId xmlns:p14="http://schemas.microsoft.com/office/powerpoint/2010/main" val="296932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DFD0-4CD2-432B-A8BC-357CDCE6CE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677B4E-5C0B-4EF7-967A-5E731C6AD4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D7FDA4-3369-4765-8052-2BC7F99D574B}"/>
              </a:ext>
            </a:extLst>
          </p:cNvPr>
          <p:cNvSpPr>
            <a:spLocks noGrp="1"/>
          </p:cNvSpPr>
          <p:nvPr>
            <p:ph type="dt" sz="half" idx="10"/>
          </p:nvPr>
        </p:nvSpPr>
        <p:spPr/>
        <p:txBody>
          <a:bodyPr/>
          <a:lstStyle/>
          <a:p>
            <a:fld id="{D2B9FB9B-A8EE-4CBF-A0AE-6C415E6FE4D9}" type="datetimeFigureOut">
              <a:rPr lang="en-US" smtClean="0"/>
              <a:t>2/18/2022</a:t>
            </a:fld>
            <a:endParaRPr lang="en-US"/>
          </a:p>
        </p:txBody>
      </p:sp>
      <p:sp>
        <p:nvSpPr>
          <p:cNvPr id="5" name="Footer Placeholder 4">
            <a:extLst>
              <a:ext uri="{FF2B5EF4-FFF2-40B4-BE49-F238E27FC236}">
                <a16:creationId xmlns:a16="http://schemas.microsoft.com/office/drawing/2014/main" id="{4847938B-7CF0-4D96-9C14-C0ABB2561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A30F2-B6C7-4ACB-85E3-3F8CA239991F}"/>
              </a:ext>
            </a:extLst>
          </p:cNvPr>
          <p:cNvSpPr>
            <a:spLocks noGrp="1"/>
          </p:cNvSpPr>
          <p:nvPr>
            <p:ph type="sldNum" sz="quarter" idx="12"/>
          </p:nvPr>
        </p:nvSpPr>
        <p:spPr/>
        <p:txBody>
          <a:bodyPr/>
          <a:lstStyle/>
          <a:p>
            <a:fld id="{7CF9FD25-BAAF-45EF-AABF-FC428A89C1DE}" type="slidenum">
              <a:rPr lang="en-US" smtClean="0"/>
              <a:t>‹#›</a:t>
            </a:fld>
            <a:endParaRPr lang="en-US"/>
          </a:p>
        </p:txBody>
      </p:sp>
    </p:spTree>
    <p:extLst>
      <p:ext uri="{BB962C8B-B14F-4D97-AF65-F5344CB8AC3E}">
        <p14:creationId xmlns:p14="http://schemas.microsoft.com/office/powerpoint/2010/main" val="152738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1B17-76C3-483F-8C3D-45E6EE195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8E048A-AD3E-40E4-9E8D-E41AEBB780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F269AF-6185-4617-A853-FD301741CA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60F33F-46AA-4CBA-A8A5-AEEA96729D2E}"/>
              </a:ext>
            </a:extLst>
          </p:cNvPr>
          <p:cNvSpPr>
            <a:spLocks noGrp="1"/>
          </p:cNvSpPr>
          <p:nvPr>
            <p:ph type="dt" sz="half" idx="10"/>
          </p:nvPr>
        </p:nvSpPr>
        <p:spPr/>
        <p:txBody>
          <a:bodyPr/>
          <a:lstStyle/>
          <a:p>
            <a:fld id="{D2B9FB9B-A8EE-4CBF-A0AE-6C415E6FE4D9}" type="datetimeFigureOut">
              <a:rPr lang="en-US" smtClean="0"/>
              <a:t>2/18/2022</a:t>
            </a:fld>
            <a:endParaRPr lang="en-US"/>
          </a:p>
        </p:txBody>
      </p:sp>
      <p:sp>
        <p:nvSpPr>
          <p:cNvPr id="6" name="Footer Placeholder 5">
            <a:extLst>
              <a:ext uri="{FF2B5EF4-FFF2-40B4-BE49-F238E27FC236}">
                <a16:creationId xmlns:a16="http://schemas.microsoft.com/office/drawing/2014/main" id="{1C038E86-E54B-4C2E-9355-1128CF42C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EF2B2-542C-423F-B0A9-F5D680285D65}"/>
              </a:ext>
            </a:extLst>
          </p:cNvPr>
          <p:cNvSpPr>
            <a:spLocks noGrp="1"/>
          </p:cNvSpPr>
          <p:nvPr>
            <p:ph type="sldNum" sz="quarter" idx="12"/>
          </p:nvPr>
        </p:nvSpPr>
        <p:spPr/>
        <p:txBody>
          <a:bodyPr/>
          <a:lstStyle/>
          <a:p>
            <a:fld id="{7CF9FD25-BAAF-45EF-AABF-FC428A89C1DE}" type="slidenum">
              <a:rPr lang="en-US" smtClean="0"/>
              <a:t>‹#›</a:t>
            </a:fld>
            <a:endParaRPr lang="en-US"/>
          </a:p>
        </p:txBody>
      </p:sp>
    </p:spTree>
    <p:extLst>
      <p:ext uri="{BB962C8B-B14F-4D97-AF65-F5344CB8AC3E}">
        <p14:creationId xmlns:p14="http://schemas.microsoft.com/office/powerpoint/2010/main" val="1448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51AB-63FE-4F33-80EB-6B1B3D7399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8C43E2-4C30-4015-A5F0-80DBE586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38B83D-D8D5-4A55-B4AC-E182FE1B70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7A0EC-8D8E-4EFF-9F91-5547B85F7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22F479-A46D-4E18-8B2B-BF6E6CFAE0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C3B62-CAC6-4278-A33A-BDD0D6E52BB6}"/>
              </a:ext>
            </a:extLst>
          </p:cNvPr>
          <p:cNvSpPr>
            <a:spLocks noGrp="1"/>
          </p:cNvSpPr>
          <p:nvPr>
            <p:ph type="dt" sz="half" idx="10"/>
          </p:nvPr>
        </p:nvSpPr>
        <p:spPr/>
        <p:txBody>
          <a:bodyPr/>
          <a:lstStyle/>
          <a:p>
            <a:fld id="{D2B9FB9B-A8EE-4CBF-A0AE-6C415E6FE4D9}" type="datetimeFigureOut">
              <a:rPr lang="en-US" smtClean="0"/>
              <a:t>2/18/2022</a:t>
            </a:fld>
            <a:endParaRPr lang="en-US"/>
          </a:p>
        </p:txBody>
      </p:sp>
      <p:sp>
        <p:nvSpPr>
          <p:cNvPr id="8" name="Footer Placeholder 7">
            <a:extLst>
              <a:ext uri="{FF2B5EF4-FFF2-40B4-BE49-F238E27FC236}">
                <a16:creationId xmlns:a16="http://schemas.microsoft.com/office/drawing/2014/main" id="{05A48789-B2B0-435B-8A56-49DF7E5CD0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B4E973-595C-40A1-8EA2-A739D882B0E5}"/>
              </a:ext>
            </a:extLst>
          </p:cNvPr>
          <p:cNvSpPr>
            <a:spLocks noGrp="1"/>
          </p:cNvSpPr>
          <p:nvPr>
            <p:ph type="sldNum" sz="quarter" idx="12"/>
          </p:nvPr>
        </p:nvSpPr>
        <p:spPr/>
        <p:txBody>
          <a:bodyPr/>
          <a:lstStyle/>
          <a:p>
            <a:fld id="{7CF9FD25-BAAF-45EF-AABF-FC428A89C1DE}" type="slidenum">
              <a:rPr lang="en-US" smtClean="0"/>
              <a:t>‹#›</a:t>
            </a:fld>
            <a:endParaRPr lang="en-US"/>
          </a:p>
        </p:txBody>
      </p:sp>
    </p:spTree>
    <p:extLst>
      <p:ext uri="{BB962C8B-B14F-4D97-AF65-F5344CB8AC3E}">
        <p14:creationId xmlns:p14="http://schemas.microsoft.com/office/powerpoint/2010/main" val="273630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3667-4760-4002-8E65-CCE44C621B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F88F74-2F1C-4789-AD52-3F17AECE5739}"/>
              </a:ext>
            </a:extLst>
          </p:cNvPr>
          <p:cNvSpPr>
            <a:spLocks noGrp="1"/>
          </p:cNvSpPr>
          <p:nvPr>
            <p:ph type="dt" sz="half" idx="10"/>
          </p:nvPr>
        </p:nvSpPr>
        <p:spPr/>
        <p:txBody>
          <a:bodyPr/>
          <a:lstStyle/>
          <a:p>
            <a:fld id="{D2B9FB9B-A8EE-4CBF-A0AE-6C415E6FE4D9}" type="datetimeFigureOut">
              <a:rPr lang="en-US" smtClean="0"/>
              <a:t>2/18/2022</a:t>
            </a:fld>
            <a:endParaRPr lang="en-US"/>
          </a:p>
        </p:txBody>
      </p:sp>
      <p:sp>
        <p:nvSpPr>
          <p:cNvPr id="4" name="Footer Placeholder 3">
            <a:extLst>
              <a:ext uri="{FF2B5EF4-FFF2-40B4-BE49-F238E27FC236}">
                <a16:creationId xmlns:a16="http://schemas.microsoft.com/office/drawing/2014/main" id="{FCD78458-3A7D-45D2-9E50-37975ABB21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E30EFE-1049-46C9-8E75-EB469B32F315}"/>
              </a:ext>
            </a:extLst>
          </p:cNvPr>
          <p:cNvSpPr>
            <a:spLocks noGrp="1"/>
          </p:cNvSpPr>
          <p:nvPr>
            <p:ph type="sldNum" sz="quarter" idx="12"/>
          </p:nvPr>
        </p:nvSpPr>
        <p:spPr/>
        <p:txBody>
          <a:bodyPr/>
          <a:lstStyle/>
          <a:p>
            <a:fld id="{7CF9FD25-BAAF-45EF-AABF-FC428A89C1DE}" type="slidenum">
              <a:rPr lang="en-US" smtClean="0"/>
              <a:t>‹#›</a:t>
            </a:fld>
            <a:endParaRPr lang="en-US"/>
          </a:p>
        </p:txBody>
      </p:sp>
    </p:spTree>
    <p:extLst>
      <p:ext uri="{BB962C8B-B14F-4D97-AF65-F5344CB8AC3E}">
        <p14:creationId xmlns:p14="http://schemas.microsoft.com/office/powerpoint/2010/main" val="228749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C0B0B-5A28-4CE7-B42C-36B7B66073AD}"/>
              </a:ext>
            </a:extLst>
          </p:cNvPr>
          <p:cNvSpPr>
            <a:spLocks noGrp="1"/>
          </p:cNvSpPr>
          <p:nvPr>
            <p:ph type="dt" sz="half" idx="10"/>
          </p:nvPr>
        </p:nvSpPr>
        <p:spPr/>
        <p:txBody>
          <a:bodyPr/>
          <a:lstStyle/>
          <a:p>
            <a:fld id="{D2B9FB9B-A8EE-4CBF-A0AE-6C415E6FE4D9}" type="datetimeFigureOut">
              <a:rPr lang="en-US" smtClean="0"/>
              <a:t>2/18/2022</a:t>
            </a:fld>
            <a:endParaRPr lang="en-US"/>
          </a:p>
        </p:txBody>
      </p:sp>
      <p:sp>
        <p:nvSpPr>
          <p:cNvPr id="3" name="Footer Placeholder 2">
            <a:extLst>
              <a:ext uri="{FF2B5EF4-FFF2-40B4-BE49-F238E27FC236}">
                <a16:creationId xmlns:a16="http://schemas.microsoft.com/office/drawing/2014/main" id="{754F540E-3AC8-4109-A3E3-0421F4B52D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E8AAB7-5718-4DCE-B658-5F0E78EE7C8D}"/>
              </a:ext>
            </a:extLst>
          </p:cNvPr>
          <p:cNvSpPr>
            <a:spLocks noGrp="1"/>
          </p:cNvSpPr>
          <p:nvPr>
            <p:ph type="sldNum" sz="quarter" idx="12"/>
          </p:nvPr>
        </p:nvSpPr>
        <p:spPr/>
        <p:txBody>
          <a:bodyPr/>
          <a:lstStyle/>
          <a:p>
            <a:fld id="{7CF9FD25-BAAF-45EF-AABF-FC428A89C1DE}" type="slidenum">
              <a:rPr lang="en-US" smtClean="0"/>
              <a:t>‹#›</a:t>
            </a:fld>
            <a:endParaRPr lang="en-US"/>
          </a:p>
        </p:txBody>
      </p:sp>
    </p:spTree>
    <p:extLst>
      <p:ext uri="{BB962C8B-B14F-4D97-AF65-F5344CB8AC3E}">
        <p14:creationId xmlns:p14="http://schemas.microsoft.com/office/powerpoint/2010/main" val="67204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B94A-8B1E-46C6-A12A-72DEA88EF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52B13D-AFEB-4867-AA47-42EBD7F26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3ED20-2CA1-4762-9A99-617AB8561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E461B-7594-441E-BF33-C2712CB4E3D9}"/>
              </a:ext>
            </a:extLst>
          </p:cNvPr>
          <p:cNvSpPr>
            <a:spLocks noGrp="1"/>
          </p:cNvSpPr>
          <p:nvPr>
            <p:ph type="dt" sz="half" idx="10"/>
          </p:nvPr>
        </p:nvSpPr>
        <p:spPr/>
        <p:txBody>
          <a:bodyPr/>
          <a:lstStyle/>
          <a:p>
            <a:fld id="{D2B9FB9B-A8EE-4CBF-A0AE-6C415E6FE4D9}" type="datetimeFigureOut">
              <a:rPr lang="en-US" smtClean="0"/>
              <a:t>2/18/2022</a:t>
            </a:fld>
            <a:endParaRPr lang="en-US"/>
          </a:p>
        </p:txBody>
      </p:sp>
      <p:sp>
        <p:nvSpPr>
          <p:cNvPr id="6" name="Footer Placeholder 5">
            <a:extLst>
              <a:ext uri="{FF2B5EF4-FFF2-40B4-BE49-F238E27FC236}">
                <a16:creationId xmlns:a16="http://schemas.microsoft.com/office/drawing/2014/main" id="{1BD631B9-A772-427C-84EE-B4719A773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B789A-8BD1-4480-B96E-4A2EF313953D}"/>
              </a:ext>
            </a:extLst>
          </p:cNvPr>
          <p:cNvSpPr>
            <a:spLocks noGrp="1"/>
          </p:cNvSpPr>
          <p:nvPr>
            <p:ph type="sldNum" sz="quarter" idx="12"/>
          </p:nvPr>
        </p:nvSpPr>
        <p:spPr/>
        <p:txBody>
          <a:bodyPr/>
          <a:lstStyle/>
          <a:p>
            <a:fld id="{7CF9FD25-BAAF-45EF-AABF-FC428A89C1DE}" type="slidenum">
              <a:rPr lang="en-US" smtClean="0"/>
              <a:t>‹#›</a:t>
            </a:fld>
            <a:endParaRPr lang="en-US"/>
          </a:p>
        </p:txBody>
      </p:sp>
    </p:spTree>
    <p:extLst>
      <p:ext uri="{BB962C8B-B14F-4D97-AF65-F5344CB8AC3E}">
        <p14:creationId xmlns:p14="http://schemas.microsoft.com/office/powerpoint/2010/main" val="54687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3C81-F16C-4DC1-9F60-B3D9D20AD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03119A-0382-448C-A219-4DDB4225D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3F429C1-33F5-462C-A772-E9324664A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D4CAA-7AEA-4CE3-98EE-D0A811FE3064}"/>
              </a:ext>
            </a:extLst>
          </p:cNvPr>
          <p:cNvSpPr>
            <a:spLocks noGrp="1"/>
          </p:cNvSpPr>
          <p:nvPr>
            <p:ph type="dt" sz="half" idx="10"/>
          </p:nvPr>
        </p:nvSpPr>
        <p:spPr/>
        <p:txBody>
          <a:bodyPr/>
          <a:lstStyle/>
          <a:p>
            <a:fld id="{D2B9FB9B-A8EE-4CBF-A0AE-6C415E6FE4D9}" type="datetimeFigureOut">
              <a:rPr lang="en-US" smtClean="0"/>
              <a:t>2/18/2022</a:t>
            </a:fld>
            <a:endParaRPr lang="en-US"/>
          </a:p>
        </p:txBody>
      </p:sp>
      <p:sp>
        <p:nvSpPr>
          <p:cNvPr id="6" name="Footer Placeholder 5">
            <a:extLst>
              <a:ext uri="{FF2B5EF4-FFF2-40B4-BE49-F238E27FC236}">
                <a16:creationId xmlns:a16="http://schemas.microsoft.com/office/drawing/2014/main" id="{F01F5638-6F92-42EA-AAA7-42819D65A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3917F-1A94-4D4D-8D51-FEA7CA724B6D}"/>
              </a:ext>
            </a:extLst>
          </p:cNvPr>
          <p:cNvSpPr>
            <a:spLocks noGrp="1"/>
          </p:cNvSpPr>
          <p:nvPr>
            <p:ph type="sldNum" sz="quarter" idx="12"/>
          </p:nvPr>
        </p:nvSpPr>
        <p:spPr/>
        <p:txBody>
          <a:bodyPr/>
          <a:lstStyle/>
          <a:p>
            <a:fld id="{7CF9FD25-BAAF-45EF-AABF-FC428A89C1DE}" type="slidenum">
              <a:rPr lang="en-US" smtClean="0"/>
              <a:t>‹#›</a:t>
            </a:fld>
            <a:endParaRPr lang="en-US"/>
          </a:p>
        </p:txBody>
      </p:sp>
    </p:spTree>
    <p:extLst>
      <p:ext uri="{BB962C8B-B14F-4D97-AF65-F5344CB8AC3E}">
        <p14:creationId xmlns:p14="http://schemas.microsoft.com/office/powerpoint/2010/main" val="353228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CE767D-FAA7-4F98-B6CF-114B12EA6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90D738-86FA-4B7F-B2B4-1C2F05F11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BF658-8A47-49BF-8642-9A0F137AD7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FB9B-A8EE-4CBF-A0AE-6C415E6FE4D9}" type="datetimeFigureOut">
              <a:rPr lang="en-US" smtClean="0"/>
              <a:t>2/18/2022</a:t>
            </a:fld>
            <a:endParaRPr lang="en-US"/>
          </a:p>
        </p:txBody>
      </p:sp>
      <p:sp>
        <p:nvSpPr>
          <p:cNvPr id="5" name="Footer Placeholder 4">
            <a:extLst>
              <a:ext uri="{FF2B5EF4-FFF2-40B4-BE49-F238E27FC236}">
                <a16:creationId xmlns:a16="http://schemas.microsoft.com/office/drawing/2014/main" id="{B8B72550-7753-4ECB-8C5C-A0C49903CE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1F2993-04E4-43DB-ACEB-BD7CD6813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9FD25-BAAF-45EF-AABF-FC428A89C1DE}" type="slidenum">
              <a:rPr lang="en-US" smtClean="0"/>
              <a:t>‹#›</a:t>
            </a:fld>
            <a:endParaRPr lang="en-US"/>
          </a:p>
        </p:txBody>
      </p:sp>
    </p:spTree>
    <p:extLst>
      <p:ext uri="{BB962C8B-B14F-4D97-AF65-F5344CB8AC3E}">
        <p14:creationId xmlns:p14="http://schemas.microsoft.com/office/powerpoint/2010/main" val="1000054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25">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27">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573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3CF38F-785B-45AA-ADEB-EA3C318D7874}"/>
              </a:ext>
            </a:extLst>
          </p:cNvPr>
          <p:cNvSpPr>
            <a:spLocks noGrp="1"/>
          </p:cNvSpPr>
          <p:nvPr>
            <p:ph type="ctrTitle"/>
          </p:nvPr>
        </p:nvSpPr>
        <p:spPr>
          <a:xfrm>
            <a:off x="6632427" y="1754130"/>
            <a:ext cx="4996329" cy="2024404"/>
          </a:xfrm>
        </p:spPr>
        <p:txBody>
          <a:bodyPr>
            <a:normAutofit fontScale="90000"/>
          </a:bodyPr>
          <a:lstStyle/>
          <a:p>
            <a:r>
              <a:rPr lang="en-US" dirty="0" err="1">
                <a:solidFill>
                  <a:schemeClr val="accent4">
                    <a:lumMod val="40000"/>
                    <a:lumOff val="60000"/>
                  </a:schemeClr>
                </a:solidFill>
              </a:rPr>
              <a:t>প্রানবন্ত</a:t>
            </a:r>
            <a:r>
              <a:rPr lang="en-US" dirty="0">
                <a:solidFill>
                  <a:schemeClr val="accent4">
                    <a:lumMod val="40000"/>
                    <a:lumOff val="60000"/>
                  </a:schemeClr>
                </a:solidFill>
              </a:rPr>
              <a:t> </a:t>
            </a:r>
            <a:r>
              <a:rPr lang="en-US" dirty="0" err="1">
                <a:solidFill>
                  <a:schemeClr val="accent4">
                    <a:lumMod val="40000"/>
                    <a:lumOff val="60000"/>
                  </a:schemeClr>
                </a:solidFill>
              </a:rPr>
              <a:t>সালাতঃ</a:t>
            </a:r>
            <a:r>
              <a:rPr lang="en-US" dirty="0">
                <a:solidFill>
                  <a:schemeClr val="accent4">
                    <a:lumMod val="40000"/>
                    <a:lumOff val="60000"/>
                  </a:schemeClr>
                </a:solidFill>
              </a:rPr>
              <a:t> ৩য় </a:t>
            </a:r>
            <a:r>
              <a:rPr lang="en-US" dirty="0" err="1">
                <a:solidFill>
                  <a:schemeClr val="accent4">
                    <a:lumMod val="40000"/>
                    <a:lumOff val="60000"/>
                  </a:schemeClr>
                </a:solidFill>
              </a:rPr>
              <a:t>পর্ব</a:t>
            </a:r>
            <a:endParaRPr lang="en-US" dirty="0">
              <a:solidFill>
                <a:schemeClr val="accent4">
                  <a:lumMod val="40000"/>
                  <a:lumOff val="60000"/>
                </a:schemeClr>
              </a:solidFill>
            </a:endParaRPr>
          </a:p>
        </p:txBody>
      </p:sp>
      <p:sp>
        <p:nvSpPr>
          <p:cNvPr id="3" name="Subtitle 2">
            <a:extLst>
              <a:ext uri="{FF2B5EF4-FFF2-40B4-BE49-F238E27FC236}">
                <a16:creationId xmlns:a16="http://schemas.microsoft.com/office/drawing/2014/main" id="{F39DD327-7BEC-4A76-95A3-FD00E36D8330}"/>
              </a:ext>
            </a:extLst>
          </p:cNvPr>
          <p:cNvSpPr>
            <a:spLocks noGrp="1"/>
          </p:cNvSpPr>
          <p:nvPr>
            <p:ph type="subTitle" idx="1"/>
          </p:nvPr>
        </p:nvSpPr>
        <p:spPr>
          <a:xfrm>
            <a:off x="6017342" y="4632160"/>
            <a:ext cx="5768729" cy="1068293"/>
          </a:xfrm>
        </p:spPr>
        <p:txBody>
          <a:bodyPr>
            <a:noAutofit/>
          </a:bodyPr>
          <a:lstStyle/>
          <a:p>
            <a:r>
              <a:rPr lang="en-US" sz="3600" dirty="0" err="1">
                <a:solidFill>
                  <a:srgbClr val="FFFFFF"/>
                </a:solidFill>
                <a:latin typeface="Bangla" panose="03000603000000000000" pitchFamily="66" charset="0"/>
                <a:cs typeface="Bangla" panose="03000603000000000000" pitchFamily="66" charset="0"/>
              </a:rPr>
              <a:t>আসসালামু’আলাইকুম</a:t>
            </a:r>
            <a:r>
              <a:rPr lang="en-US" sz="3600" dirty="0">
                <a:solidFill>
                  <a:srgbClr val="FFFFFF"/>
                </a:solidFill>
                <a:latin typeface="Bangla" panose="03000603000000000000" pitchFamily="66" charset="0"/>
                <a:cs typeface="Bangla" panose="03000603000000000000" pitchFamily="66" charset="0"/>
              </a:rPr>
              <a:t> </a:t>
            </a:r>
            <a:r>
              <a:rPr lang="en-US" sz="3600" dirty="0" err="1">
                <a:solidFill>
                  <a:srgbClr val="FFFFFF"/>
                </a:solidFill>
                <a:latin typeface="Bangla" panose="03000603000000000000" pitchFamily="66" charset="0"/>
                <a:cs typeface="Bangla" panose="03000603000000000000" pitchFamily="66" charset="0"/>
              </a:rPr>
              <a:t>ওয়া</a:t>
            </a:r>
            <a:r>
              <a:rPr lang="en-US" sz="3600" dirty="0">
                <a:solidFill>
                  <a:srgbClr val="FFFFFF"/>
                </a:solidFill>
                <a:latin typeface="Bangla" panose="03000603000000000000" pitchFamily="66" charset="0"/>
                <a:cs typeface="Bangla" panose="03000603000000000000" pitchFamily="66" charset="0"/>
              </a:rPr>
              <a:t> </a:t>
            </a:r>
            <a:r>
              <a:rPr lang="en-US" sz="3600" dirty="0" err="1">
                <a:solidFill>
                  <a:srgbClr val="FFFFFF"/>
                </a:solidFill>
                <a:latin typeface="Bangla" panose="03000603000000000000" pitchFamily="66" charset="0"/>
                <a:cs typeface="Bangla" panose="03000603000000000000" pitchFamily="66" charset="0"/>
              </a:rPr>
              <a:t>রাহমাতুল্লাহি</a:t>
            </a:r>
            <a:r>
              <a:rPr lang="en-US" sz="3600" dirty="0">
                <a:solidFill>
                  <a:srgbClr val="FFFFFF"/>
                </a:solidFill>
                <a:latin typeface="Bangla" panose="03000603000000000000" pitchFamily="66" charset="0"/>
                <a:cs typeface="Bangla" panose="03000603000000000000" pitchFamily="66" charset="0"/>
              </a:rPr>
              <a:t> </a:t>
            </a:r>
            <a:r>
              <a:rPr lang="en-US" sz="3600" dirty="0" err="1">
                <a:solidFill>
                  <a:srgbClr val="FFFFFF"/>
                </a:solidFill>
                <a:latin typeface="Bangla" panose="03000603000000000000" pitchFamily="66" charset="0"/>
                <a:cs typeface="Bangla" panose="03000603000000000000" pitchFamily="66" charset="0"/>
              </a:rPr>
              <a:t>অয়া</a:t>
            </a:r>
            <a:r>
              <a:rPr lang="en-US" sz="3600" dirty="0">
                <a:solidFill>
                  <a:srgbClr val="FFFFFF"/>
                </a:solidFill>
                <a:latin typeface="Bangla" panose="03000603000000000000" pitchFamily="66" charset="0"/>
                <a:cs typeface="Bangla" panose="03000603000000000000" pitchFamily="66" charset="0"/>
              </a:rPr>
              <a:t> </a:t>
            </a:r>
            <a:r>
              <a:rPr lang="en-US" sz="3600" dirty="0" err="1">
                <a:solidFill>
                  <a:srgbClr val="FFFFFF"/>
                </a:solidFill>
                <a:latin typeface="Bangla" panose="03000603000000000000" pitchFamily="66" charset="0"/>
                <a:cs typeface="Bangla" panose="03000603000000000000" pitchFamily="66" charset="0"/>
              </a:rPr>
              <a:t>বারাকাতুহ</a:t>
            </a:r>
            <a:endParaRPr lang="en-US" sz="3600" dirty="0">
              <a:solidFill>
                <a:srgbClr val="FFFFFF"/>
              </a:solidFill>
              <a:latin typeface="Bangla" panose="03000603000000000000" pitchFamily="66" charset="0"/>
              <a:cs typeface="Bangla" panose="03000603000000000000" pitchFamily="66" charset="0"/>
            </a:endParaRPr>
          </a:p>
        </p:txBody>
      </p:sp>
      <p:pic>
        <p:nvPicPr>
          <p:cNvPr id="6" name="Picture 5" descr="Text&#10;&#10;Description automatically generated">
            <a:extLst>
              <a:ext uri="{FF2B5EF4-FFF2-40B4-BE49-F238E27FC236}">
                <a16:creationId xmlns:a16="http://schemas.microsoft.com/office/drawing/2014/main" id="{CE9209F6-F420-41BD-B013-9BBE9BF1820C}"/>
              </a:ext>
            </a:extLst>
          </p:cNvPr>
          <p:cNvPicPr>
            <a:picLocks noChangeAspect="1"/>
          </p:cNvPicPr>
          <p:nvPr/>
        </p:nvPicPr>
        <p:blipFill rotWithShape="1">
          <a:blip r:embed="rId2">
            <a:extLst>
              <a:ext uri="{28A0092B-C50C-407E-A947-70E740481C1C}">
                <a14:useLocalDpi xmlns:a14="http://schemas.microsoft.com/office/drawing/2010/main" val="0"/>
              </a:ext>
            </a:extLst>
          </a:blip>
          <a:srcRect t="4882" r="-3" b="1536"/>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5" name="Picture 4" descr="A couple of sunflowers in a vase&#10;&#10;Description automatically generated with medium confidence">
            <a:extLst>
              <a:ext uri="{FF2B5EF4-FFF2-40B4-BE49-F238E27FC236}">
                <a16:creationId xmlns:a16="http://schemas.microsoft.com/office/drawing/2014/main" id="{E599E6D4-340E-4F57-A594-04C7ED53E736}"/>
              </a:ext>
            </a:extLst>
          </p:cNvPr>
          <p:cNvPicPr>
            <a:picLocks noChangeAspect="1"/>
          </p:cNvPicPr>
          <p:nvPr/>
        </p:nvPicPr>
        <p:blipFill rotWithShape="1">
          <a:blip r:embed="rId3">
            <a:extLst>
              <a:ext uri="{28A0092B-C50C-407E-A947-70E740481C1C}">
                <a14:useLocalDpi xmlns:a14="http://schemas.microsoft.com/office/drawing/2010/main" val="0"/>
              </a:ext>
            </a:extLst>
          </a:blip>
          <a:srcRect r="16269" b="1"/>
          <a:stretch/>
        </p:blipFill>
        <p:spPr>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Tree>
    <p:extLst>
      <p:ext uri="{BB962C8B-B14F-4D97-AF65-F5344CB8AC3E}">
        <p14:creationId xmlns:p14="http://schemas.microsoft.com/office/powerpoint/2010/main" val="375089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9" name="Group 18">
            <a:extLst>
              <a:ext uri="{FF2B5EF4-FFF2-40B4-BE49-F238E27FC236}">
                <a16:creationId xmlns:a16="http://schemas.microsoft.com/office/drawing/2014/main" id="{514E1141-65DC-4F54-8399-7221AE6F83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96000" cy="6858000"/>
            <a:chOff x="7467600" y="0"/>
            <a:chExt cx="4724400" cy="6858000"/>
          </a:xfrm>
        </p:grpSpPr>
        <p:sp>
          <p:nvSpPr>
            <p:cNvPr id="20" name="Rectangle 19">
              <a:extLst>
                <a:ext uri="{FF2B5EF4-FFF2-40B4-BE49-F238E27FC236}">
                  <a16:creationId xmlns:a16="http://schemas.microsoft.com/office/drawing/2014/main" id="{DD75B897-7127-4AAC-A078-70739204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DCFF188-DB07-46AA-A2B3-71E936EAB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3" name="Freeform: Shape 22">
            <a:extLst>
              <a:ext uri="{FF2B5EF4-FFF2-40B4-BE49-F238E27FC236}">
                <a16:creationId xmlns:a16="http://schemas.microsoft.com/office/drawing/2014/main" id="{215A9370-15D3-4C30-8BA1-2059A74C9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A3A8D7EA-6395-4BA7-8B5E-BFA92981730B}"/>
              </a:ext>
            </a:extLst>
          </p:cNvPr>
          <p:cNvSpPr txBox="1"/>
          <p:nvPr/>
        </p:nvSpPr>
        <p:spPr>
          <a:xfrm>
            <a:off x="457199" y="1111045"/>
            <a:ext cx="6405717" cy="4591665"/>
          </a:xfrm>
          <a:prstGeom prst="rect">
            <a:avLst/>
          </a:prstGeom>
        </p:spPr>
        <p:txBody>
          <a:bodyPr vert="horz" lIns="91440" tIns="45720" rIns="91440" bIns="45720" rtlCol="0">
            <a:normAutofit fontScale="25000" lnSpcReduction="20000"/>
          </a:bodyPr>
          <a:lstStyle/>
          <a:p>
            <a:pPr indent="-228600">
              <a:lnSpc>
                <a:spcPct val="90000"/>
              </a:lnSpc>
              <a:spcAft>
                <a:spcPts val="600"/>
              </a:spcAft>
              <a:buFont typeface="Arial" panose="020B0604020202020204" pitchFamily="34" charset="0"/>
              <a:buChar char="•"/>
            </a:pPr>
            <a:r>
              <a:rPr lang="en-US" sz="11200" dirty="0" err="1">
                <a:solidFill>
                  <a:srgbClr val="2D4332"/>
                </a:solidFill>
                <a:latin typeface="Bangla" panose="03000603000000000000" pitchFamily="66" charset="0"/>
                <a:cs typeface="Bangla" panose="03000603000000000000" pitchFamily="66" charset="0"/>
              </a:rPr>
              <a:t>দ্বিতীয়ত</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খুশুর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বাধা</a:t>
            </a:r>
            <a:r>
              <a:rPr lang="en-US" sz="11200" dirty="0">
                <a:solidFill>
                  <a:srgbClr val="2D4332"/>
                </a:solidFill>
                <a:latin typeface="Bangla" panose="03000603000000000000" pitchFamily="66" charset="0"/>
                <a:cs typeface="Bangla" panose="03000603000000000000" pitchFamily="66" charset="0"/>
              </a:rPr>
              <a:t> ও </a:t>
            </a:r>
            <a:r>
              <a:rPr lang="en-US" sz="11200" dirty="0" err="1">
                <a:solidFill>
                  <a:srgbClr val="2D4332"/>
                </a:solidFill>
                <a:latin typeface="Bangla" panose="03000603000000000000" pitchFamily="66" charset="0"/>
                <a:cs typeface="Bangla" panose="03000603000000000000" pitchFamily="66" charset="0"/>
              </a:rPr>
              <a:t>তার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পরিপন্থী</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বস্তুগুলো</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দূর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করা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নিষ্ক্রিয়</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করাঃ</a:t>
            </a:r>
            <a:endParaRPr lang="en-US" sz="11200" dirty="0">
              <a:solidFill>
                <a:srgbClr val="2D4332"/>
              </a:solidFill>
              <a:latin typeface="Bangla" panose="03000603000000000000" pitchFamily="66" charset="0"/>
              <a:cs typeface="Bangla" panose="03000603000000000000" pitchFamily="66" charset="0"/>
            </a:endParaRPr>
          </a:p>
          <a:p>
            <a:pPr indent="-228600">
              <a:lnSpc>
                <a:spcPct val="90000"/>
              </a:lnSpc>
              <a:spcAft>
                <a:spcPts val="600"/>
              </a:spcAft>
              <a:buFont typeface="Arial" panose="020B0604020202020204" pitchFamily="34" charset="0"/>
              <a:buChar char="•"/>
            </a:pP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যেসব</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বস্তু</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অন্তরকে</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মগ্ন</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করে</a:t>
            </a:r>
            <a:r>
              <a:rPr lang="en-US" sz="11200" dirty="0">
                <a:solidFill>
                  <a:srgbClr val="2D4332"/>
                </a:solidFill>
                <a:latin typeface="Bangla" panose="03000603000000000000" pitchFamily="66" charset="0"/>
                <a:cs typeface="Bangla" panose="03000603000000000000" pitchFamily="66" charset="0"/>
              </a:rPr>
              <a:t> ও </a:t>
            </a:r>
            <a:r>
              <a:rPr lang="en-US" sz="11200" dirty="0" err="1">
                <a:solidFill>
                  <a:srgbClr val="2D4332"/>
                </a:solidFill>
                <a:latin typeface="Bangla" panose="03000603000000000000" pitchFamily="66" charset="0"/>
                <a:cs typeface="Bangla" panose="03000603000000000000" pitchFamily="66" charset="0"/>
              </a:rPr>
              <a:t>সালাতের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উদ্দেশ্য</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থেকে</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বিরত</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রাখে</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সেগুলো</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নিষ্ক্রিয়</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করা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সরিয়ে</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ফেলা</a:t>
            </a:r>
            <a:r>
              <a:rPr lang="en-US" sz="11200" dirty="0">
                <a:solidFill>
                  <a:srgbClr val="2D4332"/>
                </a:solidFill>
                <a:latin typeface="Bangla" panose="03000603000000000000" pitchFamily="66" charset="0"/>
                <a:cs typeface="Bangla" panose="03000603000000000000" pitchFamily="66" charset="0"/>
              </a:rPr>
              <a:t>, </a:t>
            </a:r>
          </a:p>
          <a:p>
            <a:pPr>
              <a:lnSpc>
                <a:spcPct val="90000"/>
              </a:lnSpc>
              <a:spcAft>
                <a:spcPts val="600"/>
              </a:spcAft>
            </a:pP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বাজে</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জিনিসের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চিন্তা</a:t>
            </a:r>
            <a:r>
              <a:rPr lang="en-US" sz="11200" dirty="0">
                <a:solidFill>
                  <a:srgbClr val="2D4332"/>
                </a:solidFill>
                <a:latin typeface="Bangla" panose="03000603000000000000" pitchFamily="66" charset="0"/>
                <a:cs typeface="Bangla" panose="03000603000000000000" pitchFamily="66" charset="0"/>
              </a:rPr>
              <a:t> ও </a:t>
            </a:r>
            <a:r>
              <a:rPr lang="en-US" sz="11200" dirty="0" err="1">
                <a:solidFill>
                  <a:srgbClr val="2D4332"/>
                </a:solidFill>
                <a:latin typeface="Bangla" panose="03000603000000000000" pitchFamily="66" charset="0"/>
                <a:cs typeface="Bangla" panose="03000603000000000000" pitchFamily="66" charset="0"/>
              </a:rPr>
              <a:t>হৃদয়</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আকৃষ্টকারী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বস্তুর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জল্পনা-কল্পনা</a:t>
            </a:r>
            <a:r>
              <a:rPr lang="en-US" sz="11200" dirty="0">
                <a:solidFill>
                  <a:srgbClr val="2D4332"/>
                </a:solidFill>
                <a:latin typeface="Bangla" panose="03000603000000000000" pitchFamily="66" charset="0"/>
                <a:cs typeface="Bangla" panose="03000603000000000000" pitchFamily="66" charset="0"/>
              </a:rPr>
              <a:t>। </a:t>
            </a:r>
          </a:p>
          <a:p>
            <a:pPr>
              <a:lnSpc>
                <a:spcPct val="90000"/>
              </a:lnSpc>
              <a:spcAft>
                <a:spcPts val="600"/>
              </a:spcAft>
            </a:pPr>
            <a:r>
              <a:rPr lang="en-US" sz="11200" dirty="0" err="1">
                <a:solidFill>
                  <a:srgbClr val="2D4332"/>
                </a:solidFill>
                <a:latin typeface="Bangla" panose="03000603000000000000" pitchFamily="66" charset="0"/>
                <a:cs typeface="Bangla" panose="03000603000000000000" pitchFamily="66" charset="0"/>
              </a:rPr>
              <a:t>কারণ</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ব্যক্তি</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অনুসারে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কম-বেশী</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সবার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ভেতর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খুশুর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বাধা</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রয়েছে</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যেমন</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যার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ভেতর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সন্দেহ</a:t>
            </a:r>
            <a:r>
              <a:rPr lang="en-US" sz="11200" dirty="0">
                <a:solidFill>
                  <a:srgbClr val="2D4332"/>
                </a:solidFill>
                <a:latin typeface="Bangla" panose="03000603000000000000" pitchFamily="66" charset="0"/>
                <a:cs typeface="Bangla" panose="03000603000000000000" pitchFamily="66" charset="0"/>
              </a:rPr>
              <a:t> ও </a:t>
            </a:r>
            <a:r>
              <a:rPr lang="en-US" sz="11200" dirty="0" err="1">
                <a:solidFill>
                  <a:srgbClr val="2D4332"/>
                </a:solidFill>
                <a:latin typeface="Bangla" panose="03000603000000000000" pitchFamily="66" charset="0"/>
                <a:cs typeface="Bangla" panose="03000603000000000000" pitchFamily="66" charset="0"/>
              </a:rPr>
              <a:t>প্রবৃত্তি</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বেশি</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তার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ভেতর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ওয়াসওয়াসা</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বেশী</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স্বভাবত</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অন্তরে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যে</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পরিমাণ</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প্রিয়</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বস্তুর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টান</a:t>
            </a:r>
            <a:r>
              <a:rPr lang="en-US" sz="11200" dirty="0">
                <a:solidFill>
                  <a:srgbClr val="2D4332"/>
                </a:solidFill>
                <a:latin typeface="Bangla" panose="03000603000000000000" pitchFamily="66" charset="0"/>
                <a:cs typeface="Bangla" panose="03000603000000000000" pitchFamily="66" charset="0"/>
              </a:rPr>
              <a:t> ও </a:t>
            </a:r>
            <a:r>
              <a:rPr lang="en-US" sz="11200" dirty="0" err="1">
                <a:solidFill>
                  <a:srgbClr val="2D4332"/>
                </a:solidFill>
                <a:latin typeface="Bangla" panose="03000603000000000000" pitchFamily="66" charset="0"/>
                <a:cs typeface="Bangla" panose="03000603000000000000" pitchFamily="66" charset="0"/>
              </a:rPr>
              <a:t>অপ্রিয়</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বস্তুর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অনীহা</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থাকবে</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সে</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পরিমাণ</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তাতে</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ওয়াসওয়াসার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উদ্রেক</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হবে</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ইবন</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তাইমিয়ার</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ফাতওয়া</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সংকলন</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মাজমুউল</a:t>
            </a:r>
            <a:r>
              <a:rPr lang="en-US" sz="11200" dirty="0">
                <a:solidFill>
                  <a:srgbClr val="2D4332"/>
                </a:solidFill>
                <a:latin typeface="Bangla" panose="03000603000000000000" pitchFamily="66" charset="0"/>
                <a:cs typeface="Bangla" panose="03000603000000000000" pitchFamily="66" charset="0"/>
              </a:rPr>
              <a:t> </a:t>
            </a:r>
            <a:r>
              <a:rPr lang="en-US" sz="11200" dirty="0" err="1">
                <a:solidFill>
                  <a:srgbClr val="2D4332"/>
                </a:solidFill>
                <a:latin typeface="Bangla" panose="03000603000000000000" pitchFamily="66" charset="0"/>
                <a:cs typeface="Bangla" panose="03000603000000000000" pitchFamily="66" charset="0"/>
              </a:rPr>
              <a:t>ফাতাওয়া</a:t>
            </a:r>
            <a:r>
              <a:rPr lang="en-US" sz="11200" dirty="0">
                <a:solidFill>
                  <a:srgbClr val="2D4332"/>
                </a:solidFill>
                <a:latin typeface="Bangla" panose="03000603000000000000" pitchFamily="66" charset="0"/>
                <a:cs typeface="Bangla" panose="03000603000000000000" pitchFamily="66" charset="0"/>
              </a:rPr>
              <a:t>’: </a:t>
            </a:r>
            <a:r>
              <a:rPr lang="en-US" sz="1100" dirty="0">
                <a:solidFill>
                  <a:schemeClr val="accent6">
                    <a:lumMod val="75000"/>
                    <a:alpha val="55000"/>
                  </a:schemeClr>
                </a:solidFill>
              </a:rPr>
              <a:t>২২/৬০৬-৬০৭।</a:t>
            </a:r>
          </a:p>
        </p:txBody>
      </p:sp>
      <p:pic>
        <p:nvPicPr>
          <p:cNvPr id="5" name="Picture 4" descr="A group of flowers&#10;&#10;Description automatically generated with low confidence">
            <a:extLst>
              <a:ext uri="{FF2B5EF4-FFF2-40B4-BE49-F238E27FC236}">
                <a16:creationId xmlns:a16="http://schemas.microsoft.com/office/drawing/2014/main" id="{A8DCA7D9-B125-422D-9DA8-1DDE6F597919}"/>
              </a:ext>
            </a:extLst>
          </p:cNvPr>
          <p:cNvPicPr>
            <a:picLocks noChangeAspect="1"/>
          </p:cNvPicPr>
          <p:nvPr/>
        </p:nvPicPr>
        <p:blipFill rotWithShape="1">
          <a:blip r:embed="rId2">
            <a:extLst>
              <a:ext uri="{28A0092B-C50C-407E-A947-70E740481C1C}">
                <a14:useLocalDpi xmlns:a14="http://schemas.microsoft.com/office/drawing/2010/main" val="0"/>
              </a:ext>
            </a:extLst>
          </a:blip>
          <a:srcRect l="4564" r="2049" b="-2"/>
          <a:stretch/>
        </p:blipFill>
        <p:spPr>
          <a:xfrm>
            <a:off x="7023546" y="1676400"/>
            <a:ext cx="4025454" cy="2502310"/>
          </a:xfrm>
          <a:prstGeom prst="rect">
            <a:avLst/>
          </a:prstGeom>
        </p:spPr>
      </p:pic>
    </p:spTree>
    <p:extLst>
      <p:ext uri="{BB962C8B-B14F-4D97-AF65-F5344CB8AC3E}">
        <p14:creationId xmlns:p14="http://schemas.microsoft.com/office/powerpoint/2010/main" val="207233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AEB05F-6677-49A8-847F-DF6849364FFF}"/>
              </a:ext>
            </a:extLst>
          </p:cNvPr>
          <p:cNvSpPr txBox="1"/>
          <p:nvPr/>
        </p:nvSpPr>
        <p:spPr>
          <a:xfrm>
            <a:off x="4001729" y="253285"/>
            <a:ext cx="4778478" cy="373692"/>
          </a:xfrm>
          <a:prstGeom prst="rect">
            <a:avLst/>
          </a:prstGeom>
          <a:noFill/>
        </p:spPr>
        <p:txBody>
          <a:bodyPr wrap="square">
            <a:spAutoFit/>
          </a:bodyPr>
          <a:lstStyle/>
          <a:p>
            <a:pPr marL="0" marR="0" algn="ctr">
              <a:lnSpc>
                <a:spcPct val="107000"/>
              </a:lnSpc>
              <a:spcBef>
                <a:spcPts val="0"/>
              </a:spcBef>
              <a:spcAft>
                <a:spcPts val="800"/>
              </a:spcAft>
            </a:pPr>
            <a:r>
              <a:rPr lang="en-US"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খুশু</a:t>
            </a:r>
            <a:r>
              <a:rPr lang="en-US"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সৃষ্টি</a:t>
            </a:r>
            <a:r>
              <a:rPr lang="en-US"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ও </a:t>
            </a:r>
            <a:r>
              <a:rPr lang="en-US"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শক্তিশালী</a:t>
            </a:r>
            <a:r>
              <a:rPr lang="en-US"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করণের</a:t>
            </a:r>
            <a:r>
              <a:rPr lang="en-US"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উপায়সমূহঃ</a:t>
            </a:r>
            <a:r>
              <a:rPr lang="en-US"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2C1E2FC-26AC-4113-AA99-7E0309395AD6}"/>
              </a:ext>
            </a:extLst>
          </p:cNvPr>
          <p:cNvSpPr txBox="1"/>
          <p:nvPr/>
        </p:nvSpPr>
        <p:spPr>
          <a:xfrm>
            <a:off x="501445" y="626977"/>
            <a:ext cx="10953135" cy="6063198"/>
          </a:xfrm>
          <a:prstGeom prst="rect">
            <a:avLst/>
          </a:prstGeom>
          <a:noFill/>
        </p:spPr>
        <p:txBody>
          <a:bodyPr wrap="square">
            <a:spAutoFit/>
          </a:bodyPr>
          <a:lstStyle/>
          <a:p>
            <a:r>
              <a:rPr lang="as-IN" sz="2400" dirty="0">
                <a:solidFill>
                  <a:srgbClr val="C60332"/>
                </a:solidFill>
                <a:latin typeface="Bangla" panose="03000603000000000000" pitchFamily="66" charset="0"/>
                <a:cs typeface="Bangla" panose="03000603000000000000" pitchFamily="66" charset="0"/>
              </a:rPr>
              <a:t>১। সালাতের জন্য প্রস্ততি গ্রহণ ও তৈরী হওয়া।</a:t>
            </a:r>
          </a:p>
          <a:p>
            <a:r>
              <a:rPr lang="as-IN" sz="2000" dirty="0">
                <a:solidFill>
                  <a:srgbClr val="0000FF"/>
                </a:solidFill>
                <a:latin typeface="Bangla" panose="03000603000000000000" pitchFamily="66" charset="0"/>
                <a:cs typeface="Bangla" panose="03000603000000000000" pitchFamily="66" charset="0"/>
              </a:rPr>
              <a:t>•</a:t>
            </a:r>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মুয়াজ্জিনের সাথে সাথে আজানের শব্দগুলো উচ্চারণ করা এবং আজান শেষে রাসূল সাল্লাল্লাহু আলাইহি ওয়াসাল্লাম হতে প্রমাণিত দোয়া পড়া।</a:t>
            </a:r>
          </a:p>
          <a:p>
            <a:r>
              <a:rPr lang="as-IN" sz="2000" dirty="0">
                <a:solidFill>
                  <a:srgbClr val="0000FF"/>
                </a:solidFill>
                <a:latin typeface="Bangla" panose="03000603000000000000" pitchFamily="66" charset="0"/>
                <a:cs typeface="Bangla" panose="03000603000000000000" pitchFamily="66" charset="0"/>
              </a:rPr>
              <a:t>•</a:t>
            </a:r>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আজান-ইকামতের মাঝখানে দোয়া করা</a:t>
            </a:r>
          </a:p>
          <a:p>
            <a:r>
              <a:rPr lang="as-IN" sz="2000" dirty="0">
                <a:solidFill>
                  <a:srgbClr val="0000FF"/>
                </a:solidFill>
                <a:latin typeface="Bangla" panose="03000603000000000000" pitchFamily="66" charset="0"/>
                <a:cs typeface="Bangla" panose="03000603000000000000" pitchFamily="66" charset="0"/>
              </a:rPr>
              <a:t>•</a:t>
            </a:r>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মুখ পরিস্কার-পরিচ্ছন্ন রাখার জন্য মেসওয়াকের প্রতি যত্নশীল থাকা</a:t>
            </a:r>
          </a:p>
          <a:p>
            <a:r>
              <a:rPr lang="as-IN" sz="2000" dirty="0">
                <a:solidFill>
                  <a:srgbClr val="0000FF"/>
                </a:solidFill>
                <a:latin typeface="Bangla" panose="03000603000000000000" pitchFamily="66" charset="0"/>
                <a:cs typeface="Bangla" panose="03000603000000000000" pitchFamily="66" charset="0"/>
              </a:rPr>
              <a:t>•</a:t>
            </a:r>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 বিসমিল্লাহ বলে পরিশুদ্ধভাবে ওজু করা, ওজুর পরে দোয়া পড়া। </a:t>
            </a:r>
          </a:p>
          <a:p>
            <a:r>
              <a:rPr lang="as-IN" sz="2000" dirty="0">
                <a:solidFill>
                  <a:srgbClr val="0000FF"/>
                </a:solidFill>
                <a:latin typeface="Bangla" panose="03000603000000000000" pitchFamily="66" charset="0"/>
                <a:cs typeface="Bangla" panose="03000603000000000000" pitchFamily="66" charset="0"/>
              </a:rPr>
              <a:t>•</a:t>
            </a:r>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সুন্দর পোষাক-পরিচ্ছদ পরিধান করে পরিপাটি হওয়া। আল্লাহ তাআলা বলেন,</a:t>
            </a:r>
          </a:p>
          <a:p>
            <a:r>
              <a:rPr lang="ar-AE" sz="2000" dirty="0">
                <a:solidFill>
                  <a:srgbClr val="0000FF"/>
                </a:solidFill>
                <a:latin typeface="Bangla" panose="03000603000000000000" pitchFamily="66" charset="0"/>
              </a:rPr>
              <a:t>یٰبَنِیۡۤ اٰدَمَ خُذُوۡا زِیۡنَتَکُمۡ عِنۡدَ کُلِّ مَسۡجِدٍ</a:t>
            </a:r>
          </a:p>
          <a:p>
            <a:r>
              <a:rPr lang="ar-AE" sz="2000" dirty="0">
                <a:solidFill>
                  <a:srgbClr val="0000FF"/>
                </a:solidFill>
                <a:latin typeface="Bangla" panose="03000603000000000000" pitchFamily="66" charset="0"/>
              </a:rPr>
              <a:t>”</a:t>
            </a:r>
            <a:r>
              <a:rPr lang="as-IN" sz="2000" dirty="0">
                <a:solidFill>
                  <a:srgbClr val="0000FF"/>
                </a:solidFill>
                <a:latin typeface="Bangla" panose="03000603000000000000" pitchFamily="66" charset="0"/>
                <a:cs typeface="Bangla" panose="03000603000000000000" pitchFamily="66" charset="0"/>
              </a:rPr>
              <a:t>ও বনি আদাম, তোমরা প্রতি সালাতের সময় সাজ-সজ্জা গ্রহণ কর।” (সূরা আল আরাফ: ৩১)</a:t>
            </a:r>
          </a:p>
          <a:p>
            <a:r>
              <a:rPr lang="as-IN" sz="2000" dirty="0">
                <a:solidFill>
                  <a:srgbClr val="0000FF"/>
                </a:solidFill>
                <a:latin typeface="Bangla" panose="03000603000000000000" pitchFamily="66" charset="0"/>
                <a:cs typeface="Bangla" panose="03000603000000000000" pitchFamily="66" charset="0"/>
              </a:rPr>
              <a:t>রাসূলুল্লাহ সাল্লাল্লাহু আলাইহি ওয়াসাল্লাম বলেছেনঃ তোমাদের পোষাকাদির মধ্যে সাদা পোষাক পরিধান কর। কেননা, পোষাকাদির মধ্যে তাই উত্তম পোষাক। আর এতে তোমাদের মৃতদেরকে কাফনও দাও। [আবু দাউদঃ ৩৮৭৮, তিরমিযীঃ ৯৯৪, ইবন মাজাহঃ ১৪৭২]</a:t>
            </a:r>
          </a:p>
          <a:p>
            <a:r>
              <a:rPr lang="as-IN" sz="2400" dirty="0">
                <a:solidFill>
                  <a:srgbClr val="C60332"/>
                </a:solidFill>
                <a:latin typeface="Bangla" panose="03000603000000000000" pitchFamily="66" charset="0"/>
                <a:cs typeface="Bangla" panose="03000603000000000000" pitchFamily="66" charset="0"/>
              </a:rPr>
              <a:t>২। স্থিরতা অবলম্বন করা।</a:t>
            </a:r>
          </a:p>
          <a:p>
            <a:r>
              <a:rPr lang="as-IN" sz="2000" dirty="0">
                <a:solidFill>
                  <a:srgbClr val="0000FF"/>
                </a:solidFill>
                <a:latin typeface="Bangla" panose="03000603000000000000" pitchFamily="66" charset="0"/>
                <a:cs typeface="Bangla" panose="03000603000000000000" pitchFamily="66" charset="0"/>
              </a:rPr>
              <a:t>রাসূল সাল্লাল্লাহু আলাইহি ওয়াসাল্লাম প্রতিটি অঙ্গ স্বীয় স্থানে ফিরে আসা পর্যন্ত অপেক্ষা করতেন</a:t>
            </a:r>
          </a:p>
          <a:p>
            <a:r>
              <a:rPr lang="as-IN" sz="2000" dirty="0">
                <a:solidFill>
                  <a:srgbClr val="0000FF"/>
                </a:solidFill>
                <a:latin typeface="Bangla" panose="03000603000000000000" pitchFamily="66" charset="0"/>
                <a:cs typeface="Bangla" panose="03000603000000000000" pitchFamily="66" charset="0"/>
              </a:rPr>
              <a:t>রাসূলুল্লাহ সাল্লাল্লাহু আলাইহি ওয়াসাল্লাম সালাতের রুকনে রুকনে এমনভাবে স্থির হতেন যে, তার শরীরের প্রত্যেক অঙ্গ স্বস্ব স্থানে ফিরে আসত।।”ফাতহুল বারি': ২/৩০৮।</a:t>
            </a:r>
          </a:p>
          <a:p>
            <a:r>
              <a:rPr lang="as-IN" sz="2000" dirty="0">
                <a:solidFill>
                  <a:srgbClr val="0000FF"/>
                </a:solidFill>
                <a:latin typeface="Bangla" panose="03000603000000000000" pitchFamily="66" charset="0"/>
                <a:cs typeface="Bangla" panose="03000603000000000000" pitchFamily="66" charset="0"/>
              </a:rPr>
              <a:t>তোমাদের কারো সালাত পূর্ণ হবে না, যতক্ষণ না সে তা স্থিরতাসহ আদায় করবে। আবু দাউদ: ১/৫৩৬, হাদীস নং ৮৫৮।</a:t>
            </a:r>
          </a:p>
          <a:p>
            <a:r>
              <a:rPr lang="as-IN" sz="2000" dirty="0">
                <a:solidFill>
                  <a:srgbClr val="0000FF"/>
                </a:solidFill>
                <a:latin typeface="Bangla" panose="03000603000000000000" pitchFamily="66" charset="0"/>
                <a:cs typeface="Bangla" panose="03000603000000000000" pitchFamily="66" charset="0"/>
              </a:rPr>
              <a:t>আবু কাতাদা রা. হতে বর্ণিত, রাসূল সাল্লাল্লাহু আলাইহি ওয়াসাল্লাম বলেছেন, ”সালাতে যে চুরি করে, সেই সবচে নিকৃষ্ট চোর। সে বলল, হে আল্লাহর রাসূল সালাতে কীভাবে চুরি করে ? তিনি বললেন, রুকু-সেজাদ ঠিক ঠিক আদায় করে না।” ( আহমাদ ও হাকেম)  আলবানি সংকলিত 'সহীহ আল-জামি', হাদীস নং ৯৯৭।</a:t>
            </a:r>
          </a:p>
        </p:txBody>
      </p:sp>
    </p:spTree>
    <p:extLst>
      <p:ext uri="{BB962C8B-B14F-4D97-AF65-F5344CB8AC3E}">
        <p14:creationId xmlns:p14="http://schemas.microsoft.com/office/powerpoint/2010/main" val="201794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AEB05F-6677-49A8-847F-DF6849364FFF}"/>
              </a:ext>
            </a:extLst>
          </p:cNvPr>
          <p:cNvSpPr txBox="1"/>
          <p:nvPr/>
        </p:nvSpPr>
        <p:spPr>
          <a:xfrm>
            <a:off x="4001729" y="253285"/>
            <a:ext cx="4778478" cy="373692"/>
          </a:xfrm>
          <a:prstGeom prst="rect">
            <a:avLst/>
          </a:prstGeom>
          <a:noFill/>
        </p:spPr>
        <p:txBody>
          <a:bodyPr wrap="square">
            <a:spAutoFit/>
          </a:bodyPr>
          <a:lstStyle/>
          <a:p>
            <a:pPr marL="0" marR="0" algn="ctr">
              <a:lnSpc>
                <a:spcPct val="107000"/>
              </a:lnSpc>
              <a:spcBef>
                <a:spcPts val="0"/>
              </a:spcBef>
              <a:spcAft>
                <a:spcPts val="800"/>
              </a:spcAft>
            </a:pPr>
            <a:r>
              <a:rPr lang="en-US"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খুশু</a:t>
            </a:r>
            <a:r>
              <a:rPr lang="en-US"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সৃষ্টি</a:t>
            </a:r>
            <a:r>
              <a:rPr lang="en-US"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ও </a:t>
            </a:r>
            <a:r>
              <a:rPr lang="en-US"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শক্তিশালী</a:t>
            </a:r>
            <a:r>
              <a:rPr lang="en-US"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করণের</a:t>
            </a:r>
            <a:r>
              <a:rPr lang="en-US"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উপায়সমূহঃ</a:t>
            </a:r>
            <a:r>
              <a:rPr lang="en-US"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2C1E2FC-26AC-4113-AA99-7E0309395AD6}"/>
              </a:ext>
            </a:extLst>
          </p:cNvPr>
          <p:cNvSpPr txBox="1"/>
          <p:nvPr/>
        </p:nvSpPr>
        <p:spPr>
          <a:xfrm>
            <a:off x="501445" y="626977"/>
            <a:ext cx="11690555" cy="6001643"/>
          </a:xfrm>
          <a:prstGeom prst="rect">
            <a:avLst/>
          </a:prstGeom>
          <a:noFill/>
        </p:spPr>
        <p:txBody>
          <a:bodyPr wrap="square">
            <a:spAutoFit/>
          </a:bodyPr>
          <a:lstStyle/>
          <a:p>
            <a:r>
              <a:rPr lang="as-IN" sz="2400" dirty="0">
                <a:solidFill>
                  <a:srgbClr val="C60332"/>
                </a:solidFill>
                <a:latin typeface="Bangla" panose="03000603000000000000" pitchFamily="66" charset="0"/>
                <a:cs typeface="Bangla" panose="03000603000000000000" pitchFamily="66" charset="0"/>
              </a:rPr>
              <a:t>৩। সালাতে মৃত্যুর স্মরণ করা।</a:t>
            </a:r>
          </a:p>
          <a:p>
            <a:r>
              <a:rPr lang="as-IN" sz="2400" dirty="0">
                <a:solidFill>
                  <a:srgbClr val="0000FF"/>
                </a:solidFill>
                <a:latin typeface="Bangla" panose="03000603000000000000" pitchFamily="66" charset="0"/>
                <a:cs typeface="Bangla" panose="03000603000000000000" pitchFamily="66" charset="0"/>
              </a:rPr>
              <a:t>রাসূলুল্লাহ সাল্লাল্লাহু আলাইহি ওয়াসাল্লাম বলেছেন, ”তুমি সালাতে মৃত্যুর স্মরণ কর। কারণ, যে সালাতে মৃত্যুর স্মরণ করবে, তার সালাত অবশ্যই সুন্দর হবে। এবং সে ব্যক্তির ন্যায় সালাত পড়, যাকে দেখেই মনে হয়, সে সালাতে আছে।” (সিলসিলাতুল হাদিস সহিহাহ)</a:t>
            </a:r>
          </a:p>
          <a:p>
            <a:r>
              <a:rPr lang="as-IN" sz="2400" dirty="0">
                <a:solidFill>
                  <a:srgbClr val="0000FF"/>
                </a:solidFill>
                <a:latin typeface="Bangla" panose="03000603000000000000" pitchFamily="66" charset="0"/>
                <a:cs typeface="Bangla" panose="03000603000000000000" pitchFamily="66" charset="0"/>
              </a:rPr>
              <a:t>আবু আইউব রা.-কে রাসূলুল্লাহ সাল্লাল্লাহু আলাইহি ওয়াসাল্লাম উপদেশ দিয়ে বলেন,</a:t>
            </a:r>
          </a:p>
          <a:p>
            <a:r>
              <a:rPr lang="as-IN" sz="2400" dirty="0">
                <a:solidFill>
                  <a:srgbClr val="0000FF"/>
                </a:solidFill>
                <a:latin typeface="Bangla" panose="03000603000000000000" pitchFamily="66" charset="0"/>
                <a:cs typeface="Bangla" panose="03000603000000000000" pitchFamily="66" charset="0"/>
              </a:rPr>
              <a:t>”যখন সালাতে দাড়াবে, মৃত্যুমুখী ব্যক্তির ন্যায় দাড়াবে।” ইমাম আহমদ সংকলিত 'মুসনাদু': ১/৪১২; 'সহীহ আল-জামি', হাদীস নং ৭৪২।</a:t>
            </a:r>
          </a:p>
          <a:p>
            <a:r>
              <a:rPr lang="as-IN" sz="2400" dirty="0">
                <a:solidFill>
                  <a:srgbClr val="C60332"/>
                </a:solidFill>
                <a:latin typeface="Bangla" panose="03000603000000000000" pitchFamily="66" charset="0"/>
                <a:cs typeface="Bangla" panose="03000603000000000000" pitchFamily="66" charset="0"/>
              </a:rPr>
              <a:t>৪। সালাতে পঠিত আয়াত ও দু’আ যিকির মনোযগ সহকারে ভাবা ও বুঝা, ও গভীর মনোযোগ দিয়ে তা অনুধাবন করার চেষ্টা করা এবং সাথে সাথে প্রভাবিত হওয়া।</a:t>
            </a:r>
          </a:p>
          <a:p>
            <a:r>
              <a:rPr lang="as-IN" sz="2400" dirty="0">
                <a:solidFill>
                  <a:srgbClr val="0000FF"/>
                </a:solidFill>
                <a:latin typeface="Bangla" panose="03000603000000000000" pitchFamily="66" charset="0"/>
                <a:cs typeface="Bangla" panose="03000603000000000000" pitchFamily="66" charset="0"/>
              </a:rPr>
              <a:t>আমি তোমার প্রতি নাযিল করেছি এক বরকতময় কিতাব, যেন তারা এর আয়াতসমূহ নিয়ে গভীরভাবে চিন্তা করে এবং যেন বুদ্ধিমানেরা উপদেশ গ্রহণ করে।" [সূরা সাদ,: ২৯]</a:t>
            </a:r>
          </a:p>
          <a:p>
            <a:r>
              <a:rPr lang="as-IN" sz="2400" dirty="0">
                <a:solidFill>
                  <a:srgbClr val="0000FF"/>
                </a:solidFill>
                <a:latin typeface="Bangla" panose="03000603000000000000" pitchFamily="66" charset="0"/>
                <a:cs typeface="Bangla" panose="03000603000000000000" pitchFamily="66" charset="0"/>
              </a:rPr>
              <a:t>আর এর জন্য প্রয়োজন পঠিত আয়াতের অর্থানুধাবন, উপদেশ গ্রহণ করণ ও জ্ঞানার্জন। তবেই সম্ভব- গবেষণা, অশ্রু ঝরানো ও প্রভাবিত হওয়া। আল্লাহ তাআলা রহমানের বান্দাদের প্রসংশা করে বলেন,</a:t>
            </a:r>
            <a:endParaRPr lang="en-US" sz="2400" dirty="0">
              <a:solidFill>
                <a:srgbClr val="0000FF"/>
              </a:solidFill>
              <a:latin typeface="Bangla" panose="03000603000000000000" pitchFamily="66" charset="0"/>
              <a:cs typeface="Bangla" panose="03000603000000000000" pitchFamily="66" charset="0"/>
            </a:endParaRPr>
          </a:p>
          <a:p>
            <a:endParaRPr lang="as-IN" sz="2400" dirty="0">
              <a:solidFill>
                <a:srgbClr val="0000FF"/>
              </a:solidFill>
              <a:latin typeface="Bangla" panose="03000603000000000000" pitchFamily="66" charset="0"/>
              <a:cs typeface="Bangla" panose="03000603000000000000" pitchFamily="66" charset="0"/>
            </a:endParaRPr>
          </a:p>
          <a:p>
            <a:r>
              <a:rPr lang="ar-AE" sz="2400" dirty="0">
                <a:solidFill>
                  <a:srgbClr val="0000FF"/>
                </a:solidFill>
                <a:latin typeface="Bangla" panose="03000603000000000000" pitchFamily="66" charset="0"/>
                <a:cs typeface="Bangla" panose="03000603000000000000" pitchFamily="66" charset="0"/>
              </a:rPr>
              <a:t>وَالَّذِينَ إِذَا ذُكِّرُوا بِآَيَاتِ رَبِّهِمْ لَمْ يَخِرُّوا عَلَيْهَا صُمًّا وَعُمْيَانًا ﴿</a:t>
            </a:r>
            <a:r>
              <a:rPr lang="as-IN" sz="2400" dirty="0">
                <a:solidFill>
                  <a:srgbClr val="0000FF"/>
                </a:solidFill>
                <a:latin typeface="Bangla" panose="03000603000000000000" pitchFamily="66" charset="0"/>
                <a:cs typeface="Bangla" panose="03000603000000000000" pitchFamily="66" charset="0"/>
              </a:rPr>
              <a:t>৭৩﴾ ( </a:t>
            </a:r>
            <a:r>
              <a:rPr lang="ar-AE" sz="2400" dirty="0">
                <a:solidFill>
                  <a:srgbClr val="0000FF"/>
                </a:solidFill>
                <a:latin typeface="Bangla" panose="03000603000000000000" pitchFamily="66" charset="0"/>
                <a:cs typeface="Bangla" panose="03000603000000000000" pitchFamily="66" charset="0"/>
              </a:rPr>
              <a:t>الفرقان : </a:t>
            </a:r>
            <a:r>
              <a:rPr lang="as-IN" sz="2400" dirty="0">
                <a:solidFill>
                  <a:srgbClr val="0000FF"/>
                </a:solidFill>
                <a:latin typeface="Bangla" panose="03000603000000000000" pitchFamily="66" charset="0"/>
                <a:cs typeface="Bangla" panose="03000603000000000000" pitchFamily="66" charset="0"/>
              </a:rPr>
              <a:t>৭৩)</a:t>
            </a:r>
          </a:p>
          <a:p>
            <a:r>
              <a:rPr lang="as-IN" sz="2400" dirty="0">
                <a:solidFill>
                  <a:srgbClr val="0000FF"/>
                </a:solidFill>
                <a:latin typeface="Bangla" panose="03000603000000000000" pitchFamily="66" charset="0"/>
                <a:cs typeface="Bangla" panose="03000603000000000000" pitchFamily="66" charset="0"/>
              </a:rPr>
              <a:t>আর যারা তাদের রবের আয়াতসমূহ স্মরণ করিয়ে দিলে অন্ধ ও বধিরদের মত পড়ে থাকে না। (সূরা আল ফোরকান: ৭৩)</a:t>
            </a:r>
          </a:p>
        </p:txBody>
      </p:sp>
    </p:spTree>
    <p:extLst>
      <p:ext uri="{BB962C8B-B14F-4D97-AF65-F5344CB8AC3E}">
        <p14:creationId xmlns:p14="http://schemas.microsoft.com/office/powerpoint/2010/main" val="4163134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AEB05F-6677-49A8-847F-DF6849364FFF}"/>
              </a:ext>
            </a:extLst>
          </p:cNvPr>
          <p:cNvSpPr txBox="1"/>
          <p:nvPr/>
        </p:nvSpPr>
        <p:spPr>
          <a:xfrm>
            <a:off x="3923072" y="0"/>
            <a:ext cx="4778478" cy="529697"/>
          </a:xfrm>
          <a:prstGeom prst="rect">
            <a:avLst/>
          </a:prstGeom>
          <a:noFill/>
        </p:spPr>
        <p:txBody>
          <a:bodyPr wrap="square">
            <a:spAutoFit/>
          </a:bodyPr>
          <a:lstStyle/>
          <a:p>
            <a:pPr marL="0" marR="0" algn="ctr">
              <a:lnSpc>
                <a:spcPct val="107000"/>
              </a:lnSpc>
              <a:spcBef>
                <a:spcPts val="0"/>
              </a:spcBef>
              <a:spcAft>
                <a:spcPts val="800"/>
              </a:spcAft>
            </a:pP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খুশু</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সৃষ্টি</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শক্তিশালী</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করণের</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উপায়সমূহঃ</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p>
        </p:txBody>
      </p:sp>
      <p:sp>
        <p:nvSpPr>
          <p:cNvPr id="5" name="TextBox 4">
            <a:extLst>
              <a:ext uri="{FF2B5EF4-FFF2-40B4-BE49-F238E27FC236}">
                <a16:creationId xmlns:a16="http://schemas.microsoft.com/office/drawing/2014/main" id="{72C1E2FC-26AC-4113-AA99-7E0309395AD6}"/>
              </a:ext>
            </a:extLst>
          </p:cNvPr>
          <p:cNvSpPr txBox="1"/>
          <p:nvPr/>
        </p:nvSpPr>
        <p:spPr>
          <a:xfrm>
            <a:off x="1" y="626977"/>
            <a:ext cx="12192000" cy="6124754"/>
          </a:xfrm>
          <a:prstGeom prst="rect">
            <a:avLst/>
          </a:prstGeom>
          <a:noFill/>
        </p:spPr>
        <p:txBody>
          <a:bodyPr wrap="square">
            <a:spAutoFit/>
          </a:bodyPr>
          <a:lstStyle/>
          <a:p>
            <a:r>
              <a:rPr lang="as-IN" sz="2400" dirty="0">
                <a:solidFill>
                  <a:srgbClr val="C60332"/>
                </a:solidFill>
                <a:latin typeface="Bangla" panose="03000603000000000000" pitchFamily="66" charset="0"/>
                <a:cs typeface="Bangla" panose="03000603000000000000" pitchFamily="66" charset="0"/>
              </a:rPr>
              <a:t>৫। প্রতিটি আয়াতের মাথায় ওয়াকফ করে করে পড়া।</a:t>
            </a:r>
          </a:p>
          <a:p>
            <a:r>
              <a:rPr lang="as-IN" sz="2000" dirty="0">
                <a:solidFill>
                  <a:srgbClr val="0000FF"/>
                </a:solidFill>
                <a:latin typeface="Bangla" panose="03000603000000000000" pitchFamily="66" charset="0"/>
                <a:cs typeface="Bangla" panose="03000603000000000000" pitchFamily="66" charset="0"/>
              </a:rPr>
              <a:t>সহায়ক। রাসূল সাল্লাল্লাহু আলাইহি ওয়াসাল্লাম-এর সুন্নতও বটে। উম্মে সালামা রা. বলেন, রাসূল সাল্লাল্লাহু আলাইহি ওয়াসাল্লাম-এর কোরআন তেলাওয়াতের ধরন ছিল, প্রথমে </a:t>
            </a:r>
            <a:r>
              <a:rPr lang="ar-AE" sz="2000" dirty="0">
                <a:solidFill>
                  <a:srgbClr val="0000FF"/>
                </a:solidFill>
                <a:latin typeface="Bangla" panose="03000603000000000000" pitchFamily="66" charset="0"/>
                <a:cs typeface="Bangla" panose="03000603000000000000" pitchFamily="66" charset="0"/>
              </a:rPr>
              <a:t>بِسْمِ اللَّهِ الرَّحْمَنِ الرَّحِيمِ </a:t>
            </a:r>
            <a:r>
              <a:rPr lang="as-IN" sz="2000" dirty="0">
                <a:solidFill>
                  <a:srgbClr val="0000FF"/>
                </a:solidFill>
                <a:latin typeface="Bangla" panose="03000603000000000000" pitchFamily="66" charset="0"/>
                <a:cs typeface="Bangla" panose="03000603000000000000" pitchFamily="66" charset="0"/>
              </a:rPr>
              <a:t>পড়তেন। এর পর ওয়াকফ করতেন। অতঃপর পড়তেন, </a:t>
            </a:r>
            <a:r>
              <a:rPr lang="ar-AE" sz="2000" dirty="0">
                <a:solidFill>
                  <a:srgbClr val="0000FF"/>
                </a:solidFill>
                <a:latin typeface="Bangla" panose="03000603000000000000" pitchFamily="66" charset="0"/>
                <a:cs typeface="Bangla" panose="03000603000000000000" pitchFamily="66" charset="0"/>
              </a:rPr>
              <a:t>الحمد لله رب العالمين </a:t>
            </a:r>
            <a:r>
              <a:rPr lang="as-IN" sz="2000" dirty="0">
                <a:solidFill>
                  <a:srgbClr val="0000FF"/>
                </a:solidFill>
                <a:latin typeface="Bangla" panose="03000603000000000000" pitchFamily="66" charset="0"/>
                <a:cs typeface="Bangla" panose="03000603000000000000" pitchFamily="66" charset="0"/>
              </a:rPr>
              <a:t>এরপর ওয়াকফ করতেন। অতঃপর পড়তেন, </a:t>
            </a:r>
            <a:r>
              <a:rPr lang="ar-AE" sz="2000" dirty="0">
                <a:solidFill>
                  <a:srgbClr val="0000FF"/>
                </a:solidFill>
                <a:latin typeface="Bangla" panose="03000603000000000000" pitchFamily="66" charset="0"/>
                <a:cs typeface="Bangla" panose="03000603000000000000" pitchFamily="66" charset="0"/>
              </a:rPr>
              <a:t>الرحمن الرحيم </a:t>
            </a:r>
            <a:r>
              <a:rPr lang="as-IN" sz="2000" dirty="0">
                <a:solidFill>
                  <a:srgbClr val="0000FF"/>
                </a:solidFill>
                <a:latin typeface="Bangla" panose="03000603000000000000" pitchFamily="66" charset="0"/>
                <a:cs typeface="Bangla" panose="03000603000000000000" pitchFamily="66" charset="0"/>
              </a:rPr>
              <a:t>এর পর ওয়াকফ করতেন। অতঃপর পড়তেন, </a:t>
            </a:r>
            <a:r>
              <a:rPr lang="ar-AE" sz="2000" dirty="0">
                <a:solidFill>
                  <a:srgbClr val="0000FF"/>
                </a:solidFill>
                <a:latin typeface="Bangla" panose="03000603000000000000" pitchFamily="66" charset="0"/>
                <a:cs typeface="Bangla" panose="03000603000000000000" pitchFamily="66" charset="0"/>
              </a:rPr>
              <a:t>مالك يوم الدين، </a:t>
            </a:r>
            <a:r>
              <a:rPr lang="as-IN" sz="2000" dirty="0">
                <a:solidFill>
                  <a:srgbClr val="0000FF"/>
                </a:solidFill>
                <a:latin typeface="Bangla" panose="03000603000000000000" pitchFamily="66" charset="0"/>
                <a:cs typeface="Bangla" panose="03000603000000000000" pitchFamily="66" charset="0"/>
              </a:rPr>
              <a:t>এভাবে এক একটি আয়াত ভেঙ্গে ভেঙ্গে পড়তেন।</a:t>
            </a:r>
          </a:p>
          <a:p>
            <a:r>
              <a:rPr lang="ar-AE" sz="2000" dirty="0">
                <a:solidFill>
                  <a:srgbClr val="0000FF"/>
                </a:solidFill>
                <a:latin typeface="Bangla" panose="03000603000000000000" pitchFamily="66" charset="0"/>
                <a:cs typeface="Bangla" panose="03000603000000000000" pitchFamily="66" charset="0"/>
              </a:rPr>
              <a:t>رواه أبوداود رقم (</a:t>
            </a:r>
            <a:r>
              <a:rPr lang="as-IN" sz="2000" dirty="0">
                <a:solidFill>
                  <a:srgbClr val="0000FF"/>
                </a:solidFill>
                <a:latin typeface="Bangla" panose="03000603000000000000" pitchFamily="66" charset="0"/>
                <a:cs typeface="Bangla" panose="03000603000000000000" pitchFamily="66" charset="0"/>
              </a:rPr>
              <a:t>৪০০১) </a:t>
            </a:r>
            <a:r>
              <a:rPr lang="ar-AE" sz="2000" dirty="0">
                <a:solidFill>
                  <a:srgbClr val="0000FF"/>
                </a:solidFill>
                <a:latin typeface="Bangla" panose="03000603000000000000" pitchFamily="66" charset="0"/>
                <a:cs typeface="Bangla" panose="03000603000000000000" pitchFamily="66" charset="0"/>
              </a:rPr>
              <a:t>وصححه الألباني في الإرواء وذكر طرقه (</a:t>
            </a:r>
            <a:r>
              <a:rPr lang="as-IN" sz="2000" dirty="0">
                <a:solidFill>
                  <a:srgbClr val="0000FF"/>
                </a:solidFill>
                <a:latin typeface="Bangla" panose="03000603000000000000" pitchFamily="66" charset="0"/>
                <a:cs typeface="Bangla" panose="03000603000000000000" pitchFamily="66" charset="0"/>
              </a:rPr>
              <a:t>২/৬০).</a:t>
            </a:r>
          </a:p>
          <a:p>
            <a:r>
              <a:rPr lang="as-IN" sz="2000" dirty="0">
                <a:solidFill>
                  <a:srgbClr val="0000FF"/>
                </a:solidFill>
                <a:latin typeface="Bangla" panose="03000603000000000000" pitchFamily="66" charset="0"/>
                <a:cs typeface="Bangla" panose="03000603000000000000" pitchFamily="66" charset="0"/>
              </a:rPr>
              <a:t>প্রতি আয়াতের মাথায় ওয়াকফ করা সুন্নত। যদিও পরবর্তী আয়াতের সাথে অর্থের মিল থাকে</a:t>
            </a:r>
            <a:r>
              <a:rPr lang="as-IN" sz="2400" dirty="0">
                <a:solidFill>
                  <a:srgbClr val="0000FF"/>
                </a:solidFill>
                <a:latin typeface="Bangla" panose="03000603000000000000" pitchFamily="66" charset="0"/>
                <a:cs typeface="Bangla" panose="03000603000000000000" pitchFamily="66" charset="0"/>
              </a:rPr>
              <a:t>।</a:t>
            </a:r>
          </a:p>
          <a:p>
            <a:r>
              <a:rPr lang="as-IN" sz="2400" dirty="0">
                <a:solidFill>
                  <a:srgbClr val="C60332"/>
                </a:solidFill>
                <a:latin typeface="Bangla" panose="03000603000000000000" pitchFamily="66" charset="0"/>
                <a:cs typeface="Bangla" panose="03000603000000000000" pitchFamily="66" charset="0"/>
              </a:rPr>
              <a:t>৬। সুন্দর আওয়াজে তারতিল তথা ধীর গতিতে পড়া।</a:t>
            </a:r>
          </a:p>
          <a:p>
            <a:r>
              <a:rPr lang="as-IN" sz="2000" dirty="0">
                <a:solidFill>
                  <a:srgbClr val="0000FF"/>
                </a:solidFill>
                <a:latin typeface="Bangla" panose="03000603000000000000" pitchFamily="66" charset="0"/>
                <a:cs typeface="Bangla" panose="03000603000000000000" pitchFamily="66" charset="0"/>
              </a:rPr>
              <a:t>আল্লাহ তাআলা বলেন,</a:t>
            </a:r>
          </a:p>
          <a:p>
            <a:r>
              <a:rPr lang="as-IN" sz="2000" dirty="0">
                <a:solidFill>
                  <a:srgbClr val="0000FF"/>
                </a:solidFill>
                <a:latin typeface="Bangla" panose="03000603000000000000" pitchFamily="66" charset="0"/>
                <a:cs typeface="Bangla" panose="03000603000000000000" pitchFamily="66" charset="0"/>
              </a:rPr>
              <a:t>আর স্পষ্টভাবে ধীরে ধীরে কোরআন আবৃত্তি কর। (আল-মুজ্জাম্মেল : ৪)</a:t>
            </a:r>
          </a:p>
          <a:p>
            <a:r>
              <a:rPr lang="as-IN" sz="2000" dirty="0">
                <a:solidFill>
                  <a:srgbClr val="0000FF"/>
                </a:solidFill>
                <a:latin typeface="Bangla" panose="03000603000000000000" pitchFamily="66" charset="0"/>
                <a:cs typeface="Bangla" panose="03000603000000000000" pitchFamily="66" charset="0"/>
              </a:rPr>
              <a:t>রাসূলুল্লাগ সাল্লাল্লাহু আলাইহি ওয়াসাল্লাম-এর তেলাওয়াতও ছিল, একটি একটি অক্ষর করে সুবিন্যস্ত।</a:t>
            </a:r>
          </a:p>
          <a:p>
            <a:r>
              <a:rPr lang="as-IN" sz="2000" dirty="0">
                <a:solidFill>
                  <a:srgbClr val="0000FF"/>
                </a:solidFill>
                <a:latin typeface="Bangla" panose="03000603000000000000" pitchFamily="66" charset="0"/>
                <a:cs typeface="Bangla" panose="03000603000000000000" pitchFamily="66" charset="0"/>
              </a:rPr>
              <a:t>রাসূল সাল্লাল্লাহু আলাইহি ওয়াসাল্লাম তারতিল সহকারে সূরাগুলো তেলাওয়াত করতেন। একটি লম্বা সূরার তুলনায় পরবর্তী সুরাটি আরো </a:t>
            </a:r>
            <a:r>
              <a:rPr lang="en-US" sz="2000" dirty="0" err="1">
                <a:solidFill>
                  <a:srgbClr val="0000FF"/>
                </a:solidFill>
                <a:latin typeface="Bangla" panose="03000603000000000000" pitchFamily="66" charset="0"/>
                <a:cs typeface="Bangla" panose="03000603000000000000" pitchFamily="66" charset="0"/>
              </a:rPr>
              <a:t>লম্বা</a:t>
            </a:r>
            <a:r>
              <a:rPr lang="as-IN" sz="2000" dirty="0">
                <a:solidFill>
                  <a:srgbClr val="0000FF"/>
                </a:solidFill>
                <a:latin typeface="Bangla" panose="03000603000000000000" pitchFamily="66" charset="0"/>
                <a:cs typeface="Bangla" panose="03000603000000000000" pitchFamily="66" charset="0"/>
              </a:rPr>
              <a:t> হত। ( সহিহ মুসলিম : ৭৩৩)</a:t>
            </a:r>
          </a:p>
          <a:p>
            <a:r>
              <a:rPr lang="as-IN" sz="2000" dirty="0">
                <a:solidFill>
                  <a:srgbClr val="0000FF"/>
                </a:solidFill>
                <a:latin typeface="Bangla" panose="03000603000000000000" pitchFamily="66" charset="0"/>
                <a:cs typeface="Bangla" panose="03000603000000000000" pitchFamily="66" charset="0"/>
              </a:rPr>
              <a:t>তারতিলের সাথে ধীরগতির পড়া খুশু ও একাগ্রতার সহায়ক। সুন্দর আওয়াজে তেলাওয়াত করাও একাগ্রতার সহায়ক। যেমন, রাসূল সাল্লাল্লাহু আলাইহি ওয়াসাল্লাম এর উপদেশ</a:t>
            </a:r>
          </a:p>
          <a:p>
            <a:r>
              <a:rPr lang="as-IN" sz="2000" dirty="0">
                <a:solidFill>
                  <a:srgbClr val="0000FF"/>
                </a:solidFill>
                <a:latin typeface="Bangla" panose="03000603000000000000" pitchFamily="66" charset="0"/>
                <a:cs typeface="Bangla" panose="03000603000000000000" pitchFamily="66" charset="0"/>
              </a:rPr>
              <a:t>”তোমরা সুন্দর আওয়াজে কোরআন তেলাওয়াত কর। কারণ, সুন্দর আওয়াজ কোরআনের সৌন্দর্য বাড়িয়ে দেয়।” (আল-হাকেম : ১/৫৭৫, সহিহ আল-জামে : ৩৫৮১)</a:t>
            </a:r>
          </a:p>
          <a:p>
            <a:r>
              <a:rPr lang="as-IN" sz="2000" dirty="0">
                <a:solidFill>
                  <a:srgbClr val="0000FF"/>
                </a:solidFill>
                <a:latin typeface="Bangla" panose="03000603000000000000" pitchFamily="66" charset="0"/>
                <a:cs typeface="Bangla" panose="03000603000000000000" pitchFamily="66" charset="0"/>
              </a:rPr>
              <a:t>তবে সাবধান! সুন্দর আওয়াজে পড়ার অর্থ অহংকার কিংবা গান-বাজনার ন্যায় ফাসেক-ফুজ্জারদের মত আওয়াজে নয়। এখানে সৌন্দর্যের অর্থ চিন্তার গভীরতাসহ সুন্দর আওয়াজ। রাসূল সাল্লাল্লাহু আলাইহি ওয়াসাল্লাম বলেছেন, ”সবচে’ সুন্দর আওয়াজে কোরআন তেলাওয়াতকারী ঐ ব্যক্তি যার তেলাওয়াত শুনে মনে হয় সে আল্লাহকে ভয় করছে।” (ইবনে মাজাহ : ১/১৩৩৯, সহিহ আল-জামে : ২২০২)</a:t>
            </a:r>
          </a:p>
        </p:txBody>
      </p:sp>
    </p:spTree>
    <p:extLst>
      <p:ext uri="{BB962C8B-B14F-4D97-AF65-F5344CB8AC3E}">
        <p14:creationId xmlns:p14="http://schemas.microsoft.com/office/powerpoint/2010/main" val="218095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AEB05F-6677-49A8-847F-DF6849364FFF}"/>
              </a:ext>
            </a:extLst>
          </p:cNvPr>
          <p:cNvSpPr txBox="1"/>
          <p:nvPr/>
        </p:nvSpPr>
        <p:spPr>
          <a:xfrm>
            <a:off x="3923072" y="0"/>
            <a:ext cx="4778478" cy="529697"/>
          </a:xfrm>
          <a:prstGeom prst="rect">
            <a:avLst/>
          </a:prstGeom>
          <a:noFill/>
        </p:spPr>
        <p:txBody>
          <a:bodyPr wrap="square">
            <a:spAutoFit/>
          </a:bodyPr>
          <a:lstStyle/>
          <a:p>
            <a:pPr marL="0" marR="0" algn="ctr">
              <a:lnSpc>
                <a:spcPct val="107000"/>
              </a:lnSpc>
              <a:spcBef>
                <a:spcPts val="0"/>
              </a:spcBef>
              <a:spcAft>
                <a:spcPts val="800"/>
              </a:spcAft>
            </a:pP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খুশু</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সৃষ্টি</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শক্তিশালী</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করণের</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উপায়সমূহঃ</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p>
        </p:txBody>
      </p:sp>
      <p:sp>
        <p:nvSpPr>
          <p:cNvPr id="6" name="TextBox 5">
            <a:extLst>
              <a:ext uri="{FF2B5EF4-FFF2-40B4-BE49-F238E27FC236}">
                <a16:creationId xmlns:a16="http://schemas.microsoft.com/office/drawing/2014/main" id="{F53F7E3A-9D38-4E8D-9435-487B6CE696AD}"/>
              </a:ext>
            </a:extLst>
          </p:cNvPr>
          <p:cNvSpPr txBox="1"/>
          <p:nvPr/>
        </p:nvSpPr>
        <p:spPr>
          <a:xfrm>
            <a:off x="78658" y="529697"/>
            <a:ext cx="12113342" cy="6647974"/>
          </a:xfrm>
          <a:prstGeom prst="rect">
            <a:avLst/>
          </a:prstGeom>
          <a:noFill/>
        </p:spPr>
        <p:txBody>
          <a:bodyPr wrap="square">
            <a:spAutoFit/>
          </a:bodyPr>
          <a:lstStyle/>
          <a:p>
            <a:r>
              <a:rPr lang="as-IN" sz="2400" dirty="0">
                <a:solidFill>
                  <a:srgbClr val="A22959"/>
                </a:solidFill>
                <a:latin typeface="Bangla" panose="03000603000000000000" pitchFamily="66" charset="0"/>
                <a:cs typeface="Bangla" panose="03000603000000000000" pitchFamily="66" charset="0"/>
              </a:rPr>
              <a:t>৭। মনে করা আল্লাহ তাআলা সালাতের ভেতর তার ডাকে সাড়া দিচ্ছেন।</a:t>
            </a:r>
          </a:p>
          <a:p>
            <a:r>
              <a:rPr lang="as-IN" sz="2000" dirty="0">
                <a:solidFill>
                  <a:srgbClr val="0000FF"/>
                </a:solidFill>
                <a:latin typeface="Bangla" panose="03000603000000000000" pitchFamily="66" charset="0"/>
                <a:cs typeface="Bangla" panose="03000603000000000000" pitchFamily="66" charset="0"/>
              </a:rPr>
              <a:t>রাসূলুল্লাহ সাল্লাল্লাহু আলাইহি ওয়াসাল্লাম বলেছেন, ”আল্লাহ তাআলা বলেন, আমি সালাতকে আমার এবং আমার বান্দার মাঝে দু’ভাগে ভাগ করেছি। আমার বান্দা যা চাবে তা পাবে। যখন আমার বান্দা বলে,</a:t>
            </a:r>
          </a:p>
          <a:p>
            <a:r>
              <a:rPr lang="ar-AE" sz="2000" dirty="0">
                <a:solidFill>
                  <a:srgbClr val="0000FF"/>
                </a:solidFill>
                <a:latin typeface="Bangla" panose="03000603000000000000" pitchFamily="66" charset="0"/>
              </a:rPr>
              <a:t>الْحَمْدُ لِلَّهِ رَبِّ الْعَالَمِينَ (</a:t>
            </a:r>
            <a:r>
              <a:rPr lang="as-IN" sz="2000" dirty="0">
                <a:solidFill>
                  <a:srgbClr val="0000FF"/>
                </a:solidFill>
                <a:latin typeface="Bangla" panose="03000603000000000000" pitchFamily="66" charset="0"/>
                <a:cs typeface="Bangla" panose="03000603000000000000" pitchFamily="66" charset="0"/>
              </a:rPr>
              <a:t>সকল প্রশংসা আল্লাহ তাআলার যিনি সকল জগতের রব) আল্লাহ তাআলা বলেন, </a:t>
            </a:r>
            <a:r>
              <a:rPr lang="ar-AE" sz="2000" dirty="0">
                <a:solidFill>
                  <a:srgbClr val="0000FF"/>
                </a:solidFill>
                <a:latin typeface="Bangla" panose="03000603000000000000" pitchFamily="66" charset="0"/>
              </a:rPr>
              <a:t>عبدي حمدني ( </a:t>
            </a:r>
            <a:r>
              <a:rPr lang="as-IN" sz="2000" dirty="0">
                <a:solidFill>
                  <a:srgbClr val="0000FF"/>
                </a:solidFill>
                <a:latin typeface="Bangla" panose="03000603000000000000" pitchFamily="66" charset="0"/>
                <a:cs typeface="Bangla" panose="03000603000000000000" pitchFamily="66" charset="0"/>
              </a:rPr>
              <a:t>আমার বান্দা আমার প্রশংসা করল) যখন বলে, </a:t>
            </a:r>
            <a:r>
              <a:rPr lang="ar-AE" sz="2000" dirty="0">
                <a:solidFill>
                  <a:srgbClr val="0000FF"/>
                </a:solidFill>
                <a:latin typeface="Bangla" panose="03000603000000000000" pitchFamily="66" charset="0"/>
              </a:rPr>
              <a:t>الرَّحْمَنِ الرَّحِيمِ ( </a:t>
            </a:r>
            <a:r>
              <a:rPr lang="as-IN" sz="2000" dirty="0">
                <a:solidFill>
                  <a:srgbClr val="0000FF"/>
                </a:solidFill>
                <a:latin typeface="Bangla" panose="03000603000000000000" pitchFamily="66" charset="0"/>
                <a:cs typeface="Bangla" panose="03000603000000000000" pitchFamily="66" charset="0"/>
              </a:rPr>
              <a:t>পরম দয়ালু অতীব মেহেরবান) আল্লাহ বলেন, </a:t>
            </a:r>
            <a:r>
              <a:rPr lang="ar-AE" sz="2000" dirty="0">
                <a:solidFill>
                  <a:srgbClr val="0000FF"/>
                </a:solidFill>
                <a:latin typeface="Bangla" panose="03000603000000000000" pitchFamily="66" charset="0"/>
              </a:rPr>
              <a:t>أثنى علي عبدي ( </a:t>
            </a:r>
            <a:r>
              <a:rPr lang="as-IN" sz="2000" dirty="0">
                <a:solidFill>
                  <a:srgbClr val="0000FF"/>
                </a:solidFill>
                <a:latin typeface="Bangla" panose="03000603000000000000" pitchFamily="66" charset="0"/>
                <a:cs typeface="Bangla" panose="03000603000000000000" pitchFamily="66" charset="0"/>
              </a:rPr>
              <a:t>আমার বান্দা আমার গুণগান করল) যখন বলে, </a:t>
            </a:r>
            <a:r>
              <a:rPr lang="ar-AE" sz="2000" dirty="0">
                <a:solidFill>
                  <a:srgbClr val="0000FF"/>
                </a:solidFill>
                <a:latin typeface="Bangla" panose="03000603000000000000" pitchFamily="66" charset="0"/>
              </a:rPr>
              <a:t>مَالِكِ يَوْمِ الدِّينِ ( </a:t>
            </a:r>
            <a:r>
              <a:rPr lang="as-IN" sz="2000" dirty="0">
                <a:solidFill>
                  <a:srgbClr val="0000FF"/>
                </a:solidFill>
                <a:latin typeface="Bangla" panose="03000603000000000000" pitchFamily="66" charset="0"/>
                <a:cs typeface="Bangla" panose="03000603000000000000" pitchFamily="66" charset="0"/>
              </a:rPr>
              <a:t>বিচার-প্রতিদান দিবসের মালিক)আল্লাহ তাআলা বলেন, </a:t>
            </a:r>
            <a:r>
              <a:rPr lang="ar-AE" sz="2000" dirty="0">
                <a:solidFill>
                  <a:srgbClr val="0000FF"/>
                </a:solidFill>
                <a:latin typeface="Bangla" panose="03000603000000000000" pitchFamily="66" charset="0"/>
              </a:rPr>
              <a:t>مجدني عبدي ( </a:t>
            </a:r>
            <a:r>
              <a:rPr lang="as-IN" sz="2000" dirty="0">
                <a:solidFill>
                  <a:srgbClr val="0000FF"/>
                </a:solidFill>
                <a:latin typeface="Bangla" panose="03000603000000000000" pitchFamily="66" charset="0"/>
                <a:cs typeface="Bangla" panose="03000603000000000000" pitchFamily="66" charset="0"/>
              </a:rPr>
              <a:t>আমার বান্দা আমার যথাযথ মর্যাদা দান করল) যখন বলে, </a:t>
            </a:r>
            <a:r>
              <a:rPr lang="ar-AE" sz="2000" dirty="0">
                <a:solidFill>
                  <a:srgbClr val="0000FF"/>
                </a:solidFill>
                <a:latin typeface="Bangla" panose="03000603000000000000" pitchFamily="66" charset="0"/>
              </a:rPr>
              <a:t>إِيَّاكَ نَعْبُدُ وَإِيَّاكَ نَسْتَعِينُ ( </a:t>
            </a:r>
            <a:r>
              <a:rPr lang="as-IN" sz="2000" dirty="0">
                <a:solidFill>
                  <a:srgbClr val="0000FF"/>
                </a:solidFill>
                <a:latin typeface="Bangla" panose="03000603000000000000" pitchFamily="66" charset="0"/>
                <a:cs typeface="Bangla" panose="03000603000000000000" pitchFamily="66" charset="0"/>
              </a:rPr>
              <a:t>আমরা কেবল আপনারই ইবাদত করি, কেবল আপনার কাছেই সাহায্য চাই) আল্লাহ তাআলা বলেন, </a:t>
            </a:r>
            <a:r>
              <a:rPr lang="ar-AE" sz="2000" dirty="0">
                <a:solidFill>
                  <a:srgbClr val="0000FF"/>
                </a:solidFill>
                <a:latin typeface="Bangla" panose="03000603000000000000" pitchFamily="66" charset="0"/>
              </a:rPr>
              <a:t>هذا بيني وبين عبدي ولعبدي ما سأل، (</a:t>
            </a:r>
            <a:r>
              <a:rPr lang="as-IN" sz="2000" dirty="0">
                <a:solidFill>
                  <a:srgbClr val="0000FF"/>
                </a:solidFill>
                <a:latin typeface="Bangla" panose="03000603000000000000" pitchFamily="66" charset="0"/>
                <a:cs typeface="Bangla" panose="03000603000000000000" pitchFamily="66" charset="0"/>
              </a:rPr>
              <a:t>এটি আমি ও আমার বান্দার মাঝে, আর আমার বান্দা যা প্রার্থনা করবে, পাবে) যখন বলে ( আমাদের সরল পথ দেখান, তাদের পথ, যাদের উপর আপনি অনুগ্রহ করেছেন। যাদের উপর (আপনার) ক্রোধ নিপতিত হয়নি এবং যারা পথভ্রষ্ট হয়নি) আল্লাহ তাআলা বলেন, </a:t>
            </a:r>
            <a:r>
              <a:rPr lang="ar-AE" sz="2000" dirty="0">
                <a:solidFill>
                  <a:srgbClr val="0000FF"/>
                </a:solidFill>
                <a:latin typeface="Bangla" panose="03000603000000000000" pitchFamily="66" charset="0"/>
              </a:rPr>
              <a:t>هذا لعبدي ولعبدي ما سأل. ( </a:t>
            </a:r>
            <a:r>
              <a:rPr lang="as-IN" sz="2000" dirty="0">
                <a:solidFill>
                  <a:srgbClr val="0000FF"/>
                </a:solidFill>
                <a:latin typeface="Bangla" panose="03000603000000000000" pitchFamily="66" charset="0"/>
                <a:cs typeface="Bangla" panose="03000603000000000000" pitchFamily="66" charset="0"/>
              </a:rPr>
              <a:t>এটা আমার বান্দার জন্য, আর আমার বান্দা যা প্রার্থনা করবে পাবে) (সহিহ মুসলিম : ৩৯৫)</a:t>
            </a:r>
            <a:endParaRPr lang="en-US" sz="2000" dirty="0">
              <a:solidFill>
                <a:srgbClr val="0000FF"/>
              </a:solidFill>
              <a:latin typeface="Bangla" panose="03000603000000000000" pitchFamily="66" charset="0"/>
              <a:cs typeface="Bangla" panose="03000603000000000000" pitchFamily="66" charset="0"/>
            </a:endParaRPr>
          </a:p>
          <a:p>
            <a:endParaRPr lang="en-US" sz="2000" dirty="0">
              <a:solidFill>
                <a:srgbClr val="0000FF"/>
              </a:solidFill>
              <a:latin typeface="Bangla" panose="03000603000000000000" pitchFamily="66" charset="0"/>
              <a:cs typeface="Bangla" panose="03000603000000000000" pitchFamily="66" charset="0"/>
            </a:endParaRPr>
          </a:p>
          <a:p>
            <a:r>
              <a:rPr lang="as-IN" sz="2400" dirty="0">
                <a:solidFill>
                  <a:srgbClr val="A22959"/>
                </a:solidFill>
                <a:latin typeface="Bangla" panose="03000603000000000000" pitchFamily="66" charset="0"/>
                <a:cs typeface="Bangla" panose="03000603000000000000" pitchFamily="66" charset="0"/>
              </a:rPr>
              <a:t>৮। সামনে সুতরা রেখে সালাত আদায় করা এবং সুতরার কাছাকাছি দাড়ানো।</a:t>
            </a:r>
          </a:p>
          <a:p>
            <a:r>
              <a:rPr lang="as-IN" sz="2000" dirty="0">
                <a:solidFill>
                  <a:srgbClr val="0000FF"/>
                </a:solidFill>
                <a:latin typeface="Bangla" panose="03000603000000000000" pitchFamily="66" charset="0"/>
                <a:cs typeface="Bangla" panose="03000603000000000000" pitchFamily="66" charset="0"/>
              </a:rPr>
              <a:t>এর দ্বারাও সালাতে একাগ্রতা অর্জন হয়। দৃষ্টি প্রসারিত হয় না, শয়তান থেকে হেফাজত এবং মানুষের চলাচল থেকেও নিরাপদ থাকা যায়। অথচ এ সকল জিনিস দ্বারাই সালাতে অন্যমস্কতার সৃষ্টি হয়, সাওয়াব কমে যায়। রাসূল সাল্লাল্লাহু আলাইহি ওয়াসাল্লাম বলেন,</a:t>
            </a:r>
          </a:p>
          <a:p>
            <a:r>
              <a:rPr lang="as-IN" sz="2000" dirty="0">
                <a:solidFill>
                  <a:srgbClr val="0000FF"/>
                </a:solidFill>
                <a:latin typeface="Bangla" panose="03000603000000000000" pitchFamily="66" charset="0"/>
                <a:cs typeface="Bangla" panose="03000603000000000000" pitchFamily="66" charset="0"/>
              </a:rPr>
              <a:t>”তোমাদের কেউ যখন সালাত পড়বে, সামনে সুতরা নিয়ে নেবে এবং তার নিকটবর্তী হয়ে দাঁড়াবে।” (আবু দাউদ : ১৬৯৫/৪৪৬, সহিহ আল-জামে : ৬৫১)</a:t>
            </a:r>
          </a:p>
          <a:p>
            <a:r>
              <a:rPr lang="as-IN" sz="2000" dirty="0">
                <a:solidFill>
                  <a:srgbClr val="0000FF"/>
                </a:solidFill>
                <a:latin typeface="Bangla" panose="03000603000000000000" pitchFamily="66" charset="0"/>
                <a:cs typeface="Bangla" panose="03000603000000000000" pitchFamily="66" charset="0"/>
              </a:rPr>
              <a:t>সুতরার নিকটবর্তী হয়ে দাড়ানোতে অনেক উপকার নিহিত আছে, রাসূল সাল্লাল্লাহু আলাইহি ওয়াসাল্লাম বলেন,</a:t>
            </a:r>
          </a:p>
          <a:p>
            <a:r>
              <a:rPr lang="as-IN" sz="2000" dirty="0">
                <a:solidFill>
                  <a:srgbClr val="0000FF"/>
                </a:solidFill>
                <a:latin typeface="Bangla" panose="03000603000000000000" pitchFamily="66" charset="0"/>
                <a:cs typeface="Bangla" panose="03000603000000000000" pitchFamily="66" charset="0"/>
              </a:rPr>
              <a:t>”যখন তোমাদের কেউ সুতরার সামনে সালাত পড়বে, সুতরার নিকটবর্তী হয়ে দাড়াবে।”(আবু দাউদ : ১৬৯৫/৪৪৬, সহিহ আল-জামে : ৬৫১)</a:t>
            </a:r>
          </a:p>
          <a:p>
            <a:r>
              <a:rPr lang="as-IN" sz="2000" dirty="0">
                <a:solidFill>
                  <a:srgbClr val="0000FF"/>
                </a:solidFill>
                <a:latin typeface="Bangla" panose="03000603000000000000" pitchFamily="66" charset="0"/>
                <a:cs typeface="Bangla" panose="03000603000000000000" pitchFamily="66" charset="0"/>
              </a:rPr>
              <a:t>যাতে শয়তান তার সালাত নষ্ট না করতে পারে। সুতরার নিকটবর্তী হওয়ার সুন্নত তরিকা হলো, সুতরা এবং তার মাঝখানে তিন হাত ব্যবধান রাখা। সুতরা এবং সেজদার জায়গার মাঝখানে একটি বকরি যাওয়ার মত ফাক রাখা। (বোখারি -ফতহুল বারি : ১/৫৭৪, ৫৭৯)</a:t>
            </a:r>
          </a:p>
          <a:p>
            <a:endParaRPr lang="as-IN" dirty="0"/>
          </a:p>
        </p:txBody>
      </p:sp>
    </p:spTree>
    <p:extLst>
      <p:ext uri="{BB962C8B-B14F-4D97-AF65-F5344CB8AC3E}">
        <p14:creationId xmlns:p14="http://schemas.microsoft.com/office/powerpoint/2010/main" val="84508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AEB05F-6677-49A8-847F-DF6849364FFF}"/>
              </a:ext>
            </a:extLst>
          </p:cNvPr>
          <p:cNvSpPr txBox="1"/>
          <p:nvPr/>
        </p:nvSpPr>
        <p:spPr>
          <a:xfrm>
            <a:off x="3923072" y="0"/>
            <a:ext cx="4778478" cy="529697"/>
          </a:xfrm>
          <a:prstGeom prst="rect">
            <a:avLst/>
          </a:prstGeom>
          <a:noFill/>
        </p:spPr>
        <p:txBody>
          <a:bodyPr wrap="square">
            <a:spAutoFit/>
          </a:bodyPr>
          <a:lstStyle/>
          <a:p>
            <a:pPr marL="0" marR="0" algn="ctr">
              <a:lnSpc>
                <a:spcPct val="107000"/>
              </a:lnSpc>
              <a:spcBef>
                <a:spcPts val="0"/>
              </a:spcBef>
              <a:spcAft>
                <a:spcPts val="800"/>
              </a:spcAft>
            </a:pP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খুশু</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সৃষ্টি</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শক্তিশালী</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করণের</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উপায়সমূহঃ</a:t>
            </a:r>
            <a:r>
              <a:rPr lang="en-US" sz="28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p>
        </p:txBody>
      </p:sp>
      <p:sp>
        <p:nvSpPr>
          <p:cNvPr id="6" name="TextBox 5">
            <a:extLst>
              <a:ext uri="{FF2B5EF4-FFF2-40B4-BE49-F238E27FC236}">
                <a16:creationId xmlns:a16="http://schemas.microsoft.com/office/drawing/2014/main" id="{F53F7E3A-9D38-4E8D-9435-487B6CE696AD}"/>
              </a:ext>
            </a:extLst>
          </p:cNvPr>
          <p:cNvSpPr txBox="1"/>
          <p:nvPr/>
        </p:nvSpPr>
        <p:spPr>
          <a:xfrm>
            <a:off x="78658" y="529697"/>
            <a:ext cx="12113342" cy="5755422"/>
          </a:xfrm>
          <a:prstGeom prst="rect">
            <a:avLst/>
          </a:prstGeom>
          <a:noFill/>
        </p:spPr>
        <p:txBody>
          <a:bodyPr wrap="square">
            <a:spAutoFit/>
          </a:bodyPr>
          <a:lstStyle/>
          <a:p>
            <a:r>
              <a:rPr lang="en-US" sz="2400" dirty="0">
                <a:solidFill>
                  <a:srgbClr val="C60332"/>
                </a:solidFill>
                <a:latin typeface="Bangla" panose="03000603000000000000" pitchFamily="66" charset="0"/>
                <a:cs typeface="Bangla" panose="03000603000000000000" pitchFamily="66" charset="0"/>
              </a:rPr>
              <a:t>৯।</a:t>
            </a:r>
            <a:r>
              <a:rPr lang="as-IN" sz="2400" dirty="0">
                <a:solidFill>
                  <a:srgbClr val="C60332"/>
                </a:solidFill>
                <a:latin typeface="Bangla" panose="03000603000000000000" pitchFamily="66" charset="0"/>
                <a:cs typeface="Bangla" panose="03000603000000000000" pitchFamily="66" charset="0"/>
              </a:rPr>
              <a:t> ডান হাত বাম হাতের উপর রাখা।</a:t>
            </a:r>
          </a:p>
          <a:p>
            <a:r>
              <a:rPr lang="as-IN" sz="2000" dirty="0">
                <a:solidFill>
                  <a:srgbClr val="0000FF"/>
                </a:solidFill>
                <a:latin typeface="Bangla" panose="03000603000000000000" pitchFamily="66" charset="0"/>
                <a:cs typeface="Bangla" panose="03000603000000000000" pitchFamily="66" charset="0"/>
              </a:rPr>
              <a:t>রাসূলুল্লাহ সাল্লাল্লাহু আলাইহি ওয়াসাল্লাম যখন সালাতে দাড়াতেন, ডান হাত বাম হাতের উপর রাখতেন। তিনি বলেন, ”আমরা হলাম নবীদের জমাত। আমাদেরকে সালাতে ডান হাত বাম হাতের উপর রাখার নির্দেশ প্রদান করা হয়েছে।”</a:t>
            </a:r>
          </a:p>
          <a:p>
            <a:r>
              <a:rPr lang="as-IN" sz="2000" dirty="0">
                <a:solidFill>
                  <a:srgbClr val="0000FF"/>
                </a:solidFill>
                <a:latin typeface="Bangla" panose="03000603000000000000" pitchFamily="66" charset="0"/>
                <a:cs typeface="Bangla" panose="03000603000000000000" pitchFamily="66" charset="0"/>
              </a:rPr>
              <a:t>ইমাম আহমদ ইবনে হাম্বলকে জিজ্ঞাসা করা হয়েছিল, ”সালাতের ভেতর এক হাতের উপর আরেক হাত রাখার মানে কি? তিনি বলেন, এটি মহান আল্লাহর সামনে বিনয়াবনত অবস্থা।”</a:t>
            </a:r>
          </a:p>
          <a:p>
            <a:r>
              <a:rPr lang="as-IN" sz="2000" dirty="0">
                <a:solidFill>
                  <a:srgbClr val="0000FF"/>
                </a:solidFill>
                <a:latin typeface="Bangla" panose="03000603000000000000" pitchFamily="66" charset="0"/>
                <a:cs typeface="Bangla" panose="03000603000000000000" pitchFamily="66" charset="0"/>
              </a:rPr>
              <a:t>ইবনে হাজার রহ. বলেন, আলেমগণ বলেছেন, ”এটি অভাবী-মুহতাজ লোকদের যা</a:t>
            </a:r>
            <a:r>
              <a:rPr lang="en-US" sz="2000" dirty="0" err="1">
                <a:solidFill>
                  <a:srgbClr val="0000FF"/>
                </a:solidFill>
                <a:latin typeface="Bangla" panose="03000603000000000000" pitchFamily="66" charset="0"/>
                <a:cs typeface="Bangla" panose="03000603000000000000" pitchFamily="66" charset="0"/>
              </a:rPr>
              <a:t>চ্ঞা</a:t>
            </a:r>
            <a:r>
              <a:rPr lang="as-IN" sz="2000" dirty="0">
                <a:solidFill>
                  <a:srgbClr val="0000FF"/>
                </a:solidFill>
                <a:latin typeface="Bangla" panose="03000603000000000000" pitchFamily="66" charset="0"/>
                <a:cs typeface="Bangla" panose="03000603000000000000" pitchFamily="66" charset="0"/>
              </a:rPr>
              <a:t> করার পদ্ধতি। দ্বিতীয়ত: এর কারণে অহেতুক নড়া-চড়ার পথ বন্ধ হয়, একাগ্রতা সৃষ্টিতে সহায়ক হয়। (ফতহল বারি : ২/২২৪)</a:t>
            </a:r>
          </a:p>
          <a:p>
            <a:r>
              <a:rPr lang="en-US" sz="2400" dirty="0">
                <a:solidFill>
                  <a:srgbClr val="C60332"/>
                </a:solidFill>
                <a:latin typeface="Bangla" panose="03000603000000000000" pitchFamily="66" charset="0"/>
                <a:cs typeface="Bangla" panose="03000603000000000000" pitchFamily="66" charset="0"/>
              </a:rPr>
              <a:t>১০।</a:t>
            </a:r>
            <a:r>
              <a:rPr lang="as-IN" sz="2400" dirty="0">
                <a:solidFill>
                  <a:srgbClr val="C60332"/>
                </a:solidFill>
                <a:latin typeface="Bangla" panose="03000603000000000000" pitchFamily="66" charset="0"/>
                <a:cs typeface="Bangla" panose="03000603000000000000" pitchFamily="66" charset="0"/>
              </a:rPr>
              <a:t> সেজদার জায়গায় দৃষ্টি রাখা।</a:t>
            </a:r>
          </a:p>
          <a:p>
            <a:r>
              <a:rPr lang="as-IN" sz="2000" dirty="0">
                <a:solidFill>
                  <a:srgbClr val="0000FF"/>
                </a:solidFill>
                <a:latin typeface="Bangla" panose="03000603000000000000" pitchFamily="66" charset="0"/>
                <a:cs typeface="Bangla" panose="03000603000000000000" pitchFamily="66" charset="0"/>
              </a:rPr>
              <a:t>আয়েশা রা. হতে বর্ণিত,</a:t>
            </a:r>
          </a:p>
          <a:p>
            <a:r>
              <a:rPr lang="as-IN" sz="2000" dirty="0">
                <a:solidFill>
                  <a:srgbClr val="0000FF"/>
                </a:solidFill>
                <a:latin typeface="Bangla" panose="03000603000000000000" pitchFamily="66" charset="0"/>
                <a:cs typeface="Bangla" panose="03000603000000000000" pitchFamily="66" charset="0"/>
              </a:rPr>
              <a:t>”রাসূল সাল্লাল্লাহু আলাইহি ওয়াসাল্লাম সালাতের সময় মাথা অবনত রাখতেন এবং দৃষ্টি দিতেন মাটির দিকে।”</a:t>
            </a:r>
          </a:p>
          <a:p>
            <a:r>
              <a:rPr lang="as-IN" sz="2000" dirty="0">
                <a:solidFill>
                  <a:srgbClr val="0000FF"/>
                </a:solidFill>
                <a:latin typeface="Bangla" panose="03000603000000000000" pitchFamily="66" charset="0"/>
                <a:cs typeface="Bangla" panose="03000603000000000000" pitchFamily="66" charset="0"/>
              </a:rPr>
              <a:t>”রাসূল সাল্লাল্লাহু আলাইহি ওয়াসাল্লাম কাবা ঘরে প্রবেশ করে, বের হওয়ার পূর্ব পর্যন্ত সেজদার জায়গাতেই দৃষ্টি নিবন্ধ রেখেছেন।”</a:t>
            </a:r>
          </a:p>
          <a:p>
            <a:r>
              <a:rPr lang="as-IN" sz="2000" dirty="0">
                <a:solidFill>
                  <a:srgbClr val="0000FF"/>
                </a:solidFill>
                <a:latin typeface="Bangla" panose="03000603000000000000" pitchFamily="66" charset="0"/>
                <a:cs typeface="Bangla" panose="03000603000000000000" pitchFamily="66" charset="0"/>
              </a:rPr>
              <a:t>যখন তাশাহুদের জন্য বসবে, তখন শাহাদাত আঙ্গুলের প্রতি দৃষ্টি রাখবে। যেহেতু রাসূল সাল্লাল্লাহু আলাইহি ওয়াসাল্লাম হতে প্রমাণিত, ”তিনি যখন তাশাহুদের জন্য বসতেন, শাহাদাত আঙ্গুলের মাধ্যমে কিবলার দিকে ইশারা করতেন এবং সে দিকে দৃষ্টি নিবন্ধ রাখতেন।”</a:t>
            </a:r>
          </a:p>
          <a:p>
            <a:r>
              <a:rPr lang="ar-AE" sz="2000" dirty="0">
                <a:solidFill>
                  <a:srgbClr val="0000FF"/>
                </a:solidFill>
                <a:latin typeface="Bangla" panose="03000603000000000000" pitchFamily="66" charset="0"/>
              </a:rPr>
              <a:t>رواه ابن خزيمة (</a:t>
            </a:r>
            <a:r>
              <a:rPr lang="as-IN" sz="2000" dirty="0">
                <a:solidFill>
                  <a:srgbClr val="0000FF"/>
                </a:solidFill>
                <a:latin typeface="Bangla" panose="03000603000000000000" pitchFamily="66" charset="0"/>
                <a:cs typeface="Bangla" panose="03000603000000000000" pitchFamily="66" charset="0"/>
              </a:rPr>
              <a:t>১/৩৫৫ </a:t>
            </a:r>
            <a:r>
              <a:rPr lang="ar-AE" sz="2000" dirty="0">
                <a:solidFill>
                  <a:srgbClr val="0000FF"/>
                </a:solidFill>
                <a:latin typeface="Bangla" panose="03000603000000000000" pitchFamily="66" charset="0"/>
              </a:rPr>
              <a:t>رقم </a:t>
            </a:r>
            <a:r>
              <a:rPr lang="as-IN" sz="2000" dirty="0">
                <a:solidFill>
                  <a:srgbClr val="0000FF"/>
                </a:solidFill>
                <a:latin typeface="Bangla" panose="03000603000000000000" pitchFamily="66" charset="0"/>
                <a:cs typeface="Bangla" panose="03000603000000000000" pitchFamily="66" charset="0"/>
              </a:rPr>
              <a:t>৭১৯) </a:t>
            </a:r>
            <a:r>
              <a:rPr lang="ar-AE" sz="2000" dirty="0">
                <a:solidFill>
                  <a:srgbClr val="0000FF"/>
                </a:solidFill>
                <a:latin typeface="Bangla" panose="03000603000000000000" pitchFamily="66" charset="0"/>
              </a:rPr>
              <a:t>وقال المحقق : إسناده صحيح، وانظر صفة الصلاة ص: </a:t>
            </a:r>
            <a:r>
              <a:rPr lang="as-IN" sz="2000" dirty="0">
                <a:solidFill>
                  <a:srgbClr val="0000FF"/>
                </a:solidFill>
                <a:latin typeface="Bangla" panose="03000603000000000000" pitchFamily="66" charset="0"/>
                <a:cs typeface="Bangla" panose="03000603000000000000" pitchFamily="66" charset="0"/>
              </a:rPr>
              <a:t>১৩৯.</a:t>
            </a:r>
          </a:p>
          <a:p>
            <a:r>
              <a:rPr lang="as-IN" sz="2000" dirty="0">
                <a:solidFill>
                  <a:srgbClr val="0000FF"/>
                </a:solidFill>
                <a:latin typeface="Bangla" panose="03000603000000000000" pitchFamily="66" charset="0"/>
                <a:cs typeface="Bangla" panose="03000603000000000000" pitchFamily="66" charset="0"/>
              </a:rPr>
              <a:t>অন্য আরেকটি বর্ণনায় আছে, ”তিনি শাহাদাত আঙ্গুলের মাধ্যমে ইশারা করেছেন। আর দৃষ্টি এ ইশারা অতিক্রম করেনি।”</a:t>
            </a:r>
            <a:endParaRPr lang="en-US" sz="2000" dirty="0">
              <a:solidFill>
                <a:srgbClr val="0000FF"/>
              </a:solidFill>
              <a:latin typeface="Bangla" panose="03000603000000000000" pitchFamily="66" charset="0"/>
              <a:cs typeface="Bangla" panose="03000603000000000000" pitchFamily="66" charset="0"/>
            </a:endParaRPr>
          </a:p>
          <a:p>
            <a:r>
              <a:rPr lang="ar-AE" sz="2000" dirty="0">
                <a:solidFill>
                  <a:srgbClr val="0000FF"/>
                </a:solidFill>
                <a:latin typeface="Bangla" panose="03000603000000000000" pitchFamily="66" charset="0"/>
              </a:rPr>
              <a:t>رواه أحمد (</a:t>
            </a:r>
            <a:r>
              <a:rPr lang="as-IN" sz="2000" dirty="0">
                <a:solidFill>
                  <a:srgbClr val="0000FF"/>
                </a:solidFill>
                <a:latin typeface="Bangla" panose="03000603000000000000" pitchFamily="66" charset="0"/>
                <a:cs typeface="Bangla" panose="03000603000000000000" pitchFamily="66" charset="0"/>
              </a:rPr>
              <a:t>৪/৩)، </a:t>
            </a:r>
            <a:r>
              <a:rPr lang="ar-AE" sz="2000" dirty="0">
                <a:solidFill>
                  <a:srgbClr val="0000FF"/>
                </a:solidFill>
                <a:latin typeface="Bangla" panose="03000603000000000000" pitchFamily="66" charset="0"/>
              </a:rPr>
              <a:t>وأبو داود رقم (</a:t>
            </a:r>
            <a:r>
              <a:rPr lang="as-IN" sz="2000" dirty="0">
                <a:solidFill>
                  <a:srgbClr val="0000FF"/>
                </a:solidFill>
                <a:latin typeface="Bangla" panose="03000603000000000000" pitchFamily="66" charset="0"/>
                <a:cs typeface="Bangla" panose="03000603000000000000" pitchFamily="66" charset="0"/>
              </a:rPr>
              <a:t>৯৯০).</a:t>
            </a:r>
          </a:p>
          <a:p>
            <a:r>
              <a:rPr lang="as-IN" sz="2000" dirty="0">
                <a:solidFill>
                  <a:srgbClr val="0000FF"/>
                </a:solidFill>
                <a:latin typeface="Bangla" panose="03000603000000000000" pitchFamily="66" charset="0"/>
                <a:cs typeface="Bangla" panose="03000603000000000000" pitchFamily="66" charset="0"/>
              </a:rPr>
              <a:t>দাঁড়ানো ও রুকু অবস্থায় রাসূলুল্লাহ (স.)-এর দৃষ্টি থাকত সিজদার স্থানে, আর বসার সময় তিনি ডান হাতের শাহাদাত অঙ্গুলির দিকে নজর রাখতেন (সুনানে নাসাঈ: ১২৭৫, ১১৬০)।, </a:t>
            </a:r>
          </a:p>
        </p:txBody>
      </p:sp>
    </p:spTree>
    <p:extLst>
      <p:ext uri="{BB962C8B-B14F-4D97-AF65-F5344CB8AC3E}">
        <p14:creationId xmlns:p14="http://schemas.microsoft.com/office/powerpoint/2010/main" val="16677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FBF0AC7-1F73-4A5E-882F-8C2A41F1A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8778F209-F6EE-42C1-92E6-2DDA49254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73" y="161935"/>
            <a:ext cx="3546998" cy="3061642"/>
          </a:xfrm>
          <a:prstGeom prst="rect">
            <a:avLst/>
          </a:prstGeom>
          <a:effectLst>
            <a:outerShdw blurRad="406400" dist="317500" dir="5400000" sx="89000" sy="89000" rotWithShape="0">
              <a:prstClr val="black">
                <a:alpha val="15000"/>
              </a:prstClr>
            </a:outerShdw>
          </a:effectLst>
        </p:spPr>
      </p:pic>
      <p:pic>
        <p:nvPicPr>
          <p:cNvPr id="9" name="Picture 8" descr="Diagram&#10;&#10;Description automatically generated">
            <a:extLst>
              <a:ext uri="{FF2B5EF4-FFF2-40B4-BE49-F238E27FC236}">
                <a16:creationId xmlns:a16="http://schemas.microsoft.com/office/drawing/2014/main" id="{B5BF094A-5EB3-4B9B-BF0B-F1876F652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877" y="648929"/>
            <a:ext cx="3844413" cy="4668106"/>
          </a:xfrm>
          <a:prstGeom prst="rect">
            <a:avLst/>
          </a:prstGeom>
          <a:effectLst>
            <a:outerShdw blurRad="406400" dist="317500" dir="5400000" sx="89000" sy="89000" rotWithShape="0">
              <a:prstClr val="black">
                <a:alpha val="15000"/>
              </a:prstClr>
            </a:outerShdw>
          </a:effectLst>
        </p:spPr>
      </p:pic>
      <p:pic>
        <p:nvPicPr>
          <p:cNvPr id="3" name="Picture 2" descr="Diagram&#10;&#10;Description automatically generated">
            <a:extLst>
              <a:ext uri="{FF2B5EF4-FFF2-40B4-BE49-F238E27FC236}">
                <a16:creationId xmlns:a16="http://schemas.microsoft.com/office/drawing/2014/main" id="{F69935E3-CB89-45C4-AAF5-1E8263691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742" y="80049"/>
            <a:ext cx="2989932" cy="954931"/>
          </a:xfrm>
          <a:prstGeom prst="rect">
            <a:avLst/>
          </a:prstGeom>
          <a:effectLst>
            <a:outerShdw blurRad="406400" dist="317500" dir="5400000" sx="89000" sy="89000" rotWithShape="0">
              <a:prstClr val="black">
                <a:alpha val="15000"/>
              </a:prstClr>
            </a:outerShdw>
          </a:effectLst>
        </p:spPr>
      </p:pic>
      <p:sp>
        <p:nvSpPr>
          <p:cNvPr id="5" name="TextBox 4">
            <a:extLst>
              <a:ext uri="{FF2B5EF4-FFF2-40B4-BE49-F238E27FC236}">
                <a16:creationId xmlns:a16="http://schemas.microsoft.com/office/drawing/2014/main" id="{FFC2FCD9-23E2-44D5-8869-5DC2606F4660}"/>
              </a:ext>
            </a:extLst>
          </p:cNvPr>
          <p:cNvSpPr txBox="1"/>
          <p:nvPr/>
        </p:nvSpPr>
        <p:spPr>
          <a:xfrm>
            <a:off x="8181560" y="1979525"/>
            <a:ext cx="4010134" cy="479842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err="1">
                <a:solidFill>
                  <a:srgbClr val="7030A0"/>
                </a:solidFill>
                <a:latin typeface="Bangla" panose="03000603000000000000" pitchFamily="66" charset="0"/>
                <a:cs typeface="Bangla" panose="03000603000000000000" pitchFamily="66" charset="0"/>
              </a:rPr>
              <a:t>সালাতে</a:t>
            </a:r>
            <a:r>
              <a:rPr lang="en-US" sz="2400" dirty="0">
                <a:solidFill>
                  <a:srgbClr val="7030A0"/>
                </a:solidFill>
                <a:latin typeface="Bangla" panose="03000603000000000000" pitchFamily="66" charset="0"/>
                <a:cs typeface="Bangla" panose="03000603000000000000" pitchFamily="66" charset="0"/>
              </a:rPr>
              <a:t> খুশু ও </a:t>
            </a:r>
            <a:r>
              <a:rPr lang="en-US" sz="2400" dirty="0" err="1">
                <a:solidFill>
                  <a:srgbClr val="7030A0"/>
                </a:solidFill>
                <a:latin typeface="Bangla" panose="03000603000000000000" pitchFamily="66" charset="0"/>
                <a:cs typeface="Bangla" panose="03000603000000000000" pitchFamily="66" charset="0"/>
              </a:rPr>
              <a:t>একাগ্রচিত্ত</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রক্ষা</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করা</a:t>
            </a:r>
            <a:r>
              <a:rPr lang="en-US" sz="2400" dirty="0">
                <a:solidFill>
                  <a:srgbClr val="7030A0"/>
                </a:solidFill>
                <a:latin typeface="Bangla" panose="03000603000000000000" pitchFamily="66" charset="0"/>
                <a:cs typeface="Bangla" panose="03000603000000000000" pitchFamily="66" charset="0"/>
              </a:rPr>
              <a:t> ও </a:t>
            </a:r>
            <a:r>
              <a:rPr lang="en-US" sz="2400" dirty="0" err="1">
                <a:solidFill>
                  <a:srgbClr val="7030A0"/>
                </a:solidFill>
                <a:latin typeface="Bangla" panose="03000603000000000000" pitchFamily="66" charset="0"/>
                <a:cs typeface="Bangla" panose="03000603000000000000" pitchFamily="66" charset="0"/>
              </a:rPr>
              <a:t>না-করার</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ভিত্তিতে</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মুসল্লিরা</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কয়েক</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শ্রেণীতে</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ভাগ</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হয়</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কারণ</a:t>
            </a:r>
            <a:r>
              <a:rPr lang="en-US" sz="2400" dirty="0">
                <a:solidFill>
                  <a:srgbClr val="7030A0"/>
                </a:solidFill>
                <a:latin typeface="Bangla" panose="03000603000000000000" pitchFamily="66" charset="0"/>
                <a:cs typeface="Bangla" panose="03000603000000000000" pitchFamily="66" charset="0"/>
              </a:rPr>
              <a:t>, খুশু </a:t>
            </a:r>
            <a:r>
              <a:rPr lang="en-US" sz="2400" dirty="0" err="1">
                <a:solidFill>
                  <a:srgbClr val="7030A0"/>
                </a:solidFill>
                <a:latin typeface="Bangla" panose="03000603000000000000" pitchFamily="66" charset="0"/>
                <a:cs typeface="Bangla" panose="03000603000000000000" pitchFamily="66" charset="0"/>
              </a:rPr>
              <a:t>অন্তরের</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আমল</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কখনো</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বাড়ে</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কখনো</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কমে</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কারো</a:t>
            </a:r>
            <a:r>
              <a:rPr lang="en-US" sz="2400" dirty="0">
                <a:solidFill>
                  <a:srgbClr val="7030A0"/>
                </a:solidFill>
                <a:latin typeface="Bangla" panose="03000603000000000000" pitchFamily="66" charset="0"/>
                <a:cs typeface="Bangla" panose="03000603000000000000" pitchFamily="66" charset="0"/>
              </a:rPr>
              <a:t> খুশু </a:t>
            </a:r>
            <a:r>
              <a:rPr lang="en-US" sz="2400" dirty="0" err="1">
                <a:solidFill>
                  <a:srgbClr val="7030A0"/>
                </a:solidFill>
                <a:latin typeface="Bangla" panose="03000603000000000000" pitchFamily="66" charset="0"/>
                <a:cs typeface="Bangla" panose="03000603000000000000" pitchFamily="66" charset="0"/>
              </a:rPr>
              <a:t>আসমান</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পর্যন্ত</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পৌঁছে</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যায়</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আর</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কারো</a:t>
            </a:r>
            <a:r>
              <a:rPr lang="en-US" sz="2400" dirty="0">
                <a:solidFill>
                  <a:srgbClr val="7030A0"/>
                </a:solidFill>
                <a:latin typeface="Bangla" panose="03000603000000000000" pitchFamily="66" charset="0"/>
                <a:cs typeface="Bangla" panose="03000603000000000000" pitchFamily="66" charset="0"/>
              </a:rPr>
              <a:t> খুশু </a:t>
            </a:r>
            <a:r>
              <a:rPr lang="en-US" sz="2400" dirty="0" err="1">
                <a:solidFill>
                  <a:srgbClr val="7030A0"/>
                </a:solidFill>
                <a:latin typeface="Bangla" panose="03000603000000000000" pitchFamily="66" charset="0"/>
                <a:cs typeface="Bangla" panose="03000603000000000000" pitchFamily="66" charset="0"/>
              </a:rPr>
              <a:t>মাটি</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ভেদ</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করে</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আলোর</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মুখও</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দেখে</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না</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কারণ</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সে</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না</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বুঝে</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সালাত</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শুরু</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করেছে</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না</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বুঝেই</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তা</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শেষ</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করেছে</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ফলে</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যেমন</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ছিল</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সালাতের</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পূর্বে</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তেমনই</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আছে</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তার</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পরে</a:t>
            </a:r>
            <a:r>
              <a:rPr lang="en-US" sz="2400" dirty="0">
                <a:solidFill>
                  <a:srgbClr val="7030A0"/>
                </a:solidFill>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r>
              <a:rPr lang="en-US" sz="2400" dirty="0" err="1">
                <a:solidFill>
                  <a:srgbClr val="7030A0"/>
                </a:solidFill>
                <a:latin typeface="Bangla" panose="03000603000000000000" pitchFamily="66" charset="0"/>
                <a:cs typeface="Bangla" panose="03000603000000000000" pitchFamily="66" charset="0"/>
              </a:rPr>
              <a:t>ইমাম</a:t>
            </a:r>
            <a:r>
              <a:rPr lang="en-US" sz="2400" dirty="0">
                <a:solidFill>
                  <a:srgbClr val="7030A0"/>
                </a:solidFill>
                <a:latin typeface="Bangla" panose="03000603000000000000" pitchFamily="66" charset="0"/>
                <a:cs typeface="Bangla" panose="03000603000000000000" pitchFamily="66" charset="0"/>
              </a:rPr>
              <a:t> ইবনুল </a:t>
            </a:r>
            <a:r>
              <a:rPr lang="en-US" sz="2400" dirty="0" err="1">
                <a:solidFill>
                  <a:srgbClr val="7030A0"/>
                </a:solidFill>
                <a:latin typeface="Bangla" panose="03000603000000000000" pitchFamily="66" charset="0"/>
                <a:cs typeface="Bangla" panose="03000603000000000000" pitchFamily="66" charset="0"/>
              </a:rPr>
              <a:t>কাইয়্যেম</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রহ</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বলেন</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খুশুর</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তারতম্য</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হিসেবে</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মুসল্লিরা</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পাঁচ</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ভাগে</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ভাগ</a:t>
            </a:r>
            <a:r>
              <a:rPr lang="en-US" sz="2400" dirty="0">
                <a:solidFill>
                  <a:srgbClr val="7030A0"/>
                </a:solidFill>
                <a:latin typeface="Bangla" panose="03000603000000000000" pitchFamily="66" charset="0"/>
                <a:cs typeface="Bangla" panose="03000603000000000000" pitchFamily="66" charset="0"/>
              </a:rPr>
              <a:t> </a:t>
            </a:r>
            <a:r>
              <a:rPr lang="en-US" sz="2400" dirty="0" err="1">
                <a:solidFill>
                  <a:srgbClr val="7030A0"/>
                </a:solidFill>
                <a:latin typeface="Bangla" panose="03000603000000000000" pitchFamily="66" charset="0"/>
                <a:cs typeface="Bangla" panose="03000603000000000000" pitchFamily="66" charset="0"/>
              </a:rPr>
              <a:t>হয়</a:t>
            </a:r>
            <a:r>
              <a:rPr lang="en-US" sz="2400" dirty="0">
                <a:solidFill>
                  <a:srgbClr val="7030A0"/>
                </a:solidFill>
                <a:latin typeface="Bangla" panose="03000603000000000000" pitchFamily="66" charset="0"/>
                <a:cs typeface="Bangla" panose="03000603000000000000" pitchFamily="66" charset="0"/>
              </a:rPr>
              <a:t>:</a:t>
            </a:r>
          </a:p>
        </p:txBody>
      </p:sp>
      <p:sp>
        <p:nvSpPr>
          <p:cNvPr id="33" name="TextBox 32">
            <a:extLst>
              <a:ext uri="{FF2B5EF4-FFF2-40B4-BE49-F238E27FC236}">
                <a16:creationId xmlns:a16="http://schemas.microsoft.com/office/drawing/2014/main" id="{89794600-FDE8-4E7B-9470-B72A6FF1335B}"/>
              </a:ext>
            </a:extLst>
          </p:cNvPr>
          <p:cNvSpPr txBox="1"/>
          <p:nvPr/>
        </p:nvSpPr>
        <p:spPr>
          <a:xfrm>
            <a:off x="1159170" y="803744"/>
            <a:ext cx="2725607" cy="1938992"/>
          </a:xfrm>
          <a:prstGeom prst="rect">
            <a:avLst/>
          </a:prstGeom>
          <a:noFill/>
        </p:spPr>
        <p:txBody>
          <a:bodyPr wrap="square">
            <a:spAutoFit/>
          </a:bodyPr>
          <a:lstStyle/>
          <a:p>
            <a:r>
              <a:rPr lang="as-IN" sz="2400" dirty="0">
                <a:solidFill>
                  <a:schemeClr val="accent2">
                    <a:lumMod val="75000"/>
                  </a:schemeClr>
                </a:solidFill>
                <a:latin typeface="Bangla" panose="03000603000000000000" pitchFamily="66" charset="0"/>
                <a:cs typeface="Bangla" panose="03000603000000000000" pitchFamily="66" charset="0"/>
              </a:rPr>
              <a:t>১. নিজের নফসের উপর জুলম ও সীমালঙ্ঘনকারী। অর্থাৎ সালাতের ওযু, সময়, সুন্নত ও রুকন সব ক্ষেত্রেই ত্রুটিকারী মুসল্লি।</a:t>
            </a:r>
            <a:endParaRPr lang="en-US" sz="2400" dirty="0">
              <a:solidFill>
                <a:schemeClr val="accent2">
                  <a:lumMod val="75000"/>
                </a:schemeClr>
              </a:solidFill>
              <a:latin typeface="Bangla" panose="03000603000000000000" pitchFamily="66" charset="0"/>
              <a:cs typeface="Bangla" panose="03000603000000000000" pitchFamily="66" charset="0"/>
            </a:endParaRPr>
          </a:p>
        </p:txBody>
      </p:sp>
      <p:sp>
        <p:nvSpPr>
          <p:cNvPr id="34" name="TextBox 33">
            <a:extLst>
              <a:ext uri="{FF2B5EF4-FFF2-40B4-BE49-F238E27FC236}">
                <a16:creationId xmlns:a16="http://schemas.microsoft.com/office/drawing/2014/main" id="{D8EB6048-6504-46D4-8781-63225EA3C287}"/>
              </a:ext>
            </a:extLst>
          </p:cNvPr>
          <p:cNvSpPr txBox="1"/>
          <p:nvPr/>
        </p:nvSpPr>
        <p:spPr>
          <a:xfrm>
            <a:off x="4737076" y="1427285"/>
            <a:ext cx="2961584" cy="3046988"/>
          </a:xfrm>
          <a:prstGeom prst="rect">
            <a:avLst/>
          </a:prstGeom>
          <a:noFill/>
        </p:spPr>
        <p:txBody>
          <a:bodyPr wrap="square">
            <a:spAutoFit/>
          </a:bodyPr>
          <a:lstStyle/>
          <a:p>
            <a:r>
              <a:rPr lang="as-IN" sz="2400" dirty="0">
                <a:solidFill>
                  <a:schemeClr val="accent2">
                    <a:lumMod val="75000"/>
                  </a:schemeClr>
                </a:solidFill>
                <a:latin typeface="Bangla" panose="03000603000000000000" pitchFamily="66" charset="0"/>
                <a:cs typeface="Bangla" panose="03000603000000000000" pitchFamily="66" charset="0"/>
              </a:rPr>
              <a:t>২. </a:t>
            </a:r>
            <a:r>
              <a:rPr lang="en-US" sz="2400" dirty="0" err="1">
                <a:solidFill>
                  <a:schemeClr val="accent2">
                    <a:lumMod val="75000"/>
                  </a:schemeClr>
                </a:solidFill>
                <a:latin typeface="Bangla" panose="03000603000000000000" pitchFamily="66" charset="0"/>
                <a:cs typeface="Bangla" panose="03000603000000000000" pitchFamily="66" charset="0"/>
              </a:rPr>
              <a:t>নিজ</a:t>
            </a:r>
            <a:r>
              <a:rPr lang="as-IN" sz="2400" dirty="0">
                <a:solidFill>
                  <a:schemeClr val="accent2">
                    <a:lumMod val="75000"/>
                  </a:schemeClr>
                </a:solidFill>
                <a:latin typeface="Bangla" panose="03000603000000000000" pitchFamily="66" charset="0"/>
                <a:cs typeface="Bangla" panose="03000603000000000000" pitchFamily="66" charset="0"/>
              </a:rPr>
              <a:t> নফসের দাস, চিন্তা ও ওয়াসওয়াসার গোলাম।</a:t>
            </a:r>
            <a:endParaRPr lang="en-US" sz="2400" dirty="0">
              <a:solidFill>
                <a:schemeClr val="accent2">
                  <a:lumMod val="75000"/>
                </a:schemeClr>
              </a:solidFill>
              <a:latin typeface="Bangla" panose="03000603000000000000" pitchFamily="66" charset="0"/>
              <a:cs typeface="Bangla" panose="03000603000000000000" pitchFamily="66" charset="0"/>
            </a:endParaRPr>
          </a:p>
          <a:p>
            <a:r>
              <a:rPr lang="as-IN" sz="2400" dirty="0">
                <a:solidFill>
                  <a:schemeClr val="accent2">
                    <a:lumMod val="75000"/>
                  </a:schemeClr>
                </a:solidFill>
                <a:latin typeface="Bangla" panose="03000603000000000000" pitchFamily="66" charset="0"/>
                <a:cs typeface="Bangla" panose="03000603000000000000" pitchFamily="66" charset="0"/>
              </a:rPr>
              <a:t>মুসল্লি সালাতের সময়, সুন্নত, বাহ্যিক রুকন ও ওযুর হক আদায় করে বটে, কিন্তু নফসকে আয়ত্তে এনে তার ওয়াসওয়াসা দূর করতে অবহেলা করে। </a:t>
            </a:r>
            <a:endParaRPr lang="en-US" sz="2400" dirty="0">
              <a:solidFill>
                <a:schemeClr val="accent2">
                  <a:lumMod val="75000"/>
                </a:schemeClr>
              </a:solidFill>
              <a:latin typeface="Bangla" panose="03000603000000000000" pitchFamily="66" charset="0"/>
              <a:cs typeface="Bangla" panose="03000603000000000000" pitchFamily="66" charset="0"/>
            </a:endParaRPr>
          </a:p>
        </p:txBody>
      </p:sp>
      <p:sp>
        <p:nvSpPr>
          <p:cNvPr id="35" name="TextBox 34">
            <a:extLst>
              <a:ext uri="{FF2B5EF4-FFF2-40B4-BE49-F238E27FC236}">
                <a16:creationId xmlns:a16="http://schemas.microsoft.com/office/drawing/2014/main" id="{B8BE16D9-9F42-4D9A-B916-24B2D102E0FF}"/>
              </a:ext>
            </a:extLst>
          </p:cNvPr>
          <p:cNvSpPr txBox="1"/>
          <p:nvPr/>
        </p:nvSpPr>
        <p:spPr>
          <a:xfrm>
            <a:off x="1656525" y="3384545"/>
            <a:ext cx="2018900" cy="400110"/>
          </a:xfrm>
          <a:prstGeom prst="rect">
            <a:avLst/>
          </a:prstGeom>
          <a:noFill/>
        </p:spPr>
        <p:txBody>
          <a:bodyPr wrap="square">
            <a:spAutoFit/>
          </a:bodyPr>
          <a:lstStyle/>
          <a:p>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মুসল্লি</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শাস্তিযোগ্য</a:t>
            </a:r>
            <a:endParaRPr lang="en-US" sz="2000" dirty="0">
              <a:latin typeface="Bangla" panose="03000603000000000000" pitchFamily="66" charset="0"/>
              <a:cs typeface="Bangla" panose="03000603000000000000" pitchFamily="66" charset="0"/>
            </a:endParaRPr>
          </a:p>
        </p:txBody>
      </p:sp>
      <p:sp>
        <p:nvSpPr>
          <p:cNvPr id="36" name="TextBox 35">
            <a:extLst>
              <a:ext uri="{FF2B5EF4-FFF2-40B4-BE49-F238E27FC236}">
                <a16:creationId xmlns:a16="http://schemas.microsoft.com/office/drawing/2014/main" id="{FAC01735-F4D1-48FA-BBC7-9328F4C9E64E}"/>
              </a:ext>
            </a:extLst>
          </p:cNvPr>
          <p:cNvSpPr txBox="1"/>
          <p:nvPr/>
        </p:nvSpPr>
        <p:spPr>
          <a:xfrm>
            <a:off x="5400674" y="5465475"/>
            <a:ext cx="1953855" cy="338554"/>
          </a:xfrm>
          <a:prstGeom prst="rect">
            <a:avLst/>
          </a:prstGeom>
          <a:noFill/>
        </p:spPr>
        <p:txBody>
          <a:bodyPr wrap="square">
            <a:spAutoFit/>
          </a:bodyPr>
          <a:lstStyle/>
          <a:p>
            <a:r>
              <a:rPr lang="en-US" sz="1600" dirty="0" err="1">
                <a:solidFill>
                  <a:srgbClr val="C00000"/>
                </a:solidFill>
                <a:effectLst/>
                <a:latin typeface="Bangla" panose="03000603000000000000" pitchFamily="66" charset="0"/>
                <a:ea typeface="Calibri" panose="020F0502020204030204" pitchFamily="34" charset="0"/>
              </a:rPr>
              <a:t>জেরার</a:t>
            </a:r>
            <a:r>
              <a:rPr lang="en-US" sz="1600" dirty="0">
                <a:solidFill>
                  <a:srgbClr val="C00000"/>
                </a:solidFill>
                <a:effectLst/>
                <a:latin typeface="Bangla" panose="03000603000000000000" pitchFamily="66" charset="0"/>
                <a:ea typeface="Calibri" panose="020F0502020204030204" pitchFamily="34" charset="0"/>
              </a:rPr>
              <a:t> </a:t>
            </a:r>
            <a:r>
              <a:rPr lang="en-US" sz="1600" dirty="0" err="1">
                <a:solidFill>
                  <a:srgbClr val="C00000"/>
                </a:solidFill>
                <a:effectLst/>
                <a:latin typeface="Bangla" panose="03000603000000000000" pitchFamily="66" charset="0"/>
                <a:ea typeface="Calibri" panose="020F0502020204030204" pitchFamily="34" charset="0"/>
              </a:rPr>
              <a:t>সম্মুখীন</a:t>
            </a:r>
            <a:endParaRPr lang="en-US" dirty="0"/>
          </a:p>
        </p:txBody>
      </p:sp>
    </p:spTree>
    <p:extLst>
      <p:ext uri="{BB962C8B-B14F-4D97-AF65-F5344CB8AC3E}">
        <p14:creationId xmlns:p14="http://schemas.microsoft.com/office/powerpoint/2010/main" val="392719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EAD9BDB1-F48F-41D0-8517-546BE3611536}"/>
              </a:ext>
            </a:extLst>
          </p:cNvPr>
          <p:cNvPicPr>
            <a:picLocks noChangeAspect="1"/>
          </p:cNvPicPr>
          <p:nvPr/>
        </p:nvPicPr>
        <p:blipFill rotWithShape="1">
          <a:blip r:embed="rId2">
            <a:extLst>
              <a:ext uri="{28A0092B-C50C-407E-A947-70E740481C1C}">
                <a14:useLocalDpi xmlns:a14="http://schemas.microsoft.com/office/drawing/2010/main" val="0"/>
              </a:ext>
            </a:extLst>
          </a:blip>
          <a:srcRect l="9680" t="20835" r="4769" b="25215"/>
          <a:stretch/>
        </p:blipFill>
        <p:spPr>
          <a:xfrm>
            <a:off x="0" y="0"/>
            <a:ext cx="4654296" cy="3428999"/>
          </a:xfrm>
          <a:prstGeom prst="rect">
            <a:avLst/>
          </a:prstGeom>
        </p:spPr>
      </p:pic>
      <p:cxnSp>
        <p:nvCxnSpPr>
          <p:cNvPr id="12" name="Straight Connector 11">
            <a:extLst>
              <a:ext uri="{FF2B5EF4-FFF2-40B4-BE49-F238E27FC236}">
                <a16:creationId xmlns:a16="http://schemas.microsoft.com/office/drawing/2014/main" id="{D4BDCD00-BA97-40D8-93CD-0A9CA931BE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clipart&#10;&#10;Description automatically generated">
            <a:extLst>
              <a:ext uri="{FF2B5EF4-FFF2-40B4-BE49-F238E27FC236}">
                <a16:creationId xmlns:a16="http://schemas.microsoft.com/office/drawing/2014/main" id="{F858E159-7F2F-4089-B36B-1777DFDA4ECF}"/>
              </a:ext>
            </a:extLst>
          </p:cNvPr>
          <p:cNvPicPr>
            <a:picLocks noChangeAspect="1"/>
          </p:cNvPicPr>
          <p:nvPr/>
        </p:nvPicPr>
        <p:blipFill rotWithShape="1">
          <a:blip r:embed="rId3">
            <a:extLst>
              <a:ext uri="{28A0092B-C50C-407E-A947-70E740481C1C}">
                <a14:useLocalDpi xmlns:a14="http://schemas.microsoft.com/office/drawing/2010/main" val="0"/>
              </a:ext>
            </a:extLst>
          </a:blip>
          <a:srcRect l="16635" t="21750" r="15464" b="19551"/>
          <a:stretch/>
        </p:blipFill>
        <p:spPr>
          <a:xfrm>
            <a:off x="4828519" y="147484"/>
            <a:ext cx="7308261" cy="6597445"/>
          </a:xfrm>
          <a:prstGeom prst="rect">
            <a:avLst/>
          </a:prstGeom>
        </p:spPr>
      </p:pic>
      <p:cxnSp>
        <p:nvCxnSpPr>
          <p:cNvPr id="14" name="Straight Connector 13">
            <a:extLst>
              <a:ext uri="{FF2B5EF4-FFF2-40B4-BE49-F238E27FC236}">
                <a16:creationId xmlns:a16="http://schemas.microsoft.com/office/drawing/2014/main" id="{2D631E40-F51C-4828-B23B-DF9035132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Background pattern&#10;&#10;Description automatically generated">
            <a:extLst>
              <a:ext uri="{FF2B5EF4-FFF2-40B4-BE49-F238E27FC236}">
                <a16:creationId xmlns:a16="http://schemas.microsoft.com/office/drawing/2014/main" id="{A431C4DD-5106-4DC2-9315-006F52B7C184}"/>
              </a:ext>
            </a:extLst>
          </p:cNvPr>
          <p:cNvPicPr>
            <a:picLocks noChangeAspect="1"/>
          </p:cNvPicPr>
          <p:nvPr/>
        </p:nvPicPr>
        <p:blipFill rotWithShape="1">
          <a:blip r:embed="rId4">
            <a:extLst>
              <a:ext uri="{28A0092B-C50C-407E-A947-70E740481C1C}">
                <a14:useLocalDpi xmlns:a14="http://schemas.microsoft.com/office/drawing/2010/main" val="0"/>
              </a:ext>
            </a:extLst>
          </a:blip>
          <a:srcRect l="22092" t="21209" r="21425" b="22205"/>
          <a:stretch/>
        </p:blipFill>
        <p:spPr>
          <a:xfrm>
            <a:off x="98323" y="3500286"/>
            <a:ext cx="4555971" cy="3357714"/>
          </a:xfrm>
          <a:prstGeom prst="rect">
            <a:avLst/>
          </a:prstGeom>
        </p:spPr>
      </p:pic>
      <p:sp>
        <p:nvSpPr>
          <p:cNvPr id="11" name="TextBox 10">
            <a:extLst>
              <a:ext uri="{FF2B5EF4-FFF2-40B4-BE49-F238E27FC236}">
                <a16:creationId xmlns:a16="http://schemas.microsoft.com/office/drawing/2014/main" id="{A94D5E10-C3B1-433E-ABC0-1DE4CF55C448}"/>
              </a:ext>
            </a:extLst>
          </p:cNvPr>
          <p:cNvSpPr txBox="1"/>
          <p:nvPr/>
        </p:nvSpPr>
        <p:spPr>
          <a:xfrm>
            <a:off x="694698" y="723603"/>
            <a:ext cx="3189043" cy="2254271"/>
          </a:xfrm>
          <a:prstGeom prst="rect">
            <a:avLst/>
          </a:prstGeom>
          <a:noFill/>
        </p:spPr>
        <p:txBody>
          <a:bodyPr wrap="square">
            <a:spAutoFit/>
          </a:bodyPr>
          <a:lstStyle/>
          <a:p>
            <a:pPr marL="0" marR="0">
              <a:lnSpc>
                <a:spcPct val="107000"/>
              </a:lnSpc>
              <a:spcBef>
                <a:spcPts val="0"/>
              </a:spcBef>
              <a:spcAft>
                <a:spcPts val="800"/>
              </a:spcAft>
            </a:pP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৩।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মুসল্লি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জিহাদ</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সালাতে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লিপ্ত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as-IN" dirty="0">
                <a:solidFill>
                  <a:srgbClr val="A22959"/>
                </a:solidFill>
                <a:effectLst/>
                <a:latin typeface="Bangla" panose="03000603000000000000" pitchFamily="66" charset="0"/>
                <a:ea typeface="Calibri" panose="020F0502020204030204" pitchFamily="34" charset="0"/>
                <a:cs typeface="Bangla" panose="03000603000000000000" pitchFamily="66" charset="0"/>
              </a:rPr>
              <a:t>মুসল্লি সালাতের সকল সুন্নত ও রুকন ঠিকঠাক আদায় করে, অন্তরের ওয়াসওয়াসা ও নফসের কু-মন্ত্রণা দূর করতেও চেষ্টা করে এবং পুরো সালাতেই পাহারাদারিতে লিপ্ত থাকে, যেন তার সামান্য সাওয়াবও শয়তান চুরি করতে না পারে। </a:t>
            </a:r>
            <a:endParaRPr lang="en-US" dirty="0">
              <a:solidFill>
                <a:srgbClr val="A22959"/>
              </a:solidFill>
              <a:effectLst/>
              <a:latin typeface="Bangla" panose="03000603000000000000" pitchFamily="66" charset="0"/>
              <a:ea typeface="Calibri" panose="020F0502020204030204" pitchFamily="34" charset="0"/>
              <a:cs typeface="Bangla" panose="03000603000000000000" pitchFamily="66" charset="0"/>
            </a:endParaRPr>
          </a:p>
        </p:txBody>
      </p:sp>
      <p:sp>
        <p:nvSpPr>
          <p:cNvPr id="13" name="TextBox 12">
            <a:extLst>
              <a:ext uri="{FF2B5EF4-FFF2-40B4-BE49-F238E27FC236}">
                <a16:creationId xmlns:a16="http://schemas.microsoft.com/office/drawing/2014/main" id="{0B7B1F51-0F72-41B9-BD55-AF4FDA1B7228}"/>
              </a:ext>
            </a:extLst>
          </p:cNvPr>
          <p:cNvSpPr txBox="1"/>
          <p:nvPr/>
        </p:nvSpPr>
        <p:spPr>
          <a:xfrm>
            <a:off x="206477" y="3875026"/>
            <a:ext cx="4215484" cy="2060500"/>
          </a:xfrm>
          <a:prstGeom prst="rect">
            <a:avLst/>
          </a:prstGeom>
          <a:noFill/>
        </p:spPr>
        <p:txBody>
          <a:bodyPr wrap="square">
            <a:spAutoFit/>
          </a:bodyPr>
          <a:lstStyle/>
          <a:p>
            <a:pPr marL="0" marR="0">
              <a:lnSpc>
                <a:spcPct val="107000"/>
              </a:lnSpc>
              <a:spcBef>
                <a:spcPts val="0"/>
              </a:spcBef>
              <a:spcAft>
                <a:spcPts val="800"/>
              </a:spcAft>
            </a:pP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a:solidFill>
                  <a:srgbClr val="A22959"/>
                </a:solidFill>
                <a:effectLst/>
                <a:latin typeface="Bangla" panose="03000603000000000000" pitchFamily="66" charset="0"/>
                <a:ea typeface="Calibri" panose="020F0502020204030204" pitchFamily="34" charset="0"/>
                <a:cs typeface="Bangla" panose="03000603000000000000" pitchFamily="66" charset="0"/>
              </a:rPr>
              <a:t>৪। </a:t>
            </a:r>
            <a:r>
              <a:rPr lang="en-US"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মুসল্লি</a:t>
            </a:r>
            <a:r>
              <a:rPr lang="en-US" dirty="0">
                <a:solidFill>
                  <a:srgbClr val="A2295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সালাতভর</a:t>
            </a:r>
            <a:r>
              <a:rPr lang="en-US" dirty="0">
                <a:solidFill>
                  <a:srgbClr val="A22959"/>
                </a:solidFill>
                <a:effectLst/>
                <a:latin typeface="Bangla" panose="03000603000000000000" pitchFamily="66" charset="0"/>
                <a:ea typeface="Calibri" panose="020F0502020204030204" pitchFamily="34" charset="0"/>
                <a:cs typeface="Bangla" panose="03000603000000000000" pitchFamily="66" charset="0"/>
              </a:rPr>
              <a:t> খুশু ও </a:t>
            </a:r>
            <a:r>
              <a:rPr lang="en-US"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রবের</a:t>
            </a:r>
            <a:r>
              <a:rPr lang="en-US" dirty="0">
                <a:solidFill>
                  <a:srgbClr val="A22959"/>
                </a:solidFill>
                <a:latin typeface="Bangla" panose="03000603000000000000" pitchFamily="66" charset="0"/>
                <a:ea typeface="Calibri" panose="020F0502020204030204" pitchFamily="34" charset="0"/>
                <a:cs typeface="Bangla" panose="03000603000000000000" pitchFamily="66" charset="0"/>
              </a:rPr>
              <a:t> </a:t>
            </a:r>
            <a:r>
              <a:rPr lang="en-US"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ইবাদতে</a:t>
            </a:r>
            <a:r>
              <a:rPr lang="en-US" dirty="0">
                <a:solidFill>
                  <a:srgbClr val="A2295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মগ্ন</a:t>
            </a:r>
            <a:r>
              <a:rPr lang="en-US" dirty="0">
                <a:solidFill>
                  <a:srgbClr val="A22959"/>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মুসল্লি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সালাতের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সকল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রুকন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সুন্নত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আদায়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অন্তরকেও</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সুরক্ষা</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আদায়ে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লিপ্ত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রাখে</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সামান্য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সাওয়াবও</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নষ্ট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যথাযথভাবে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সালাত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আদায়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পূর্ণ</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চেষ্টার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সেরাটা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ব্যয়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endParaRPr lang="en-US" dirty="0">
              <a:effectLst/>
              <a:latin typeface="Bangla" panose="03000603000000000000" pitchFamily="66" charset="0"/>
              <a:ea typeface="Calibri" panose="020F0502020204030204" pitchFamily="34" charset="0"/>
              <a:cs typeface="Bangla" panose="03000603000000000000" pitchFamily="66" charset="0"/>
            </a:endParaRPr>
          </a:p>
        </p:txBody>
      </p:sp>
      <p:sp>
        <p:nvSpPr>
          <p:cNvPr id="15" name="TextBox 14">
            <a:extLst>
              <a:ext uri="{FF2B5EF4-FFF2-40B4-BE49-F238E27FC236}">
                <a16:creationId xmlns:a16="http://schemas.microsoft.com/office/drawing/2014/main" id="{DFA2E8B2-64D5-4A74-BC17-210CA1E3918C}"/>
              </a:ext>
            </a:extLst>
          </p:cNvPr>
          <p:cNvSpPr txBox="1"/>
          <p:nvPr/>
        </p:nvSpPr>
        <p:spPr>
          <a:xfrm>
            <a:off x="5917741" y="1142647"/>
            <a:ext cx="5496232" cy="46730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A22959"/>
                </a:solidFill>
                <a:effectLst/>
                <a:latin typeface="Bangla" panose="03000603000000000000" pitchFamily="66" charset="0"/>
                <a:ea typeface="Calibri" panose="020F0502020204030204" pitchFamily="34" charset="0"/>
                <a:cs typeface="Bangla" panose="03000603000000000000" pitchFamily="66" charset="0"/>
              </a:rPr>
              <a:t>৫।  </a:t>
            </a:r>
            <a:r>
              <a:rPr lang="en-US" sz="2400" b="1"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সালাতভর</a:t>
            </a:r>
            <a:r>
              <a:rPr lang="en-US" sz="2400" b="1" dirty="0">
                <a:solidFill>
                  <a:srgbClr val="A22959"/>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রবকে</a:t>
            </a:r>
            <a:r>
              <a:rPr lang="en-US" sz="2400" b="1" dirty="0">
                <a:solidFill>
                  <a:srgbClr val="A22959"/>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নিয়ে</a:t>
            </a:r>
            <a:r>
              <a:rPr lang="en-US" sz="2400" b="1" dirty="0">
                <a:solidFill>
                  <a:srgbClr val="A22959"/>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ব্যস্ত</a:t>
            </a:r>
            <a:r>
              <a:rPr lang="en-US" sz="2400" b="1" dirty="0">
                <a:solidFill>
                  <a:srgbClr val="A22959"/>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এবং</a:t>
            </a:r>
            <a:r>
              <a:rPr lang="en-US" sz="2400" b="1" dirty="0">
                <a:solidFill>
                  <a:srgbClr val="A22959"/>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পরিতৃপ্ত</a:t>
            </a:r>
            <a:r>
              <a:rPr lang="en-US" sz="2400" b="1" dirty="0">
                <a:solidFill>
                  <a:srgbClr val="A22959"/>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rgbClr val="A22959"/>
                </a:solidFill>
                <a:effectLst/>
                <a:latin typeface="Bangla" panose="03000603000000000000" pitchFamily="66" charset="0"/>
                <a:ea typeface="Calibri" panose="020F0502020204030204" pitchFamily="34" charset="0"/>
                <a:cs typeface="Bangla" panose="03000603000000000000" pitchFamily="66" charset="0"/>
              </a:rPr>
              <a:t>ছিল</a:t>
            </a:r>
            <a:r>
              <a:rPr lang="en-US" sz="2400" b="1" dirty="0">
                <a:solidFill>
                  <a:srgbClr val="A22959"/>
                </a:solidFill>
                <a:effectLst/>
                <a:latin typeface="Bangla" panose="03000603000000000000" pitchFamily="66" charset="0"/>
                <a:ea typeface="Calibri" panose="020F0502020204030204" pitchFamily="34" charset="0"/>
                <a:cs typeface="Bangla" panose="03000603000000000000" pitchFamily="66" charset="0"/>
              </a:rPr>
              <a:t>।</a:t>
            </a:r>
          </a:p>
        </p:txBody>
      </p:sp>
      <p:sp>
        <p:nvSpPr>
          <p:cNvPr id="17" name="TextBox 16">
            <a:extLst>
              <a:ext uri="{FF2B5EF4-FFF2-40B4-BE49-F238E27FC236}">
                <a16:creationId xmlns:a16="http://schemas.microsoft.com/office/drawing/2014/main" id="{931F9F17-F4BA-4DBB-935F-4A9C8A5016AE}"/>
              </a:ext>
            </a:extLst>
          </p:cNvPr>
          <p:cNvSpPr txBox="1"/>
          <p:nvPr/>
        </p:nvSpPr>
        <p:spPr>
          <a:xfrm>
            <a:off x="5391470" y="1858288"/>
            <a:ext cx="6105832" cy="3046988"/>
          </a:xfrm>
          <a:prstGeom prst="rect">
            <a:avLst/>
          </a:prstGeom>
          <a:noFill/>
        </p:spPr>
        <p:txBody>
          <a:bodyPr wrap="square">
            <a:spAutoFit/>
          </a:bodyPr>
          <a:lstStyle/>
          <a:p>
            <a:r>
              <a:rPr lang="en-US" sz="2400">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মুসল্লি  সালাতের সব রুকন ঠিকঠাক আদায় করে, অধিকন্তু সে নিজের অন্তরকে ধরে এনে রবের সামনে দাঁড় করিয়ে রাখে, অন্তর দিয়ে রবকে দেখে ও দেখার চেষ্টা করে। তার অন্তর রবের মহব্বত ও বড়ত্বে পরিপূর্ণ, প্রায় সে যেন রবকে দেখছে ও প্রত্যক্ষ করছে, ফলে তার কুমন্ত্রণা ও চিন্তাগুলো দুর্বল ও নিস্তেজ হয়ে পড়ে এবং তার ও তার রবের মধ্যকার বাধাগুলো সরে যায়। এরূপ মুসল্লি ও অন্যান্য মুসল্লির সালাতের মাঝে আসমান ও জমিনের পার্থক্য। </a:t>
            </a:r>
            <a:endParaRPr lang="en-US" sz="2400" dirty="0">
              <a:solidFill>
                <a:srgbClr val="0070C0"/>
              </a:solidFill>
              <a:latin typeface="Bangla" panose="03000603000000000000" pitchFamily="66" charset="0"/>
              <a:cs typeface="Bangla" panose="03000603000000000000" pitchFamily="66" charset="0"/>
            </a:endParaRPr>
          </a:p>
        </p:txBody>
      </p:sp>
      <p:sp>
        <p:nvSpPr>
          <p:cNvPr id="19" name="TextBox 18">
            <a:extLst>
              <a:ext uri="{FF2B5EF4-FFF2-40B4-BE49-F238E27FC236}">
                <a16:creationId xmlns:a16="http://schemas.microsoft.com/office/drawing/2014/main" id="{03880442-E134-47F5-B122-887A6EFBBC2F}"/>
              </a:ext>
            </a:extLst>
          </p:cNvPr>
          <p:cNvSpPr txBox="1"/>
          <p:nvPr/>
        </p:nvSpPr>
        <p:spPr>
          <a:xfrm>
            <a:off x="1760854" y="3054803"/>
            <a:ext cx="1926243" cy="338554"/>
          </a:xfrm>
          <a:prstGeom prst="rect">
            <a:avLst/>
          </a:prstGeom>
          <a:noFill/>
        </p:spPr>
        <p:txBody>
          <a:bodyPr wrap="square">
            <a:spAutoFit/>
          </a:bodyPr>
          <a:lstStyle/>
          <a:p>
            <a:r>
              <a:rPr lang="en-US" sz="1600" b="1" dirty="0" err="1">
                <a:effectLst/>
                <a:latin typeface="Bangla" panose="03000603000000000000" pitchFamily="66" charset="0"/>
                <a:ea typeface="Calibri" panose="020F0502020204030204" pitchFamily="34" charset="0"/>
              </a:rPr>
              <a:t>পাপ</a:t>
            </a:r>
            <a:r>
              <a:rPr lang="en-US" sz="1600" b="1" dirty="0">
                <a:effectLst/>
                <a:latin typeface="Bangla" panose="03000603000000000000" pitchFamily="66" charset="0"/>
                <a:ea typeface="Calibri" panose="020F0502020204030204" pitchFamily="34" charset="0"/>
              </a:rPr>
              <a:t> </a:t>
            </a:r>
            <a:r>
              <a:rPr lang="en-US" sz="1600" b="1" dirty="0" err="1">
                <a:effectLst/>
                <a:latin typeface="Bangla" panose="03000603000000000000" pitchFamily="66" charset="0"/>
                <a:ea typeface="Calibri" panose="020F0502020204030204" pitchFamily="34" charset="0"/>
              </a:rPr>
              <a:t>থেকে</a:t>
            </a:r>
            <a:r>
              <a:rPr lang="en-US" sz="1600" b="1" dirty="0">
                <a:effectLst/>
                <a:latin typeface="Bangla" panose="03000603000000000000" pitchFamily="66" charset="0"/>
                <a:ea typeface="Calibri" panose="020F0502020204030204" pitchFamily="34" charset="0"/>
              </a:rPr>
              <a:t> </a:t>
            </a:r>
            <a:r>
              <a:rPr lang="en-US" sz="1600" b="1" dirty="0" err="1">
                <a:effectLst/>
                <a:latin typeface="Bangla" panose="03000603000000000000" pitchFamily="66" charset="0"/>
                <a:ea typeface="Calibri" panose="020F0502020204030204" pitchFamily="34" charset="0"/>
              </a:rPr>
              <a:t>মুক্ত</a:t>
            </a:r>
            <a:endParaRPr lang="en-US" b="1" dirty="0"/>
          </a:p>
        </p:txBody>
      </p:sp>
      <p:sp>
        <p:nvSpPr>
          <p:cNvPr id="21" name="TextBox 20">
            <a:extLst>
              <a:ext uri="{FF2B5EF4-FFF2-40B4-BE49-F238E27FC236}">
                <a16:creationId xmlns:a16="http://schemas.microsoft.com/office/drawing/2014/main" id="{B996F4C5-14B5-4D89-A491-9E9CD913D2C1}"/>
              </a:ext>
            </a:extLst>
          </p:cNvPr>
          <p:cNvSpPr txBox="1"/>
          <p:nvPr/>
        </p:nvSpPr>
        <p:spPr>
          <a:xfrm>
            <a:off x="1441708" y="5964667"/>
            <a:ext cx="1665286" cy="400110"/>
          </a:xfrm>
          <a:prstGeom prst="rect">
            <a:avLst/>
          </a:prstGeom>
          <a:noFill/>
        </p:spPr>
        <p:txBody>
          <a:bodyPr wrap="square">
            <a:spAutoFit/>
          </a:bodyPr>
          <a:lstStyle/>
          <a:p>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সাওয়াবের</a:t>
            </a:r>
            <a:r>
              <a:rPr lang="en-US" sz="2000"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যোগ্য</a:t>
            </a:r>
            <a:endParaRPr lang="en-US" sz="2000" dirty="0">
              <a:latin typeface="Bangla" panose="03000603000000000000" pitchFamily="66" charset="0"/>
              <a:cs typeface="Bangla" panose="03000603000000000000" pitchFamily="66" charset="0"/>
            </a:endParaRPr>
          </a:p>
        </p:txBody>
      </p:sp>
      <p:sp>
        <p:nvSpPr>
          <p:cNvPr id="23" name="TextBox 22">
            <a:extLst>
              <a:ext uri="{FF2B5EF4-FFF2-40B4-BE49-F238E27FC236}">
                <a16:creationId xmlns:a16="http://schemas.microsoft.com/office/drawing/2014/main" id="{B1934CBB-0D39-4AF7-A105-D33B20500519}"/>
              </a:ext>
            </a:extLst>
          </p:cNvPr>
          <p:cNvSpPr txBox="1"/>
          <p:nvPr/>
        </p:nvSpPr>
        <p:spPr>
          <a:xfrm>
            <a:off x="6926826" y="4815056"/>
            <a:ext cx="2381764" cy="461665"/>
          </a:xfrm>
          <a:prstGeom prst="rect">
            <a:avLst/>
          </a:prstGeom>
          <a:noFill/>
        </p:spPr>
        <p:txBody>
          <a:bodyPr wrap="square">
            <a:spAutoFit/>
          </a:bodyPr>
          <a:lstStyle/>
          <a:p>
            <a:r>
              <a:rPr lang="en-US" sz="24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4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4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নৈকট্য-প্রাপ্ত</a:t>
            </a:r>
            <a:r>
              <a:rPr lang="en-US" sz="1600" dirty="0">
                <a:solidFill>
                  <a:srgbClr val="C00000"/>
                </a:solidFill>
                <a:effectLst/>
                <a:latin typeface="Bangla" panose="03000603000000000000" pitchFamily="66" charset="0"/>
                <a:ea typeface="Calibri" panose="020F0502020204030204" pitchFamily="34" charset="0"/>
              </a:rPr>
              <a:t>।</a:t>
            </a:r>
            <a:endParaRPr lang="en-US" dirty="0"/>
          </a:p>
        </p:txBody>
      </p:sp>
    </p:spTree>
    <p:extLst>
      <p:ext uri="{BB962C8B-B14F-4D97-AF65-F5344CB8AC3E}">
        <p14:creationId xmlns:p14="http://schemas.microsoft.com/office/powerpoint/2010/main" val="293496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rose with a white background&#10;&#10;Description automatically generated with medium confidence">
            <a:extLst>
              <a:ext uri="{FF2B5EF4-FFF2-40B4-BE49-F238E27FC236}">
                <a16:creationId xmlns:a16="http://schemas.microsoft.com/office/drawing/2014/main" id="{CD9B2D60-9990-449F-91F4-3A7B5C407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2" y="5445271"/>
            <a:ext cx="756162" cy="763800"/>
          </a:xfrm>
          <a:prstGeom prst="rect">
            <a:avLst/>
          </a:prstGeom>
        </p:spPr>
      </p:pic>
      <p:pic>
        <p:nvPicPr>
          <p:cNvPr id="4" name="Picture 3">
            <a:extLst>
              <a:ext uri="{FF2B5EF4-FFF2-40B4-BE49-F238E27FC236}">
                <a16:creationId xmlns:a16="http://schemas.microsoft.com/office/drawing/2014/main" id="{06C45316-5621-49D5-8D14-0901AAF12BAE}"/>
              </a:ext>
            </a:extLst>
          </p:cNvPr>
          <p:cNvPicPr>
            <a:picLocks noChangeAspect="1"/>
          </p:cNvPicPr>
          <p:nvPr/>
        </p:nvPicPr>
        <p:blipFill>
          <a:blip r:embed="rId3"/>
          <a:stretch>
            <a:fillRect/>
          </a:stretch>
        </p:blipFill>
        <p:spPr>
          <a:xfrm>
            <a:off x="800232" y="6100883"/>
            <a:ext cx="755970" cy="762066"/>
          </a:xfrm>
          <a:prstGeom prst="rect">
            <a:avLst/>
          </a:prstGeom>
        </p:spPr>
      </p:pic>
      <p:pic>
        <p:nvPicPr>
          <p:cNvPr id="5" name="Picture 4">
            <a:extLst>
              <a:ext uri="{FF2B5EF4-FFF2-40B4-BE49-F238E27FC236}">
                <a16:creationId xmlns:a16="http://schemas.microsoft.com/office/drawing/2014/main" id="{97EE475C-2622-4EEF-A52B-BDAF9138B7D4}"/>
              </a:ext>
            </a:extLst>
          </p:cNvPr>
          <p:cNvPicPr>
            <a:picLocks noChangeAspect="1"/>
          </p:cNvPicPr>
          <p:nvPr/>
        </p:nvPicPr>
        <p:blipFill>
          <a:blip r:embed="rId3"/>
          <a:stretch>
            <a:fillRect/>
          </a:stretch>
        </p:blipFill>
        <p:spPr>
          <a:xfrm>
            <a:off x="70131" y="6094200"/>
            <a:ext cx="755970" cy="762066"/>
          </a:xfrm>
          <a:prstGeom prst="rect">
            <a:avLst/>
          </a:prstGeom>
        </p:spPr>
      </p:pic>
      <p:pic>
        <p:nvPicPr>
          <p:cNvPr id="9" name="Picture 8" descr="A close up of some flowers&#10;&#10;Description automatically generated with low confidence">
            <a:extLst>
              <a:ext uri="{FF2B5EF4-FFF2-40B4-BE49-F238E27FC236}">
                <a16:creationId xmlns:a16="http://schemas.microsoft.com/office/drawing/2014/main" id="{0D6DFF4C-17E8-4AC9-910A-771D369103FB}"/>
              </a:ext>
            </a:extLst>
          </p:cNvPr>
          <p:cNvPicPr>
            <a:picLocks noChangeAspect="1"/>
          </p:cNvPicPr>
          <p:nvPr/>
        </p:nvPicPr>
        <p:blipFill rotWithShape="1">
          <a:blip r:embed="rId4">
            <a:extLst>
              <a:ext uri="{28A0092B-C50C-407E-A947-70E740481C1C}">
                <a14:useLocalDpi xmlns:a14="http://schemas.microsoft.com/office/drawing/2010/main" val="0"/>
              </a:ext>
            </a:extLst>
          </a:blip>
          <a:srcRect l="10044" t="3596" r="10724" b="17577"/>
          <a:stretch/>
        </p:blipFill>
        <p:spPr>
          <a:xfrm rot="12951598">
            <a:off x="446596" y="4871038"/>
            <a:ext cx="1918833" cy="1261402"/>
          </a:xfrm>
          <a:prstGeom prst="rect">
            <a:avLst/>
          </a:prstGeom>
        </p:spPr>
      </p:pic>
      <p:pic>
        <p:nvPicPr>
          <p:cNvPr id="10" name="Picture 9">
            <a:extLst>
              <a:ext uri="{FF2B5EF4-FFF2-40B4-BE49-F238E27FC236}">
                <a16:creationId xmlns:a16="http://schemas.microsoft.com/office/drawing/2014/main" id="{BECC2D75-B2F6-4C43-9B03-076B2815A2C2}"/>
              </a:ext>
            </a:extLst>
          </p:cNvPr>
          <p:cNvPicPr>
            <a:picLocks noChangeAspect="1"/>
          </p:cNvPicPr>
          <p:nvPr/>
        </p:nvPicPr>
        <p:blipFill>
          <a:blip r:embed="rId3"/>
          <a:stretch>
            <a:fillRect/>
          </a:stretch>
        </p:blipFill>
        <p:spPr>
          <a:xfrm>
            <a:off x="1526705" y="6094200"/>
            <a:ext cx="755970" cy="762066"/>
          </a:xfrm>
          <a:prstGeom prst="rect">
            <a:avLst/>
          </a:prstGeom>
        </p:spPr>
      </p:pic>
      <p:pic>
        <p:nvPicPr>
          <p:cNvPr id="11" name="Picture 10">
            <a:extLst>
              <a:ext uri="{FF2B5EF4-FFF2-40B4-BE49-F238E27FC236}">
                <a16:creationId xmlns:a16="http://schemas.microsoft.com/office/drawing/2014/main" id="{37EAE2F9-EF87-4621-B4A8-6770173C71F8}"/>
              </a:ext>
            </a:extLst>
          </p:cNvPr>
          <p:cNvPicPr>
            <a:picLocks noChangeAspect="1"/>
          </p:cNvPicPr>
          <p:nvPr/>
        </p:nvPicPr>
        <p:blipFill>
          <a:blip r:embed="rId3"/>
          <a:stretch>
            <a:fillRect/>
          </a:stretch>
        </p:blipFill>
        <p:spPr>
          <a:xfrm>
            <a:off x="27700" y="4739673"/>
            <a:ext cx="755970" cy="762066"/>
          </a:xfrm>
          <a:prstGeom prst="rect">
            <a:avLst/>
          </a:prstGeom>
        </p:spPr>
      </p:pic>
      <p:sp>
        <p:nvSpPr>
          <p:cNvPr id="13" name="TextBox 12">
            <a:extLst>
              <a:ext uri="{FF2B5EF4-FFF2-40B4-BE49-F238E27FC236}">
                <a16:creationId xmlns:a16="http://schemas.microsoft.com/office/drawing/2014/main" id="{815F7B51-4CB4-4A49-AC65-AD8B7110C84B}"/>
              </a:ext>
            </a:extLst>
          </p:cNvPr>
          <p:cNvSpPr txBox="1"/>
          <p:nvPr/>
        </p:nvSpPr>
        <p:spPr>
          <a:xfrm>
            <a:off x="3094291" y="763620"/>
            <a:ext cx="5516729" cy="6001643"/>
          </a:xfrm>
          <a:prstGeom prst="rect">
            <a:avLst/>
          </a:prstGeom>
          <a:noFill/>
        </p:spPr>
        <p:txBody>
          <a:bodyPr wrap="square">
            <a:spAutoFit/>
          </a:bodyPr>
          <a:lstStyle/>
          <a:p>
            <a:r>
              <a:rPr lang="as-IN" sz="2400" dirty="0">
                <a:solidFill>
                  <a:srgbClr val="C60332"/>
                </a:solidFill>
                <a:latin typeface="Bangla" panose="03000603000000000000" pitchFamily="66" charset="0"/>
                <a:cs typeface="Bangla" panose="03000603000000000000" pitchFamily="66" charset="0"/>
              </a:rPr>
              <a:t>ইবনুল কাইয়্যেম রহ. ঈমানের খুশু ও নিফাকের খুশুর মাঝে পার্থক্য নির্ণয়ে বলেন,</a:t>
            </a:r>
          </a:p>
          <a:p>
            <a:r>
              <a:rPr lang="as-IN" sz="2400" dirty="0">
                <a:solidFill>
                  <a:srgbClr val="C60332"/>
                </a:solidFill>
                <a:latin typeface="Bangla" panose="03000603000000000000" pitchFamily="66" charset="0"/>
                <a:cs typeface="Bangla" panose="03000603000000000000" pitchFamily="66" charset="0"/>
              </a:rPr>
              <a:t> “ঈমানের খুশু হচ্ছে আল্লাহর সম্মান, বড়ত্ব, গম্ভীরতা, ভয় ও লজ্জা থেকে সৃষ্ট বান্দার অন্তরের একাগ্রতা। এরূপ একাগ্রতার ফলে বান্দার অন্তর আল্লাহর ভয় ও মহত্ত্বে চুপসে যায় এবং নিজের দেহে তার নিআমত দেখে ও নিজের কৃত অপরাধ স্মরণ করে আরো কৃতজ্ঞ ও লজ্জিত হয়। আর এই বিনয় মিশ্রিতই ভাবকে সঙ্গ দেয় দেহের বাহ্যিক অঙ্গসমূহ। অপরপক্ষে নিফাকের খুশু লোক দেখানো ও কপটতা হেতু যদিও বহিরঙ্গে দেখা যায় কিন্তু অন্তরঙ্গ থাকে নিষ্ক্রিয় ও উদাসীন।</a:t>
            </a:r>
            <a:endParaRPr lang="en-US" sz="2400" dirty="0">
              <a:solidFill>
                <a:srgbClr val="C60332"/>
              </a:solidFill>
              <a:latin typeface="Bangla" panose="03000603000000000000" pitchFamily="66" charset="0"/>
              <a:cs typeface="Bangla" panose="03000603000000000000" pitchFamily="66" charset="0"/>
            </a:endParaRPr>
          </a:p>
          <a:p>
            <a:endParaRPr lang="en-US" sz="2400" dirty="0">
              <a:latin typeface="Bangla" panose="03000603000000000000" pitchFamily="66" charset="0"/>
              <a:cs typeface="Bangla" panose="03000603000000000000" pitchFamily="66" charset="0"/>
            </a:endParaRPr>
          </a:p>
          <a:p>
            <a:r>
              <a:rPr lang="as-IN" sz="2400" dirty="0">
                <a:latin typeface="Bangla" panose="03000603000000000000" pitchFamily="66" charset="0"/>
                <a:cs typeface="Bangla" panose="03000603000000000000" pitchFamily="66" charset="0"/>
              </a:rPr>
              <a:t> </a:t>
            </a:r>
            <a:r>
              <a:rPr lang="as-IN" sz="2400" dirty="0">
                <a:solidFill>
                  <a:schemeClr val="accent6">
                    <a:lumMod val="75000"/>
                  </a:schemeClr>
                </a:solidFill>
                <a:latin typeface="Bangla" panose="03000603000000000000" pitchFamily="66" charset="0"/>
                <a:cs typeface="Bangla" panose="03000603000000000000" pitchFamily="66" charset="0"/>
              </a:rPr>
              <a:t>জনৈক সাহাবী বলতেন: 'আল্লাহর নিকট নিফাকের খুশু থেকে পানাহ চাই; তাকে জিজ্ঞেস করা হলো, নিফাকের খুশু কী? তিনি বললেন, শরীরে একাগ্রতা প্রকাশ করা যদিও অন্তর একাগ্রতাহীন।'</a:t>
            </a:r>
          </a:p>
        </p:txBody>
      </p:sp>
      <p:pic>
        <p:nvPicPr>
          <p:cNvPr id="19" name="Picture 18" descr="Background pattern&#10;&#10;Description automatically generated">
            <a:extLst>
              <a:ext uri="{FF2B5EF4-FFF2-40B4-BE49-F238E27FC236}">
                <a16:creationId xmlns:a16="http://schemas.microsoft.com/office/drawing/2014/main" id="{F23401B5-8897-4141-8B7C-687A4DB5F1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00" y="9598"/>
            <a:ext cx="3066591" cy="3170725"/>
          </a:xfrm>
          <a:prstGeom prst="rect">
            <a:avLst/>
          </a:prstGeom>
        </p:spPr>
      </p:pic>
      <p:sp>
        <p:nvSpPr>
          <p:cNvPr id="21" name="TextBox 20">
            <a:extLst>
              <a:ext uri="{FF2B5EF4-FFF2-40B4-BE49-F238E27FC236}">
                <a16:creationId xmlns:a16="http://schemas.microsoft.com/office/drawing/2014/main" id="{BBDEC8F8-2FAB-4D66-B450-0E37BDE8AF9F}"/>
              </a:ext>
            </a:extLst>
          </p:cNvPr>
          <p:cNvSpPr txBox="1"/>
          <p:nvPr/>
        </p:nvSpPr>
        <p:spPr>
          <a:xfrm>
            <a:off x="418523" y="647999"/>
            <a:ext cx="2378292" cy="175541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ইবনু </a:t>
            </a:r>
            <a:r>
              <a:rPr kumimoji="0" lang="en-US" sz="24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কাছীর</a:t>
            </a: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রহ</a:t>
            </a: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বলেন</a:t>
            </a: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খুশু </a:t>
            </a:r>
            <a:r>
              <a:rPr kumimoji="0" lang="en-US" sz="24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অর্থ</a:t>
            </a: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স্থিরতা</a:t>
            </a: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ধীরতা</a:t>
            </a: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গাম্ভীর্য</a:t>
            </a: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বিনয়</a:t>
            </a: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400" b="0" i="0" u="none" strike="noStrike" kern="1200" cap="none" spc="0" normalizeH="0" baseline="0" noProof="0" dirty="0" err="1">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নম্রতা</a:t>
            </a:r>
            <a:r>
              <a:rPr kumimoji="0" lang="en-US" sz="2400" b="0" i="0" u="none" strike="noStrike" kern="1200" cap="none" spc="0" normalizeH="0" baseline="0" noProof="0" dirty="0">
                <a:ln>
                  <a:noFill/>
                </a:ln>
                <a:solidFill>
                  <a:srgbClr val="C00000"/>
                </a:solidFill>
                <a:effectLst/>
                <a:uLnTx/>
                <a:uFillTx/>
                <a:latin typeface="Bangla" panose="03000603000000000000" pitchFamily="66" charset="0"/>
                <a:ea typeface="Calibri" panose="020F0502020204030204" pitchFamily="34" charset="0"/>
                <a:cs typeface="Bangla" panose="03000603000000000000" pitchFamily="66" charset="0"/>
              </a:rPr>
              <a:t>।</a:t>
            </a:r>
          </a:p>
        </p:txBody>
      </p:sp>
      <p:pic>
        <p:nvPicPr>
          <p:cNvPr id="23" name="Picture 22" descr="Background pattern&#10;&#10;Description automatically generated">
            <a:extLst>
              <a:ext uri="{FF2B5EF4-FFF2-40B4-BE49-F238E27FC236}">
                <a16:creationId xmlns:a16="http://schemas.microsoft.com/office/drawing/2014/main" id="{DEAA5442-92E6-45E2-9C62-6970B9226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2663" y="3559278"/>
            <a:ext cx="3408896" cy="3296988"/>
          </a:xfrm>
          <a:prstGeom prst="rect">
            <a:avLst/>
          </a:prstGeom>
        </p:spPr>
      </p:pic>
      <p:sp>
        <p:nvSpPr>
          <p:cNvPr id="25" name="TextBox 24">
            <a:extLst>
              <a:ext uri="{FF2B5EF4-FFF2-40B4-BE49-F238E27FC236}">
                <a16:creationId xmlns:a16="http://schemas.microsoft.com/office/drawing/2014/main" id="{CD3BB7DB-6F5B-49AA-8D6D-C4FB15B51F4F}"/>
              </a:ext>
            </a:extLst>
          </p:cNvPr>
          <p:cNvSpPr txBox="1"/>
          <p:nvPr/>
        </p:nvSpPr>
        <p:spPr>
          <a:xfrm>
            <a:off x="8981325" y="4053610"/>
            <a:ext cx="3140543"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ইবনুল </a:t>
            </a:r>
            <a:r>
              <a:rPr kumimoji="0" lang="en-US" sz="2400" b="0" i="0" u="none" strike="noStrike" kern="1200" cap="none" spc="0" normalizeH="0" baseline="0" noProof="0" dirty="0" err="1">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ক্বাইয়ম</a:t>
            </a: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বলেন</a:t>
            </a: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খুশু </a:t>
            </a:r>
            <a:r>
              <a:rPr kumimoji="0" lang="en-US" sz="2400" b="0" i="0" u="none" strike="noStrike" kern="1200" cap="none" spc="0" normalizeH="0" baseline="0" noProof="0" dirty="0" err="1">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হল</a:t>
            </a: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হৃদয়কে</a:t>
            </a: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 দীনতা ও </a:t>
            </a:r>
            <a:r>
              <a:rPr kumimoji="0" lang="en-US" sz="2400" b="0" i="0" u="none" strike="noStrike" kern="1200" cap="none" spc="0" normalizeH="0" baseline="0" noProof="0" dirty="0" err="1">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বিনয়ের</a:t>
            </a: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 সাথে </a:t>
            </a:r>
            <a:r>
              <a:rPr kumimoji="0" lang="en-US" sz="2400" b="0" i="0" u="none" strike="noStrike" kern="1200" cap="none" spc="0" normalizeH="0" baseline="0" noProof="0" dirty="0" err="1">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প্রতিপালকের</a:t>
            </a: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সম্মুখে</a:t>
            </a: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উপস্থাপন</a:t>
            </a: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মাদারিজুস</a:t>
            </a: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400" b="0" i="0" u="none" strike="noStrike" kern="1200" cap="none" spc="0" normalizeH="0" baseline="0" noProof="0" dirty="0" err="1">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সালেকিন</a:t>
            </a:r>
            <a:r>
              <a:rPr kumimoji="0" lang="en-US" sz="2400" b="0" i="0" u="none" strike="noStrike" kern="1200" cap="none" spc="0" normalizeH="0" baseline="0" noProof="0" dirty="0">
                <a:ln>
                  <a:noFill/>
                </a:ln>
                <a:solidFill>
                  <a:srgbClr val="002060"/>
                </a:solidFill>
                <a:effectLst/>
                <a:uLnTx/>
                <a:uFillTx/>
                <a:latin typeface="Bangla" panose="03000603000000000000" pitchFamily="66" charset="0"/>
                <a:ea typeface="Calibri" panose="020F0502020204030204" pitchFamily="34" charset="0"/>
                <a:cs typeface="Bangla" panose="03000603000000000000" pitchFamily="66" charset="0"/>
              </a:rPr>
              <a:t> ১/৫১৬</a:t>
            </a:r>
            <a:endParaRPr kumimoji="0" lang="en-US" sz="2400" b="0" i="0" u="none" strike="noStrike" kern="1200" cap="none" spc="0" normalizeH="0" baseline="0" noProof="0" dirty="0">
              <a:ln>
                <a:noFill/>
              </a:ln>
              <a:solidFill>
                <a:prstClr val="black"/>
              </a:solidFill>
              <a:effectLst/>
              <a:uLnTx/>
              <a:uFillTx/>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63337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lower, plant, bouquet&#10;&#10;Description automatically generated">
            <a:extLst>
              <a:ext uri="{FF2B5EF4-FFF2-40B4-BE49-F238E27FC236}">
                <a16:creationId xmlns:a16="http://schemas.microsoft.com/office/drawing/2014/main" id="{5850440C-26A1-492B-8DF7-8D236CAFC5B4}"/>
              </a:ext>
            </a:extLst>
          </p:cNvPr>
          <p:cNvPicPr>
            <a:picLocks noChangeAspect="1"/>
          </p:cNvPicPr>
          <p:nvPr/>
        </p:nvPicPr>
        <p:blipFill rotWithShape="1">
          <a:blip r:embed="rId2">
            <a:extLst>
              <a:ext uri="{28A0092B-C50C-407E-A947-70E740481C1C}">
                <a14:useLocalDpi xmlns:a14="http://schemas.microsoft.com/office/drawing/2010/main" val="0"/>
              </a:ext>
            </a:extLst>
          </a:blip>
          <a:srcRect l="7782" r="25675" b="3"/>
          <a:stretch/>
        </p:blipFill>
        <p:spPr>
          <a:xfrm>
            <a:off x="176981" y="3550168"/>
            <a:ext cx="5919019" cy="3307831"/>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descr="A picture containing flower, plant, bouquet&#10;&#10;Description automatically generated">
            <a:extLst>
              <a:ext uri="{FF2B5EF4-FFF2-40B4-BE49-F238E27FC236}">
                <a16:creationId xmlns:a16="http://schemas.microsoft.com/office/drawing/2014/main" id="{C12A269E-74CD-4FCE-929A-8405C4273C2F}"/>
              </a:ext>
            </a:extLst>
          </p:cNvPr>
          <p:cNvPicPr>
            <a:picLocks noChangeAspect="1"/>
          </p:cNvPicPr>
          <p:nvPr/>
        </p:nvPicPr>
        <p:blipFill rotWithShape="1">
          <a:blip r:embed="rId2">
            <a:extLst>
              <a:ext uri="{28A0092B-C50C-407E-A947-70E740481C1C}">
                <a14:useLocalDpi xmlns:a14="http://schemas.microsoft.com/office/drawing/2010/main" val="0"/>
              </a:ext>
            </a:extLst>
          </a:blip>
          <a:srcRect l="7782" r="25675" b="3"/>
          <a:stretch/>
        </p:blipFill>
        <p:spPr>
          <a:xfrm rot="10800000">
            <a:off x="6430297" y="3428999"/>
            <a:ext cx="5584722" cy="352240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3" name="Picture 2" descr="Background pattern&#10;&#10;Description automatically generated">
            <a:extLst>
              <a:ext uri="{FF2B5EF4-FFF2-40B4-BE49-F238E27FC236}">
                <a16:creationId xmlns:a16="http://schemas.microsoft.com/office/drawing/2014/main" id="{1C8DD933-F5E4-461C-B36B-BCD421B782DE}"/>
              </a:ext>
            </a:extLst>
          </p:cNvPr>
          <p:cNvPicPr>
            <a:picLocks noChangeAspect="1"/>
          </p:cNvPicPr>
          <p:nvPr/>
        </p:nvPicPr>
        <p:blipFill rotWithShape="1">
          <a:blip r:embed="rId3">
            <a:extLst>
              <a:ext uri="{28A0092B-C50C-407E-A947-70E740481C1C}">
                <a14:useLocalDpi xmlns:a14="http://schemas.microsoft.com/office/drawing/2010/main" val="0"/>
              </a:ext>
            </a:extLst>
          </a:blip>
          <a:srcRect r="33457" b="3"/>
          <a:stretch/>
        </p:blipFill>
        <p:spPr>
          <a:xfrm>
            <a:off x="1641987" y="0"/>
            <a:ext cx="8701547" cy="373625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9" name="TextBox 8">
            <a:extLst>
              <a:ext uri="{FF2B5EF4-FFF2-40B4-BE49-F238E27FC236}">
                <a16:creationId xmlns:a16="http://schemas.microsoft.com/office/drawing/2014/main" id="{F1C62FD2-07CB-4B25-89E1-FCA926F88455}"/>
              </a:ext>
            </a:extLst>
          </p:cNvPr>
          <p:cNvSpPr txBox="1"/>
          <p:nvPr/>
        </p:nvSpPr>
        <p:spPr>
          <a:xfrm>
            <a:off x="3765755" y="335020"/>
            <a:ext cx="5034116" cy="707886"/>
          </a:xfrm>
          <a:prstGeom prst="rect">
            <a:avLst/>
          </a:prstGeom>
          <a:noFill/>
        </p:spPr>
        <p:txBody>
          <a:bodyPr wrap="square">
            <a:spAutoFit/>
          </a:bodyPr>
          <a:lstStyle/>
          <a:p>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রাসূল</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বলেছেন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চোখের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প্রশান্তি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দেওয়া</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হয়েছে</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সালাতের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মুসনাদ</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আহমাদ</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৩/১২৮)</a:t>
            </a:r>
            <a:endParaRPr lang="en-US" sz="2000" dirty="0">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7B48E350-D1D3-49FB-BDE8-7144C5476166}"/>
              </a:ext>
            </a:extLst>
          </p:cNvPr>
          <p:cNvSpPr txBox="1"/>
          <p:nvPr/>
        </p:nvSpPr>
        <p:spPr>
          <a:xfrm>
            <a:off x="3264310" y="1594556"/>
            <a:ext cx="6784257" cy="530017"/>
          </a:xfrm>
          <a:prstGeom prst="rect">
            <a:avLst/>
          </a:prstGeom>
          <a:noFill/>
        </p:spPr>
        <p:txBody>
          <a:bodyPr wrap="square">
            <a:spAutoFit/>
          </a:bodyPr>
          <a:lstStyle/>
          <a:p>
            <a:pPr marL="0" marR="0">
              <a:lnSpc>
                <a:spcPct val="107000"/>
              </a:lnSpc>
              <a:spcBef>
                <a:spcPts val="0"/>
              </a:spcBef>
              <a:spcAft>
                <a:spcPts val="800"/>
              </a:spcAft>
            </a:pPr>
            <a:r>
              <a:rPr lang="en-US" sz="28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একাগ্রতা</a:t>
            </a:r>
            <a:r>
              <a:rPr lang="en-US" sz="2800"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28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অর্জনের</a:t>
            </a:r>
            <a:r>
              <a:rPr lang="en-US" sz="2800"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28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উপায়গুলো</a:t>
            </a:r>
            <a:r>
              <a:rPr lang="en-US" sz="2800"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28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দু</a:t>
            </a:r>
            <a:r>
              <a:rPr lang="en-US" sz="2800"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a:t>
            </a:r>
            <a:r>
              <a:rPr lang="en-US" sz="28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প্রকার</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2632ADC-0528-4653-84C3-5EF1F30CD817}"/>
              </a:ext>
            </a:extLst>
          </p:cNvPr>
          <p:cNvSpPr txBox="1"/>
          <p:nvPr/>
        </p:nvSpPr>
        <p:spPr>
          <a:xfrm>
            <a:off x="1160206" y="4071277"/>
            <a:ext cx="4542503" cy="1554336"/>
          </a:xfrm>
          <a:prstGeom prst="rect">
            <a:avLst/>
          </a:prstGeom>
          <a:noFill/>
        </p:spPr>
        <p:txBody>
          <a:bodyPr wrap="square">
            <a:spAutoFit/>
          </a:bodyPr>
          <a:lstStyle/>
          <a:p>
            <a:pPr marR="0">
              <a:lnSpc>
                <a:spcPct val="107000"/>
              </a:lnSpc>
              <a:spcBef>
                <a:spcPts val="0"/>
              </a:spcBef>
              <a:spcAft>
                <a:spcPts val="800"/>
              </a:spcAft>
            </a:pP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১।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করণীয়</a:t>
            </a:r>
            <a:endPar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endParaRPr>
          </a:p>
          <a:p>
            <a:pPr marR="0">
              <a:lnSpc>
                <a:spcPct val="107000"/>
              </a:lnSpc>
              <a:spcBef>
                <a:spcPts val="0"/>
              </a:spcBef>
              <a:spcAft>
                <a:spcPts val="800"/>
              </a:spcAft>
            </a:pP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যেসব</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উপায়</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গ্রহণ</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করলে</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খুশু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শক্তিশালী</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হয়</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সেগুলো</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গ্রহণ</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endParaRPr lang="en-US" sz="2800" dirty="0">
              <a:effectLst/>
              <a:latin typeface="Bangla" panose="03000603000000000000" pitchFamily="66" charset="0"/>
              <a:ea typeface="Calibri" panose="020F0502020204030204" pitchFamily="34" charset="0"/>
              <a:cs typeface="Bangla" panose="03000603000000000000" pitchFamily="66" charset="0"/>
            </a:endParaRPr>
          </a:p>
        </p:txBody>
      </p:sp>
      <p:sp>
        <p:nvSpPr>
          <p:cNvPr id="15" name="TextBox 14">
            <a:extLst>
              <a:ext uri="{FF2B5EF4-FFF2-40B4-BE49-F238E27FC236}">
                <a16:creationId xmlns:a16="http://schemas.microsoft.com/office/drawing/2014/main" id="{0CA4FDBF-3F02-4930-87C5-758A6C4780B4}"/>
              </a:ext>
            </a:extLst>
          </p:cNvPr>
          <p:cNvSpPr txBox="1"/>
          <p:nvPr/>
        </p:nvSpPr>
        <p:spPr>
          <a:xfrm>
            <a:off x="6966154" y="4071277"/>
            <a:ext cx="4513007" cy="1554336"/>
          </a:xfrm>
          <a:prstGeom prst="rect">
            <a:avLst/>
          </a:prstGeom>
          <a:noFill/>
        </p:spPr>
        <p:txBody>
          <a:bodyPr wrap="square">
            <a:spAutoFit/>
          </a:bodyPr>
          <a:lstStyle/>
          <a:p>
            <a:pPr marL="0" marR="0">
              <a:lnSpc>
                <a:spcPct val="107000"/>
              </a:lnSpc>
              <a:spcBef>
                <a:spcPts val="0"/>
              </a:spcBef>
              <a:spcAft>
                <a:spcPts val="800"/>
              </a:spcAft>
            </a:pP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২.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বর্জনীয়</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endParaRPr lang="en-US" sz="2800" dirty="0">
              <a:solidFill>
                <a:srgbClr val="002060"/>
              </a:solidFill>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যেসব</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বাধা</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উপকরণ</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থাকলে</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খুশু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বিনষ্ট</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দুর্বল</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হয়</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সেগুলো</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বর্জন</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sz="28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endParaRPr lang="en-US" sz="28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250669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0" y="515619"/>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iagram&#10;&#10;Description automatically generated">
            <a:extLst>
              <a:ext uri="{FF2B5EF4-FFF2-40B4-BE49-F238E27FC236}">
                <a16:creationId xmlns:a16="http://schemas.microsoft.com/office/drawing/2014/main" id="{897D79E8-70D2-45E5-8607-59F3093A8677}"/>
              </a:ext>
            </a:extLst>
          </p:cNvPr>
          <p:cNvPicPr>
            <a:picLocks noChangeAspect="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a:xfrm>
            <a:off x="1" y="0"/>
            <a:ext cx="12191999" cy="6832287"/>
          </a:xfrm>
          <a:prstGeom prst="rect">
            <a:avLst/>
          </a:prstGeom>
        </p:spPr>
      </p:pic>
      <p:sp>
        <p:nvSpPr>
          <p:cNvPr id="9" name="TextBox 8">
            <a:extLst>
              <a:ext uri="{FF2B5EF4-FFF2-40B4-BE49-F238E27FC236}">
                <a16:creationId xmlns:a16="http://schemas.microsoft.com/office/drawing/2014/main" id="{67066365-F01C-4103-83D6-D48BE244CD38}"/>
              </a:ext>
            </a:extLst>
          </p:cNvPr>
          <p:cNvSpPr txBox="1"/>
          <p:nvPr/>
        </p:nvSpPr>
        <p:spPr>
          <a:xfrm>
            <a:off x="3667431" y="1651819"/>
            <a:ext cx="7020233" cy="2578976"/>
          </a:xfrm>
          <a:prstGeom prst="rect">
            <a:avLst/>
          </a:prstGeom>
          <a:noFill/>
        </p:spPr>
        <p:txBody>
          <a:bodyPr wrap="square">
            <a:spAutoFit/>
          </a:bodyPr>
          <a:lstStyle/>
          <a:p>
            <a:pPr marL="0" marR="0">
              <a:lnSpc>
                <a:spcPct val="107000"/>
              </a:lnSpc>
              <a:spcBef>
                <a:spcPts val="0"/>
              </a:spcBef>
              <a:spcAft>
                <a:spcPts val="800"/>
              </a:spcAft>
            </a:pP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শায়খুল</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ইসলাম</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ইবন</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তাইমিয়াহ</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রহ</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খুশু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উৎপাদনকারী</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উপায়</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ও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উপকরণ</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প্রসঙ্গে</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বলেন</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দু’টি</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জিনিস</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খুশু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উৎপাদন</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করতে</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সাহায্য</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এক</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খুশুর</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সহায়ক</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উপায়গুলো</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শক্তিশালী</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ও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সক্রিয়</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করন</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দুই</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খুশুর</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বিপরীত</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উপকরণগুলো</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দুর্বল</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ও </a:t>
            </a:r>
            <a:r>
              <a:rPr lang="en-US" sz="28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নিষ্ক্রিয়করণ</a:t>
            </a:r>
            <a:r>
              <a:rPr lang="en-US" sz="28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p:txBody>
      </p:sp>
    </p:spTree>
    <p:extLst>
      <p:ext uri="{BB962C8B-B14F-4D97-AF65-F5344CB8AC3E}">
        <p14:creationId xmlns:p14="http://schemas.microsoft.com/office/powerpoint/2010/main" val="195457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urple flowers&#10;&#10;Description automatically generated with low confidence">
            <a:extLst>
              <a:ext uri="{FF2B5EF4-FFF2-40B4-BE49-F238E27FC236}">
                <a16:creationId xmlns:a16="http://schemas.microsoft.com/office/drawing/2014/main" id="{811FC672-9963-4537-BFF4-1CD71CEFD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7696"/>
            <a:ext cx="4188542" cy="732349"/>
          </a:xfrm>
          <a:prstGeom prst="rect">
            <a:avLst/>
          </a:prstGeom>
        </p:spPr>
      </p:pic>
      <p:pic>
        <p:nvPicPr>
          <p:cNvPr id="4" name="Picture 3">
            <a:extLst>
              <a:ext uri="{FF2B5EF4-FFF2-40B4-BE49-F238E27FC236}">
                <a16:creationId xmlns:a16="http://schemas.microsoft.com/office/drawing/2014/main" id="{A5E6ACFD-3468-4FAA-9A74-24B83D71CD0E}"/>
              </a:ext>
            </a:extLst>
          </p:cNvPr>
          <p:cNvPicPr>
            <a:picLocks noChangeAspect="1"/>
          </p:cNvPicPr>
          <p:nvPr/>
        </p:nvPicPr>
        <p:blipFill rotWithShape="1">
          <a:blip r:embed="rId3"/>
          <a:srcRect l="17132"/>
          <a:stretch/>
        </p:blipFill>
        <p:spPr>
          <a:xfrm>
            <a:off x="4188316" y="6148462"/>
            <a:ext cx="3903632" cy="731583"/>
          </a:xfrm>
          <a:prstGeom prst="rect">
            <a:avLst/>
          </a:prstGeom>
        </p:spPr>
      </p:pic>
      <p:pic>
        <p:nvPicPr>
          <p:cNvPr id="5" name="Picture 4">
            <a:extLst>
              <a:ext uri="{FF2B5EF4-FFF2-40B4-BE49-F238E27FC236}">
                <a16:creationId xmlns:a16="http://schemas.microsoft.com/office/drawing/2014/main" id="{9AE64F1C-9810-46CA-B5BC-E9E619C44277}"/>
              </a:ext>
            </a:extLst>
          </p:cNvPr>
          <p:cNvPicPr>
            <a:picLocks noChangeAspect="1"/>
          </p:cNvPicPr>
          <p:nvPr/>
        </p:nvPicPr>
        <p:blipFill rotWithShape="1">
          <a:blip r:embed="rId3"/>
          <a:srcRect l="17132"/>
          <a:stretch/>
        </p:blipFill>
        <p:spPr>
          <a:xfrm>
            <a:off x="8091949" y="6126417"/>
            <a:ext cx="4100052" cy="731583"/>
          </a:xfrm>
          <a:prstGeom prst="rect">
            <a:avLst/>
          </a:prstGeom>
        </p:spPr>
      </p:pic>
      <p:pic>
        <p:nvPicPr>
          <p:cNvPr id="7" name="Picture 6" descr="A bouquet of flowers&#10;&#10;Description automatically generated with medium confidence">
            <a:extLst>
              <a:ext uri="{FF2B5EF4-FFF2-40B4-BE49-F238E27FC236}">
                <a16:creationId xmlns:a16="http://schemas.microsoft.com/office/drawing/2014/main" id="{E990FF24-36DB-43A3-A67E-BDA5A05BE55B}"/>
              </a:ext>
            </a:extLst>
          </p:cNvPr>
          <p:cNvPicPr>
            <a:picLocks noChangeAspect="1"/>
          </p:cNvPicPr>
          <p:nvPr/>
        </p:nvPicPr>
        <p:blipFill rotWithShape="1">
          <a:blip r:embed="rId4">
            <a:extLst>
              <a:ext uri="{28A0092B-C50C-407E-A947-70E740481C1C}">
                <a14:useLocalDpi xmlns:a14="http://schemas.microsoft.com/office/drawing/2010/main" val="0"/>
              </a:ext>
            </a:extLst>
          </a:blip>
          <a:srcRect l="15769" r="17374"/>
          <a:stretch/>
        </p:blipFill>
        <p:spPr>
          <a:xfrm>
            <a:off x="11149780" y="0"/>
            <a:ext cx="1042220" cy="6126417"/>
          </a:xfrm>
          <a:prstGeom prst="rect">
            <a:avLst/>
          </a:prstGeom>
        </p:spPr>
      </p:pic>
      <p:sp>
        <p:nvSpPr>
          <p:cNvPr id="9" name="TextBox 8">
            <a:extLst>
              <a:ext uri="{FF2B5EF4-FFF2-40B4-BE49-F238E27FC236}">
                <a16:creationId xmlns:a16="http://schemas.microsoft.com/office/drawing/2014/main" id="{81BC31E9-814D-4043-9F3A-31B9F1232A0E}"/>
              </a:ext>
            </a:extLst>
          </p:cNvPr>
          <p:cNvSpPr txBox="1"/>
          <p:nvPr/>
        </p:nvSpPr>
        <p:spPr>
          <a:xfrm>
            <a:off x="0" y="718458"/>
            <a:ext cx="5307223" cy="5155835"/>
          </a:xfrm>
          <a:prstGeom prst="rect">
            <a:avLst/>
          </a:prstGeom>
          <a:noFill/>
        </p:spPr>
        <p:txBody>
          <a:bodyPr wrap="square">
            <a:spAutoFit/>
          </a:bodyPr>
          <a:lstStyle/>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১।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সালাতের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প্রস্ততি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গ্রহণ</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হওয়া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২।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স্থিরতা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অবলম্বন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৩।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সালাতে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মৃত্যুর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স্মরণ</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৪।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সালাতে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পঠিত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আয়াত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দু’আ</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যিকির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মনোযগ</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সহকারে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00FF"/>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ভাবা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বুঝা</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গভীর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মনোযোগ</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অনুধাবন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00FF"/>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চেষ্টা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সাথে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সাথে</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প্রভাবিত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হওয়া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৫।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প্রতিটি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আয়াতের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মাথায়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ওয়াকফ</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পড়া</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৬।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সুন্দর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আওয়াজে</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তারতিল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তথা</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ধীর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গতিতে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পড়া</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৭।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মনে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তাআলা</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সালাতের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ভেতর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ডাকে</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00FF"/>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সাড়া</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দিচ্ছেন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৮।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সামনে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সুতরা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রেখে</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সালাত</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আদায়</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সুতরার</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dirty="0">
                <a:solidFill>
                  <a:srgbClr val="0000FF"/>
                </a:solidFill>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কাছাকাছি</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দাড়ানো</a:t>
            </a:r>
            <a:r>
              <a:rPr lang="en-US" sz="20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a:t>
            </a:r>
          </a:p>
        </p:txBody>
      </p:sp>
      <p:sp>
        <p:nvSpPr>
          <p:cNvPr id="11" name="TextBox 10">
            <a:extLst>
              <a:ext uri="{FF2B5EF4-FFF2-40B4-BE49-F238E27FC236}">
                <a16:creationId xmlns:a16="http://schemas.microsoft.com/office/drawing/2014/main" id="{87020EFF-BE7A-4087-A278-12D8961F74B6}"/>
              </a:ext>
            </a:extLst>
          </p:cNvPr>
          <p:cNvSpPr txBox="1"/>
          <p:nvPr/>
        </p:nvSpPr>
        <p:spPr>
          <a:xfrm>
            <a:off x="5476214" y="718457"/>
            <a:ext cx="5777680" cy="515583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৯।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ডান</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হাত</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বাম</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হাতের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উপর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রাখা</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১০।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সেজদার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জায়গায়</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দৃষ্টি</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রাখা</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১১।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শাহাদাত</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আঙ্গুলি</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দ্বারা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ইশারা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১২।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সালাতে</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একেক</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সময়</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একেক</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আয়াত</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যিকির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দো'আ</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পড়া</a:t>
            </a:r>
            <a:endPar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১৩।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সালাতে</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তিলাওয়াতের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সাজদাহ</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পাঠ</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সাজদাহ</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১৪।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নিকট</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শয়তান</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থেকে</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আশ্রয়</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প্রার্থনা</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করা</a:t>
            </a:r>
            <a:endPar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১৫।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রাসূল</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সাহাবা</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কবুলকৃত</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বান্দাদের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দ্বীনের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সালাতের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অবস্থা</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পর্যলোচনা</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১৬।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একাগ্রতার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বৈশিষ্ট্য</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ফজিলত</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সম্পর্কে</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জানা</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১৭।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সালাতের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ভেতর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দোয়ার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স্থানে</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খুব</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দোয়া</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বিশেষ</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srgbClr val="00B050"/>
                </a:solidFill>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সেজদার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ভেতর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১৮.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সালামের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পর</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মাসনুন</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দো'আসমূহ</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মনোযোগ</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দিয়ে</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2000" b="0" i="0" u="none" strike="noStrike" kern="1200" cap="none" spc="0" normalizeH="0" baseline="0" noProof="0" dirty="0" err="1">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পড়া</a:t>
            </a:r>
            <a:r>
              <a:rPr kumimoji="0" lang="en-US" sz="2000" b="0" i="0" u="none" strike="noStrike" kern="1200" cap="none" spc="0" normalizeH="0" baseline="0" noProof="0" dirty="0">
                <a:ln>
                  <a:noFill/>
                </a:ln>
                <a:solidFill>
                  <a:srgbClr val="00B050"/>
                </a:solidFill>
                <a:effectLst/>
                <a:uLnTx/>
                <a:uFillTx/>
                <a:latin typeface="Bangla" panose="03000603000000000000" pitchFamily="66" charset="0"/>
                <a:ea typeface="Calibri" panose="020F0502020204030204" pitchFamily="34" charset="0"/>
                <a:cs typeface="Bangla" panose="03000603000000000000" pitchFamily="66" charset="0"/>
              </a:rPr>
              <a:t>।</a:t>
            </a:r>
          </a:p>
        </p:txBody>
      </p:sp>
      <p:sp>
        <p:nvSpPr>
          <p:cNvPr id="13" name="TextBox 12">
            <a:extLst>
              <a:ext uri="{FF2B5EF4-FFF2-40B4-BE49-F238E27FC236}">
                <a16:creationId xmlns:a16="http://schemas.microsoft.com/office/drawing/2014/main" id="{DF2643B8-C628-44E2-889E-DFAA1897A059}"/>
              </a:ext>
            </a:extLst>
          </p:cNvPr>
          <p:cNvSpPr txBox="1"/>
          <p:nvPr/>
        </p:nvSpPr>
        <p:spPr>
          <a:xfrm>
            <a:off x="3414712" y="103167"/>
            <a:ext cx="4618945" cy="461665"/>
          </a:xfrm>
          <a:prstGeom prst="rect">
            <a:avLst/>
          </a:prstGeom>
          <a:noFill/>
        </p:spPr>
        <p:txBody>
          <a:bodyPr wrap="square">
            <a:spAutoFit/>
          </a:bodyPr>
          <a:lstStyle/>
          <a:p>
            <a:r>
              <a:rPr lang="as-IN" sz="2400" dirty="0">
                <a:solidFill>
                  <a:srgbClr val="A22959"/>
                </a:solidFill>
                <a:latin typeface="Bangla" panose="03000603000000000000" pitchFamily="66" charset="0"/>
                <a:cs typeface="Bangla" panose="03000603000000000000" pitchFamily="66" charset="0"/>
              </a:rPr>
              <a:t>খুশু সৃষ্টি ও শক্তিশালী করণের উপায়সমূহঃ </a:t>
            </a:r>
          </a:p>
        </p:txBody>
      </p:sp>
    </p:spTree>
    <p:extLst>
      <p:ext uri="{BB962C8B-B14F-4D97-AF65-F5344CB8AC3E}">
        <p14:creationId xmlns:p14="http://schemas.microsoft.com/office/powerpoint/2010/main" val="319974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4241C7BE-B0AC-4381-AA55-DF7F6BC21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31979" cy="5894615"/>
          </a:xfrm>
          <a:prstGeom prst="rect">
            <a:avLst/>
          </a:prstGeom>
        </p:spPr>
      </p:pic>
      <p:sp>
        <p:nvSpPr>
          <p:cNvPr id="5" name="TextBox 4">
            <a:extLst>
              <a:ext uri="{FF2B5EF4-FFF2-40B4-BE49-F238E27FC236}">
                <a16:creationId xmlns:a16="http://schemas.microsoft.com/office/drawing/2014/main" id="{82C8DB50-1252-40BD-8DFC-FFC8991A805F}"/>
              </a:ext>
            </a:extLst>
          </p:cNvPr>
          <p:cNvSpPr txBox="1"/>
          <p:nvPr/>
        </p:nvSpPr>
        <p:spPr>
          <a:xfrm>
            <a:off x="3633106" y="146540"/>
            <a:ext cx="8558893" cy="5601533"/>
          </a:xfrm>
          <a:prstGeom prst="rect">
            <a:avLst/>
          </a:prstGeom>
          <a:noFill/>
        </p:spPr>
        <p:txBody>
          <a:bodyPr wrap="square">
            <a:spAutoFit/>
          </a:bodyPr>
          <a:lstStyle/>
          <a:p>
            <a:r>
              <a:rPr lang="as-IN" sz="2000" dirty="0">
                <a:solidFill>
                  <a:srgbClr val="C60332"/>
                </a:solidFill>
                <a:latin typeface="Bangla" panose="03000603000000000000" pitchFamily="66" charset="0"/>
                <a:cs typeface="Bangla" panose="03000603000000000000" pitchFamily="66" charset="0"/>
              </a:rPr>
              <a:t>১। সালাতের স্থান হতে সে সকল জিনিস দূরীভূত করা, যা সালাতের একাগ্রতায় বিঘ্ন সৃষ্টি করতে পারে।</a:t>
            </a:r>
          </a:p>
          <a:p>
            <a:r>
              <a:rPr lang="as-IN" sz="2000" dirty="0">
                <a:solidFill>
                  <a:srgbClr val="C60332"/>
                </a:solidFill>
                <a:latin typeface="Bangla" panose="03000603000000000000" pitchFamily="66" charset="0"/>
                <a:cs typeface="Bangla" panose="03000603000000000000" pitchFamily="66" charset="0"/>
              </a:rPr>
              <a:t>২। সালাতের একাগ্রতায় বিঘ্ন ঘটাতে পারে এমন কারুকার্য খচিত, লেখা ও ক্যালিগ্রাফি সম্বলিত, রঙ্গিন ও </a:t>
            </a:r>
            <a:endParaRPr lang="en-US" sz="2000" dirty="0">
              <a:solidFill>
                <a:srgbClr val="C60332"/>
              </a:solidFill>
              <a:latin typeface="Bangla" panose="03000603000000000000" pitchFamily="66" charset="0"/>
              <a:cs typeface="Bangla" panose="03000603000000000000" pitchFamily="66" charset="0"/>
            </a:endParaRPr>
          </a:p>
          <a:p>
            <a:r>
              <a:rPr lang="en-US" sz="2000" dirty="0">
                <a:solidFill>
                  <a:srgbClr val="C60332"/>
                </a:solidFill>
                <a:latin typeface="Bangla" panose="03000603000000000000" pitchFamily="66" charset="0"/>
                <a:cs typeface="Bangla" panose="03000603000000000000" pitchFamily="66" charset="0"/>
              </a:rPr>
              <a:t>    </a:t>
            </a:r>
            <a:r>
              <a:rPr lang="as-IN" sz="2000" dirty="0">
                <a:solidFill>
                  <a:srgbClr val="C60332"/>
                </a:solidFill>
                <a:latin typeface="Bangla" panose="03000603000000000000" pitchFamily="66" charset="0"/>
                <a:cs typeface="Bangla" panose="03000603000000000000" pitchFamily="66" charset="0"/>
              </a:rPr>
              <a:t>ছবিযুক্ত কাপড় পরিধান না করা।</a:t>
            </a:r>
          </a:p>
          <a:p>
            <a:r>
              <a:rPr lang="as-IN" sz="2000" dirty="0">
                <a:solidFill>
                  <a:srgbClr val="C60332"/>
                </a:solidFill>
                <a:latin typeface="Bangla" panose="03000603000000000000" pitchFamily="66" charset="0"/>
                <a:cs typeface="Bangla" panose="03000603000000000000" pitchFamily="66" charset="0"/>
              </a:rPr>
              <a:t>৩। খাবারের চাহিদা নিয়ে সালাত না পড়া।</a:t>
            </a:r>
          </a:p>
          <a:p>
            <a:r>
              <a:rPr lang="as-IN" sz="2000" dirty="0">
                <a:solidFill>
                  <a:srgbClr val="C60332"/>
                </a:solidFill>
                <a:latin typeface="Bangla" panose="03000603000000000000" pitchFamily="66" charset="0"/>
                <a:cs typeface="Bangla" panose="03000603000000000000" pitchFamily="66" charset="0"/>
              </a:rPr>
              <a:t>৪। পেশাব পায়খানার বেগ চেপে রেখে সালাত না পড়া।</a:t>
            </a:r>
          </a:p>
          <a:p>
            <a:r>
              <a:rPr lang="as-IN" sz="2000" dirty="0">
                <a:solidFill>
                  <a:srgbClr val="C60332"/>
                </a:solidFill>
                <a:latin typeface="Bangla" panose="03000603000000000000" pitchFamily="66" charset="0"/>
                <a:cs typeface="Bangla" panose="03000603000000000000" pitchFamily="66" charset="0"/>
              </a:rPr>
              <a:t>৫ । ঘুমের চাপ নিয়ে সালাত না পড়া।</a:t>
            </a:r>
          </a:p>
          <a:p>
            <a:r>
              <a:rPr lang="as-IN" sz="2000" dirty="0">
                <a:solidFill>
                  <a:srgbClr val="C60332"/>
                </a:solidFill>
                <a:latin typeface="Bangla" panose="03000603000000000000" pitchFamily="66" charset="0"/>
                <a:cs typeface="Bangla" panose="03000603000000000000" pitchFamily="66" charset="0"/>
              </a:rPr>
              <a:t>৬। আলাপচারিতায় রত ব্যক্তি কিংবা ঘুমন্ত ব্যক্তিদের পেছনে সালাত পড়বে না।</a:t>
            </a:r>
          </a:p>
          <a:p>
            <a:r>
              <a:rPr lang="as-IN" sz="2000" dirty="0">
                <a:solidFill>
                  <a:srgbClr val="C60332"/>
                </a:solidFill>
                <a:latin typeface="Bangla" panose="03000603000000000000" pitchFamily="66" charset="0"/>
                <a:cs typeface="Bangla" panose="03000603000000000000" pitchFamily="66" charset="0"/>
              </a:rPr>
              <a:t>৭।  সেজদার জায়গা হতে ধুলো-বালি কিংবা পাথর কুচি হটাতে ব্যস্ত না হয়ে যাওয়া।</a:t>
            </a:r>
          </a:p>
          <a:p>
            <a:r>
              <a:rPr lang="as-IN" sz="2000" dirty="0">
                <a:solidFill>
                  <a:srgbClr val="C60332"/>
                </a:solidFill>
                <a:latin typeface="Bangla" panose="03000603000000000000" pitchFamily="66" charset="0"/>
                <a:cs typeface="Bangla" panose="03000603000000000000" pitchFamily="66" charset="0"/>
              </a:rPr>
              <a:t>৮। সূরা-কেরাত উচ্চস্বরে পড়ে অন্যদের সালাতে ব্যাঘাত সৃষ্টি না করা।</a:t>
            </a:r>
          </a:p>
          <a:p>
            <a:r>
              <a:rPr lang="as-IN" sz="2000" dirty="0">
                <a:solidFill>
                  <a:srgbClr val="C60332"/>
                </a:solidFill>
                <a:latin typeface="Bangla" panose="03000603000000000000" pitchFamily="66" charset="0"/>
                <a:cs typeface="Bangla" panose="03000603000000000000" pitchFamily="66" charset="0"/>
              </a:rPr>
              <a:t>৯। সালাতে এদিক সেদিক না তাকানো।</a:t>
            </a:r>
          </a:p>
          <a:p>
            <a:r>
              <a:rPr lang="as-IN" sz="2000" dirty="0">
                <a:solidFill>
                  <a:srgbClr val="C60332"/>
                </a:solidFill>
                <a:latin typeface="Bangla" panose="03000603000000000000" pitchFamily="66" charset="0"/>
                <a:cs typeface="Bangla" panose="03000603000000000000" pitchFamily="66" charset="0"/>
              </a:rPr>
              <a:t>১০। আকাশের দিকে চোখ তুলে না তাকানো।</a:t>
            </a:r>
          </a:p>
          <a:p>
            <a:r>
              <a:rPr lang="as-IN" sz="2000" dirty="0">
                <a:solidFill>
                  <a:srgbClr val="C60332"/>
                </a:solidFill>
                <a:latin typeface="Bangla" panose="03000603000000000000" pitchFamily="66" charset="0"/>
                <a:cs typeface="Bangla" panose="03000603000000000000" pitchFamily="66" charset="0"/>
              </a:rPr>
              <a:t>১১। সালাতে সম্মুখ পানে থুতু নিক্ষেপ না করা।</a:t>
            </a:r>
          </a:p>
          <a:p>
            <a:r>
              <a:rPr lang="as-IN" sz="2000" dirty="0">
                <a:solidFill>
                  <a:srgbClr val="C60332"/>
                </a:solidFill>
                <a:latin typeface="Bangla" panose="03000603000000000000" pitchFamily="66" charset="0"/>
                <a:cs typeface="Bangla" panose="03000603000000000000" pitchFamily="66" charset="0"/>
              </a:rPr>
              <a:t>১২। হাই তোলা যথাসম্ভব নিয়ন্ত্রণ করা।</a:t>
            </a:r>
          </a:p>
          <a:p>
            <a:r>
              <a:rPr lang="as-IN" sz="2000" dirty="0">
                <a:solidFill>
                  <a:srgbClr val="C60332"/>
                </a:solidFill>
                <a:latin typeface="Bangla" panose="03000603000000000000" pitchFamily="66" charset="0"/>
                <a:cs typeface="Bangla" panose="03000603000000000000" pitchFamily="66" charset="0"/>
              </a:rPr>
              <a:t>১৩।  কোমরে হাত রেখে না দাঁড়ানো।</a:t>
            </a:r>
          </a:p>
          <a:p>
            <a:r>
              <a:rPr lang="as-IN" sz="2000" dirty="0">
                <a:solidFill>
                  <a:srgbClr val="C60332"/>
                </a:solidFill>
                <a:latin typeface="Bangla" panose="03000603000000000000" pitchFamily="66" charset="0"/>
                <a:cs typeface="Bangla" panose="03000603000000000000" pitchFamily="66" charset="0"/>
              </a:rPr>
              <a:t>১৪।  সালাতের ভেতর কাপড় ঝুলিয়ে না রাখা।</a:t>
            </a:r>
          </a:p>
          <a:p>
            <a:r>
              <a:rPr lang="as-IN" sz="2000" dirty="0">
                <a:solidFill>
                  <a:srgbClr val="C60332"/>
                </a:solidFill>
                <a:latin typeface="Bangla" panose="03000603000000000000" pitchFamily="66" charset="0"/>
                <a:cs typeface="Bangla" panose="03000603000000000000" pitchFamily="66" charset="0"/>
              </a:rPr>
              <a:t>১৫। আল্লাহ তাআলা বনি আদমকে সুন্দর আকৃতি ও সর্বোচ্চ মর্যাদা প্রদান করেছেন। তাই এদের চাল-চলন </a:t>
            </a:r>
            <a:r>
              <a:rPr lang="en-US" sz="2000" dirty="0">
                <a:solidFill>
                  <a:srgbClr val="C60332"/>
                </a:solidFill>
                <a:latin typeface="Bangla" panose="03000603000000000000" pitchFamily="66" charset="0"/>
                <a:cs typeface="Bangla" panose="03000603000000000000" pitchFamily="66" charset="0"/>
              </a:rPr>
              <a:t> </a:t>
            </a:r>
          </a:p>
          <a:p>
            <a:r>
              <a:rPr lang="en-US" sz="2000" dirty="0">
                <a:solidFill>
                  <a:srgbClr val="C60332"/>
                </a:solidFill>
                <a:latin typeface="Bangla" panose="03000603000000000000" pitchFamily="66" charset="0"/>
                <a:cs typeface="Bangla" panose="03000603000000000000" pitchFamily="66" charset="0"/>
              </a:rPr>
              <a:t>     </a:t>
            </a:r>
            <a:r>
              <a:rPr lang="as-IN" sz="2000" dirty="0">
                <a:solidFill>
                  <a:srgbClr val="C60332"/>
                </a:solidFill>
                <a:latin typeface="Bangla" panose="03000603000000000000" pitchFamily="66" charset="0"/>
                <a:cs typeface="Bangla" panose="03000603000000000000" pitchFamily="66" charset="0"/>
              </a:rPr>
              <a:t>ও উঠা-বসায় জীব-জানোয়ারের আকৃতি ও সাদৃশ্য ধারন করা দোষনীয়। বিশেষ করে সালাতের ভেতর।</a:t>
            </a:r>
          </a:p>
          <a:p>
            <a:endParaRPr lang="as-IN" dirty="0"/>
          </a:p>
        </p:txBody>
      </p:sp>
      <p:sp>
        <p:nvSpPr>
          <p:cNvPr id="7" name="TextBox 6">
            <a:extLst>
              <a:ext uri="{FF2B5EF4-FFF2-40B4-BE49-F238E27FC236}">
                <a16:creationId xmlns:a16="http://schemas.microsoft.com/office/drawing/2014/main" id="{5ABF93AA-D625-41EB-A6D9-23BD7D03ABA1}"/>
              </a:ext>
            </a:extLst>
          </p:cNvPr>
          <p:cNvSpPr txBox="1"/>
          <p:nvPr/>
        </p:nvSpPr>
        <p:spPr>
          <a:xfrm rot="16200000">
            <a:off x="-2357937" y="2443173"/>
            <a:ext cx="563231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3200" b="0" i="0" u="none" strike="noStrike" kern="1200" cap="none" spc="0" normalizeH="0" baseline="0" noProof="0" dirty="0">
                <a:ln>
                  <a:noFill/>
                </a:ln>
                <a:solidFill>
                  <a:srgbClr val="FFFF00"/>
                </a:solidFill>
                <a:effectLst/>
                <a:uLnTx/>
                <a:uFillTx/>
                <a:latin typeface="Bangla" panose="03000603000000000000" pitchFamily="66" charset="0"/>
                <a:cs typeface="Bangla" panose="03000603000000000000" pitchFamily="66" charset="0"/>
              </a:rPr>
              <a:t>দ্বিতীয়ত, একাগ্রতা বিনষ্টকারী উপকরণসমূহ</a:t>
            </a:r>
          </a:p>
        </p:txBody>
      </p:sp>
    </p:spTree>
    <p:extLst>
      <p:ext uri="{BB962C8B-B14F-4D97-AF65-F5344CB8AC3E}">
        <p14:creationId xmlns:p14="http://schemas.microsoft.com/office/powerpoint/2010/main" val="274711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D17102-CD30-4B82-961E-54FFFD5EB310}"/>
              </a:ext>
            </a:extLst>
          </p:cNvPr>
          <p:cNvSpPr txBox="1"/>
          <p:nvPr/>
        </p:nvSpPr>
        <p:spPr>
          <a:xfrm>
            <a:off x="97971" y="507239"/>
            <a:ext cx="12094029" cy="4893647"/>
          </a:xfrm>
          <a:prstGeom prst="rect">
            <a:avLst/>
          </a:prstGeom>
          <a:noFill/>
        </p:spPr>
        <p:txBody>
          <a:bodyPr wrap="square">
            <a:spAutoFit/>
          </a:bodyPr>
          <a:lstStyle/>
          <a:p>
            <a:r>
              <a:rPr lang="as-IN" sz="2400" dirty="0">
                <a:solidFill>
                  <a:srgbClr val="A22959"/>
                </a:solidFill>
                <a:latin typeface="Bangla" panose="03000603000000000000" pitchFamily="66" charset="0"/>
                <a:cs typeface="Bangla" panose="03000603000000000000" pitchFamily="66" charset="0"/>
              </a:rPr>
              <a:t>এক. খুশুর সহায়ক উপায়গুলো শক্তিশালী ও সক্রিয় করনঃ</a:t>
            </a:r>
          </a:p>
          <a:p>
            <a:r>
              <a:rPr lang="as-IN" sz="2400" dirty="0">
                <a:solidFill>
                  <a:schemeClr val="accent6">
                    <a:lumMod val="75000"/>
                  </a:schemeClr>
                </a:solidFill>
                <a:latin typeface="Bangla" panose="03000603000000000000" pitchFamily="66" charset="0"/>
                <a:cs typeface="Bangla" panose="03000603000000000000" pitchFamily="66" charset="0"/>
              </a:rPr>
              <a:t>•	 সালাতে যা করা ও বলা হয় তা বুঝার চেষ্টা করা</a:t>
            </a:r>
          </a:p>
          <a:p>
            <a:r>
              <a:rPr lang="as-IN" sz="2400" dirty="0">
                <a:solidFill>
                  <a:schemeClr val="accent6">
                    <a:lumMod val="75000"/>
                  </a:schemeClr>
                </a:solidFill>
                <a:latin typeface="Bangla" panose="03000603000000000000" pitchFamily="66" charset="0"/>
                <a:cs typeface="Bangla" panose="03000603000000000000" pitchFamily="66" charset="0"/>
              </a:rPr>
              <a:t>•	 কিরাত, যিকির ও দো‘আর অর্থে চিন্তা করা</a:t>
            </a:r>
          </a:p>
          <a:p>
            <a:r>
              <a:rPr lang="as-IN" sz="2400" dirty="0">
                <a:solidFill>
                  <a:schemeClr val="accent6">
                    <a:lumMod val="75000"/>
                  </a:schemeClr>
                </a:solidFill>
                <a:latin typeface="Bangla" panose="03000603000000000000" pitchFamily="66" charset="0"/>
                <a:cs typeface="Bangla" panose="03000603000000000000" pitchFamily="66" charset="0"/>
              </a:rPr>
              <a:t>•	মহান আল্লাহর সাথে কথা বলছে স্মরণ রাখা। </a:t>
            </a:r>
          </a:p>
          <a:p>
            <a:r>
              <a:rPr lang="as-IN" sz="2400" dirty="0">
                <a:solidFill>
                  <a:schemeClr val="accent6">
                    <a:lumMod val="75000"/>
                  </a:schemeClr>
                </a:solidFill>
                <a:latin typeface="Bangla" panose="03000603000000000000" pitchFamily="66" charset="0"/>
                <a:cs typeface="Bangla" panose="03000603000000000000" pitchFamily="66" charset="0"/>
              </a:rPr>
              <a:t>তার প্রমাণ, জিবরিলের হাদিসে ইহসানের ব্যাখ্যায় নবী সাল্লাল্লাহু আলাইহি ওয়াসাল্লাম বলেছেন,</a:t>
            </a:r>
          </a:p>
          <a:p>
            <a:r>
              <a:rPr lang="as-IN" sz="2400" dirty="0">
                <a:solidFill>
                  <a:schemeClr val="accent6">
                    <a:lumMod val="75000"/>
                  </a:schemeClr>
                </a:solidFill>
                <a:latin typeface="Bangla" panose="03000603000000000000" pitchFamily="66" charset="0"/>
                <a:cs typeface="Bangla" panose="03000603000000000000" pitchFamily="66" charset="0"/>
              </a:rPr>
              <a:t>«</a:t>
            </a:r>
            <a:r>
              <a:rPr lang="ar-AE" sz="2400" dirty="0">
                <a:solidFill>
                  <a:schemeClr val="accent6">
                    <a:lumMod val="75000"/>
                  </a:schemeClr>
                </a:solidFill>
                <a:latin typeface="Bangla" panose="03000603000000000000" pitchFamily="66" charset="0"/>
              </a:rPr>
              <a:t>أن تعبد الله كأنك تراه فإن لم تكن تراه فإنه يراك».</a:t>
            </a:r>
          </a:p>
          <a:p>
            <a:r>
              <a:rPr lang="ar-AE" sz="2400" dirty="0">
                <a:solidFill>
                  <a:schemeClr val="accent6">
                    <a:lumMod val="75000"/>
                  </a:schemeClr>
                </a:solidFill>
                <a:latin typeface="Bangla" panose="03000603000000000000" pitchFamily="66" charset="0"/>
              </a:rPr>
              <a:t>‘</a:t>
            </a:r>
            <a:r>
              <a:rPr lang="as-IN" sz="2000" dirty="0">
                <a:solidFill>
                  <a:schemeClr val="accent6">
                    <a:lumMod val="75000"/>
                  </a:schemeClr>
                </a:solidFill>
                <a:latin typeface="Bangla" panose="03000603000000000000" pitchFamily="66" charset="0"/>
                <a:cs typeface="Bangla" panose="03000603000000000000" pitchFamily="66" charset="0"/>
              </a:rPr>
              <a:t>তুমি এমনভাবে আল্লাহর ইবাদত কর, ঠিক যেন তাকে দেখছ। যদি তাকে না দেখ, অবশ্যই তিনি তোমাকে দেখছেন।’ [বুখারি ও মুসলিম]</a:t>
            </a:r>
          </a:p>
          <a:p>
            <a:r>
              <a:rPr lang="en-US" sz="2400" dirty="0">
                <a:solidFill>
                  <a:schemeClr val="accent6">
                    <a:lumMod val="75000"/>
                  </a:schemeClr>
                </a:solidFill>
                <a:latin typeface="Bangla" panose="03000603000000000000" pitchFamily="66" charset="0"/>
                <a:cs typeface="Bangla" panose="03000603000000000000" pitchFamily="66" charset="0"/>
              </a:rPr>
              <a:t>                             </a:t>
            </a:r>
            <a:r>
              <a:rPr lang="as-IN" sz="2400" dirty="0">
                <a:solidFill>
                  <a:srgbClr val="0000FF"/>
                </a:solidFill>
                <a:latin typeface="Bangla" panose="03000603000000000000" pitchFamily="66" charset="0"/>
                <a:cs typeface="Bangla" panose="03000603000000000000" pitchFamily="66" charset="0"/>
              </a:rPr>
              <a:t>সালাতঃ</a:t>
            </a:r>
            <a:r>
              <a:rPr lang="en-US" sz="2400" dirty="0">
                <a:solidFill>
                  <a:srgbClr val="0000FF"/>
                </a:solidFill>
                <a:latin typeface="Bangla" panose="03000603000000000000" pitchFamily="66" charset="0"/>
                <a:cs typeface="Bangla" panose="03000603000000000000" pitchFamily="66" charset="0"/>
              </a:rPr>
              <a:t> </a:t>
            </a:r>
            <a:r>
              <a:rPr lang="as-IN" sz="2400" dirty="0">
                <a:solidFill>
                  <a:srgbClr val="0000FF"/>
                </a:solidFill>
                <a:latin typeface="Bangla" panose="03000603000000000000" pitchFamily="66" charset="0"/>
                <a:cs typeface="Bangla" panose="03000603000000000000" pitchFamily="66" charset="0"/>
              </a:rPr>
              <a:t>ঈমানের দৃঢ়তা- ইহসান- প্রকৃত স্বাদ- আগ্রহ বৃদ্ধি</a:t>
            </a:r>
          </a:p>
          <a:p>
            <a:r>
              <a:rPr lang="as-IN" sz="2400" dirty="0">
                <a:solidFill>
                  <a:schemeClr val="accent6">
                    <a:lumMod val="75000"/>
                  </a:schemeClr>
                </a:solidFill>
                <a:latin typeface="Bangla" panose="03000603000000000000" pitchFamily="66" charset="0"/>
                <a:cs typeface="Bangla" panose="03000603000000000000" pitchFamily="66" charset="0"/>
              </a:rPr>
              <a:t>বস্তুত, ঈমানের দৃঢ়তা অনুপাতে মুসল্লির ইহসান সৃষ্টি হয়, আর ইহসান অনুপাতে মুসল্লি তার স্বাদ আস্বাদন করে। শরীয়ত এ জন্যেই ঈমান দৃঢ় করার অনেক উপায় বলে দিয়েছে, যেমন নবী সাল্লাল্লাহু আলাইহি ওয়াসাল্লাম বলতেন,</a:t>
            </a:r>
          </a:p>
          <a:p>
            <a:r>
              <a:rPr lang="as-IN" sz="2400" dirty="0">
                <a:solidFill>
                  <a:schemeClr val="accent6">
                    <a:lumMod val="75000"/>
                  </a:schemeClr>
                </a:solidFill>
                <a:latin typeface="Bangla" panose="03000603000000000000" pitchFamily="66" charset="0"/>
                <a:cs typeface="Bangla" panose="03000603000000000000" pitchFamily="66" charset="0"/>
              </a:rPr>
              <a:t>«</a:t>
            </a:r>
            <a:r>
              <a:rPr lang="ar-AE" sz="2400" dirty="0">
                <a:solidFill>
                  <a:schemeClr val="accent6">
                    <a:lumMod val="75000"/>
                  </a:schemeClr>
                </a:solidFill>
                <a:latin typeface="Bangla" panose="03000603000000000000" pitchFamily="66" charset="0"/>
              </a:rPr>
              <a:t>أرحنا بالصلاة يا بلال».</a:t>
            </a:r>
          </a:p>
          <a:p>
            <a:r>
              <a:rPr lang="ar-AE" sz="2400" dirty="0">
                <a:solidFill>
                  <a:schemeClr val="accent6">
                    <a:lumMod val="75000"/>
                  </a:schemeClr>
                </a:solidFill>
                <a:latin typeface="Bangla" panose="03000603000000000000" pitchFamily="66" charset="0"/>
              </a:rPr>
              <a:t>‘</a:t>
            </a:r>
            <a:r>
              <a:rPr lang="as-IN" sz="2400" dirty="0">
                <a:solidFill>
                  <a:schemeClr val="accent6">
                    <a:lumMod val="75000"/>
                  </a:schemeClr>
                </a:solidFill>
                <a:latin typeface="Bangla" panose="03000603000000000000" pitchFamily="66" charset="0"/>
                <a:cs typeface="Bangla" panose="03000603000000000000" pitchFamily="66" charset="0"/>
              </a:rPr>
              <a:t>হে বেলাল, সালাতের দ্বারা আমাদের প্রশান্তি দাও।’ [আবু দাউদ ও আহমদ।] লক্ষ্য করুন, তিনি «</a:t>
            </a:r>
            <a:r>
              <a:rPr lang="ar-AE" sz="2400" dirty="0">
                <a:solidFill>
                  <a:schemeClr val="accent6">
                    <a:lumMod val="75000"/>
                  </a:schemeClr>
                </a:solidFill>
                <a:latin typeface="Bangla" panose="03000603000000000000" pitchFamily="66" charset="0"/>
              </a:rPr>
              <a:t>أرحنا منها» </a:t>
            </a:r>
            <a:r>
              <a:rPr lang="en-US" sz="2400" dirty="0">
                <a:solidFill>
                  <a:schemeClr val="accent6">
                    <a:lumMod val="75000"/>
                  </a:schemeClr>
                </a:solidFill>
                <a:latin typeface="Bangla" panose="03000603000000000000" pitchFamily="66" charset="0"/>
              </a:rPr>
              <a:t> </a:t>
            </a:r>
            <a:r>
              <a:rPr lang="as-IN" sz="2400" dirty="0">
                <a:solidFill>
                  <a:schemeClr val="accent6">
                    <a:lumMod val="75000"/>
                  </a:schemeClr>
                </a:solidFill>
                <a:latin typeface="Bangla" panose="03000603000000000000" pitchFamily="66" charset="0"/>
                <a:cs typeface="Bangla" panose="03000603000000000000" pitchFamily="66" charset="0"/>
              </a:rPr>
              <a:t>বলেন নি, যার অর্থ সালাত থেকে স্বস্তি দাও।</a:t>
            </a:r>
          </a:p>
        </p:txBody>
      </p:sp>
      <p:pic>
        <p:nvPicPr>
          <p:cNvPr id="5" name="Picture 4" descr="A bouquet of flowers&#10;&#10;Description automatically generated with low confidence">
            <a:extLst>
              <a:ext uri="{FF2B5EF4-FFF2-40B4-BE49-F238E27FC236}">
                <a16:creationId xmlns:a16="http://schemas.microsoft.com/office/drawing/2014/main" id="{F6DCD3B5-FEC2-487D-8ADC-4E9A71E78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 y="5946484"/>
            <a:ext cx="11968163" cy="911516"/>
          </a:xfrm>
          <a:prstGeom prst="rect">
            <a:avLst/>
          </a:prstGeom>
        </p:spPr>
      </p:pic>
    </p:spTree>
    <p:extLst>
      <p:ext uri="{BB962C8B-B14F-4D97-AF65-F5344CB8AC3E}">
        <p14:creationId xmlns:p14="http://schemas.microsoft.com/office/powerpoint/2010/main" val="228347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salat-2</Template>
  <TotalTime>2</TotalTime>
  <Words>2813</Words>
  <Application>Microsoft Office PowerPoint</Application>
  <PresentationFormat>Widescreen</PresentationFormat>
  <Paragraphs>158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Bangla</vt:lpstr>
      <vt:lpstr>Calibri</vt:lpstr>
      <vt:lpstr>Calibri Light</vt:lpstr>
      <vt:lpstr>Office Theme</vt:lpstr>
      <vt:lpstr>প্রানবন্ত সালাতঃ ৩য় পর্ব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প্রানবন্ত সালাতঃ ৩য় পর্ব</dc:title>
  <dc:creator>Mahbuba Rehana Raheen</dc:creator>
  <cp:lastModifiedBy>Mahbuba Rehana Raheen</cp:lastModifiedBy>
  <cp:revision>1</cp:revision>
  <dcterms:created xsi:type="dcterms:W3CDTF">2022-02-18T15:44:38Z</dcterms:created>
  <dcterms:modified xsi:type="dcterms:W3CDTF">2022-02-18T15:47:04Z</dcterms:modified>
</cp:coreProperties>
</file>