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3"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CE3"/>
    <a:srgbClr val="D21B96"/>
    <a:srgbClr val="CB4E70"/>
    <a:srgbClr val="EE809D"/>
    <a:srgbClr val="43196F"/>
    <a:srgbClr val="6F2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1/13/2022</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91115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2983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40898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93080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17616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280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11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30381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9877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0719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1/13/2022</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179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1/13/2022</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0904470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C6D8EE7-AB08-480A-809B-EFD64DD19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AA741-9211-4F80-9F59-6634BED2B499}"/>
              </a:ext>
            </a:extLst>
          </p:cNvPr>
          <p:cNvSpPr>
            <a:spLocks noGrp="1"/>
          </p:cNvSpPr>
          <p:nvPr>
            <p:ph type="ctrTitle"/>
          </p:nvPr>
        </p:nvSpPr>
        <p:spPr>
          <a:xfrm>
            <a:off x="1524000" y="5095172"/>
            <a:ext cx="9006348" cy="670206"/>
          </a:xfrm>
        </p:spPr>
        <p:txBody>
          <a:bodyPr>
            <a:noAutofit/>
          </a:bodyPr>
          <a:lstStyle/>
          <a:p>
            <a:pPr algn="ctr"/>
            <a:r>
              <a:rPr lang="as-IN" sz="4000" dirty="0">
                <a:solidFill>
                  <a:srgbClr val="6F257E"/>
                </a:solidFill>
                <a:latin typeface="Bangla" panose="03000603000000000000" pitchFamily="66" charset="0"/>
                <a:cs typeface="Bangla" panose="03000603000000000000" pitchFamily="66" charset="0"/>
              </a:rPr>
              <a:t>মাহে রমাদানের পূর্ব আহবান-পর্বঃ</a:t>
            </a:r>
            <a:r>
              <a:rPr lang="en-US" sz="4000" dirty="0">
                <a:solidFill>
                  <a:srgbClr val="6F257E"/>
                </a:solidFill>
                <a:latin typeface="Bangla" panose="03000603000000000000" pitchFamily="66" charset="0"/>
                <a:cs typeface="Bangla" panose="03000603000000000000" pitchFamily="66" charset="0"/>
              </a:rPr>
              <a:t> </a:t>
            </a:r>
            <a:r>
              <a:rPr lang="as-IN" sz="4000" dirty="0">
                <a:solidFill>
                  <a:srgbClr val="6F257E"/>
                </a:solidFill>
                <a:latin typeface="Bangla" panose="03000603000000000000" pitchFamily="66" charset="0"/>
                <a:cs typeface="Bangla" panose="03000603000000000000" pitchFamily="66" charset="0"/>
              </a:rPr>
              <a:t>১</a:t>
            </a:r>
            <a:endParaRPr lang="en-US" sz="4000" dirty="0">
              <a:solidFill>
                <a:srgbClr val="6F257E"/>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E62CDE6A-6631-4D04-A1CB-7EDA38D0315C}"/>
              </a:ext>
            </a:extLst>
          </p:cNvPr>
          <p:cNvSpPr>
            <a:spLocks noGrp="1"/>
          </p:cNvSpPr>
          <p:nvPr>
            <p:ph type="subTitle" idx="1"/>
          </p:nvPr>
        </p:nvSpPr>
        <p:spPr>
          <a:xfrm>
            <a:off x="1524000" y="5764001"/>
            <a:ext cx="9006348" cy="365125"/>
          </a:xfrm>
        </p:spPr>
        <p:txBody>
          <a:bodyPr>
            <a:noAutofit/>
          </a:bodyPr>
          <a:lstStyle/>
          <a:p>
            <a:pPr algn="ctr"/>
            <a:r>
              <a:rPr lang="en-US" sz="2800" dirty="0" err="1">
                <a:solidFill>
                  <a:srgbClr val="43196F"/>
                </a:solidFill>
                <a:latin typeface="Bangla" panose="03000603000000000000" pitchFamily="66" charset="0"/>
                <a:cs typeface="Bangla" panose="03000603000000000000" pitchFamily="66" charset="0"/>
              </a:rPr>
              <a:t>আসসালামু’আলাইকুম</a:t>
            </a:r>
            <a:r>
              <a:rPr lang="en-US" sz="2800" dirty="0">
                <a:solidFill>
                  <a:srgbClr val="43196F"/>
                </a:solidFill>
                <a:latin typeface="Bangla" panose="03000603000000000000" pitchFamily="66" charset="0"/>
                <a:cs typeface="Bangla" panose="03000603000000000000" pitchFamily="66" charset="0"/>
              </a:rPr>
              <a:t> </a:t>
            </a:r>
            <a:r>
              <a:rPr lang="en-US" sz="2800" dirty="0" err="1">
                <a:solidFill>
                  <a:srgbClr val="43196F"/>
                </a:solidFill>
                <a:latin typeface="Bangla" panose="03000603000000000000" pitchFamily="66" charset="0"/>
                <a:cs typeface="Bangla" panose="03000603000000000000" pitchFamily="66" charset="0"/>
              </a:rPr>
              <a:t>ওয়া</a:t>
            </a:r>
            <a:r>
              <a:rPr lang="en-US" sz="2800" dirty="0">
                <a:solidFill>
                  <a:srgbClr val="43196F"/>
                </a:solidFill>
                <a:latin typeface="Bangla" panose="03000603000000000000" pitchFamily="66" charset="0"/>
                <a:cs typeface="Bangla" panose="03000603000000000000" pitchFamily="66" charset="0"/>
              </a:rPr>
              <a:t> </a:t>
            </a:r>
            <a:r>
              <a:rPr lang="en-US" sz="2800" dirty="0" err="1">
                <a:solidFill>
                  <a:srgbClr val="43196F"/>
                </a:solidFill>
                <a:latin typeface="Bangla" panose="03000603000000000000" pitchFamily="66" charset="0"/>
                <a:cs typeface="Bangla" panose="03000603000000000000" pitchFamily="66" charset="0"/>
              </a:rPr>
              <a:t>রাহমাতুল্লাহি</a:t>
            </a:r>
            <a:r>
              <a:rPr lang="en-US" sz="2800" dirty="0">
                <a:solidFill>
                  <a:srgbClr val="43196F"/>
                </a:solidFill>
                <a:latin typeface="Bangla" panose="03000603000000000000" pitchFamily="66" charset="0"/>
                <a:cs typeface="Bangla" panose="03000603000000000000" pitchFamily="66" charset="0"/>
              </a:rPr>
              <a:t> </a:t>
            </a:r>
            <a:r>
              <a:rPr lang="en-US" sz="2800" dirty="0" err="1">
                <a:solidFill>
                  <a:srgbClr val="43196F"/>
                </a:solidFill>
                <a:latin typeface="Bangla" panose="03000603000000000000" pitchFamily="66" charset="0"/>
                <a:cs typeface="Bangla" panose="03000603000000000000" pitchFamily="66" charset="0"/>
              </a:rPr>
              <a:t>ওয়া</a:t>
            </a:r>
            <a:r>
              <a:rPr lang="en-US" sz="2800" dirty="0">
                <a:solidFill>
                  <a:srgbClr val="43196F"/>
                </a:solidFill>
                <a:latin typeface="Bangla" panose="03000603000000000000" pitchFamily="66" charset="0"/>
                <a:cs typeface="Bangla" panose="03000603000000000000" pitchFamily="66" charset="0"/>
              </a:rPr>
              <a:t> </a:t>
            </a:r>
            <a:r>
              <a:rPr lang="en-US" sz="2800" dirty="0" err="1">
                <a:solidFill>
                  <a:srgbClr val="43196F"/>
                </a:solidFill>
                <a:latin typeface="Bangla" panose="03000603000000000000" pitchFamily="66" charset="0"/>
                <a:cs typeface="Bangla" panose="03000603000000000000" pitchFamily="66" charset="0"/>
              </a:rPr>
              <a:t>বারাকাতুহ</a:t>
            </a:r>
            <a:endParaRPr lang="en-US" sz="2800" dirty="0">
              <a:solidFill>
                <a:srgbClr val="43196F"/>
              </a:solidFill>
              <a:latin typeface="Bangla" panose="03000603000000000000" pitchFamily="66" charset="0"/>
              <a:cs typeface="Bangla" panose="03000603000000000000" pitchFamily="66" charset="0"/>
            </a:endParaRPr>
          </a:p>
        </p:txBody>
      </p:sp>
      <p:sp>
        <p:nvSpPr>
          <p:cNvPr id="48" name="Rectangle 47">
            <a:extLst>
              <a:ext uri="{FF2B5EF4-FFF2-40B4-BE49-F238E27FC236}">
                <a16:creationId xmlns:a16="http://schemas.microsoft.com/office/drawing/2014/main" id="{6299FC50-98B5-4C3E-BE55-16E537236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1"/>
            <a:ext cx="8710564" cy="5144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orn and broken paint">
            <a:extLst>
              <a:ext uri="{FF2B5EF4-FFF2-40B4-BE49-F238E27FC236}">
                <a16:creationId xmlns:a16="http://schemas.microsoft.com/office/drawing/2014/main" id="{217F4B6A-233E-4D15-9003-F04C3AF103DD}"/>
              </a:ext>
            </a:extLst>
          </p:cNvPr>
          <p:cNvPicPr>
            <a:picLocks noChangeAspect="1"/>
          </p:cNvPicPr>
          <p:nvPr/>
        </p:nvPicPr>
        <p:blipFill rotWithShape="1">
          <a:blip r:embed="rId2"/>
          <a:srcRect t="12045" r="-2" b="28526"/>
          <a:stretch/>
        </p:blipFill>
        <p:spPr>
          <a:xfrm>
            <a:off x="20" y="-9920"/>
            <a:ext cx="8704133" cy="5146773"/>
          </a:xfrm>
          <a:custGeom>
            <a:avLst/>
            <a:gdLst/>
            <a:ahLst/>
            <a:cxnLst/>
            <a:rect l="l" t="t" r="r" b="b"/>
            <a:pathLst>
              <a:path w="8704153" h="5146773">
                <a:moveTo>
                  <a:pt x="0" y="0"/>
                </a:moveTo>
                <a:lnTo>
                  <a:pt x="8704153" y="0"/>
                </a:lnTo>
                <a:lnTo>
                  <a:pt x="8704153" y="794548"/>
                </a:lnTo>
                <a:lnTo>
                  <a:pt x="8704153" y="870659"/>
                </a:lnTo>
                <a:lnTo>
                  <a:pt x="8702228" y="870659"/>
                </a:lnTo>
                <a:lnTo>
                  <a:pt x="8698490" y="1018513"/>
                </a:lnTo>
                <a:cubicBezTo>
                  <a:pt x="8581924" y="3318097"/>
                  <a:pt x="6680481" y="5146773"/>
                  <a:pt x="4351928" y="5146773"/>
                </a:cubicBezTo>
                <a:cubicBezTo>
                  <a:pt x="2023376" y="5146773"/>
                  <a:pt x="121932" y="3318097"/>
                  <a:pt x="5366" y="1018513"/>
                </a:cubicBezTo>
                <a:lnTo>
                  <a:pt x="1628" y="870659"/>
                </a:lnTo>
                <a:lnTo>
                  <a:pt x="0" y="870659"/>
                </a:lnTo>
                <a:close/>
              </a:path>
            </a:pathLst>
          </a:custGeom>
        </p:spPr>
      </p:pic>
      <p:pic>
        <p:nvPicPr>
          <p:cNvPr id="6" name="Picture 5" descr="A picture containing text, swimming, night sky, ocean floor&#10;&#10;Description automatically generated">
            <a:extLst>
              <a:ext uri="{FF2B5EF4-FFF2-40B4-BE49-F238E27FC236}">
                <a16:creationId xmlns:a16="http://schemas.microsoft.com/office/drawing/2014/main" id="{768F4F0E-B5DE-4C36-8F1D-936D096EFF72}"/>
              </a:ext>
            </a:extLst>
          </p:cNvPr>
          <p:cNvPicPr>
            <a:picLocks noChangeAspect="1"/>
          </p:cNvPicPr>
          <p:nvPr/>
        </p:nvPicPr>
        <p:blipFill rotWithShape="1">
          <a:blip r:embed="rId3">
            <a:extLst>
              <a:ext uri="{28A0092B-C50C-407E-A947-70E740481C1C}">
                <a14:useLocalDpi xmlns:a14="http://schemas.microsoft.com/office/drawing/2010/main" val="0"/>
              </a:ext>
            </a:extLst>
          </a:blip>
          <a:srcRect t="9713" r="-4" b="-4"/>
          <a:stretch/>
        </p:blipFill>
        <p:spPr>
          <a:xfrm>
            <a:off x="8699570" y="-9920"/>
            <a:ext cx="3492434" cy="1765814"/>
          </a:xfrm>
          <a:prstGeom prst="rect">
            <a:avLst/>
          </a:prstGeom>
        </p:spPr>
      </p:pic>
      <p:pic>
        <p:nvPicPr>
          <p:cNvPr id="8" name="Picture 7" descr="A picture containing cloth, bed&#10;&#10;Description automatically generated">
            <a:extLst>
              <a:ext uri="{FF2B5EF4-FFF2-40B4-BE49-F238E27FC236}">
                <a16:creationId xmlns:a16="http://schemas.microsoft.com/office/drawing/2014/main" id="{053B2103-A8B8-441B-AC76-26BF08F674F0}"/>
              </a:ext>
            </a:extLst>
          </p:cNvPr>
          <p:cNvPicPr>
            <a:picLocks noChangeAspect="1"/>
          </p:cNvPicPr>
          <p:nvPr/>
        </p:nvPicPr>
        <p:blipFill rotWithShape="1">
          <a:blip r:embed="rId4">
            <a:extLst>
              <a:ext uri="{28A0092B-C50C-407E-A947-70E740481C1C}">
                <a14:useLocalDpi xmlns:a14="http://schemas.microsoft.com/office/drawing/2010/main" val="0"/>
              </a:ext>
            </a:extLst>
          </a:blip>
          <a:srcRect l="31609" r="190"/>
          <a:stretch/>
        </p:blipFill>
        <p:spPr>
          <a:xfrm>
            <a:off x="8702022" y="1743835"/>
            <a:ext cx="3489978" cy="3402938"/>
          </a:xfrm>
          <a:prstGeom prst="rect">
            <a:avLst/>
          </a:prstGeom>
        </p:spPr>
      </p:pic>
    </p:spTree>
    <p:extLst>
      <p:ext uri="{BB962C8B-B14F-4D97-AF65-F5344CB8AC3E}">
        <p14:creationId xmlns:p14="http://schemas.microsoft.com/office/powerpoint/2010/main" val="1586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A3D7368-8E28-4CDB-B0AC-5556FB16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03E0B41-DDB9-4EBC-9A65-4607E99C9E1A}"/>
              </a:ext>
            </a:extLst>
          </p:cNvPr>
          <p:cNvSpPr txBox="1"/>
          <p:nvPr/>
        </p:nvSpPr>
        <p:spPr>
          <a:xfrm>
            <a:off x="110891" y="92541"/>
            <a:ext cx="4942930" cy="5479011"/>
          </a:xfrm>
          <a:prstGeom prst="rect">
            <a:avLst/>
          </a:prstGeom>
        </p:spPr>
        <p:txBody>
          <a:bodyPr vert="horz" lIns="91440" tIns="45720" rIns="91440" bIns="45720" rtlCol="0">
            <a:normAutofit/>
          </a:bodyPr>
          <a:lstStyle/>
          <a:p>
            <a:pPr marL="0" marR="0">
              <a:lnSpc>
                <a:spcPct val="110000"/>
              </a:lnSpc>
              <a:spcBef>
                <a:spcPts val="0"/>
              </a:spcBef>
              <a:spcAft>
                <a:spcPts val="800"/>
              </a:spcAft>
            </a:pPr>
            <a:endParaRPr lang="en-US" sz="2000" b="1" dirty="0">
              <a:solidFill>
                <a:schemeClr val="accent5">
                  <a:lumMod val="75000"/>
                </a:schemeClr>
              </a:solidFill>
              <a:effectLst/>
              <a:latin typeface="Bangla" panose="03000603000000000000" pitchFamily="66" charset="0"/>
              <a:cs typeface="Bangla" panose="03000603000000000000" pitchFamily="66" charset="0"/>
            </a:endParaRPr>
          </a:p>
          <a:p>
            <a:pPr marL="0" marR="0" algn="ctr">
              <a:lnSpc>
                <a:spcPct val="110000"/>
              </a:lnSpc>
              <a:spcBef>
                <a:spcPts val="0"/>
              </a:spcBef>
              <a:spcAft>
                <a:spcPts val="800"/>
              </a:spcAft>
            </a:pPr>
            <a:r>
              <a:rPr lang="en-US" sz="2000" b="1" dirty="0" err="1">
                <a:solidFill>
                  <a:schemeClr val="accent5">
                    <a:lumMod val="75000"/>
                  </a:schemeClr>
                </a:solidFill>
                <a:effectLst/>
                <a:latin typeface="Bangla" panose="03000603000000000000" pitchFamily="66" charset="0"/>
                <a:cs typeface="Bangla" panose="03000603000000000000" pitchFamily="66" charset="0"/>
              </a:rPr>
              <a:t>সূরা</a:t>
            </a:r>
            <a:r>
              <a:rPr lang="en-US" sz="2000" b="1" dirty="0">
                <a:solidFill>
                  <a:schemeClr val="accent5">
                    <a:lumMod val="75000"/>
                  </a:schemeClr>
                </a:solidFill>
                <a:effectLst/>
                <a:latin typeface="Bangla" panose="03000603000000000000" pitchFamily="66" charset="0"/>
                <a:cs typeface="Bangla" panose="03000603000000000000" pitchFamily="66" charset="0"/>
              </a:rPr>
              <a:t> </a:t>
            </a:r>
            <a:r>
              <a:rPr lang="en-US" sz="2000" b="1" dirty="0" err="1">
                <a:solidFill>
                  <a:schemeClr val="accent5">
                    <a:lumMod val="75000"/>
                  </a:schemeClr>
                </a:solidFill>
                <a:effectLst/>
                <a:latin typeface="Bangla" panose="03000603000000000000" pitchFamily="66" charset="0"/>
                <a:cs typeface="Bangla" panose="03000603000000000000" pitchFamily="66" charset="0"/>
              </a:rPr>
              <a:t>ইউনুসঃ</a:t>
            </a:r>
            <a:r>
              <a:rPr lang="en-US" sz="2000" b="1" dirty="0">
                <a:solidFill>
                  <a:schemeClr val="accent5">
                    <a:lumMod val="75000"/>
                  </a:schemeClr>
                </a:solidFill>
                <a:effectLst/>
                <a:latin typeface="Bangla" panose="03000603000000000000" pitchFamily="66" charset="0"/>
                <a:cs typeface="Bangla" panose="03000603000000000000" pitchFamily="66" charset="0"/>
              </a:rPr>
              <a:t> ৫৭-৫৮</a:t>
            </a:r>
          </a:p>
          <a:p>
            <a:pPr marL="0" marR="0">
              <a:lnSpc>
                <a:spcPct val="110000"/>
              </a:lnSpc>
              <a:spcBef>
                <a:spcPts val="0"/>
              </a:spcBef>
              <a:spcAft>
                <a:spcPts val="800"/>
              </a:spcAft>
            </a:pPr>
            <a:r>
              <a:rPr lang="en-US" sz="2000" dirty="0">
                <a:solidFill>
                  <a:schemeClr val="accent3">
                    <a:lumMod val="75000"/>
                  </a:schemeClr>
                </a:solidFill>
                <a:effectLst/>
                <a:latin typeface="Bangla" panose="03000603000000000000" pitchFamily="66" charset="0"/>
                <a:cs typeface="Bangla" panose="03000603000000000000" pitchFamily="66" charset="0"/>
              </a:rPr>
              <a:t>১০:৫৭ </a:t>
            </a:r>
            <a:r>
              <a:rPr lang="en-US" sz="2000" dirty="0" err="1">
                <a:solidFill>
                  <a:schemeClr val="accent3">
                    <a:lumMod val="75000"/>
                  </a:schemeClr>
                </a:solidFill>
                <a:effectLst/>
                <a:latin typeface="Bangla" panose="03000603000000000000" pitchFamily="66" charset="0"/>
                <a:cs typeface="Bangla" panose="03000603000000000000" pitchFamily="66" charset="0"/>
              </a:rPr>
              <a:t>یٰۤاَیُّهَا</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النَّاسُ</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قَدۡ</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جَآءَتۡکُمۡ</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مَّوۡعِظَۃٌ</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مِّنۡ</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رَّبِّکُمۡ</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وَ</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شِفَآءٌ</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لِّمَا</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فِی</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الصُّدُوۡرِ</a:t>
            </a:r>
            <a:r>
              <a:rPr lang="en-US" sz="2000" dirty="0">
                <a:solidFill>
                  <a:schemeClr val="accent3">
                    <a:lumMod val="75000"/>
                  </a:schemeClr>
                </a:solidFill>
                <a:effectLst/>
                <a:latin typeface="Bangla" panose="03000603000000000000" pitchFamily="66" charset="0"/>
                <a:cs typeface="Bangla" panose="03000603000000000000" pitchFamily="66" charset="0"/>
              </a:rPr>
              <a:t> ۙ </a:t>
            </a:r>
            <a:r>
              <a:rPr lang="en-US" sz="2000" dirty="0" err="1">
                <a:solidFill>
                  <a:schemeClr val="accent3">
                    <a:lumMod val="75000"/>
                  </a:schemeClr>
                </a:solidFill>
                <a:effectLst/>
                <a:latin typeface="Bangla" panose="03000603000000000000" pitchFamily="66" charset="0"/>
                <a:cs typeface="Bangla" panose="03000603000000000000" pitchFamily="66" charset="0"/>
              </a:rPr>
              <a:t>وَ</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هُدًی</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وَّ</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رَحۡمَۃٌ</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لِّلۡمُؤۡمِنِیۡنَ</a:t>
            </a:r>
            <a:r>
              <a:rPr lang="en-US" sz="2000" dirty="0">
                <a:solidFill>
                  <a:schemeClr val="accent3">
                    <a:lumMod val="75000"/>
                  </a:schemeClr>
                </a:solidFill>
                <a:effectLst/>
                <a:latin typeface="Bangla" panose="03000603000000000000" pitchFamily="66" charset="0"/>
                <a:cs typeface="Bangla" panose="03000603000000000000" pitchFamily="66" charset="0"/>
              </a:rPr>
              <a:t> </a:t>
            </a:r>
          </a:p>
          <a:p>
            <a:pPr marL="0" marR="0">
              <a:lnSpc>
                <a:spcPct val="110000"/>
              </a:lnSpc>
              <a:spcBef>
                <a:spcPts val="0"/>
              </a:spcBef>
              <a:spcAft>
                <a:spcPts val="800"/>
              </a:spcAft>
            </a:pPr>
            <a:r>
              <a:rPr lang="en-US" sz="2000" dirty="0">
                <a:solidFill>
                  <a:schemeClr val="accent3">
                    <a:lumMod val="75000"/>
                  </a:schemeClr>
                </a:solidFill>
                <a:effectLst/>
                <a:latin typeface="Bangla" panose="03000603000000000000" pitchFamily="66" charset="0"/>
                <a:cs typeface="Bangla" panose="03000603000000000000" pitchFamily="66" charset="0"/>
              </a:rPr>
              <a:t>হে </a:t>
            </a:r>
            <a:r>
              <a:rPr lang="en-US" sz="2000" dirty="0" err="1">
                <a:solidFill>
                  <a:schemeClr val="accent3">
                    <a:lumMod val="75000"/>
                  </a:schemeClr>
                </a:solidFill>
                <a:effectLst/>
                <a:latin typeface="Bangla" panose="03000603000000000000" pitchFamily="66" charset="0"/>
                <a:cs typeface="Bangla" panose="03000603000000000000" pitchFamily="66" charset="0"/>
              </a:rPr>
              <a:t>লোকসকল</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তোমাদের</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প্রতি</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তোমাদের</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রবের</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কাছ</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থেকে</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এসেছে</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উপদেশ</a:t>
            </a:r>
            <a:r>
              <a:rPr lang="en-US" sz="2000" dirty="0">
                <a:solidFill>
                  <a:schemeClr val="accent3">
                    <a:lumMod val="75000"/>
                  </a:schemeClr>
                </a:solidFill>
                <a:effectLst/>
                <a:latin typeface="Bangla" panose="03000603000000000000" pitchFamily="66" charset="0"/>
                <a:cs typeface="Bangla" panose="03000603000000000000" pitchFamily="66" charset="0"/>
              </a:rPr>
              <a:t> ও </a:t>
            </a:r>
            <a:r>
              <a:rPr lang="en-US" sz="2000" dirty="0" err="1">
                <a:solidFill>
                  <a:schemeClr val="accent3">
                    <a:lumMod val="75000"/>
                  </a:schemeClr>
                </a:solidFill>
                <a:effectLst/>
                <a:latin typeface="Bangla" panose="03000603000000000000" pitchFamily="66" charset="0"/>
                <a:cs typeface="Bangla" panose="03000603000000000000" pitchFamily="66" charset="0"/>
              </a:rPr>
              <a:t>অন্তরসমূহে</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যা</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আছে</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তার</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আরোগ্য</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এবং</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মুমিনদের</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জন্য</a:t>
            </a:r>
            <a:r>
              <a:rPr lang="en-US" sz="2000" dirty="0">
                <a:solidFill>
                  <a:schemeClr val="accent3">
                    <a:lumMod val="75000"/>
                  </a:schemeClr>
                </a:solidFill>
                <a:effectLst/>
                <a:latin typeface="Bangla" panose="03000603000000000000" pitchFamily="66"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cs typeface="Bangla" panose="03000603000000000000" pitchFamily="66" charset="0"/>
              </a:rPr>
              <a:t>হিদায়াত</a:t>
            </a:r>
            <a:r>
              <a:rPr lang="en-US" sz="2000" dirty="0">
                <a:solidFill>
                  <a:schemeClr val="accent3">
                    <a:lumMod val="75000"/>
                  </a:schemeClr>
                </a:solidFill>
                <a:effectLst/>
                <a:latin typeface="Bangla" panose="03000603000000000000" pitchFamily="66" charset="0"/>
                <a:cs typeface="Bangla" panose="03000603000000000000" pitchFamily="66" charset="0"/>
              </a:rPr>
              <a:t> ও </a:t>
            </a:r>
            <a:r>
              <a:rPr lang="en-US" sz="2000" dirty="0" err="1">
                <a:solidFill>
                  <a:schemeClr val="accent3">
                    <a:lumMod val="75000"/>
                  </a:schemeClr>
                </a:solidFill>
                <a:effectLst/>
                <a:latin typeface="Bangla" panose="03000603000000000000" pitchFamily="66" charset="0"/>
                <a:cs typeface="Bangla" panose="03000603000000000000" pitchFamily="66" charset="0"/>
              </a:rPr>
              <a:t>রহমত</a:t>
            </a:r>
            <a:r>
              <a:rPr lang="en-US" sz="2000" dirty="0">
                <a:solidFill>
                  <a:schemeClr val="accent3">
                    <a:lumMod val="75000"/>
                  </a:schemeClr>
                </a:solidFill>
                <a:effectLst/>
                <a:latin typeface="Bangla" panose="03000603000000000000" pitchFamily="66" charset="0"/>
                <a:cs typeface="Bangla" panose="03000603000000000000" pitchFamily="66" charset="0"/>
              </a:rPr>
              <a:t>।</a:t>
            </a:r>
          </a:p>
          <a:p>
            <a:pPr marL="0" marR="0">
              <a:lnSpc>
                <a:spcPct val="110000"/>
              </a:lnSpc>
              <a:spcBef>
                <a:spcPts val="0"/>
              </a:spcBef>
              <a:spcAft>
                <a:spcPts val="800"/>
              </a:spcAft>
            </a:pPr>
            <a:r>
              <a:rPr lang="en-US" sz="2000" dirty="0">
                <a:solidFill>
                  <a:schemeClr val="accent5">
                    <a:lumMod val="75000"/>
                  </a:schemeClr>
                </a:solidFill>
                <a:effectLst/>
                <a:latin typeface="Bangla" panose="03000603000000000000" pitchFamily="66" charset="0"/>
                <a:cs typeface="Bangla" panose="03000603000000000000" pitchFamily="66" charset="0"/>
              </a:rPr>
              <a:t>১০:৫৮ </a:t>
            </a:r>
            <a:r>
              <a:rPr lang="en-US" sz="2000" dirty="0" err="1">
                <a:solidFill>
                  <a:schemeClr val="accent5">
                    <a:lumMod val="75000"/>
                  </a:schemeClr>
                </a:solidFill>
                <a:effectLst/>
                <a:latin typeface="Bangla" panose="03000603000000000000" pitchFamily="66" charset="0"/>
                <a:cs typeface="Bangla" panose="03000603000000000000" pitchFamily="66" charset="0"/>
              </a:rPr>
              <a:t>قُلۡ</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بِفَضۡلِ</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اللّٰهِ</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وَ</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بِرَحۡمَتِه</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فَبِذٰلِکَ</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فَلۡیَفۡرَحُوۡا</a:t>
            </a:r>
            <a:r>
              <a:rPr lang="en-US" sz="2000" dirty="0">
                <a:solidFill>
                  <a:schemeClr val="accent5">
                    <a:lumMod val="75000"/>
                  </a:schemeClr>
                </a:solidFill>
                <a:effectLst/>
                <a:latin typeface="Bangla" panose="03000603000000000000" pitchFamily="66" charset="0"/>
                <a:cs typeface="Bangla" panose="03000603000000000000" pitchFamily="66" charset="0"/>
              </a:rPr>
              <a:t> ؕ </a:t>
            </a:r>
            <a:r>
              <a:rPr lang="en-US" sz="2000" dirty="0" err="1">
                <a:solidFill>
                  <a:schemeClr val="accent5">
                    <a:lumMod val="75000"/>
                  </a:schemeClr>
                </a:solidFill>
                <a:effectLst/>
                <a:latin typeface="Bangla" panose="03000603000000000000" pitchFamily="66" charset="0"/>
                <a:cs typeface="Bangla" panose="03000603000000000000" pitchFamily="66" charset="0"/>
              </a:rPr>
              <a:t>هُوَ</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خَیۡرٌ</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مِّمَّا</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یَجۡمَعُوۡنَ</a:t>
            </a:r>
            <a:endParaRPr lang="en-US" sz="2000" dirty="0">
              <a:solidFill>
                <a:schemeClr val="accent5">
                  <a:lumMod val="75000"/>
                </a:schemeClr>
              </a:solidFill>
              <a:effectLst/>
              <a:latin typeface="Bangla" panose="03000603000000000000" pitchFamily="66" charset="0"/>
              <a:cs typeface="Bangla" panose="03000603000000000000" pitchFamily="66" charset="0"/>
            </a:endParaRPr>
          </a:p>
          <a:p>
            <a:pPr marL="0" marR="0">
              <a:lnSpc>
                <a:spcPct val="110000"/>
              </a:lnSpc>
              <a:spcBef>
                <a:spcPts val="0"/>
              </a:spcBef>
              <a:spcAft>
                <a:spcPts val="800"/>
              </a:spcAft>
            </a:pPr>
            <a:r>
              <a:rPr lang="en-US" sz="2000" dirty="0">
                <a:solidFill>
                  <a:schemeClr val="accent5">
                    <a:lumMod val="75000"/>
                  </a:schemeClr>
                </a:solidFill>
                <a:effectLst/>
                <a:latin typeface="Bangla" panose="03000603000000000000" pitchFamily="66" charset="0"/>
                <a:cs typeface="Bangla" panose="03000603000000000000" pitchFamily="66" charset="0"/>
              </a:rPr>
              <a:t>তুমি </a:t>
            </a:r>
            <a:r>
              <a:rPr lang="en-US" sz="2000" dirty="0" err="1">
                <a:solidFill>
                  <a:schemeClr val="accent5">
                    <a:lumMod val="75000"/>
                  </a:schemeClr>
                </a:solidFill>
                <a:effectLst/>
                <a:latin typeface="Bangla" panose="03000603000000000000" pitchFamily="66" charset="0"/>
                <a:cs typeface="Bangla" panose="03000603000000000000" pitchFamily="66" charset="0"/>
              </a:rPr>
              <a:t>বলে</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দাও</a:t>
            </a:r>
            <a:r>
              <a:rPr lang="en-US" sz="2000" dirty="0">
                <a:solidFill>
                  <a:schemeClr val="accent5">
                    <a:lumMod val="75000"/>
                  </a:schemeClr>
                </a:solidFill>
                <a:effectLst/>
                <a:latin typeface="Bangla" panose="03000603000000000000" pitchFamily="66" charset="0"/>
                <a:cs typeface="Bangla" panose="03000603000000000000" pitchFamily="66" charset="0"/>
              </a:rPr>
              <a:t>, ‘এ </a:t>
            </a:r>
            <a:r>
              <a:rPr lang="en-US" sz="2000" dirty="0" err="1">
                <a:solidFill>
                  <a:schemeClr val="accent5">
                    <a:lumMod val="75000"/>
                  </a:schemeClr>
                </a:solidFill>
                <a:effectLst/>
                <a:latin typeface="Bangla" panose="03000603000000000000" pitchFamily="66" charset="0"/>
                <a:cs typeface="Bangla" panose="03000603000000000000" pitchFamily="66" charset="0"/>
              </a:rPr>
              <a:t>হল</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তাঁরই</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অনুগ্রহ</a:t>
            </a:r>
            <a:r>
              <a:rPr lang="en-US" sz="2000" dirty="0">
                <a:solidFill>
                  <a:schemeClr val="accent5">
                    <a:lumMod val="75000"/>
                  </a:schemeClr>
                </a:solidFill>
                <a:effectLst/>
                <a:latin typeface="Bangla" panose="03000603000000000000" pitchFamily="66" charset="0"/>
                <a:cs typeface="Bangla" panose="03000603000000000000" pitchFamily="66" charset="0"/>
              </a:rPr>
              <a:t> ও </a:t>
            </a:r>
            <a:r>
              <a:rPr lang="en-US" sz="2000" dirty="0" err="1">
                <a:solidFill>
                  <a:schemeClr val="accent5">
                    <a:lumMod val="75000"/>
                  </a:schemeClr>
                </a:solidFill>
                <a:effectLst/>
                <a:latin typeface="Bangla" panose="03000603000000000000" pitchFamily="66" charset="0"/>
                <a:cs typeface="Bangla" panose="03000603000000000000" pitchFamily="66" charset="0"/>
              </a:rPr>
              <a:t>করুণায়</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সুতরাং</a:t>
            </a:r>
            <a:r>
              <a:rPr lang="en-US" sz="2000" dirty="0">
                <a:solidFill>
                  <a:schemeClr val="accent5">
                    <a:lumMod val="75000"/>
                  </a:schemeClr>
                </a:solidFill>
                <a:effectLst/>
                <a:latin typeface="Bangla" panose="03000603000000000000" pitchFamily="66" charset="0"/>
                <a:cs typeface="Bangla" panose="03000603000000000000" pitchFamily="66" charset="0"/>
              </a:rPr>
              <a:t> এ </a:t>
            </a:r>
            <a:r>
              <a:rPr lang="en-US" sz="2000" dirty="0" err="1">
                <a:solidFill>
                  <a:schemeClr val="accent5">
                    <a:lumMod val="75000"/>
                  </a:schemeClr>
                </a:solidFill>
                <a:effectLst/>
                <a:latin typeface="Bangla" panose="03000603000000000000" pitchFamily="66" charset="0"/>
                <a:cs typeface="Bangla" panose="03000603000000000000" pitchFamily="66" charset="0"/>
              </a:rPr>
              <a:t>নিয়েই</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তাদের</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আনন্দিত</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হওয়া</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উচিত</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এটা</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তারা</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যা</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পার্থিব</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সম্পদ</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সঞ্চয়</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করছে</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তা</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হতে</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অধিক</a:t>
            </a:r>
            <a:r>
              <a:rPr lang="en-US" sz="2000" dirty="0">
                <a:solidFill>
                  <a:schemeClr val="accent5">
                    <a:lumMod val="75000"/>
                  </a:schemeClr>
                </a:solidFill>
                <a:effectLst/>
                <a:latin typeface="Bangla" panose="03000603000000000000" pitchFamily="66" charset="0"/>
                <a:cs typeface="Bangla" panose="03000603000000000000" pitchFamily="66" charset="0"/>
              </a:rPr>
              <a:t> </a:t>
            </a:r>
            <a:r>
              <a:rPr lang="en-US" sz="2000" dirty="0" err="1">
                <a:solidFill>
                  <a:schemeClr val="accent5">
                    <a:lumMod val="75000"/>
                  </a:schemeClr>
                </a:solidFill>
                <a:effectLst/>
                <a:latin typeface="Bangla" panose="03000603000000000000" pitchFamily="66" charset="0"/>
                <a:cs typeface="Bangla" panose="03000603000000000000" pitchFamily="66" charset="0"/>
              </a:rPr>
              <a:t>উত্তম</a:t>
            </a:r>
            <a:r>
              <a:rPr lang="en-US" sz="2000" dirty="0">
                <a:solidFill>
                  <a:schemeClr val="accent5">
                    <a:lumMod val="75000"/>
                  </a:schemeClr>
                </a:solidFill>
                <a:effectLst/>
                <a:latin typeface="Bangla" panose="03000603000000000000" pitchFamily="66" charset="0"/>
                <a:cs typeface="Bangla" panose="03000603000000000000" pitchFamily="66" charset="0"/>
              </a:rPr>
              <a:t>।’</a:t>
            </a:r>
          </a:p>
        </p:txBody>
      </p:sp>
      <p:sp>
        <p:nvSpPr>
          <p:cNvPr id="14" name="Freeform: Shape 13">
            <a:extLst>
              <a:ext uri="{FF2B5EF4-FFF2-40B4-BE49-F238E27FC236}">
                <a16:creationId xmlns:a16="http://schemas.microsoft.com/office/drawing/2014/main" id="{7D54F700-08D0-4726-A250-835F6864C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8040" y="2618"/>
            <a:ext cx="3429123" cy="3430264"/>
          </a:xfrm>
          <a:custGeom>
            <a:avLst/>
            <a:gdLst>
              <a:gd name="connsiteX0" fmla="*/ 0 w 3429123"/>
              <a:gd name="connsiteY0" fmla="*/ 0 h 3430264"/>
              <a:gd name="connsiteX1" fmla="*/ 3429123 w 3429123"/>
              <a:gd name="connsiteY1" fmla="*/ 0 h 3430264"/>
              <a:gd name="connsiteX2" fmla="*/ 5092 w 3429123"/>
              <a:gd name="connsiteY2" fmla="*/ 3430264 h 3430264"/>
              <a:gd name="connsiteX3" fmla="*/ 0 w 3429123"/>
              <a:gd name="connsiteY3" fmla="*/ 3430264 h 3430264"/>
            </a:gdLst>
            <a:ahLst/>
            <a:cxnLst>
              <a:cxn ang="0">
                <a:pos x="connsiteX0" y="connsiteY0"/>
              </a:cxn>
              <a:cxn ang="0">
                <a:pos x="connsiteX1" y="connsiteY1"/>
              </a:cxn>
              <a:cxn ang="0">
                <a:pos x="connsiteX2" y="connsiteY2"/>
              </a:cxn>
              <a:cxn ang="0">
                <a:pos x="connsiteX3" y="connsiteY3"/>
              </a:cxn>
            </a:cxnLst>
            <a:rect l="l" t="t" r="r" b="b"/>
            <a:pathLst>
              <a:path w="3429123" h="3430264">
                <a:moveTo>
                  <a:pt x="0" y="0"/>
                </a:moveTo>
                <a:lnTo>
                  <a:pt x="3429123" y="0"/>
                </a:lnTo>
                <a:lnTo>
                  <a:pt x="5092" y="3430264"/>
                </a:lnTo>
                <a:lnTo>
                  <a:pt x="0" y="3430264"/>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963C772F-1518-4105-9826-49E8DCECA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8040" y="3427486"/>
            <a:ext cx="3483870" cy="3432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2C66C9-CBA6-4BAB-86CF-5603348D7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837" y="3431305"/>
            <a:ext cx="3482163" cy="34302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4BA12F-ECA8-4178-AA4D-20FA2717E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727794" y="3399851"/>
            <a:ext cx="3432752" cy="3495659"/>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5" name="Picture 4" descr="Background pattern&#10;&#10;Description automatically generated with low confidence">
            <a:extLst>
              <a:ext uri="{FF2B5EF4-FFF2-40B4-BE49-F238E27FC236}">
                <a16:creationId xmlns:a16="http://schemas.microsoft.com/office/drawing/2014/main" id="{2BA015DD-B3E1-476F-9C6B-1E5E9E3664E4}"/>
              </a:ext>
            </a:extLst>
          </p:cNvPr>
          <p:cNvPicPr>
            <a:picLocks noChangeAspect="1"/>
          </p:cNvPicPr>
          <p:nvPr/>
        </p:nvPicPr>
        <p:blipFill rotWithShape="1">
          <a:blip r:embed="rId2">
            <a:extLst>
              <a:ext uri="{28A0092B-C50C-407E-A947-70E740481C1C}">
                <a14:useLocalDpi xmlns:a14="http://schemas.microsoft.com/office/drawing/2010/main" val="0"/>
              </a:ext>
            </a:extLst>
          </a:blip>
          <a:srcRect t="1281" r="-1" b="8537"/>
          <a:stretch/>
        </p:blipFill>
        <p:spPr>
          <a:xfrm>
            <a:off x="5218040" y="-6057"/>
            <a:ext cx="6973339" cy="3445245"/>
          </a:xfrm>
          <a:custGeom>
            <a:avLst/>
            <a:gdLst/>
            <a:ahLst/>
            <a:cxnLst/>
            <a:rect l="l" t="t" r="r" b="b"/>
            <a:pathLst>
              <a:path w="6973339" h="3445245">
                <a:moveTo>
                  <a:pt x="0" y="0"/>
                </a:moveTo>
                <a:lnTo>
                  <a:pt x="6973339" y="0"/>
                </a:lnTo>
                <a:lnTo>
                  <a:pt x="6973339" y="3445245"/>
                </a:lnTo>
                <a:lnTo>
                  <a:pt x="0" y="3445245"/>
                </a:lnTo>
                <a:lnTo>
                  <a:pt x="0" y="3437361"/>
                </a:lnTo>
                <a:lnTo>
                  <a:pt x="3428999" y="2120"/>
                </a:lnTo>
                <a:lnTo>
                  <a:pt x="0" y="2120"/>
                </a:lnTo>
                <a:close/>
              </a:path>
            </a:pathLst>
          </a:custGeom>
        </p:spPr>
      </p:pic>
      <p:sp>
        <p:nvSpPr>
          <p:cNvPr id="13" name="TextBox 12">
            <a:extLst>
              <a:ext uri="{FF2B5EF4-FFF2-40B4-BE49-F238E27FC236}">
                <a16:creationId xmlns:a16="http://schemas.microsoft.com/office/drawing/2014/main" id="{5D394DAC-AC25-463A-B1C9-179F80883AA7}"/>
              </a:ext>
            </a:extLst>
          </p:cNvPr>
          <p:cNvSpPr txBox="1"/>
          <p:nvPr/>
        </p:nvSpPr>
        <p:spPr>
          <a:xfrm>
            <a:off x="5217419" y="3427486"/>
            <a:ext cx="3429123" cy="3485826"/>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হে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লোকসকল</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p>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তোমাদের</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প্রতি</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তোমাদের</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রবের</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কাছ</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থেকে</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এসেছে</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উপদেশ</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ও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অন্তরসমূহে</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যা</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আছে</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তার</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আরোগ্য</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এবং</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মুমিনদের</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জন্য</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হিদায়াত</a:t>
            </a:r>
            <a:r>
              <a:rPr kumimoji="0" lang="en-US" sz="28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 ও </a:t>
            </a:r>
            <a:r>
              <a:rPr kumimoji="0" lang="en-US" sz="2800" b="0" i="0" u="none" strike="noStrike" kern="1200" cap="none" spc="0" normalizeH="0" baseline="0" noProof="0" dirty="0" err="1">
                <a:ln>
                  <a:noFill/>
                </a:ln>
                <a:solidFill>
                  <a:schemeClr val="accent3">
                    <a:lumMod val="20000"/>
                    <a:lumOff val="80000"/>
                  </a:schemeClr>
                </a:solidFill>
                <a:effectLst/>
                <a:uLnTx/>
                <a:uFillTx/>
                <a:latin typeface="Bangla" panose="03000603000000000000" pitchFamily="66" charset="0"/>
                <a:cs typeface="Bangla" panose="03000603000000000000" pitchFamily="66" charset="0"/>
              </a:rPr>
              <a:t>রহমত</a:t>
            </a:r>
            <a:r>
              <a:rPr kumimoji="0" lang="en-US" sz="2000" b="0" i="0" u="none" strike="noStrike" kern="1200" cap="none" spc="0" normalizeH="0" baseline="0" noProof="0" dirty="0">
                <a:ln>
                  <a:noFill/>
                </a:ln>
                <a:solidFill>
                  <a:schemeClr val="accent3">
                    <a:lumMod val="20000"/>
                    <a:lumOff val="80000"/>
                  </a:schemeClr>
                </a:solidFill>
                <a:effectLst/>
                <a:uLnTx/>
                <a:uFillTx/>
                <a:latin typeface="Bangla" panose="03000603000000000000" pitchFamily="66" charset="0"/>
                <a:ea typeface="+mn-ea"/>
                <a:cs typeface="Bangla" panose="03000603000000000000" pitchFamily="66" charset="0"/>
              </a:rPr>
              <a:t>।</a:t>
            </a:r>
          </a:p>
        </p:txBody>
      </p:sp>
      <p:sp>
        <p:nvSpPr>
          <p:cNvPr id="15" name="TextBox 14">
            <a:extLst>
              <a:ext uri="{FF2B5EF4-FFF2-40B4-BE49-F238E27FC236}">
                <a16:creationId xmlns:a16="http://schemas.microsoft.com/office/drawing/2014/main" id="{9EBE0195-99D8-48D5-A57B-96DA0C041D1D}"/>
              </a:ext>
            </a:extLst>
          </p:cNvPr>
          <p:cNvSpPr txBox="1"/>
          <p:nvPr/>
        </p:nvSpPr>
        <p:spPr>
          <a:xfrm>
            <a:off x="8709837" y="3463779"/>
            <a:ext cx="2684994" cy="291182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তুমি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বলে</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দাও</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‘এ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হল</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তাঁরই</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অনুগ্রহ</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ও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করুণায়</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সুতরাং</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এ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নিয়েই</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তাদের</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আনন্দিত</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হওয়া</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উচিত</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এটা</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তারা</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যা</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পার্থিব</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সম্পদ</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সঞ্চয়</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করছে</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তা</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হতে</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অধিক</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FFFF00"/>
                </a:solidFill>
                <a:effectLst/>
                <a:uLnTx/>
                <a:uFillTx/>
                <a:latin typeface="Bangla" panose="03000603000000000000" pitchFamily="66" charset="0"/>
                <a:ea typeface="+mn-ea"/>
                <a:cs typeface="Bangla" panose="03000603000000000000" pitchFamily="66" charset="0"/>
              </a:rPr>
              <a:t>উত্তম</a:t>
            </a:r>
            <a:r>
              <a:rPr kumimoji="0" lang="en-US" sz="2400" b="0" i="0" u="none" strike="noStrike" kern="1200" cap="none" spc="0" normalizeH="0" baseline="0" noProof="0" dirty="0">
                <a:ln>
                  <a:noFill/>
                </a:ln>
                <a:solidFill>
                  <a:srgbClr val="FFFF00"/>
                </a:solidFill>
                <a:effectLst/>
                <a:uLnTx/>
                <a:uFillTx/>
                <a:latin typeface="Bangla" panose="03000603000000000000" pitchFamily="66" charset="0"/>
                <a:ea typeface="+mn-ea"/>
                <a:cs typeface="Bangla" panose="03000603000000000000" pitchFamily="66" charset="0"/>
              </a:rPr>
              <a:t>।’</a:t>
            </a:r>
          </a:p>
        </p:txBody>
      </p:sp>
    </p:spTree>
    <p:extLst>
      <p:ext uri="{BB962C8B-B14F-4D97-AF65-F5344CB8AC3E}">
        <p14:creationId xmlns:p14="http://schemas.microsoft.com/office/powerpoint/2010/main" val="351199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E9FF3597-294D-4BCC-9A3B-F73618BFB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475B85-1A0B-4BE8-AE6C-2179DDC4CDC1}"/>
              </a:ext>
            </a:extLst>
          </p:cNvPr>
          <p:cNvSpPr txBox="1"/>
          <p:nvPr/>
        </p:nvSpPr>
        <p:spPr>
          <a:xfrm>
            <a:off x="0" y="149469"/>
            <a:ext cx="8695137" cy="6708531"/>
          </a:xfrm>
          <a:prstGeom prst="rect">
            <a:avLst/>
          </a:prstGeom>
        </p:spPr>
        <p:txBody>
          <a:bodyPr vert="horz" lIns="91440" tIns="45720" rIns="91440" bIns="45720" rtlCol="0">
            <a:normAutofit fontScale="85000" lnSpcReduction="10000"/>
          </a:bodyPr>
          <a:lstStyle/>
          <a:p>
            <a:pPr marL="0" marR="0" algn="ctr">
              <a:lnSpc>
                <a:spcPct val="107000"/>
              </a:lnSpc>
              <a:spcBef>
                <a:spcPts val="0"/>
              </a:spcBef>
              <a:spcAft>
                <a:spcPts val="800"/>
              </a:spcAft>
            </a:pPr>
            <a:r>
              <a:rPr lang="en-US" sz="1800" dirty="0" err="1">
                <a:solidFill>
                  <a:srgbClr val="EE809D"/>
                </a:solidFill>
                <a:effectLst/>
                <a:latin typeface="Bangla" panose="03000603000000000000" pitchFamily="66" charset="0"/>
                <a:ea typeface="Calibri" panose="020F0502020204030204" pitchFamily="34" charset="0"/>
                <a:cs typeface="Times New Roman" panose="02020603050405020304" pitchFamily="18" charset="0"/>
              </a:rPr>
              <a:t>সূরা</a:t>
            </a:r>
            <a:r>
              <a:rPr lang="en-US" sz="1800" dirty="0">
                <a:solidFill>
                  <a:srgbClr val="EE809D"/>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EE809D"/>
                </a:solidFill>
                <a:effectLst/>
                <a:latin typeface="Bangla" panose="03000603000000000000" pitchFamily="66" charset="0"/>
                <a:ea typeface="Calibri" panose="020F0502020204030204" pitchFamily="34" charset="0"/>
                <a:cs typeface="Times New Roman" panose="02020603050405020304" pitchFamily="18" charset="0"/>
              </a:rPr>
              <a:t>ইউনুসঃ</a:t>
            </a:r>
            <a:r>
              <a:rPr lang="en-US" sz="1800" dirty="0">
                <a:solidFill>
                  <a:srgbClr val="EE809D"/>
                </a:solidFill>
                <a:effectLst/>
                <a:latin typeface="Bangla" panose="03000603000000000000" pitchFamily="66" charset="0"/>
                <a:ea typeface="Calibri" panose="020F0502020204030204" pitchFamily="34" charset="0"/>
                <a:cs typeface="Times New Roman" panose="02020603050405020304" pitchFamily="18" charset="0"/>
              </a:rPr>
              <a:t> ৫৭</a:t>
            </a:r>
            <a:endParaRPr lang="en-US" sz="1600" dirty="0">
              <a:solidFill>
                <a:srgbClr val="EE809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یٰۤاَیُّهَا</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النَّاسُ</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قَدۡ</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جَآءَتۡکُمۡ</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مَّوۡعِظَۃٌ</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مِّنۡ</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رَّبِّکُمۡ</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وَ</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شِفَآءٌ</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لِّمَا</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فِی</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الصُّدُوۡرِ</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وَ</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هُدًی</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وَّ</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رَحۡمَۃٌ</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لِّلۡمُؤۡمِنِیۡنَ</a:t>
            </a:r>
            <a:r>
              <a:rPr lang="en-US" sz="1800" dirty="0">
                <a:solidFill>
                  <a:schemeClr val="accent3">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endParaRPr lang="en-US" sz="16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লোকসকল</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রবের</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এসেছে</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উপদেশ</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অন্তরসমূহে</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আরোগ্য</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মুমিনদের</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হিদায়াত</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রহমত</a:t>
            </a:r>
            <a:r>
              <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a:t>
            </a:r>
            <a:endParaRPr lang="en-US" b="1" dirty="0">
              <a:solidFill>
                <a:schemeClr val="accent5">
                  <a:lumMod val="75000"/>
                </a:schemeClr>
              </a:solidFill>
              <a:latin typeface="Bangla" panose="03000603000000000000" pitchFamily="66" charset="0"/>
              <a:cs typeface="Bangla" panose="03000603000000000000" pitchFamily="66" charset="0"/>
            </a:endParaRPr>
          </a:p>
          <a:p>
            <a:pPr marL="0" marR="0">
              <a:lnSpc>
                <a:spcPct val="120000"/>
              </a:lnSpc>
              <a:spcBef>
                <a:spcPts val="0"/>
              </a:spcBef>
              <a:spcAft>
                <a:spcPts val="800"/>
              </a:spcAft>
            </a:pPr>
            <a:r>
              <a:rPr lang="as-IN" b="1" dirty="0">
                <a:solidFill>
                  <a:schemeClr val="accent5">
                    <a:lumMod val="75000"/>
                  </a:schemeClr>
                </a:solidFill>
                <a:effectLst/>
                <a:latin typeface="Bangla" panose="03000603000000000000" pitchFamily="66" charset="0"/>
                <a:cs typeface="Bangla" panose="03000603000000000000" pitchFamily="66" charset="0"/>
              </a:rPr>
              <a:t>কুরআনুল কারীমের চারটি বৈশিষ্ট্যের উল্লেখ করা হয়েছে-</a:t>
            </a:r>
            <a:endParaRPr lang="en-US" b="1" dirty="0">
              <a:solidFill>
                <a:schemeClr val="accent5">
                  <a:lumMod val="75000"/>
                </a:schemeClr>
              </a:solidFill>
              <a:latin typeface="Bangla" panose="03000603000000000000" pitchFamily="66" charset="0"/>
              <a:cs typeface="Bangla" panose="03000603000000000000" pitchFamily="66" charset="0"/>
            </a:endParaRPr>
          </a:p>
          <a:p>
            <a:pPr marL="0" marR="0">
              <a:lnSpc>
                <a:spcPct val="120000"/>
              </a:lnSpc>
              <a:spcBef>
                <a:spcPts val="0"/>
              </a:spcBef>
              <a:spcAft>
                <a:spcPts val="800"/>
              </a:spcAft>
            </a:pPr>
            <a:r>
              <a:rPr lang="en-US" b="1" dirty="0" err="1">
                <a:solidFill>
                  <a:schemeClr val="accent5">
                    <a:lumMod val="75000"/>
                  </a:schemeClr>
                </a:solidFill>
                <a:effectLst/>
                <a:latin typeface="Bangla" panose="03000603000000000000" pitchFamily="66" charset="0"/>
                <a:cs typeface="Bangla" panose="03000603000000000000" pitchFamily="66" charset="0"/>
              </a:rPr>
              <a:t>এক</a:t>
            </a:r>
            <a:r>
              <a:rPr lang="en-US" b="1" dirty="0">
                <a:solidFill>
                  <a:schemeClr val="accent5">
                    <a:lumMod val="75000"/>
                  </a:schemeClr>
                </a:solidFill>
                <a:effectLst/>
                <a:latin typeface="Bangla" panose="03000603000000000000" pitchFamily="66" charset="0"/>
                <a:cs typeface="Bangla" panose="03000603000000000000" pitchFamily="66" charset="0"/>
              </a:rPr>
              <a:t>. </a:t>
            </a:r>
            <a:r>
              <a:rPr lang="en-US" b="1" dirty="0" err="1">
                <a:solidFill>
                  <a:schemeClr val="accent5">
                    <a:lumMod val="75000"/>
                  </a:schemeClr>
                </a:solidFill>
                <a:effectLst/>
                <a:latin typeface="Bangla" panose="03000603000000000000" pitchFamily="66" charset="0"/>
                <a:cs typeface="Bangla" panose="03000603000000000000" pitchFamily="66" charset="0"/>
              </a:rPr>
              <a:t>উপদেশবানী</a:t>
            </a:r>
            <a:endParaRPr lang="en-US" b="1" dirty="0">
              <a:solidFill>
                <a:schemeClr val="accent5">
                  <a:lumMod val="75000"/>
                </a:schemeClr>
              </a:solidFill>
              <a:effectLst/>
              <a:latin typeface="Bangla" panose="03000603000000000000" pitchFamily="66" charset="0"/>
              <a:cs typeface="Bangla" panose="03000603000000000000" pitchFamily="66" charset="0"/>
            </a:endParaRPr>
          </a:p>
          <a:p>
            <a:pPr marL="0" marR="0">
              <a:lnSpc>
                <a:spcPct val="107000"/>
              </a:lnSpc>
              <a:spcBef>
                <a:spcPts val="0"/>
              </a:spcBef>
              <a:spcAft>
                <a:spcPts val="800"/>
              </a:spcAft>
            </a:pP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দুই</a:t>
            </a:r>
            <a:r>
              <a:rPr lang="en-US" b="1"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রোগ </a:t>
            </a: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নিরাময়ের</a:t>
            </a:r>
            <a:r>
              <a:rPr lang="en-US" b="1"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ব্যবস্থাপত্র</a:t>
            </a:r>
            <a:endParaRPr lang="en-US"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b="1"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হেদায়াত</a:t>
            </a:r>
            <a:endParaRPr lang="en-US"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চার</a:t>
            </a:r>
            <a:r>
              <a:rPr lang="en-US" b="1"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b="1"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রহমত</a:t>
            </a:r>
            <a:endParaRPr lang="en-US" b="1"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900" dirty="0">
                <a:solidFill>
                  <a:srgbClr val="00B050"/>
                </a:solidFill>
                <a:effectLst/>
                <a:latin typeface="Bangla" panose="03000603000000000000" pitchFamily="66" charset="0"/>
                <a:cs typeface="Bangla" panose="03000603000000000000" pitchFamily="66" charset="0"/>
              </a:rPr>
              <a:t>                                           ১ম </a:t>
            </a:r>
            <a:r>
              <a:rPr lang="as-IN" sz="1900" dirty="0">
                <a:solidFill>
                  <a:srgbClr val="00B050"/>
                </a:solidFill>
                <a:effectLst/>
                <a:latin typeface="Bangla" panose="03000603000000000000" pitchFamily="66" charset="0"/>
                <a:cs typeface="Bangla" panose="03000603000000000000" pitchFamily="66" charset="0"/>
              </a:rPr>
              <a:t>বৈশিষ্ট্য</a:t>
            </a:r>
            <a:r>
              <a:rPr lang="en-US" sz="1900" dirty="0">
                <a:solidFill>
                  <a:srgbClr val="00B050"/>
                </a:solidFill>
                <a:effectLst/>
                <a:latin typeface="Bangla" panose="03000603000000000000" pitchFamily="66" charset="0"/>
                <a:cs typeface="Bangla" panose="03000603000000000000" pitchFamily="66" charset="0"/>
              </a:rPr>
              <a:t>ঃ </a:t>
            </a:r>
            <a:r>
              <a:rPr lang="en-US" sz="1900" dirty="0" err="1">
                <a:solidFill>
                  <a:srgbClr val="00B050"/>
                </a:solidFill>
                <a:effectLst/>
                <a:latin typeface="Bangla" panose="03000603000000000000" pitchFamily="66" charset="0"/>
                <a:cs typeface="Bangla" panose="03000603000000000000" pitchFamily="66" charset="0"/>
              </a:rPr>
              <a:t>উপদেশবানী</a:t>
            </a:r>
            <a:endParaRPr lang="ar-AE" sz="1900" dirty="0">
              <a:solidFill>
                <a:srgbClr val="00B050"/>
              </a:solidFill>
              <a:effectLst/>
              <a:latin typeface="Bangla" panose="03000603000000000000" pitchFamily="66" charset="0"/>
            </a:endParaRPr>
          </a:p>
          <a:p>
            <a:pPr marL="0" marR="0">
              <a:lnSpc>
                <a:spcPct val="120000"/>
              </a:lnSpc>
              <a:spcBef>
                <a:spcPts val="0"/>
              </a:spcBef>
              <a:spcAft>
                <a:spcPts val="800"/>
              </a:spcAft>
            </a:pPr>
            <a:r>
              <a:rPr lang="ar-AE" sz="1900" dirty="0">
                <a:solidFill>
                  <a:srgbClr val="002060"/>
                </a:solidFill>
                <a:effectLst/>
                <a:latin typeface="Bangla" panose="03000603000000000000" pitchFamily="66" charset="0"/>
              </a:rPr>
              <a:t> (مَوْعِظَةٌ مِنْ رَبِّكُمْ) مَوْعِظَةٌ </a:t>
            </a:r>
            <a:r>
              <a:rPr lang="as-IN" sz="1900" dirty="0">
                <a:solidFill>
                  <a:srgbClr val="002060"/>
                </a:solidFill>
                <a:effectLst/>
                <a:latin typeface="Bangla" panose="03000603000000000000" pitchFamily="66" charset="0"/>
                <a:cs typeface="Bangla" panose="03000603000000000000" pitchFamily="66" charset="0"/>
              </a:rPr>
              <a:t>ও </a:t>
            </a:r>
            <a:r>
              <a:rPr lang="ar-AE" sz="1900" dirty="0">
                <a:solidFill>
                  <a:srgbClr val="002060"/>
                </a:solidFill>
                <a:effectLst/>
                <a:latin typeface="Bangla" panose="03000603000000000000" pitchFamily="66" charset="0"/>
              </a:rPr>
              <a:t>وَعْظٌ </a:t>
            </a:r>
            <a:r>
              <a:rPr lang="en-US" sz="1900" dirty="0">
                <a:solidFill>
                  <a:srgbClr val="002060"/>
                </a:solidFill>
                <a:effectLst/>
                <a:latin typeface="Bangla" panose="03000603000000000000" pitchFamily="66" charset="0"/>
                <a:cs typeface="Bangla" panose="03000603000000000000" pitchFamily="66" charset="0"/>
              </a:rPr>
              <a:t> </a:t>
            </a:r>
            <a:r>
              <a:rPr lang="as-IN" sz="1900" dirty="0">
                <a:solidFill>
                  <a:srgbClr val="002060"/>
                </a:solidFill>
                <a:effectLst/>
                <a:latin typeface="Bangla" panose="03000603000000000000" pitchFamily="66" charset="0"/>
                <a:cs typeface="Bangla" panose="03000603000000000000" pitchFamily="66" charset="0"/>
              </a:rPr>
              <a:t>এর প্রকৃত অর্থ হলো উৎসাহ কিংবা ভীতিপ্রদর্শনের মাধ্যমে পরিণাম সম্পর্কে স্মরণ করে দেয়া। [ফাতহুল কাদীর] অর্থাৎ এমন বিষয় বর্ণনা করা, যা শুনে মানুষের অন্তর কোমল হয় এবং আল্লাহর প্রতি শ্রদ্ধাবনত হয়ে পড়ে। পার্থিব গাফলতীর পর্দা ছিন্ন হয়ে মনে আখেরাতের ভাবনা উদয় হয়। যাবতীয় অন্যায় ও অশ্লিলতা থেকে বিরত করে। [ইবন কাসীর]</a:t>
            </a:r>
            <a:endParaRPr lang="en-US" sz="1900" dirty="0">
              <a:solidFill>
                <a:srgbClr val="002060"/>
              </a:solidFill>
              <a:effectLst/>
              <a:latin typeface="Bangla" panose="03000603000000000000" pitchFamily="66" charset="0"/>
              <a:cs typeface="Bangla" panose="03000603000000000000" pitchFamily="66" charset="0"/>
            </a:endParaRPr>
          </a:p>
          <a:p>
            <a:pPr marL="0" marR="0">
              <a:lnSpc>
                <a:spcPct val="120000"/>
              </a:lnSpc>
              <a:spcBef>
                <a:spcPts val="0"/>
              </a:spcBef>
              <a:spcAft>
                <a:spcPts val="800"/>
              </a:spcAft>
            </a:pPr>
            <a:r>
              <a:rPr lang="en-US" sz="1900" dirty="0" err="1">
                <a:solidFill>
                  <a:srgbClr val="002060"/>
                </a:solidFill>
                <a:effectLst/>
                <a:latin typeface="Bangla" panose="03000603000000000000" pitchFamily="66" charset="0"/>
                <a:cs typeface="Bangla" panose="03000603000000000000" pitchFamily="66" charset="0"/>
              </a:rPr>
              <a:t>ইরশাদ</a:t>
            </a:r>
            <a:r>
              <a:rPr lang="en-US" sz="1900" dirty="0">
                <a:solidFill>
                  <a:srgbClr val="002060"/>
                </a:solidFill>
                <a:effectLst/>
                <a:latin typeface="Bangla" panose="03000603000000000000" pitchFamily="66" charset="0"/>
                <a:cs typeface="Bangla" panose="03000603000000000000" pitchFamily="66" charset="0"/>
              </a:rPr>
              <a:t> </a:t>
            </a:r>
            <a:r>
              <a:rPr lang="en-US" sz="1900" dirty="0" err="1">
                <a:solidFill>
                  <a:srgbClr val="002060"/>
                </a:solidFill>
                <a:effectLst/>
                <a:latin typeface="Bangla" panose="03000603000000000000" pitchFamily="66" charset="0"/>
                <a:cs typeface="Bangla" panose="03000603000000000000" pitchFamily="66" charset="0"/>
              </a:rPr>
              <a:t>হয়েছে</a:t>
            </a:r>
            <a:r>
              <a:rPr lang="en-US" sz="1900" dirty="0">
                <a:solidFill>
                  <a:srgbClr val="002060"/>
                </a:solidFill>
                <a:effectLst/>
                <a:latin typeface="Bangla" panose="03000603000000000000" pitchFamily="66" charset="0"/>
                <a:cs typeface="Bangla" panose="03000603000000000000" pitchFamily="66" charset="0"/>
              </a:rPr>
              <a:t>-</a:t>
            </a:r>
            <a:r>
              <a:rPr lang="as-IN" sz="1900" dirty="0">
                <a:solidFill>
                  <a:srgbClr val="002060"/>
                </a:solidFill>
                <a:effectLst/>
                <a:latin typeface="Bangla" panose="03000603000000000000" pitchFamily="66" charset="0"/>
                <a:cs typeface="Bangla" panose="03000603000000000000" pitchFamily="66" charset="0"/>
              </a:rPr>
              <a:t> </a:t>
            </a:r>
            <a:endParaRPr lang="en-US" sz="1900" dirty="0">
              <a:solidFill>
                <a:srgbClr val="002060"/>
              </a:solidFill>
              <a:effectLst/>
              <a:latin typeface="Bangla" panose="03000603000000000000" pitchFamily="66" charset="0"/>
              <a:cs typeface="Bangla" panose="03000603000000000000" pitchFamily="66" charset="0"/>
            </a:endParaRPr>
          </a:p>
          <a:p>
            <a:pPr marL="0" marR="0">
              <a:lnSpc>
                <a:spcPct val="120000"/>
              </a:lnSpc>
              <a:spcBef>
                <a:spcPts val="0"/>
              </a:spcBef>
              <a:spcAft>
                <a:spcPts val="800"/>
              </a:spcAft>
            </a:pPr>
            <a:endParaRPr lang="en-US" sz="1900" dirty="0">
              <a:solidFill>
                <a:srgbClr val="002060"/>
              </a:solidFill>
              <a:effectLst/>
              <a:latin typeface="Bangla" panose="03000603000000000000" pitchFamily="66" charset="0"/>
              <a:cs typeface="Bangla" panose="03000603000000000000" pitchFamily="66" charset="0"/>
            </a:endParaRPr>
          </a:p>
          <a:p>
            <a:pPr marL="0" marR="0">
              <a:lnSpc>
                <a:spcPct val="120000"/>
              </a:lnSpc>
              <a:spcBef>
                <a:spcPts val="0"/>
              </a:spcBef>
              <a:spcAft>
                <a:spcPts val="800"/>
              </a:spcAft>
            </a:pPr>
            <a:r>
              <a:rPr lang="as-IN" sz="1900" dirty="0">
                <a:solidFill>
                  <a:schemeClr val="accent6">
                    <a:lumMod val="75000"/>
                  </a:schemeClr>
                </a:solidFill>
                <a:effectLst/>
                <a:latin typeface="Bangla" panose="03000603000000000000" pitchFamily="66" charset="0"/>
                <a:cs typeface="Bangla" panose="03000603000000000000" pitchFamily="66" charset="0"/>
              </a:rPr>
              <a:t>আল্লাহর কাছ থেকে এক জ্যোতি ও স্পষ্ট কিতাব তোমাদের কাছে এসেছে। যারা আল্লাহর সন্তুষ্টি লাভ করতে চায়, এর মাধ্যমে তিনি তাদের শান্তির পথে পরিচালিত করেন এবং নিজ অনুমতিক্রমে তাদের অন্ধকার থেকে বের করে আলোর দিকে নিয়ে যান। আর তিনি তাদের সরল পথে পরিচালিত করেন।’ (সুরা মায়েদা : ১৫-১৬)</a:t>
            </a:r>
            <a:endParaRPr lang="as-IN" sz="1600" dirty="0">
              <a:solidFill>
                <a:schemeClr val="accent6">
                  <a:lumMod val="75000"/>
                </a:schemeClr>
              </a:solidFill>
              <a:effectLst/>
              <a:latin typeface="Bangla" panose="03000603000000000000" pitchFamily="66" charset="0"/>
              <a:cs typeface="Bangla" panose="03000603000000000000" pitchFamily="66" charset="0"/>
            </a:endParaRPr>
          </a:p>
          <a:p>
            <a:pPr marL="0" marR="0">
              <a:lnSpc>
                <a:spcPct val="120000"/>
              </a:lnSpc>
              <a:spcBef>
                <a:spcPts val="0"/>
              </a:spcBef>
              <a:spcAft>
                <a:spcPts val="800"/>
              </a:spcAft>
            </a:pPr>
            <a:r>
              <a:rPr lang="as-IN" sz="1900" dirty="0">
                <a:solidFill>
                  <a:schemeClr val="accent6">
                    <a:lumMod val="75000"/>
                  </a:schemeClr>
                </a:solidFill>
                <a:effectLst/>
                <a:latin typeface="Bangla" panose="03000603000000000000" pitchFamily="66" charset="0"/>
                <a:cs typeface="Bangla" panose="03000603000000000000" pitchFamily="66" charset="0"/>
              </a:rPr>
              <a:t> হে মানব সমাজ! তোমাদের রবের পক্ষ থেকে তোমাদের ওপর যা কিছু নাযিল করা হয়েছে তার অনুসরণ করো এবং নিজেদের রবকে বাদ দিয়ে অন্য অভিভাবকদের অনুসরণ করো না৷ কিন্তু তোমরা খুব কমই উপদেশ মেনে থাকো৷  আরাফঃ ৩</a:t>
            </a:r>
          </a:p>
          <a:p>
            <a:pPr marL="0" marR="0">
              <a:lnSpc>
                <a:spcPct val="120000"/>
              </a:lnSpc>
              <a:spcBef>
                <a:spcPts val="0"/>
              </a:spcBef>
              <a:spcAft>
                <a:spcPts val="800"/>
              </a:spcAft>
            </a:pPr>
            <a:endParaRPr lang="as-IN" sz="1600" dirty="0">
              <a:solidFill>
                <a:schemeClr val="accent6">
                  <a:lumMod val="75000"/>
                </a:schemeClr>
              </a:solidFill>
              <a:effectLst/>
              <a:latin typeface="Bangla" panose="03000603000000000000" pitchFamily="66" charset="0"/>
              <a:cs typeface="Bangla" panose="03000603000000000000" pitchFamily="66" charset="0"/>
            </a:endParaRPr>
          </a:p>
          <a:p>
            <a:pPr marL="0" marR="0">
              <a:lnSpc>
                <a:spcPct val="120000"/>
              </a:lnSpc>
              <a:spcBef>
                <a:spcPts val="0"/>
              </a:spcBef>
              <a:spcAft>
                <a:spcPts val="800"/>
              </a:spcAft>
            </a:pPr>
            <a:endParaRPr lang="en-US" dirty="0">
              <a:effectLst/>
            </a:endParaRPr>
          </a:p>
        </p:txBody>
      </p:sp>
      <p:sp>
        <p:nvSpPr>
          <p:cNvPr id="14" name="Rectangle 13">
            <a:extLst>
              <a:ext uri="{FF2B5EF4-FFF2-40B4-BE49-F238E27FC236}">
                <a16:creationId xmlns:a16="http://schemas.microsoft.com/office/drawing/2014/main" id="{FA95A814-33CD-4A6C-8F2B-378289DBB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640" y="-148"/>
            <a:ext cx="3495360" cy="3401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79214A-A9B1-4E84-BF32-CA24669E0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695889" y="-5385"/>
            <a:ext cx="3496111" cy="340144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5" name="Picture 4" descr="Background pattern&#10;&#10;Description automatically generated">
            <a:extLst>
              <a:ext uri="{FF2B5EF4-FFF2-40B4-BE49-F238E27FC236}">
                <a16:creationId xmlns:a16="http://schemas.microsoft.com/office/drawing/2014/main" id="{FD546FAB-D2D9-42D9-BA58-387764245D3E}"/>
              </a:ext>
            </a:extLst>
          </p:cNvPr>
          <p:cNvPicPr>
            <a:picLocks noChangeAspect="1"/>
          </p:cNvPicPr>
          <p:nvPr/>
        </p:nvPicPr>
        <p:blipFill rotWithShape="1">
          <a:blip r:embed="rId2">
            <a:extLst>
              <a:ext uri="{28A0092B-C50C-407E-A947-70E740481C1C}">
                <a14:useLocalDpi xmlns:a14="http://schemas.microsoft.com/office/drawing/2010/main" val="0"/>
              </a:ext>
            </a:extLst>
          </a:blip>
          <a:srcRect r="-3" b="974"/>
          <a:stretch/>
        </p:blipFill>
        <p:spPr>
          <a:xfrm>
            <a:off x="8696640" y="3396062"/>
            <a:ext cx="3496111" cy="3461938"/>
          </a:xfrm>
          <a:prstGeom prst="rect">
            <a:avLst/>
          </a:prstGeom>
        </p:spPr>
      </p:pic>
      <p:sp>
        <p:nvSpPr>
          <p:cNvPr id="13" name="TextBox 12">
            <a:extLst>
              <a:ext uri="{FF2B5EF4-FFF2-40B4-BE49-F238E27FC236}">
                <a16:creationId xmlns:a16="http://schemas.microsoft.com/office/drawing/2014/main" id="{B85AE6AD-3751-4F76-997C-8EFC876EF62F}"/>
              </a:ext>
            </a:extLst>
          </p:cNvPr>
          <p:cNvSpPr txBox="1"/>
          <p:nvPr/>
        </p:nvSpPr>
        <p:spPr>
          <a:xfrm>
            <a:off x="8879774" y="525840"/>
            <a:ext cx="3204323" cy="2585323"/>
          </a:xfrm>
          <a:prstGeom prst="rect">
            <a:avLst/>
          </a:prstGeom>
          <a:noFill/>
        </p:spPr>
        <p:txBody>
          <a:bodyPr wrap="square">
            <a:spAutoFit/>
          </a:bodyPr>
          <a:lstStyle/>
          <a:p>
            <a:r>
              <a:rPr lang="ar-AE" dirty="0">
                <a:solidFill>
                  <a:schemeClr val="accent4">
                    <a:lumMod val="75000"/>
                  </a:schemeClr>
                </a:solidFill>
                <a:latin typeface="Bangla" panose="03000603000000000000" pitchFamily="66" charset="0"/>
              </a:rPr>
              <a:t>كِتَابٌ أُنزِلَ إِلَيْكَ فَلَا يَكُن فِي صَدْرِكَ حَرَجٌ مِّنْهُ لِتُنذِرَ بِهِ وَذِكْرَىٰ لِلْمُؤْمِنِينَ﴾</a:t>
            </a:r>
          </a:p>
          <a:p>
            <a:r>
              <a:rPr lang="ar-AE" dirty="0">
                <a:solidFill>
                  <a:schemeClr val="accent4">
                    <a:lumMod val="75000"/>
                  </a:schemeClr>
                </a:solidFill>
                <a:latin typeface="Bangla" panose="03000603000000000000" pitchFamily="66" charset="0"/>
              </a:rPr>
              <a:t> </a:t>
            </a:r>
            <a:r>
              <a:rPr lang="as-IN" dirty="0">
                <a:solidFill>
                  <a:schemeClr val="accent4">
                    <a:lumMod val="75000"/>
                  </a:schemeClr>
                </a:solidFill>
                <a:latin typeface="Bangla" panose="03000603000000000000" pitchFamily="66" charset="0"/>
                <a:cs typeface="Bangla" panose="03000603000000000000" pitchFamily="66" charset="0"/>
              </a:rPr>
              <a:t>এটি তোমার প্রতি নাযিল করা একটি কিতাব৷ কাজেই তোমার মনে যেন এর সম্পর্কে কোন সংকোচ না থাকে। এটি নাযিল করার উদ্দেশ্য হচ্ছে, এর মাধ্যমে তুমি (অস্বীকারকারীদেরকে )ভয় দেখাবে এবং মুমিনদের জন্যে এটি হবে একটি স্মারক৷</a:t>
            </a:r>
            <a:r>
              <a:rPr lang="en-US" dirty="0">
                <a:solidFill>
                  <a:schemeClr val="accent4">
                    <a:lumMod val="75000"/>
                  </a:schemeClr>
                </a:solidFill>
                <a:latin typeface="Bangla" panose="03000603000000000000" pitchFamily="66" charset="0"/>
                <a:cs typeface="Bangla" panose="03000603000000000000" pitchFamily="66" charset="0"/>
              </a:rPr>
              <a:t> </a:t>
            </a:r>
            <a:r>
              <a:rPr lang="en-US" dirty="0" err="1">
                <a:solidFill>
                  <a:schemeClr val="accent4">
                    <a:lumMod val="75000"/>
                  </a:schemeClr>
                </a:solidFill>
                <a:latin typeface="Bangla" panose="03000603000000000000" pitchFamily="66" charset="0"/>
                <a:cs typeface="Bangla" panose="03000603000000000000" pitchFamily="66" charset="0"/>
              </a:rPr>
              <a:t>সূরা</a:t>
            </a:r>
            <a:r>
              <a:rPr lang="en-US" dirty="0">
                <a:solidFill>
                  <a:schemeClr val="accent4">
                    <a:lumMod val="75000"/>
                  </a:schemeClr>
                </a:solidFill>
                <a:latin typeface="Bangla" panose="03000603000000000000" pitchFamily="66" charset="0"/>
                <a:cs typeface="Bangla" panose="03000603000000000000" pitchFamily="66" charset="0"/>
              </a:rPr>
              <a:t> </a:t>
            </a:r>
            <a:r>
              <a:rPr lang="en-US" dirty="0" err="1">
                <a:solidFill>
                  <a:schemeClr val="accent4">
                    <a:lumMod val="75000"/>
                  </a:schemeClr>
                </a:solidFill>
                <a:latin typeface="Bangla" panose="03000603000000000000" pitchFamily="66" charset="0"/>
                <a:cs typeface="Bangla" panose="03000603000000000000" pitchFamily="66" charset="0"/>
              </a:rPr>
              <a:t>আল</a:t>
            </a:r>
            <a:r>
              <a:rPr lang="en-US" dirty="0">
                <a:solidFill>
                  <a:schemeClr val="accent4">
                    <a:lumMod val="75000"/>
                  </a:schemeClr>
                </a:solidFill>
                <a:latin typeface="Bangla" panose="03000603000000000000" pitchFamily="66" charset="0"/>
                <a:cs typeface="Bangla" panose="03000603000000000000" pitchFamily="66" charset="0"/>
              </a:rPr>
              <a:t> </a:t>
            </a:r>
            <a:r>
              <a:rPr lang="as-IN" dirty="0">
                <a:solidFill>
                  <a:schemeClr val="accent4">
                    <a:lumMod val="75000"/>
                  </a:schemeClr>
                </a:solidFill>
                <a:latin typeface="Bangla" panose="03000603000000000000" pitchFamily="66" charset="0"/>
                <a:cs typeface="Bangla" panose="03000603000000000000" pitchFamily="66" charset="0"/>
              </a:rPr>
              <a:t>আরাফঃ</a:t>
            </a:r>
            <a:r>
              <a:rPr lang="en-US" dirty="0">
                <a:solidFill>
                  <a:schemeClr val="accent4">
                    <a:lumMod val="75000"/>
                  </a:schemeClr>
                </a:solidFill>
                <a:latin typeface="Bangla" panose="03000603000000000000" pitchFamily="66" charset="0"/>
                <a:cs typeface="Bangla" panose="03000603000000000000" pitchFamily="66" charset="0"/>
              </a:rPr>
              <a:t> </a:t>
            </a:r>
            <a:r>
              <a:rPr lang="as-IN" dirty="0">
                <a:solidFill>
                  <a:schemeClr val="accent4">
                    <a:lumMod val="75000"/>
                  </a:schemeClr>
                </a:solidFill>
                <a:latin typeface="Bangla" panose="03000603000000000000" pitchFamily="66" charset="0"/>
                <a:cs typeface="Bangla" panose="03000603000000000000" pitchFamily="66" charset="0"/>
              </a:rPr>
              <a:t>২</a:t>
            </a:r>
          </a:p>
        </p:txBody>
      </p:sp>
      <p:sp>
        <p:nvSpPr>
          <p:cNvPr id="15" name="TextBox 14">
            <a:extLst>
              <a:ext uri="{FF2B5EF4-FFF2-40B4-BE49-F238E27FC236}">
                <a16:creationId xmlns:a16="http://schemas.microsoft.com/office/drawing/2014/main" id="{C38EFADD-788F-4EC6-A6E3-96621DE2ED55}"/>
              </a:ext>
            </a:extLst>
          </p:cNvPr>
          <p:cNvSpPr txBox="1"/>
          <p:nvPr/>
        </p:nvSpPr>
        <p:spPr>
          <a:xfrm>
            <a:off x="8695137" y="3921903"/>
            <a:ext cx="3496863" cy="1597938"/>
          </a:xfrm>
          <a:prstGeom prst="rect">
            <a:avLst/>
          </a:prstGeom>
          <a:noFill/>
        </p:spPr>
        <p:txBody>
          <a:bodyPr wrap="square">
            <a:spAutoFit/>
          </a:bodyPr>
          <a:lstStyle/>
          <a:p>
            <a:pPr marL="0" marR="0">
              <a:lnSpc>
                <a:spcPct val="107000"/>
              </a:lnSpc>
              <a:spcBef>
                <a:spcPts val="0"/>
              </a:spcBef>
              <a:spcAft>
                <a:spcPts val="800"/>
              </a:spcAft>
            </a:pP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বলেন</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সুতরাং</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শাস্তিকে</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ভয়</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তাকে</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উপদেশ</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দাও</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latin typeface="Bangla" panose="03000603000000000000" pitchFamily="66" charset="0"/>
                <a:ea typeface="Calibri" panose="020F0502020204030204" pitchFamily="34" charset="0"/>
                <a:cs typeface="Bangla" panose="03000603000000000000" pitchFamily="66" charset="0"/>
              </a:rPr>
              <a:t>কু</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রআনের</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2000" b="1" dirty="0">
                <a:solidFill>
                  <a:schemeClr val="accent6">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b="1"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কাফ</a:t>
            </a:r>
            <a:r>
              <a:rPr lang="en-US" sz="2000" b="1"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 ৪৫)</a:t>
            </a:r>
          </a:p>
        </p:txBody>
      </p:sp>
    </p:spTree>
    <p:extLst>
      <p:ext uri="{BB962C8B-B14F-4D97-AF65-F5344CB8AC3E}">
        <p14:creationId xmlns:p14="http://schemas.microsoft.com/office/powerpoint/2010/main" val="82117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11">
            <a:extLst>
              <a:ext uri="{FF2B5EF4-FFF2-40B4-BE49-F238E27FC236}">
                <a16:creationId xmlns:a16="http://schemas.microsoft.com/office/drawing/2014/main" id="{998D6E90-577B-4973-B60A-2700290E6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0CBE82-A764-445B-BAD3-C5D6849352D0}"/>
              </a:ext>
            </a:extLst>
          </p:cNvPr>
          <p:cNvSpPr txBox="1"/>
          <p:nvPr/>
        </p:nvSpPr>
        <p:spPr>
          <a:xfrm>
            <a:off x="1084728" y="1597961"/>
            <a:ext cx="2628969" cy="3162300"/>
          </a:xfrm>
          <a:prstGeom prst="rect">
            <a:avLst/>
          </a:prstGeom>
        </p:spPr>
        <p:txBody>
          <a:bodyPr vert="horz" lIns="91440" tIns="45720" rIns="91440" bIns="45720" rtlCol="0" anchor="t">
            <a:normAutofit/>
          </a:bodyPr>
          <a:lstStyle/>
          <a:p>
            <a:pPr>
              <a:lnSpc>
                <a:spcPct val="110000"/>
              </a:lnSpc>
              <a:spcBef>
                <a:spcPct val="0"/>
              </a:spcBef>
              <a:spcAft>
                <a:spcPts val="600"/>
              </a:spcAft>
            </a:pPr>
            <a:endParaRPr lang="en-US" sz="2400" b="1" dirty="0">
              <a:latin typeface="+mj-lt"/>
              <a:ea typeface="+mj-ea"/>
              <a:cs typeface="+mj-cs"/>
            </a:endParaRPr>
          </a:p>
        </p:txBody>
      </p:sp>
      <p:sp>
        <p:nvSpPr>
          <p:cNvPr id="24" name="Freeform: Shape 13">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flower, plant, bouquet&#10;&#10;Description automatically generated">
            <a:extLst>
              <a:ext uri="{FF2B5EF4-FFF2-40B4-BE49-F238E27FC236}">
                <a16:creationId xmlns:a16="http://schemas.microsoft.com/office/drawing/2014/main" id="{9DD8F8D3-12A5-475E-B1AF-8C9ED8885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783" y="1848421"/>
            <a:ext cx="4737836" cy="4799579"/>
          </a:xfrm>
          <a:prstGeom prst="rect">
            <a:avLst/>
          </a:prstGeom>
        </p:spPr>
      </p:pic>
      <p:sp>
        <p:nvSpPr>
          <p:cNvPr id="17" name="TextBox 16">
            <a:extLst>
              <a:ext uri="{FF2B5EF4-FFF2-40B4-BE49-F238E27FC236}">
                <a16:creationId xmlns:a16="http://schemas.microsoft.com/office/drawing/2014/main" id="{232E6FF9-16A5-4E20-A8A3-5F5227464E2E}"/>
              </a:ext>
            </a:extLst>
          </p:cNvPr>
          <p:cNvSpPr txBox="1"/>
          <p:nvPr/>
        </p:nvSpPr>
        <p:spPr>
          <a:xfrm>
            <a:off x="8232584" y="397632"/>
            <a:ext cx="2412023" cy="1200329"/>
          </a:xfrm>
          <a:prstGeom prst="rect">
            <a:avLst/>
          </a:prstGeom>
          <a:noFill/>
        </p:spPr>
        <p:txBody>
          <a:bodyPr wrap="square">
            <a:spAutoFit/>
          </a:bodyPr>
          <a:lstStyle/>
          <a:p>
            <a:r>
              <a:rPr kumimoji="0" lang="en-US" sz="2400" b="1" i="0" u="none" strike="noStrike" kern="1200" cap="none" spc="0" normalizeH="0" baseline="0" noProof="0" dirty="0">
                <a:ln>
                  <a:noFill/>
                </a:ln>
                <a:solidFill>
                  <a:srgbClr val="CB4E70"/>
                </a:solidFill>
                <a:effectLst/>
                <a:uLnTx/>
                <a:uFillTx/>
                <a:latin typeface="Avenir Next LT Pro"/>
                <a:ea typeface="+mn-ea"/>
                <a:cs typeface="+mn-cs"/>
              </a:rPr>
              <a:t>২য় </a:t>
            </a:r>
            <a:r>
              <a:rPr kumimoji="0" lang="en-US" sz="2400" b="1" i="0" u="none" strike="noStrike" kern="1200" cap="none" spc="0" normalizeH="0" baseline="0" noProof="0" dirty="0" err="1">
                <a:ln>
                  <a:noFill/>
                </a:ln>
                <a:solidFill>
                  <a:srgbClr val="CB4E70"/>
                </a:solidFill>
                <a:effectLst/>
                <a:uLnTx/>
                <a:uFillTx/>
                <a:latin typeface="Avenir Next LT Pro"/>
                <a:ea typeface="+mn-ea"/>
                <a:cs typeface="+mn-cs"/>
              </a:rPr>
              <a:t>বৈশিষ্ট্য</a:t>
            </a:r>
            <a:r>
              <a:rPr kumimoji="0" lang="en-US" sz="2400" b="1" i="0" u="none" strike="noStrike" kern="1200" cap="none" spc="0" normalizeH="0" baseline="0" noProof="0" dirty="0">
                <a:ln>
                  <a:noFill/>
                </a:ln>
                <a:solidFill>
                  <a:srgbClr val="CB4E70"/>
                </a:solidFill>
                <a:effectLst/>
                <a:uLnTx/>
                <a:uFillTx/>
                <a:latin typeface="Avenir Next LT Pro"/>
                <a:ea typeface="+mn-ea"/>
                <a:cs typeface="+mn-cs"/>
              </a:rPr>
              <a:t>- রোগ </a:t>
            </a:r>
            <a:r>
              <a:rPr kumimoji="0" lang="en-US" sz="2400" b="1" i="0" u="none" strike="noStrike" kern="1200" cap="none" spc="0" normalizeH="0" baseline="0" noProof="0" dirty="0" err="1">
                <a:ln>
                  <a:noFill/>
                </a:ln>
                <a:solidFill>
                  <a:srgbClr val="CB4E70"/>
                </a:solidFill>
                <a:effectLst/>
                <a:uLnTx/>
                <a:uFillTx/>
                <a:latin typeface="Avenir Next LT Pro"/>
                <a:ea typeface="+mn-ea"/>
                <a:cs typeface="+mn-cs"/>
              </a:rPr>
              <a:t>নিরাময়ের</a:t>
            </a:r>
            <a:r>
              <a:rPr kumimoji="0" lang="en-US" sz="2400" b="1" i="0" u="none" strike="noStrike" kern="1200" cap="none" spc="0" normalizeH="0" baseline="0" noProof="0" dirty="0">
                <a:ln>
                  <a:noFill/>
                </a:ln>
                <a:solidFill>
                  <a:srgbClr val="CB4E70"/>
                </a:solidFill>
                <a:effectLst/>
                <a:uLnTx/>
                <a:uFillTx/>
                <a:latin typeface="Avenir Next LT Pro"/>
                <a:ea typeface="+mn-ea"/>
                <a:cs typeface="+mn-cs"/>
              </a:rPr>
              <a:t> </a:t>
            </a:r>
            <a:r>
              <a:rPr kumimoji="0" lang="en-US" sz="2400" b="1" i="0" u="none" strike="noStrike" kern="1200" cap="none" spc="0" normalizeH="0" baseline="0" noProof="0" dirty="0" err="1">
                <a:ln>
                  <a:noFill/>
                </a:ln>
                <a:solidFill>
                  <a:srgbClr val="CB4E70"/>
                </a:solidFill>
                <a:effectLst/>
                <a:uLnTx/>
                <a:uFillTx/>
                <a:latin typeface="Avenir Next LT Pro"/>
                <a:ea typeface="+mn-ea"/>
                <a:cs typeface="+mn-cs"/>
              </a:rPr>
              <a:t>ব্যবস্থাপত্র</a:t>
            </a:r>
            <a:r>
              <a:rPr kumimoji="0" lang="en-US" sz="2400" b="1" i="0" u="none" strike="noStrike" kern="1200" cap="none" spc="0" normalizeH="0" baseline="0" noProof="0" dirty="0">
                <a:ln>
                  <a:noFill/>
                </a:ln>
                <a:solidFill>
                  <a:srgbClr val="CB4E70"/>
                </a:solidFill>
                <a:effectLst/>
                <a:uLnTx/>
                <a:uFillTx/>
                <a:latin typeface="Avenir Next LT Pro"/>
                <a:ea typeface="+mn-ea"/>
                <a:cs typeface="+mn-cs"/>
              </a:rPr>
              <a:t> </a:t>
            </a:r>
            <a:endParaRPr lang="en-US" dirty="0">
              <a:solidFill>
                <a:srgbClr val="CB4E70"/>
              </a:solidFill>
            </a:endParaRPr>
          </a:p>
        </p:txBody>
      </p:sp>
      <p:sp>
        <p:nvSpPr>
          <p:cNvPr id="19" name="TextBox 18">
            <a:extLst>
              <a:ext uri="{FF2B5EF4-FFF2-40B4-BE49-F238E27FC236}">
                <a16:creationId xmlns:a16="http://schemas.microsoft.com/office/drawing/2014/main" id="{C7948275-902C-43AB-9D61-4D8643E8C2A3}"/>
              </a:ext>
            </a:extLst>
          </p:cNvPr>
          <p:cNvSpPr txBox="1"/>
          <p:nvPr/>
        </p:nvSpPr>
        <p:spPr>
          <a:xfrm>
            <a:off x="-4712" y="49468"/>
            <a:ext cx="7535008" cy="6243825"/>
          </a:xfrm>
          <a:prstGeom prst="rect">
            <a:avLst/>
          </a:prstGeom>
          <a:noFill/>
        </p:spPr>
        <p:txBody>
          <a:bodyPr wrap="square">
            <a:spAutoFit/>
          </a:bodyPr>
          <a:lstStyle/>
          <a:p>
            <a:pPr marL="0" marR="0">
              <a:lnSpc>
                <a:spcPct val="107000"/>
              </a:lnSpc>
              <a:spcBef>
                <a:spcPts val="0"/>
              </a:spcBef>
              <a:spcAft>
                <a:spcPts val="800"/>
              </a:spcAft>
            </a:pP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কুরআনুল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কারীমের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দ্বিতীয়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গুণ</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وَشِفَاءٌ</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لِمَا</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فِي</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الصُّدُورِ</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বাক্যে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বর্ণিত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شِفَاءٌ</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রোগ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নিরাময়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হওয়া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صُدُوْرٌ</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صَدْرٌ</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বহুবচন</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অর্থ</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বুক</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মর্মার্থ</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সারার্থ</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কুরআনুল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কারীম</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ব্যাধিসমূহ</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যেমন</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সন্দেহ</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সংশয়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নিফাক</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মতবিরোধ</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ঝগড়া-বিবাদ</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ইত্যাদির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একান্ত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সফল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চিকিৎসা</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সুস্থতা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রোগ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নিরাময়ের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latin typeface="Bangla" panose="03000603000000000000" pitchFamily="66" charset="0"/>
                <a:ea typeface="Calibri" panose="020F0502020204030204" pitchFamily="34" charset="0"/>
                <a:cs typeface="Bangla" panose="03000603000000000000" pitchFamily="66" charset="0"/>
              </a:rPr>
              <a:t>সফল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ব্যবস্থাপত্র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কুরতুবী</a:t>
            </a: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 যে সমস্ত পাপ পঙ্কিলতা রয়েছে সেগুলোর জন্যও মহৌষধ। [ইবন কাসীর]</a:t>
            </a: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সঠিক আকীদা বিশ্বাস বিরোধী যাবতীয় সন্দেহ কুরআনের মাধ্যমে দূর হতে পারে। [ফাতহুল কাদীর] </a:t>
            </a: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হাদীসের বর্ণনা ও উম্মতের আলেম সম্প্রদায়ের অসংখ্য অভিজ্ঞতাই এর প্রমাণ যে,</a:t>
            </a: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কুরআনুল কারীম যেমন আন্তরিক ব্যাধির জন্য অব্যর্থ মহৌষধ, তেমনি দৈহিক রোগ-ব্যাধির জন্যও উত্তম চিকিৎসা।</a:t>
            </a: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 মূল দৃষ্টি অন্তরের রোগের নিরাময়ের প্রতি। এর কারণ </a:t>
            </a:r>
          </a:p>
          <a:p>
            <a:pPr marL="0" marR="0">
              <a:lnSpc>
                <a:spcPct val="107000"/>
              </a:lnSpc>
              <a:spcBef>
                <a:spcPts val="0"/>
              </a:spcBef>
              <a:spcAft>
                <a:spcPts val="800"/>
              </a:spcAft>
            </a:pPr>
            <a:r>
              <a:rPr lang="as-IN"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প্রথমত, অন্তরে অসুখ থাকলে পরিপাটি ও সুস্থ দেহের কোনো মূল্য নেই। যার অন্তর কলুষিত, তার সবল দেহ থেকে সে নিজেও উপকৃত হতে পারে না, অন্যরাও পারে না।</a:t>
            </a:r>
            <a:endParaRPr lang="en-US"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দ্বিতীয়ত, আত্মার রোগের ক্ষতি দেহের রোগের ক্ষতি থেকে বেশি মারাত্মক।</a:t>
            </a:r>
            <a:r>
              <a:rPr lang="as-IN"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as-IN"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তৃতীয়ত, দেহের রোগের ওষুধ আবিষ্কার করা মানুষের পক্ষে সম্ভব; কিন্তু আত্মার অসুখের প্রতি মানুষ দৃষ্টিই নিবদ্ধ করে না। </a:t>
            </a:r>
          </a:p>
          <a:p>
            <a:pPr marL="0" marR="0">
              <a:lnSpc>
                <a:spcPct val="107000"/>
              </a:lnSpc>
              <a:spcBef>
                <a:spcPts val="0"/>
              </a:spcBef>
              <a:spcAft>
                <a:spcPts val="800"/>
              </a:spcAft>
            </a:pPr>
            <a:endPar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21" name="TextBox 20">
            <a:extLst>
              <a:ext uri="{FF2B5EF4-FFF2-40B4-BE49-F238E27FC236}">
                <a16:creationId xmlns:a16="http://schemas.microsoft.com/office/drawing/2014/main" id="{F2E55454-9F74-4900-A379-2FA6752F6B60}"/>
              </a:ext>
            </a:extLst>
          </p:cNvPr>
          <p:cNvSpPr txBox="1"/>
          <p:nvPr/>
        </p:nvSpPr>
        <p:spPr>
          <a:xfrm>
            <a:off x="279353" y="5585985"/>
            <a:ext cx="6966878" cy="1272015"/>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Bangla" panose="03000603000000000000" pitchFamily="66" charset="0"/>
                <a:ea typeface="Calibri" panose="020F0502020204030204" pitchFamily="34" charset="0"/>
                <a:cs typeface="Times New Roman" panose="02020603050405020304" pitchFamily="18" charset="0"/>
              </a:rPr>
              <a:t> </a:t>
            </a:r>
            <a:endPar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وَنُنَزِّلُ</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مِنَ</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الْقُرْآنِ</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مَا</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هُوَ</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شِفَاءٌ</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وَرَحْمَةٌ</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لِّلْمُؤْمِنِينَ</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وَلَا</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يَزِيدُ</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الظَّالِمِينَ</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إِلَّا</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خَسَارًا</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প্রক্রিয়ায়</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এমন</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সব</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বিষয়</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অবতীর্ণ</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করছি</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মুমিনদের</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নিরাময়</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রহমত</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জালেমদের</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ক্ষতি</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ছাড়া</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কিছুই</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বৃদ্ধি</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বনী</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ইসরাইলঃ</a:t>
            </a:r>
            <a:r>
              <a:rPr lang="en-US" sz="1600" dirty="0">
                <a:solidFill>
                  <a:schemeClr val="accent5">
                    <a:lumMod val="75000"/>
                  </a:schemeClr>
                </a:solidFill>
                <a:effectLst/>
                <a:latin typeface="Bangla" panose="03000603000000000000" pitchFamily="66" charset="0"/>
                <a:ea typeface="Calibri" panose="020F0502020204030204" pitchFamily="34" charset="0"/>
                <a:cs typeface="Bangla" panose="03000603000000000000" pitchFamily="66" charset="0"/>
              </a:rPr>
              <a:t> ৮১</a:t>
            </a:r>
          </a:p>
        </p:txBody>
      </p:sp>
      <p:pic>
        <p:nvPicPr>
          <p:cNvPr id="9" name="Picture 8">
            <a:extLst>
              <a:ext uri="{FF2B5EF4-FFF2-40B4-BE49-F238E27FC236}">
                <a16:creationId xmlns:a16="http://schemas.microsoft.com/office/drawing/2014/main" id="{73B01778-C7AC-4C46-857A-6D3451BD2AB3}"/>
              </a:ext>
            </a:extLst>
          </p:cNvPr>
          <p:cNvPicPr>
            <a:picLocks noChangeAspect="1"/>
          </p:cNvPicPr>
          <p:nvPr/>
        </p:nvPicPr>
        <p:blipFill rotWithShape="1">
          <a:blip r:embed="rId3"/>
          <a:srcRect l="8707" t="9157" r="7126" b="10662"/>
          <a:stretch/>
        </p:blipFill>
        <p:spPr>
          <a:xfrm>
            <a:off x="8004606" y="4155846"/>
            <a:ext cx="1607127" cy="1531012"/>
          </a:xfrm>
          <a:prstGeom prst="rect">
            <a:avLst/>
          </a:prstGeom>
        </p:spPr>
      </p:pic>
    </p:spTree>
    <p:extLst>
      <p:ext uri="{BB962C8B-B14F-4D97-AF65-F5344CB8AC3E}">
        <p14:creationId xmlns:p14="http://schemas.microsoft.com/office/powerpoint/2010/main" val="206440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696F4257-8A8B-4687-A362-2FB0FD59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5E8EDC-AEF9-4458-B74C-506672C8684C}"/>
              </a:ext>
            </a:extLst>
          </p:cNvPr>
          <p:cNvSpPr txBox="1"/>
          <p:nvPr/>
        </p:nvSpPr>
        <p:spPr>
          <a:xfrm>
            <a:off x="770691" y="2179852"/>
            <a:ext cx="3231633" cy="3162300"/>
          </a:xfrm>
          <a:prstGeom prst="rect">
            <a:avLst/>
          </a:prstGeom>
        </p:spPr>
        <p:txBody>
          <a:bodyPr vert="horz" lIns="91440" tIns="45720" rIns="91440" bIns="45720" rtlCol="0" anchor="b">
            <a:normAutofit/>
          </a:bodyPr>
          <a:lstStyle/>
          <a:p>
            <a:pPr>
              <a:lnSpc>
                <a:spcPct val="110000"/>
              </a:lnSpc>
              <a:spcBef>
                <a:spcPct val="0"/>
              </a:spcBef>
            </a:pPr>
            <a:r>
              <a:rPr kumimoji="0" lang="en-US" sz="3200" b="1" i="0" u="none" strike="noStrike" kern="1200" cap="none" spc="0" normalizeH="0" baseline="0" noProof="0" dirty="0">
                <a:ln>
                  <a:noFill/>
                </a:ln>
                <a:solidFill>
                  <a:schemeClr val="tx1"/>
                </a:solidFill>
                <a:effectLst/>
                <a:uLnTx/>
                <a:uFillTx/>
                <a:latin typeface="+mj-lt"/>
                <a:ea typeface="+mj-ea"/>
                <a:cs typeface="+mj-cs"/>
              </a:rPr>
              <a:t>   </a:t>
            </a:r>
            <a:endParaRPr lang="en-US" sz="3200" b="1" kern="1200" dirty="0">
              <a:solidFill>
                <a:schemeClr val="tx1"/>
              </a:solidFill>
              <a:effectLst/>
              <a:latin typeface="+mj-lt"/>
              <a:ea typeface="+mj-ea"/>
              <a:cs typeface="+mj-cs"/>
            </a:endParaRPr>
          </a:p>
        </p:txBody>
      </p:sp>
      <p:sp>
        <p:nvSpPr>
          <p:cNvPr id="14" name="Rectangle 13">
            <a:extLst>
              <a:ext uri="{FF2B5EF4-FFF2-40B4-BE49-F238E27FC236}">
                <a16:creationId xmlns:a16="http://schemas.microsoft.com/office/drawing/2014/main" id="{875B7E46-FCBF-464B-8083-9AF1A059E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1263"/>
            <a:ext cx="3484819" cy="34302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79A868-152F-4392-8D0D-C56B1C229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5672" y="3429000"/>
            <a:ext cx="348387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34">
            <a:extLst>
              <a:ext uri="{FF2B5EF4-FFF2-40B4-BE49-F238E27FC236}">
                <a16:creationId xmlns:a16="http://schemas.microsoft.com/office/drawing/2014/main" id="{613F7046-4879-4110-98EC-7B7416E5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43582" y="340722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E14A411-88B5-46A6-AD90-72073BCB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9837" y="3431225"/>
            <a:ext cx="3482163" cy="3430264"/>
          </a:xfrm>
          <a:custGeom>
            <a:avLst/>
            <a:gdLst>
              <a:gd name="connsiteX0" fmla="*/ 3478283 w 3482163"/>
              <a:gd name="connsiteY0" fmla="*/ 0 h 3430264"/>
              <a:gd name="connsiteX1" fmla="*/ 3482163 w 3482163"/>
              <a:gd name="connsiteY1" fmla="*/ 0 h 3430264"/>
              <a:gd name="connsiteX2" fmla="*/ 3482163 w 3482163"/>
              <a:gd name="connsiteY2" fmla="*/ 3430264 h 3430264"/>
              <a:gd name="connsiteX3" fmla="*/ 0 w 3482163"/>
              <a:gd name="connsiteY3" fmla="*/ 3430264 h 3430264"/>
              <a:gd name="connsiteX4" fmla="*/ 0 w 3482163"/>
              <a:gd name="connsiteY4" fmla="*/ 3426283 h 3430264"/>
              <a:gd name="connsiteX5" fmla="*/ 335407 w 3482163"/>
              <a:gd name="connsiteY5" fmla="*/ 3410137 h 3430264"/>
              <a:gd name="connsiteX6" fmla="*/ 3473897 w 3482163"/>
              <a:gd name="connsiteY6" fmla="*/ 170675 h 343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2163" h="3430264">
                <a:moveTo>
                  <a:pt x="3478283" y="0"/>
                </a:moveTo>
                <a:lnTo>
                  <a:pt x="3482163" y="0"/>
                </a:lnTo>
                <a:lnTo>
                  <a:pt x="3482163" y="3430264"/>
                </a:lnTo>
                <a:lnTo>
                  <a:pt x="0" y="3430264"/>
                </a:lnTo>
                <a:lnTo>
                  <a:pt x="0" y="3426283"/>
                </a:lnTo>
                <a:lnTo>
                  <a:pt x="335407" y="3410137"/>
                </a:lnTo>
                <a:cubicBezTo>
                  <a:pt x="2041201" y="3245035"/>
                  <a:pt x="3386298" y="1871077"/>
                  <a:pt x="3473897" y="17067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chart&#10;&#10;Description automatically generated">
            <a:extLst>
              <a:ext uri="{FF2B5EF4-FFF2-40B4-BE49-F238E27FC236}">
                <a16:creationId xmlns:a16="http://schemas.microsoft.com/office/drawing/2014/main" id="{077947E2-88F2-4FF4-960C-05D7E6338B2E}"/>
              </a:ext>
            </a:extLst>
          </p:cNvPr>
          <p:cNvPicPr>
            <a:picLocks noChangeAspect="1"/>
          </p:cNvPicPr>
          <p:nvPr/>
        </p:nvPicPr>
        <p:blipFill rotWithShape="1">
          <a:blip r:embed="rId2">
            <a:extLst>
              <a:ext uri="{28A0092B-C50C-407E-A947-70E740481C1C}">
                <a14:useLocalDpi xmlns:a14="http://schemas.microsoft.com/office/drawing/2010/main" val="0"/>
              </a:ext>
            </a:extLst>
          </a:blip>
          <a:srcRect l="37623" r="33858"/>
          <a:stretch/>
        </p:blipFill>
        <p:spPr>
          <a:xfrm>
            <a:off x="8699542" y="2"/>
            <a:ext cx="3492458" cy="6858001"/>
          </a:xfrm>
          <a:custGeom>
            <a:avLst/>
            <a:gdLst/>
            <a:ahLst/>
            <a:cxnLst/>
            <a:rect l="l" t="t" r="r" b="b"/>
            <a:pathLst>
              <a:path w="3492458" h="6858001">
                <a:moveTo>
                  <a:pt x="0" y="0"/>
                </a:moveTo>
                <a:lnTo>
                  <a:pt x="3492458" y="0"/>
                </a:lnTo>
                <a:lnTo>
                  <a:pt x="3492458" y="3430264"/>
                </a:lnTo>
                <a:lnTo>
                  <a:pt x="3488603" y="3430264"/>
                </a:lnTo>
                <a:lnTo>
                  <a:pt x="3484192" y="3601898"/>
                </a:lnTo>
                <a:cubicBezTo>
                  <a:pt x="3390753" y="5415660"/>
                  <a:pt x="1866561" y="6858001"/>
                  <a:pt x="0" y="6858001"/>
                </a:cubicBezTo>
                <a:lnTo>
                  <a:pt x="0" y="3430264"/>
                </a:lnTo>
                <a:lnTo>
                  <a:pt x="0" y="3425249"/>
                </a:lnTo>
                <a:close/>
              </a:path>
            </a:pathLst>
          </a:custGeom>
        </p:spPr>
      </p:pic>
      <p:sp>
        <p:nvSpPr>
          <p:cNvPr id="13" name="TextBox 12">
            <a:extLst>
              <a:ext uri="{FF2B5EF4-FFF2-40B4-BE49-F238E27FC236}">
                <a16:creationId xmlns:a16="http://schemas.microsoft.com/office/drawing/2014/main" id="{4716E050-330B-4F93-BE4C-9DFFA865EAEE}"/>
              </a:ext>
            </a:extLst>
          </p:cNvPr>
          <p:cNvSpPr txBox="1"/>
          <p:nvPr/>
        </p:nvSpPr>
        <p:spPr>
          <a:xfrm>
            <a:off x="7060707" y="3472386"/>
            <a:ext cx="1648181" cy="1686680"/>
          </a:xfrm>
          <a:prstGeom prst="rect">
            <a:avLst/>
          </a:prstGeom>
          <a:noFill/>
        </p:spPr>
        <p:txBody>
          <a:bodyPr wrap="square">
            <a:spAutoFit/>
          </a:bodyPr>
          <a:lstStyle/>
          <a:p>
            <a:pPr marL="0" marR="0" lvl="0" indent="0" algn="l" defTabSz="914400" rtl="0" eaLnBrk="1" fontAlgn="auto" latinLnBrk="0" hangingPunct="1">
              <a:lnSpc>
                <a:spcPct val="110000"/>
              </a:lnSpc>
              <a:spcBef>
                <a:spcPct val="0"/>
              </a:spcBef>
              <a:spcAft>
                <a:spcPts val="800"/>
              </a:spcAft>
              <a:buClrTx/>
              <a:buSzTx/>
              <a:buFontTx/>
              <a:buNone/>
              <a:tabLst/>
              <a:defRPr/>
            </a:pPr>
            <a:r>
              <a:rPr kumimoji="0" lang="en-US" sz="3200" b="1" i="0" u="none" strike="noStrike" kern="1200" cap="none" spc="0" normalizeH="0" baseline="0" noProof="0" dirty="0">
                <a:ln>
                  <a:noFill/>
                </a:ln>
                <a:solidFill>
                  <a:schemeClr val="accent4">
                    <a:lumMod val="60000"/>
                    <a:lumOff val="40000"/>
                  </a:schemeClr>
                </a:solidFill>
                <a:effectLst/>
                <a:uLnTx/>
                <a:uFillTx/>
                <a:latin typeface="Bangla" panose="03000603000000000000" pitchFamily="66" charset="0"/>
                <a:cs typeface="Bangla" panose="03000603000000000000" pitchFamily="66" charset="0"/>
              </a:rPr>
              <a:t>৩য় বৈশিষ্ট্য- হেদায়াত</a:t>
            </a:r>
          </a:p>
        </p:txBody>
      </p:sp>
      <p:sp>
        <p:nvSpPr>
          <p:cNvPr id="15" name="TextBox 14">
            <a:extLst>
              <a:ext uri="{FF2B5EF4-FFF2-40B4-BE49-F238E27FC236}">
                <a16:creationId xmlns:a16="http://schemas.microsoft.com/office/drawing/2014/main" id="{761D89FA-2795-48EA-B1A7-53141A38F58E}"/>
              </a:ext>
            </a:extLst>
          </p:cNvPr>
          <p:cNvSpPr txBox="1"/>
          <p:nvPr/>
        </p:nvSpPr>
        <p:spPr>
          <a:xfrm>
            <a:off x="5206326" y="405232"/>
            <a:ext cx="3493216" cy="2155718"/>
          </a:xfrm>
          <a:prstGeom prst="rect">
            <a:avLst/>
          </a:prstGeom>
          <a:noFill/>
        </p:spPr>
        <p:txBody>
          <a:bodyPr wrap="square">
            <a:spAutoFit/>
          </a:bodyPr>
          <a:lstStyle/>
          <a:p>
            <a:pPr marR="0" lvl="0">
              <a:lnSpc>
                <a:spcPct val="107000"/>
              </a:lnSpc>
              <a:spcBef>
                <a:spcPts val="0"/>
              </a:spcBef>
              <a:spcAft>
                <a:spcPts val="800"/>
              </a:spcAft>
            </a:pP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ইরশাদ</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হয়েছে</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R="0" lvl="0">
              <a:lnSpc>
                <a:spcPct val="107000"/>
              </a:lnSpc>
              <a:spcBef>
                <a:spcPts val="0"/>
              </a:spcBef>
              <a:spcAft>
                <a:spcPts val="800"/>
              </a:spcAft>
            </a:pP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আসলে</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এমন</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পথ</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দেখায়</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একেবারেই</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সোজা</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৷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যারা</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নিয়ে</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ভাল</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করতে</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তাদেরকে</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সুখবর</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এ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মর্মে</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তাদের</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বিরাট</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প্রতিদান</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রয়েছে৷বনী</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ইসরাইলঃ</a:t>
            </a:r>
            <a:r>
              <a:rPr lang="en-US" sz="2000"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৯</a:t>
            </a:r>
            <a:endParaRPr lang="en-US" sz="2000" dirty="0">
              <a:solidFill>
                <a:schemeClr val="accent6">
                  <a:lumMod val="75000"/>
                </a:schemeClr>
              </a:solidFill>
              <a:effectLst/>
              <a:latin typeface="Calibri" panose="020F0502020204030204" pitchFamily="34" charset="0"/>
              <a:ea typeface="Calibri" panose="020F0502020204030204" pitchFamily="34" charset="0"/>
              <a:cs typeface="Bangla" panose="03000603000000000000" pitchFamily="66" charset="0"/>
            </a:endParaRPr>
          </a:p>
        </p:txBody>
      </p:sp>
      <p:sp>
        <p:nvSpPr>
          <p:cNvPr id="17" name="TextBox 16">
            <a:extLst>
              <a:ext uri="{FF2B5EF4-FFF2-40B4-BE49-F238E27FC236}">
                <a16:creationId xmlns:a16="http://schemas.microsoft.com/office/drawing/2014/main" id="{B32EA77D-87E7-41E4-B8EF-F785CABBE7A9}"/>
              </a:ext>
            </a:extLst>
          </p:cNvPr>
          <p:cNvSpPr txBox="1"/>
          <p:nvPr/>
        </p:nvSpPr>
        <p:spPr>
          <a:xfrm>
            <a:off x="9645213" y="1070715"/>
            <a:ext cx="1705365" cy="2051395"/>
          </a:xfrm>
          <a:prstGeom prst="rect">
            <a:avLst/>
          </a:prstGeom>
          <a:noFill/>
        </p:spPr>
        <p:txBody>
          <a:bodyPr wrap="square">
            <a:spAutoFit/>
          </a:bodyPr>
          <a:lstStyle/>
          <a:p>
            <a:pPr marR="0" lvl="0">
              <a:lnSpc>
                <a:spcPct val="107000"/>
              </a:lnSpc>
              <a:spcBef>
                <a:spcPts val="0"/>
              </a:spcBef>
              <a:spcAft>
                <a:spcPts val="800"/>
              </a:spcAft>
            </a:pP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কিতাব</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কোন</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সন্দেহ</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নেই</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৷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এটি</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হিদায়াত</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মুত্তাকী’দের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বাকারাঃ</a:t>
            </a:r>
            <a:r>
              <a:rPr lang="en-US" sz="20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২</a:t>
            </a:r>
          </a:p>
        </p:txBody>
      </p:sp>
      <p:sp>
        <p:nvSpPr>
          <p:cNvPr id="19" name="TextBox 18">
            <a:extLst>
              <a:ext uri="{FF2B5EF4-FFF2-40B4-BE49-F238E27FC236}">
                <a16:creationId xmlns:a16="http://schemas.microsoft.com/office/drawing/2014/main" id="{306BA948-598C-46CA-BD08-47C090D8FBB0}"/>
              </a:ext>
            </a:extLst>
          </p:cNvPr>
          <p:cNvSpPr txBox="1"/>
          <p:nvPr/>
        </p:nvSpPr>
        <p:spPr>
          <a:xfrm>
            <a:off x="285744" y="60189"/>
            <a:ext cx="4911236" cy="1396151"/>
          </a:xfrm>
          <a:prstGeom prst="rect">
            <a:avLst/>
          </a:prstGeom>
          <a:noFill/>
        </p:spPr>
        <p:txBody>
          <a:bodyPr wrap="square">
            <a:spAutoFit/>
          </a:bodyPr>
          <a:lstStyle/>
          <a:p>
            <a:pPr marR="0" lvl="0">
              <a:lnSpc>
                <a:spcPct val="107000"/>
              </a:lnSpc>
              <a:spcBef>
                <a:spcPts val="0"/>
              </a:spcBef>
              <a:spcAft>
                <a:spcPts val="800"/>
              </a:spcAft>
            </a:pP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কাছে</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রবের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পক্ষ</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সুস্পষ্ট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প্রমাণ</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পথনির্দেশ</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এসে</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গেছে</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৷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এখন</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চেয়ে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বড়</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জালেম</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আয়াতকে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মিথ্যা</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বলে</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দিক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মুখ</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ফিরিয়ে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নেয়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যারা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আমার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আয়াত</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মুখ</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ফিরিয়ে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নেয়</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সত্য</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বিমুখতার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কারণে</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তাদেরকে</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আমি</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নিকৃষ্টতম</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শাস্তি</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দেবো</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৷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CB4E70"/>
                </a:solidFill>
                <a:effectLst/>
                <a:latin typeface="Bangla" panose="03000603000000000000" pitchFamily="66" charset="0"/>
                <a:ea typeface="Calibri" panose="020F0502020204030204" pitchFamily="34" charset="0"/>
                <a:cs typeface="Bangla" panose="03000603000000000000" pitchFamily="66" charset="0"/>
              </a:rPr>
              <a:t>আনয়ামঃ</a:t>
            </a:r>
            <a:r>
              <a:rPr lang="en-US" sz="1600" dirty="0">
                <a:solidFill>
                  <a:srgbClr val="CB4E70"/>
                </a:solidFill>
                <a:effectLst/>
                <a:latin typeface="Bangla" panose="03000603000000000000" pitchFamily="66" charset="0"/>
                <a:ea typeface="Calibri" panose="020F0502020204030204" pitchFamily="34" charset="0"/>
                <a:cs typeface="Bangla" panose="03000603000000000000" pitchFamily="66" charset="0"/>
              </a:rPr>
              <a:t> ১৫৭</a:t>
            </a:r>
          </a:p>
        </p:txBody>
      </p:sp>
      <p:sp>
        <p:nvSpPr>
          <p:cNvPr id="21" name="TextBox 20">
            <a:extLst>
              <a:ext uri="{FF2B5EF4-FFF2-40B4-BE49-F238E27FC236}">
                <a16:creationId xmlns:a16="http://schemas.microsoft.com/office/drawing/2014/main" id="{E6E5D5C0-8011-42F9-90D4-3EC8F4F8DFB1}"/>
              </a:ext>
            </a:extLst>
          </p:cNvPr>
          <p:cNvSpPr txBox="1"/>
          <p:nvPr/>
        </p:nvSpPr>
        <p:spPr>
          <a:xfrm>
            <a:off x="5169899" y="4942496"/>
            <a:ext cx="2423206" cy="1773499"/>
          </a:xfrm>
          <a:prstGeom prst="rect">
            <a:avLst/>
          </a:prstGeom>
          <a:noFill/>
        </p:spPr>
        <p:txBody>
          <a:bodyPr wrap="square">
            <a:spAutoFit/>
          </a:bodyPr>
          <a:lstStyle/>
          <a:p>
            <a:pPr marR="0" lvl="0">
              <a:lnSpc>
                <a:spcPct val="107000"/>
              </a:lnSpc>
              <a:spcBef>
                <a:spcPts val="0"/>
              </a:spcBef>
              <a:spcAft>
                <a:spcPts val="800"/>
              </a:spcAft>
            </a:pPr>
            <a:r>
              <a:rPr lang="en-US" sz="1200" dirty="0">
                <a:effectLst/>
                <a:latin typeface="Bangla" panose="03000603000000000000" pitchFamily="66" charset="0"/>
                <a:ea typeface="Calibri" panose="020F0502020204030204" pitchFamily="34" charset="0"/>
                <a:cs typeface="Bangla" panose="03000603000000000000" pitchFamily="66" charset="0"/>
              </a:rPr>
              <a:t> </a:t>
            </a:r>
            <a:endParaRPr lang="en-US" sz="1100" dirty="0">
              <a:effectLst/>
              <a:latin typeface="Calibri" panose="020F0502020204030204" pitchFamily="34"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اِنَّ</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هٰذِه</a:t>
            </a:r>
            <a:r>
              <a:rPr lang="en-US"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تَذۡکِرَۃٌ</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فَمَنۡ</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شَآءَ</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اتَّخَذَ</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اِلٰی</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رَبِّه</a:t>
            </a:r>
            <a:r>
              <a:rPr lang="en-US" sz="1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سَبِیۡلًا</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নিশ্চয়</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এটা</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এক</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উপদেশ</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অতএব</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যে</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চায়</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সে</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তার</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রবের</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দিকে</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পথ</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অবলম্বন</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করুক</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err="1">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সূরা</a:t>
            </a:r>
            <a:r>
              <a:rPr lang="en-US" sz="1200" b="1" dirty="0">
                <a:solidFill>
                  <a:srgbClr val="002060"/>
                </a:solidFill>
                <a:effectLst/>
                <a:latin typeface="Bangla" panose="03000603000000000000" pitchFamily="66" charset="0"/>
                <a:ea typeface="Calibri" panose="020F0502020204030204" pitchFamily="34" charset="0"/>
                <a:cs typeface="Times New Roman" panose="02020603050405020304" pitchFamily="18" charset="0"/>
              </a:rPr>
              <a:t> মুযযাম্মিলঃ১৯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E29EDE64-7D3C-4842-8D48-550B063BC81C}"/>
              </a:ext>
            </a:extLst>
          </p:cNvPr>
          <p:cNvSpPr txBox="1"/>
          <p:nvPr/>
        </p:nvSpPr>
        <p:spPr>
          <a:xfrm>
            <a:off x="80565" y="1572073"/>
            <a:ext cx="5141996" cy="4524315"/>
          </a:xfrm>
          <a:prstGeom prst="rect">
            <a:avLst/>
          </a:prstGeom>
          <a:noFill/>
        </p:spPr>
        <p:txBody>
          <a:bodyPr wrap="square">
            <a:spAutoFit/>
          </a:bodyPr>
          <a:lstStyle/>
          <a:p>
            <a:r>
              <a:rPr lang="as-IN" sz="1600" dirty="0">
                <a:solidFill>
                  <a:schemeClr val="accent4">
                    <a:lumMod val="75000"/>
                  </a:schemeClr>
                </a:solidFill>
                <a:latin typeface="Bangla" panose="03000603000000000000" pitchFamily="66" charset="0"/>
                <a:cs typeface="Bangla" panose="03000603000000000000" pitchFamily="66" charset="0"/>
              </a:rPr>
              <a:t>স্নেহ ও করুণা এবং কল্যাণ কামনাসহ কাউকে মঙ্গলময় পথ দেখিয়ে দেয়া ও মনজিলে পৌছিয়ে দেয়াকে আরবী পরিভাষায় ‘হেদায়াত’ বলে। হেদায়াত’ শব্দটির দুইটি অর্থ। </a:t>
            </a:r>
          </a:p>
          <a:p>
            <a:r>
              <a:rPr lang="as-IN" sz="1600" dirty="0">
                <a:solidFill>
                  <a:schemeClr val="accent4">
                    <a:lumMod val="75000"/>
                  </a:schemeClr>
                </a:solidFill>
                <a:latin typeface="Bangla" panose="03000603000000000000" pitchFamily="66" charset="0"/>
                <a:cs typeface="Bangla" panose="03000603000000000000" pitchFamily="66" charset="0"/>
              </a:rPr>
              <a:t>একটি পথ প্রদর্শন করা, আর দ্বিতীয়টি লক্ষ্য স্থলে পৌছিয়ে দেয়া।</a:t>
            </a:r>
            <a:endParaRPr lang="en-US" sz="1600" dirty="0">
              <a:solidFill>
                <a:schemeClr val="accent4">
                  <a:lumMod val="75000"/>
                </a:schemeClr>
              </a:solidFill>
              <a:latin typeface="Bangla" panose="03000603000000000000" pitchFamily="66" charset="0"/>
              <a:cs typeface="Bangla" panose="03000603000000000000" pitchFamily="66" charset="0"/>
            </a:endParaRPr>
          </a:p>
          <a:p>
            <a:endParaRPr lang="en-US" sz="1600" dirty="0">
              <a:solidFill>
                <a:schemeClr val="accent4">
                  <a:lumMod val="75000"/>
                </a:schemeClr>
              </a:solidFill>
              <a:latin typeface="Bangla" panose="03000603000000000000" pitchFamily="66" charset="0"/>
              <a:cs typeface="Bangla" panose="03000603000000000000" pitchFamily="66" charset="0"/>
            </a:endParaRPr>
          </a:p>
          <a:p>
            <a:r>
              <a:rPr lang="ar-AE" sz="1600" dirty="0">
                <a:solidFill>
                  <a:schemeClr val="accent4">
                    <a:lumMod val="75000"/>
                  </a:schemeClr>
                </a:solidFill>
                <a:latin typeface="Bangla" panose="03000603000000000000" pitchFamily="66" charset="0"/>
                <a:cs typeface="Bangla" panose="03000603000000000000" pitchFamily="66" charset="0"/>
              </a:rPr>
              <a:t>نَّكَ لَا تَهْدِي مَنْ أَحْبَبْتَ وَلَٰكِنَّ اللَّهَ يَهْدِي مَنْ يَشَاءُ </a:t>
            </a:r>
            <a:endParaRPr lang="en-US" sz="1600" dirty="0">
              <a:solidFill>
                <a:schemeClr val="accent4">
                  <a:lumMod val="75000"/>
                </a:schemeClr>
              </a:solidFill>
              <a:latin typeface="Bangla" panose="03000603000000000000" pitchFamily="66" charset="0"/>
              <a:cs typeface="Bangla" panose="03000603000000000000" pitchFamily="66" charset="0"/>
            </a:endParaRPr>
          </a:p>
          <a:p>
            <a:r>
              <a:rPr lang="as-IN" sz="1600" dirty="0">
                <a:solidFill>
                  <a:schemeClr val="accent4">
                    <a:lumMod val="75000"/>
                  </a:schemeClr>
                </a:solidFill>
                <a:latin typeface="Bangla" panose="03000603000000000000" pitchFamily="66" charset="0"/>
                <a:cs typeface="Bangla" panose="03000603000000000000" pitchFamily="66" charset="0"/>
              </a:rPr>
              <a:t> </a:t>
            </a:r>
            <a:r>
              <a:rPr lang="as-IN" sz="1600" dirty="0">
                <a:solidFill>
                  <a:srgbClr val="CB4E70"/>
                </a:solidFill>
                <a:latin typeface="Bangla" panose="03000603000000000000" pitchFamily="66" charset="0"/>
                <a:cs typeface="Bangla" panose="03000603000000000000" pitchFamily="66" charset="0"/>
              </a:rPr>
              <a:t>“নিশ্চয়ই আপনি লক্ষ্যস্থলে—মনজিলে পৌঁছিয়ে দিতে পারবেন না যাকে আপনি পৌছাতে চাইবেন। বরং আল্লাহই লক্ষ্যস্থলে পৌছিয়ে দেন যাকে তিনি ইচ্ছা করেন সূরা আল-কাসাস ৫৬</a:t>
            </a:r>
            <a:endParaRPr lang="en-US" sz="1600" dirty="0">
              <a:solidFill>
                <a:srgbClr val="CB4E70"/>
              </a:solidFill>
              <a:latin typeface="Bangla" panose="03000603000000000000" pitchFamily="66" charset="0"/>
              <a:cs typeface="Bangla" panose="03000603000000000000" pitchFamily="66" charset="0"/>
            </a:endParaRPr>
          </a:p>
          <a:p>
            <a:endParaRPr lang="en-US" sz="1600" dirty="0">
              <a:solidFill>
                <a:schemeClr val="accent6">
                  <a:lumMod val="75000"/>
                </a:schemeClr>
              </a:solidFill>
              <a:latin typeface="Bangla" panose="03000603000000000000" pitchFamily="66" charset="0"/>
              <a:cs typeface="Bangla" panose="03000603000000000000" pitchFamily="66" charset="0"/>
            </a:endParaRPr>
          </a:p>
          <a:p>
            <a:r>
              <a:rPr lang="ar-AE" sz="1600" dirty="0">
                <a:solidFill>
                  <a:schemeClr val="accent6">
                    <a:lumMod val="75000"/>
                  </a:schemeClr>
                </a:solidFill>
                <a:latin typeface="Bangla" panose="03000603000000000000" pitchFamily="66" charset="0"/>
                <a:cs typeface="Bangla" panose="03000603000000000000" pitchFamily="66" charset="0"/>
              </a:rPr>
              <a:t>وَإِنَّكَ لَتَهْدِي إِلَىٰ صِرَاطٍ مُسْتَقِيمٍ “</a:t>
            </a:r>
            <a:endParaRPr lang="en-US" sz="1600" dirty="0">
              <a:solidFill>
                <a:schemeClr val="accent6">
                  <a:lumMod val="75000"/>
                </a:schemeClr>
              </a:solidFill>
              <a:latin typeface="Bangla" panose="03000603000000000000" pitchFamily="66" charset="0"/>
              <a:cs typeface="Bangla" panose="03000603000000000000" pitchFamily="66" charset="0"/>
            </a:endParaRPr>
          </a:p>
          <a:p>
            <a:r>
              <a:rPr lang="as-IN" sz="1600" dirty="0">
                <a:solidFill>
                  <a:srgbClr val="CB4E70"/>
                </a:solidFill>
                <a:latin typeface="Bangla" panose="03000603000000000000" pitchFamily="66" charset="0"/>
                <a:cs typeface="Bangla" panose="03000603000000000000" pitchFamily="66" charset="0"/>
              </a:rPr>
              <a:t>হে নবী। আর আপনি অবশ্যই সরল সঠিক দৃঢ় ঋজু পথ প্রদর্শন করেন [সূরা আশ-শূরা: ৫২]</a:t>
            </a:r>
            <a:endParaRPr lang="en-US" sz="1600" dirty="0">
              <a:solidFill>
                <a:srgbClr val="CB4E70"/>
              </a:solidFill>
              <a:latin typeface="Bangla" panose="03000603000000000000" pitchFamily="66" charset="0"/>
              <a:cs typeface="Bangla" panose="03000603000000000000" pitchFamily="66" charset="0"/>
            </a:endParaRPr>
          </a:p>
          <a:p>
            <a:endParaRPr lang="en-US" sz="1600" dirty="0">
              <a:solidFill>
                <a:srgbClr val="CB4E70"/>
              </a:solidFill>
              <a:latin typeface="Bangla" panose="03000603000000000000" pitchFamily="66" charset="0"/>
              <a:cs typeface="Bangla" panose="03000603000000000000" pitchFamily="66" charset="0"/>
            </a:endParaRPr>
          </a:p>
          <a:p>
            <a:r>
              <a:rPr lang="as-IN" sz="1600" dirty="0">
                <a:solidFill>
                  <a:schemeClr val="accent3">
                    <a:lumMod val="75000"/>
                  </a:schemeClr>
                </a:solidFill>
                <a:latin typeface="Bangla" panose="03000603000000000000" pitchFamily="66" charset="0"/>
                <a:cs typeface="Bangla" panose="03000603000000000000" pitchFamily="66" charset="0"/>
              </a:rPr>
              <a:t>“নিশ্চয়ই আল্লাহ আমারও রব তোমাদেরও রব, অতএব একমাত্র তারই দাস হয়ে থাক। এটাই হচ্ছে সিরাতুম মুস্তাকীম-সঠিক ও সুদৃঢ় ঋজু পথ [সূরা মারইয়াম: ৩৬] অর্থাৎ আল্লাহকে রব স্বীকার করে ও কেবল তারই বান্দাহ হয়ে জীবন যাপন করলেই সিরাতুম মুস্তাকীম অনুসরণ করা হবে।</a:t>
            </a:r>
            <a:endParaRPr lang="en-US" sz="1600" dirty="0">
              <a:solidFill>
                <a:schemeClr val="accent3">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23065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2C729A30-F429-4967-81E8-45F6757C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FC137C-7F97-41FA-86A1-2E01C383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967903" cy="6857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9FBFB9D3-7D34-4948-B4D0-73E7B6E5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4949" y="-54949"/>
            <a:ext cx="6858005" cy="6967903"/>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Box 2">
            <a:extLst>
              <a:ext uri="{FF2B5EF4-FFF2-40B4-BE49-F238E27FC236}">
                <a16:creationId xmlns:a16="http://schemas.microsoft.com/office/drawing/2014/main" id="{AA5A9A0D-1606-4ACB-9EBF-5381A31607A4}"/>
              </a:ext>
            </a:extLst>
          </p:cNvPr>
          <p:cNvSpPr txBox="1"/>
          <p:nvPr/>
        </p:nvSpPr>
        <p:spPr>
          <a:xfrm>
            <a:off x="890764" y="1064745"/>
            <a:ext cx="4348578" cy="2005262"/>
          </a:xfrm>
          <a:prstGeom prst="rect">
            <a:avLst/>
          </a:prstGeom>
        </p:spPr>
        <p:txBody>
          <a:bodyPr vert="horz" lIns="91440" tIns="45720" rIns="91440" bIns="45720" rtlCol="0" anchor="b">
            <a:normAutofit/>
          </a:bodyPr>
          <a:lstStyle/>
          <a:p>
            <a:pPr>
              <a:lnSpc>
                <a:spcPct val="110000"/>
              </a:lnSpc>
              <a:spcBef>
                <a:spcPct val="0"/>
              </a:spcBef>
              <a:spcAft>
                <a:spcPts val="600"/>
              </a:spcAft>
            </a:pPr>
            <a:endParaRPr lang="en-US" sz="3200" b="1" kern="1200" dirty="0">
              <a:solidFill>
                <a:schemeClr val="tx1"/>
              </a:solidFill>
              <a:effectLst/>
              <a:latin typeface="+mj-lt"/>
              <a:ea typeface="+mj-ea"/>
              <a:cs typeface="+mj-cs"/>
            </a:endParaRPr>
          </a:p>
        </p:txBody>
      </p:sp>
      <p:pic>
        <p:nvPicPr>
          <p:cNvPr id="5" name="Picture 4" descr="A picture containing nature, night sky&#10;&#10;Description automatically generated">
            <a:extLst>
              <a:ext uri="{FF2B5EF4-FFF2-40B4-BE49-F238E27FC236}">
                <a16:creationId xmlns:a16="http://schemas.microsoft.com/office/drawing/2014/main" id="{F4CF9EFD-C02D-4F2C-AA48-4A8055D41CEF}"/>
              </a:ext>
            </a:extLst>
          </p:cNvPr>
          <p:cNvPicPr>
            <a:picLocks noChangeAspect="1"/>
          </p:cNvPicPr>
          <p:nvPr/>
        </p:nvPicPr>
        <p:blipFill rotWithShape="1">
          <a:blip r:embed="rId2">
            <a:extLst>
              <a:ext uri="{28A0092B-C50C-407E-A947-70E740481C1C}">
                <a14:useLocalDpi xmlns:a14="http://schemas.microsoft.com/office/drawing/2010/main" val="0"/>
              </a:ext>
            </a:extLst>
          </a:blip>
          <a:srcRect l="25112" r="17618"/>
          <a:stretch/>
        </p:blipFill>
        <p:spPr>
          <a:xfrm>
            <a:off x="6967903" y="-14"/>
            <a:ext cx="5236733" cy="6858000"/>
          </a:xfrm>
          <a:prstGeom prst="rect">
            <a:avLst/>
          </a:prstGeom>
        </p:spPr>
      </p:pic>
      <p:sp>
        <p:nvSpPr>
          <p:cNvPr id="11" name="TextBox 10">
            <a:extLst>
              <a:ext uri="{FF2B5EF4-FFF2-40B4-BE49-F238E27FC236}">
                <a16:creationId xmlns:a16="http://schemas.microsoft.com/office/drawing/2014/main" id="{9944F92B-3C46-4286-A2CA-B22FF2B949E5}"/>
              </a:ext>
            </a:extLst>
          </p:cNvPr>
          <p:cNvSpPr txBox="1"/>
          <p:nvPr/>
        </p:nvSpPr>
        <p:spPr>
          <a:xfrm>
            <a:off x="7858667" y="2607817"/>
            <a:ext cx="2978184" cy="646331"/>
          </a:xfrm>
          <a:prstGeom prst="rect">
            <a:avLst/>
          </a:prstGeom>
          <a:noFill/>
        </p:spPr>
        <p:txBody>
          <a:bodyPr wrap="square">
            <a:spAutoFit/>
          </a:bodyPr>
          <a:lstStyle/>
          <a:p>
            <a:r>
              <a:rPr lang="as-IN" sz="3600" dirty="0">
                <a:solidFill>
                  <a:srgbClr val="92D050"/>
                </a:solidFill>
                <a:latin typeface="Bangla" panose="03000603000000000000" pitchFamily="66" charset="0"/>
                <a:cs typeface="Bangla" panose="03000603000000000000" pitchFamily="66" charset="0"/>
              </a:rPr>
              <a:t>৪র্থ বৈশিষ্ট্য- রহমত</a:t>
            </a:r>
          </a:p>
        </p:txBody>
      </p:sp>
      <p:sp>
        <p:nvSpPr>
          <p:cNvPr id="13" name="TextBox 12">
            <a:extLst>
              <a:ext uri="{FF2B5EF4-FFF2-40B4-BE49-F238E27FC236}">
                <a16:creationId xmlns:a16="http://schemas.microsoft.com/office/drawing/2014/main" id="{53657AFA-5BC5-491B-9BB1-76F897C50899}"/>
              </a:ext>
            </a:extLst>
          </p:cNvPr>
          <p:cNvSpPr txBox="1"/>
          <p:nvPr/>
        </p:nvSpPr>
        <p:spPr>
          <a:xfrm>
            <a:off x="4482353" y="131366"/>
            <a:ext cx="3451412" cy="1569660"/>
          </a:xfrm>
          <a:prstGeom prst="rect">
            <a:avLst/>
          </a:prstGeom>
          <a:noFill/>
        </p:spPr>
        <p:txBody>
          <a:bodyPr wrap="square">
            <a:spAutoFit/>
          </a:bodyPr>
          <a:lstStyle/>
          <a:p>
            <a:r>
              <a:rPr lang="as-IN" sz="1600" dirty="0">
                <a:solidFill>
                  <a:schemeClr val="bg1"/>
                </a:solidFill>
                <a:latin typeface="Bangla" panose="03000603000000000000" pitchFamily="66" charset="0"/>
                <a:cs typeface="Bangla" panose="03000603000000000000" pitchFamily="66" charset="0"/>
              </a:rPr>
              <a:t>﴿</a:t>
            </a:r>
            <a:r>
              <a:rPr lang="ar-AE" sz="1600" dirty="0">
                <a:solidFill>
                  <a:schemeClr val="bg1"/>
                </a:solidFill>
                <a:latin typeface="Bangla" panose="03000603000000000000" pitchFamily="66" charset="0"/>
              </a:rPr>
              <a:t>وَنُنَزِّلُ مِنَ الْقُرْآنِ مَا هُوَ شِفَاءٌ وَرَحْمَةٌ لِّلْمُؤْمِنِينَ ۙ وَلَا يَزِيدُ الظَّالِمِينَ إِلَّا خَسَارًا﴾</a:t>
            </a:r>
          </a:p>
          <a:p>
            <a:r>
              <a:rPr lang="ar-AE" sz="1600" dirty="0">
                <a:solidFill>
                  <a:schemeClr val="bg1"/>
                </a:solidFill>
                <a:latin typeface="Bangla" panose="03000603000000000000" pitchFamily="66" charset="0"/>
              </a:rPr>
              <a:t> </a:t>
            </a:r>
            <a:r>
              <a:rPr lang="as-IN" sz="1600" dirty="0">
                <a:solidFill>
                  <a:schemeClr val="bg1"/>
                </a:solidFill>
                <a:latin typeface="Bangla" panose="03000603000000000000" pitchFamily="66" charset="0"/>
                <a:cs typeface="Bangla" panose="03000603000000000000" pitchFamily="66" charset="0"/>
              </a:rPr>
              <a:t>আমি এ কুরআনের অবতরণ প্রক্রিয়ায় এমন সব বিষয় অবতীর্ণ করছি যা মুমিনদের জন্য নিরাময় ও রহমত এবং জালেমদের জন্য ক্ষতি ছাড়া আর কিছুই বৃদ্ধি করে না।  সূরা আল-ইসরার ৮২</a:t>
            </a:r>
          </a:p>
        </p:txBody>
      </p:sp>
      <p:sp>
        <p:nvSpPr>
          <p:cNvPr id="15" name="TextBox 14">
            <a:extLst>
              <a:ext uri="{FF2B5EF4-FFF2-40B4-BE49-F238E27FC236}">
                <a16:creationId xmlns:a16="http://schemas.microsoft.com/office/drawing/2014/main" id="{6CF20BDB-58DA-416D-B700-EF2A1BC2EA34}"/>
              </a:ext>
            </a:extLst>
          </p:cNvPr>
          <p:cNvSpPr txBox="1"/>
          <p:nvPr/>
        </p:nvSpPr>
        <p:spPr>
          <a:xfrm>
            <a:off x="-43194" y="862151"/>
            <a:ext cx="4211782" cy="3343095"/>
          </a:xfrm>
          <a:prstGeom prst="rect">
            <a:avLst/>
          </a:prstGeom>
          <a:noFill/>
        </p:spPr>
        <p:txBody>
          <a:bodyPr wrap="square">
            <a:spAutoFit/>
          </a:bodyPr>
          <a:lstStyle/>
          <a:p>
            <a:pPr marL="0" marR="0">
              <a:lnSpc>
                <a:spcPct val="107000"/>
              </a:lnSpc>
              <a:spcBef>
                <a:spcPts val="0"/>
              </a:spcBef>
              <a:spcAft>
                <a:spcPts val="800"/>
              </a:spcAft>
            </a:pP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বলে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দাও</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অহীরই</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আনুগত্য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রব</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আমার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পাঠান</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৷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এটি</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অন্তরদৃষ্টির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রবের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হেদায়াত ও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রহমত</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গ্রহণ</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dirty="0">
                <a:solidFill>
                  <a:schemeClr val="accent6">
                    <a:lumMod val="75000"/>
                  </a:schemeClr>
                </a:solidFill>
                <a:latin typeface="Bangla" panose="03000603000000000000" pitchFamily="66" charset="0"/>
                <a:ea typeface="Calibri" panose="020F0502020204030204" pitchFamily="34" charset="0"/>
                <a:cs typeface="Bangla" panose="03000603000000000000" pitchFamily="66" charset="0"/>
              </a:rPr>
              <a:t>                                 </a:t>
            </a:r>
            <a:r>
              <a:rPr lang="en-US" dirty="0" err="1">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আল-আরাফঃ</a:t>
            </a:r>
            <a:r>
              <a:rPr lang="en-US"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 ২০৩</a:t>
            </a:r>
            <a:endParaRPr lang="ar-AE" dirty="0">
              <a:solidFill>
                <a:schemeClr val="accent6">
                  <a:lumMod val="75000"/>
                </a:schemeClr>
              </a:solidFill>
              <a:effectLst/>
              <a:latin typeface="Bangla" panose="03000603000000000000"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r-AE" dirty="0">
                <a:solidFill>
                  <a:schemeClr val="accent6">
                    <a:lumMod val="75000"/>
                  </a:schemeClr>
                </a:solidFill>
                <a:effectLst/>
                <a:latin typeface="Bangla" panose="03000603000000000000" pitchFamily="66" charset="0"/>
                <a:ea typeface="Calibri" panose="020F0502020204030204" pitchFamily="34" charset="0"/>
                <a:cs typeface="Times New Roman" panose="02020603050405020304" pitchFamily="18" charset="0"/>
              </a:rPr>
              <a:t>﴿وَإِذَا قُرِئَ الْقُرْآنُ فَاسْتَمِعُوا لَهُ وَأَنصِتُوا لَعَلَّكُمْ تُرْحَمُونَ﴾</a:t>
            </a:r>
          </a:p>
          <a:p>
            <a:pPr marL="0" marR="0">
              <a:lnSpc>
                <a:spcPct val="107000"/>
              </a:lnSpc>
              <a:spcBef>
                <a:spcPts val="0"/>
              </a:spcBef>
              <a:spcAft>
                <a:spcPts val="800"/>
              </a:spcAft>
            </a:pPr>
            <a:r>
              <a:rPr lang="ar-AE" dirty="0">
                <a:solidFill>
                  <a:schemeClr val="accent6">
                    <a:lumMod val="75000"/>
                  </a:schemeClr>
                </a:solidFill>
                <a:effectLst/>
                <a:latin typeface="Bangla" panose="03000603000000000000" pitchFamily="66" charset="0"/>
                <a:ea typeface="Calibri" panose="020F0502020204030204" pitchFamily="34" charset="0"/>
                <a:cs typeface="Times New Roman" panose="02020603050405020304" pitchFamily="18" charset="0"/>
              </a:rPr>
              <a:t> </a:t>
            </a:r>
            <a:r>
              <a:rPr lang="as-IN" dirty="0">
                <a:solidFill>
                  <a:schemeClr val="accent6">
                    <a:lumMod val="75000"/>
                  </a:schemeClr>
                </a:solidFill>
                <a:effectLst/>
                <a:latin typeface="Bangla" panose="03000603000000000000" pitchFamily="66" charset="0"/>
                <a:ea typeface="Calibri" panose="020F0502020204030204" pitchFamily="34" charset="0"/>
                <a:cs typeface="Bangla" panose="03000603000000000000" pitchFamily="66" charset="0"/>
              </a:rPr>
              <a:t>যখন কুরআন, তোমাদের সামনে পড়া হয়, তা শোনো মনোযোগ সহকারে এবং নীরব থাকো, হয়তো তোমাদের প্রতিও রহমত বর্ষিত হবে৷ আল-আরাফঃ ২০৪</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3091699-C380-419B-9F22-B4E6896B5E88}"/>
              </a:ext>
            </a:extLst>
          </p:cNvPr>
          <p:cNvSpPr txBox="1"/>
          <p:nvPr/>
        </p:nvSpPr>
        <p:spPr>
          <a:xfrm>
            <a:off x="0" y="3944692"/>
            <a:ext cx="6481482" cy="2675091"/>
          </a:xfrm>
          <a:prstGeom prst="rect">
            <a:avLst/>
          </a:prstGeom>
          <a:noFill/>
        </p:spPr>
        <p:txBody>
          <a:bodyPr wrap="square">
            <a:spAutoFit/>
          </a:bodyPr>
          <a:lstStyle/>
          <a:p>
            <a:pPr marL="0" marR="0">
              <a:lnSpc>
                <a:spcPct val="107000"/>
              </a:lnSpc>
              <a:spcBef>
                <a:spcPts val="0"/>
              </a:spcBef>
              <a:spcAft>
                <a:spcPts val="800"/>
              </a:spcAft>
            </a:pP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সহীহ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বুখারী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মুসলিমে</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যেমন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বর্ণিত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আছে</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রাসূলুল্লাহ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সাহাবী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আবদুল্লাহ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আব্বাস</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জন্য</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কাছে</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করেছিলেন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লোকজনকে</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কিতাব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আব্বাস</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পবিত্র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সম্বন্ধে</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ইসলাম</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নিয়ামত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জনগোষ্ঠী</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বানিয়েছেন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করুণা</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বাস্তবিকই</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আর-রাহমান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নামক</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যেখানে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মানুষকে</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নিয়ামতের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কথা</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উল্লেখ</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সেই</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শুরুতে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বলেছেন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পরম</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দয়ালু</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করুণাবশত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মানুষ</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সৃষ্টি</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রাহমান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৫৫:১-৩)</a:t>
            </a:r>
          </a:p>
          <a:p>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এই</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আয়াতগুলোতে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আল্লাহ্</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বশবর্তী</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হয়ে</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কাজ</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হিসেবে</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মানবতার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সৃষ্টির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আগে</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মানুষকে</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শিক্ষা</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দেওয়ার</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কাজকে</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স্থান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দিয়েছেন</a:t>
            </a:r>
            <a:r>
              <a:rPr lang="en-US" sz="1400" dirty="0">
                <a:solidFill>
                  <a:schemeClr val="accent3">
                    <a:lumMod val="75000"/>
                  </a:schemeClr>
                </a:solidFill>
                <a:effectLst/>
                <a:latin typeface="Bangla" panose="03000603000000000000" pitchFamily="66" charset="0"/>
                <a:ea typeface="Calibri" panose="020F0502020204030204" pitchFamily="34" charset="0"/>
                <a:cs typeface="Bangla" panose="03000603000000000000" pitchFamily="66" charset="0"/>
              </a:rPr>
              <a:t>। </a:t>
            </a:r>
            <a:endParaRPr lang="en-US" sz="1400" dirty="0">
              <a:solidFill>
                <a:schemeClr val="accent3">
                  <a:lumMod val="75000"/>
                </a:schemeClr>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95754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7FC7C290-C562-4CD1-8F3E-C9E0D18EE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5D715F-60BE-44D4-8851-E8BC52ED6F3C}"/>
              </a:ext>
            </a:extLst>
          </p:cNvPr>
          <p:cNvSpPr txBox="1"/>
          <p:nvPr/>
        </p:nvSpPr>
        <p:spPr>
          <a:xfrm>
            <a:off x="1628524" y="1816137"/>
            <a:ext cx="3271233" cy="3505855"/>
          </a:xfrm>
          <a:prstGeom prst="rect">
            <a:avLst/>
          </a:prstGeom>
        </p:spPr>
        <p:txBody>
          <a:bodyPr vert="horz" lIns="91440" tIns="45720" rIns="91440" bIns="45720" rtlCol="0">
            <a:normAutofit/>
          </a:bodyPr>
          <a:lstStyle/>
          <a:p>
            <a:pPr marL="0" marR="0">
              <a:lnSpc>
                <a:spcPct val="120000"/>
              </a:lnSpc>
              <a:spcBef>
                <a:spcPts val="0"/>
              </a:spcBef>
              <a:spcAft>
                <a:spcPts val="800"/>
              </a:spcAft>
            </a:pPr>
            <a:r>
              <a:rPr lang="en-US" dirty="0">
                <a:effectLst/>
              </a:rPr>
              <a:t> </a:t>
            </a:r>
            <a:endParaRPr lang="en-US" sz="2400" dirty="0">
              <a:effectLst/>
              <a:latin typeface="Bangla" panose="03000603000000000000" pitchFamily="66" charset="0"/>
              <a:cs typeface="Bangla" panose="03000603000000000000" pitchFamily="66" charset="0"/>
            </a:endParaRPr>
          </a:p>
        </p:txBody>
      </p:sp>
      <p:sp>
        <p:nvSpPr>
          <p:cNvPr id="14" name="Rectangle 13">
            <a:extLst>
              <a:ext uri="{FF2B5EF4-FFF2-40B4-BE49-F238E27FC236}">
                <a16:creationId xmlns:a16="http://schemas.microsoft.com/office/drawing/2014/main" id="{591C2191-9360-416F-9ED8-E13A2DD78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378" y="-1263"/>
            <a:ext cx="3484819" cy="343026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C542152-E969-4F41-AFD8-4B5354BE5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2648" y="-1263"/>
            <a:ext cx="3484819" cy="34302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C08B38E-F726-4728-965C-66F102EB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7241"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AD2D2039-EE36-47AF-B6EC-57AFFCA1E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374" y="1344663"/>
            <a:ext cx="2058838" cy="768558"/>
          </a:xfrm>
          <a:prstGeom prst="rect">
            <a:avLst/>
          </a:prstGeom>
        </p:spPr>
      </p:pic>
      <p:sp>
        <p:nvSpPr>
          <p:cNvPr id="20" name="Rectangle 19">
            <a:extLst>
              <a:ext uri="{FF2B5EF4-FFF2-40B4-BE49-F238E27FC236}">
                <a16:creationId xmlns:a16="http://schemas.microsoft.com/office/drawing/2014/main" id="{1B984D49-3B63-46FE-8AF2-7C44B0C53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378" y="3424738"/>
            <a:ext cx="3482163" cy="343931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7C56E06-BA72-402F-B4EA-D23ECB710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238741" y="3424738"/>
            <a:ext cx="3478726" cy="3435114"/>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 name="Rectangle 34">
            <a:extLst>
              <a:ext uri="{FF2B5EF4-FFF2-40B4-BE49-F238E27FC236}">
                <a16:creationId xmlns:a16="http://schemas.microsoft.com/office/drawing/2014/main" id="{C2EDDE5C-FB26-46E8-9F4C-3548CC15C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378" y="3424738"/>
            <a:ext cx="3485594" cy="3433262"/>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19B9548-44BD-40A0-8282-A812E57A119E}"/>
              </a:ext>
            </a:extLst>
          </p:cNvPr>
          <p:cNvSpPr txBox="1"/>
          <p:nvPr/>
        </p:nvSpPr>
        <p:spPr>
          <a:xfrm>
            <a:off x="8692289" y="871548"/>
            <a:ext cx="3506683" cy="945131"/>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800"/>
              </a:spcAft>
              <a:buClrTx/>
              <a:buSzTx/>
              <a:buFontTx/>
              <a:buNone/>
              <a:tabLst/>
              <a:defRPr/>
            </a:pP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قُلۡ</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بِفَضۡلِ</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اللّٰهِ</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وَ</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بِرَحۡمَتِه</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فَبِذٰلِکَ</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فَلۡیَفۡرَحُوۡا</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هُوَ</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خَیۡرٌ</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مِّمَّا</a:t>
            </a:r>
            <a:r>
              <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chemeClr val="accent5">
                    <a:lumMod val="75000"/>
                  </a:schemeClr>
                </a:solidFill>
                <a:effectLst/>
                <a:uLnTx/>
                <a:uFillTx/>
                <a:latin typeface="Bangla" panose="03000603000000000000" pitchFamily="66" charset="0"/>
                <a:ea typeface="+mn-ea"/>
                <a:cs typeface="Bangla" panose="03000603000000000000" pitchFamily="66" charset="0"/>
              </a:rPr>
              <a:t>یَجۡمَعُوۡنَ</a:t>
            </a:r>
            <a:endParaRPr kumimoji="0" lang="en-US" sz="2400" b="0" i="0" u="none" strike="noStrike" kern="1200" cap="none" spc="0" normalizeH="0" baseline="0" noProof="0" dirty="0">
              <a:ln>
                <a:noFill/>
              </a:ln>
              <a:solidFill>
                <a:schemeClr val="accent5">
                  <a:lumMod val="75000"/>
                </a:schemeClr>
              </a:solidFill>
              <a:effectLst/>
              <a:uLnTx/>
              <a:uFillTx/>
              <a:latin typeface="Bangla" panose="03000603000000000000" pitchFamily="66" charset="0"/>
              <a:ea typeface="+mn-ea"/>
              <a:cs typeface="Bangla" panose="03000603000000000000" pitchFamily="66" charset="0"/>
            </a:endParaRPr>
          </a:p>
        </p:txBody>
      </p:sp>
      <p:sp>
        <p:nvSpPr>
          <p:cNvPr id="17" name="TextBox 16">
            <a:extLst>
              <a:ext uri="{FF2B5EF4-FFF2-40B4-BE49-F238E27FC236}">
                <a16:creationId xmlns:a16="http://schemas.microsoft.com/office/drawing/2014/main" id="{231062E6-EB15-453E-80D3-41B513CEB51A}"/>
              </a:ext>
            </a:extLst>
          </p:cNvPr>
          <p:cNvSpPr txBox="1"/>
          <p:nvPr/>
        </p:nvSpPr>
        <p:spPr>
          <a:xfrm>
            <a:off x="5644661" y="3426130"/>
            <a:ext cx="3065285" cy="1910972"/>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80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তুমি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বলে</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দাও</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‘এ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হল</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তাঁরই</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অনুগ্রহ</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ও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করুণায়</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সুতরাং</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এ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নিয়েই</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তাদের</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আনন্দিত</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হওয়া</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উচিত</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এটা</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তারা</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যা</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পার্থিব</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সম্পদ</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সঞ্চয়</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করছে</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তা</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হতে</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অধিক</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 </a:t>
            </a:r>
            <a:r>
              <a:rPr kumimoji="0" lang="en-US" sz="2000" b="0" i="0" u="none" strike="noStrike" kern="1200" cap="none" spc="0" normalizeH="0" baseline="0" noProof="0" dirty="0" err="1">
                <a:ln>
                  <a:noFill/>
                </a:ln>
                <a:solidFill>
                  <a:schemeClr val="bg1"/>
                </a:solidFill>
                <a:effectLst/>
                <a:uLnTx/>
                <a:uFillTx/>
                <a:latin typeface="Bangla" panose="03000603000000000000" pitchFamily="66" charset="0"/>
                <a:cs typeface="Bangla" panose="03000603000000000000" pitchFamily="66" charset="0"/>
              </a:rPr>
              <a:t>উত্তম</a:t>
            </a:r>
            <a:r>
              <a:rPr kumimoji="0" lang="en-US" sz="2000" b="0" i="0" u="none" strike="noStrike" kern="1200" cap="none" spc="0" normalizeH="0" baseline="0" noProof="0" dirty="0">
                <a:ln>
                  <a:noFill/>
                </a:ln>
                <a:solidFill>
                  <a:schemeClr val="bg1"/>
                </a:solidFill>
                <a:effectLst/>
                <a:uLnTx/>
                <a:uFillTx/>
                <a:latin typeface="Bangla" panose="03000603000000000000" pitchFamily="66" charset="0"/>
                <a:cs typeface="Bangla" panose="03000603000000000000" pitchFamily="66" charset="0"/>
              </a:rPr>
              <a:t>।’</a:t>
            </a:r>
          </a:p>
        </p:txBody>
      </p:sp>
      <p:sp>
        <p:nvSpPr>
          <p:cNvPr id="19" name="TextBox 18">
            <a:extLst>
              <a:ext uri="{FF2B5EF4-FFF2-40B4-BE49-F238E27FC236}">
                <a16:creationId xmlns:a16="http://schemas.microsoft.com/office/drawing/2014/main" id="{2989162A-4FF8-4ECA-B0E0-BF6BC97E31E4}"/>
              </a:ext>
            </a:extLst>
          </p:cNvPr>
          <p:cNvSpPr txBox="1"/>
          <p:nvPr/>
        </p:nvSpPr>
        <p:spPr>
          <a:xfrm>
            <a:off x="9293469" y="415662"/>
            <a:ext cx="2321169" cy="342466"/>
          </a:xfrm>
          <a:prstGeom prst="rect">
            <a:avLst/>
          </a:prstGeom>
          <a:noFill/>
        </p:spPr>
        <p:txBody>
          <a:bodyPr wrap="square">
            <a:spAutoFit/>
          </a:bodyPr>
          <a:lstStyle/>
          <a:p>
            <a:pPr marL="0" marR="0" algn="ctr">
              <a:lnSpc>
                <a:spcPct val="107000"/>
              </a:lnSpc>
              <a:spcBef>
                <a:spcPts val="0"/>
              </a:spcBef>
              <a:spcAft>
                <a:spcPts val="800"/>
              </a:spcAft>
            </a:pPr>
            <a:r>
              <a:rPr lang="en-US" sz="1600" dirty="0" err="1">
                <a:solidFill>
                  <a:srgbClr val="D21B96"/>
                </a:solidFill>
                <a:effectLst/>
                <a:latin typeface="Bangla" panose="03000603000000000000" pitchFamily="66" charset="0"/>
                <a:ea typeface="Calibri" panose="020F0502020204030204" pitchFamily="34" charset="0"/>
                <a:cs typeface="Times New Roman" panose="02020603050405020304" pitchFamily="18" charset="0"/>
              </a:rPr>
              <a:t>সূরা</a:t>
            </a:r>
            <a:r>
              <a:rPr lang="en-US" sz="1600" dirty="0">
                <a:solidFill>
                  <a:srgbClr val="D21B96"/>
                </a:solidFill>
                <a:effectLst/>
                <a:latin typeface="Bangla" panose="03000603000000000000" pitchFamily="66" charset="0"/>
                <a:ea typeface="Calibri" panose="020F0502020204030204" pitchFamily="34" charset="0"/>
                <a:cs typeface="Times New Roman" panose="02020603050405020304" pitchFamily="18" charset="0"/>
              </a:rPr>
              <a:t> </a:t>
            </a:r>
            <a:r>
              <a:rPr lang="en-US" sz="1600" dirty="0" err="1">
                <a:solidFill>
                  <a:srgbClr val="D21B96"/>
                </a:solidFill>
                <a:effectLst/>
                <a:latin typeface="Bangla" panose="03000603000000000000" pitchFamily="66" charset="0"/>
                <a:ea typeface="Calibri" panose="020F0502020204030204" pitchFamily="34" charset="0"/>
                <a:cs typeface="Times New Roman" panose="02020603050405020304" pitchFamily="18" charset="0"/>
              </a:rPr>
              <a:t>ইউনুসঃ</a:t>
            </a:r>
            <a:r>
              <a:rPr lang="en-US" sz="1600" dirty="0">
                <a:solidFill>
                  <a:srgbClr val="D21B96"/>
                </a:solidFill>
                <a:effectLst/>
                <a:latin typeface="Bangla" panose="03000603000000000000" pitchFamily="66" charset="0"/>
                <a:ea typeface="Calibri" panose="020F0502020204030204" pitchFamily="34" charset="0"/>
                <a:cs typeface="Times New Roman" panose="02020603050405020304" pitchFamily="18" charset="0"/>
              </a:rPr>
              <a:t> ৫৮</a:t>
            </a:r>
            <a:endParaRPr lang="en-US" sz="1600" dirty="0">
              <a:solidFill>
                <a:srgbClr val="D21B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F18FE62-597C-427A-B296-54ADEB74CDDB}"/>
              </a:ext>
            </a:extLst>
          </p:cNvPr>
          <p:cNvSpPr txBox="1"/>
          <p:nvPr/>
        </p:nvSpPr>
        <p:spPr>
          <a:xfrm>
            <a:off x="6096000" y="5537959"/>
            <a:ext cx="2907323" cy="280013"/>
          </a:xfrm>
          <a:prstGeom prst="rect">
            <a:avLst/>
          </a:prstGeom>
          <a:noFill/>
        </p:spPr>
        <p:txBody>
          <a:bodyPr wrap="square">
            <a:spAutoFit/>
          </a:bodyPr>
          <a:lstStyle/>
          <a:p>
            <a:pPr marL="0" marR="0" algn="ctr">
              <a:lnSpc>
                <a:spcPct val="107000"/>
              </a:lnSpc>
              <a:spcBef>
                <a:spcPts val="0"/>
              </a:spcBef>
              <a:spcAft>
                <a:spcPts val="800"/>
              </a:spcAft>
            </a:pPr>
            <a:r>
              <a:rPr lang="en-US" sz="12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সূরা</a:t>
            </a:r>
            <a:r>
              <a:rPr lang="en-US" sz="1200" dirty="0">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 </a:t>
            </a:r>
            <a:r>
              <a:rPr lang="en-US" sz="1200" dirty="0" err="1">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ইউনুসঃ</a:t>
            </a:r>
            <a:r>
              <a:rPr lang="en-US" sz="1200" dirty="0">
                <a:solidFill>
                  <a:srgbClr val="FFFF00"/>
                </a:solidFill>
                <a:effectLst/>
                <a:latin typeface="Bangla" panose="03000603000000000000" pitchFamily="66" charset="0"/>
                <a:ea typeface="Calibri" panose="020F0502020204030204" pitchFamily="34" charset="0"/>
                <a:cs typeface="Times New Roman" panose="02020603050405020304" pitchFamily="18" charset="0"/>
              </a:rPr>
              <a:t> ৫৮</a:t>
            </a:r>
            <a:endParaRPr lang="en-US"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E51F2DAD-124A-4B69-B63A-4E8A0FE96138}"/>
              </a:ext>
            </a:extLst>
          </p:cNvPr>
          <p:cNvSpPr txBox="1"/>
          <p:nvPr/>
        </p:nvSpPr>
        <p:spPr>
          <a:xfrm>
            <a:off x="83527" y="512040"/>
            <a:ext cx="5128032" cy="1200329"/>
          </a:xfrm>
          <a:prstGeom prst="rect">
            <a:avLst/>
          </a:prstGeom>
          <a:noFill/>
        </p:spPr>
        <p:txBody>
          <a:bodyPr wrap="square">
            <a:spAutoFit/>
          </a:bodyPr>
          <a:lstStyle/>
          <a:p>
            <a:r>
              <a:rPr lang="as-IN" dirty="0">
                <a:solidFill>
                  <a:srgbClr val="D21B96"/>
                </a:solidFill>
                <a:latin typeface="Bangla" panose="03000603000000000000" pitchFamily="66" charset="0"/>
                <a:cs typeface="Bangla" panose="03000603000000000000" pitchFamily="66" charset="0"/>
              </a:rPr>
              <a:t>আনন্দ’ বা ‘খুশি’ বলা হয় ঐ অবস্থাকে যা কোন আকাঙ্ক্ষিত বস্তু অর্জনের ফলে মানুষ নিজ মনে অনুভব করে। মু’মিনগণকে বলা হচ্ছে যে, এই কুরআন আল্লাহর বিশেষ অনুগ্রহ ও তাঁর রহমত, এ অনুগ্রহ লাভ করে মু’মিনগণের আনন্দিত হওয়া উচিত। </a:t>
            </a:r>
            <a:endParaRPr lang="en-US" dirty="0">
              <a:solidFill>
                <a:srgbClr val="D21B96"/>
              </a:solidFill>
              <a:latin typeface="Bangla" panose="03000603000000000000" pitchFamily="66" charset="0"/>
              <a:cs typeface="Bangla" panose="03000603000000000000" pitchFamily="66" charset="0"/>
            </a:endParaRPr>
          </a:p>
        </p:txBody>
      </p:sp>
      <p:sp>
        <p:nvSpPr>
          <p:cNvPr id="25" name="TextBox 24">
            <a:extLst>
              <a:ext uri="{FF2B5EF4-FFF2-40B4-BE49-F238E27FC236}">
                <a16:creationId xmlns:a16="http://schemas.microsoft.com/office/drawing/2014/main" id="{782B247B-BA64-4C08-B7A3-AEF5541FD02C}"/>
              </a:ext>
            </a:extLst>
          </p:cNvPr>
          <p:cNvSpPr txBox="1"/>
          <p:nvPr/>
        </p:nvSpPr>
        <p:spPr>
          <a:xfrm>
            <a:off x="-6197" y="1840599"/>
            <a:ext cx="5152520" cy="3283848"/>
          </a:xfrm>
          <a:prstGeom prst="rect">
            <a:avLst/>
          </a:prstGeom>
          <a:noFill/>
        </p:spPr>
        <p:txBody>
          <a:bodyPr wrap="square">
            <a:spAutoFit/>
          </a:bodyPr>
          <a:lstStyle/>
          <a:p>
            <a:pPr marL="0" marR="0">
              <a:lnSpc>
                <a:spcPct val="107000"/>
              </a:lnSpc>
              <a:spcBef>
                <a:spcPts val="0"/>
              </a:spcBef>
              <a:spcAft>
                <a:spcPts val="800"/>
              </a:spcAft>
            </a:pP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কর্তব্য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অনুগ্রহকেই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একমাত্র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তাতেই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হওয়া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দুনিয়ার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ক্ষণস্থায়ী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ধন-সম্পদ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আরাম-আয়েশ</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মান-সম্ভ্রম</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কোনটাই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প্রকৃতপক্ষে</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আনন্দের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বিষয়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একে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কেউ</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অধিক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পরিমাণেই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অর্জন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করুক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সবই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অসম্পূর্ণ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পরিপূর্ণ</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দ্বিতীয়তঃ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সর্বদাই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পতনাশঙ্কা</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লেগেই</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আয়াতের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শেষাংশে</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هُوَ</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خَيْرٌ</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مِمَّا</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يَجْمَعُونَ</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ৎ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করুণা-অনুগ্রহ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সমস্ত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ধন-সম্পদ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সম্মান-সাম্রাজ্য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অপেক্ষা</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উত্তম</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যেগুলোকে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মানুষ</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সমগ্র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জীবনের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ভরসা</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বিবেচনা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সংগ্রহ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এ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আয়াতে</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দুটি</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বিষয়কে</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আনন্দ-হর্ষের</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বিষয়</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সাব্যস্ত</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فضل</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ফদল</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অপরটি</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হলো</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رحمة</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F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600" dirty="0">
                <a:solidFill>
                  <a:srgbClr val="00B0F0"/>
                </a:solidFill>
                <a:effectLst/>
                <a:latin typeface="Bangla" panose="03000603000000000000" pitchFamily="66" charset="0"/>
                <a:ea typeface="Calibri" panose="020F0502020204030204" pitchFamily="34" charset="0"/>
                <a:cs typeface="Bangla" panose="03000603000000000000" pitchFamily="66" charset="0"/>
              </a:rPr>
              <a:t>।</a:t>
            </a:r>
            <a:endParaRPr lang="en-US" sz="16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27" name="TextBox 26">
            <a:extLst>
              <a:ext uri="{FF2B5EF4-FFF2-40B4-BE49-F238E27FC236}">
                <a16:creationId xmlns:a16="http://schemas.microsoft.com/office/drawing/2014/main" id="{57430BC7-6353-41CC-804B-2FACEF624CFA}"/>
              </a:ext>
            </a:extLst>
          </p:cNvPr>
          <p:cNvSpPr txBox="1"/>
          <p:nvPr/>
        </p:nvSpPr>
        <p:spPr>
          <a:xfrm>
            <a:off x="83527" y="5142722"/>
            <a:ext cx="5701811" cy="1335687"/>
          </a:xfrm>
          <a:prstGeom prst="rect">
            <a:avLst/>
          </a:prstGeom>
          <a:noFill/>
        </p:spPr>
        <p:txBody>
          <a:bodyPr wrap="square">
            <a:spAutoFit/>
          </a:bodyPr>
          <a:lstStyle/>
          <a:p>
            <a:pPr marL="0" marR="0">
              <a:lnSpc>
                <a:spcPct val="107000"/>
              </a:lnSpc>
              <a:spcBef>
                <a:spcPts val="0"/>
              </a:spcBef>
              <a:spcAft>
                <a:spcPts val="800"/>
              </a:spcAft>
            </a:pP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সাঈদ</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খুদরী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আব্বাস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রাদিয়াল্লাহু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আনহুমাসহ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মুফাসসির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বলেছেন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ফদল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অর্থ</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ইসলাম</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endParaRPr lang="en-US" sz="1400" dirty="0">
              <a:solidFill>
                <a:srgbClr val="7030A0"/>
              </a:solidFill>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ইবন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আব্বাস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ফদল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আমাদেরকে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কুরআনের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করেছেন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হাসান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দাহহাক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মুজাহিদ</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কাতাদা</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এখানে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ফদল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ঈমান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রহমত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হচ্ছে</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তাবারী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কুরতুবী</a:t>
            </a:r>
            <a:endParaRPr lang="en-US" sz="14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29" name="TextBox 28">
            <a:extLst>
              <a:ext uri="{FF2B5EF4-FFF2-40B4-BE49-F238E27FC236}">
                <a16:creationId xmlns:a16="http://schemas.microsoft.com/office/drawing/2014/main" id="{2B9A1C53-3E7A-4C82-93FA-05A09C63DAFD}"/>
              </a:ext>
            </a:extLst>
          </p:cNvPr>
          <p:cNvSpPr txBox="1"/>
          <p:nvPr/>
        </p:nvSpPr>
        <p:spPr>
          <a:xfrm>
            <a:off x="8803792" y="3898742"/>
            <a:ext cx="2907323" cy="1922193"/>
          </a:xfrm>
          <a:prstGeom prst="rect">
            <a:avLst/>
          </a:prstGeom>
          <a:noFill/>
        </p:spPr>
        <p:txBody>
          <a:bodyPr wrap="square">
            <a:spAutoFit/>
          </a:bodyPr>
          <a:lstStyle/>
          <a:p>
            <a:pPr marL="0" marR="0">
              <a:lnSpc>
                <a:spcPct val="107000"/>
              </a:lnSpc>
              <a:spcBef>
                <a:spcPts val="0"/>
              </a:spcBef>
              <a:spcAft>
                <a:spcPts val="800"/>
              </a:spcAft>
            </a:pPr>
            <a:r>
              <a:rPr lang="en-US" sz="1600" dirty="0" err="1">
                <a:effectLst/>
                <a:latin typeface="Bangla" panose="03000603000000000000" pitchFamily="66" charset="0"/>
                <a:ea typeface="Calibri" panose="020F0502020204030204" pitchFamily="34" charset="0"/>
                <a:cs typeface="Bangla" panose="03000603000000000000" pitchFamily="66" charset="0"/>
              </a:rPr>
              <a:t>বিশিষ্ট</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সাহাবী</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আব্দুল্লাহ</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ইবনে</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মাসউদ</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রা</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বলেন</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কেউ</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যদি</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পরখ</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করতে</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চায়</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যে</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effectLst/>
                <a:latin typeface="Bangla" panose="03000603000000000000" pitchFamily="66" charset="0"/>
                <a:ea typeface="Calibri" panose="020F0502020204030204" pitchFamily="34" charset="0"/>
                <a:cs typeface="Bangla" panose="03000603000000000000" pitchFamily="66" charset="0"/>
              </a:rPr>
              <a:t> ও </a:t>
            </a:r>
            <a:r>
              <a:rPr lang="en-US" sz="1600" dirty="0" err="1">
                <a:effectLst/>
                <a:latin typeface="Bangla" panose="03000603000000000000" pitchFamily="66" charset="0"/>
                <a:ea typeface="Calibri" panose="020F0502020204030204" pitchFamily="34" charset="0"/>
                <a:cs typeface="Bangla" panose="03000603000000000000" pitchFamily="66" charset="0"/>
              </a:rPr>
              <a:t>তাঁর</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রাসূল</a:t>
            </a:r>
            <a:r>
              <a:rPr lang="en-US" sz="1600" dirty="0">
                <a:effectLst/>
                <a:latin typeface="Bangla" panose="03000603000000000000" pitchFamily="66" charset="0"/>
                <a:ea typeface="Calibri" panose="020F0502020204030204" pitchFamily="34" charset="0"/>
                <a:cs typeface="Bangla" panose="03000603000000000000" pitchFamily="66" charset="0"/>
              </a:rPr>
              <a:t>(</a:t>
            </a:r>
            <a:r>
              <a:rPr lang="en-US" sz="1600" dirty="0" err="1">
                <a:effectLst/>
                <a:latin typeface="Bangla" panose="03000603000000000000" pitchFamily="66" charset="0"/>
                <a:ea typeface="Calibri" panose="020F0502020204030204" pitchFamily="34" charset="0"/>
                <a:cs typeface="Bangla" panose="03000603000000000000" pitchFamily="66" charset="0"/>
              </a:rPr>
              <a:t>সা</a:t>
            </a:r>
            <a:r>
              <a:rPr lang="en-US" sz="1600" dirty="0">
                <a:effectLst/>
                <a:latin typeface="Bangla" panose="03000603000000000000" pitchFamily="66" charset="0"/>
                <a:ea typeface="Calibri" panose="020F0502020204030204" pitchFamily="34" charset="0"/>
                <a:cs typeface="Bangla" panose="03000603000000000000" pitchFamily="66" charset="0"/>
              </a:rPr>
              <a:t>.)-</a:t>
            </a:r>
            <a:r>
              <a:rPr lang="en-US" sz="1600" dirty="0" err="1">
                <a:effectLst/>
                <a:latin typeface="Bangla" panose="03000603000000000000" pitchFamily="66" charset="0"/>
                <a:ea typeface="Calibri" panose="020F0502020204030204" pitchFamily="34" charset="0"/>
                <a:cs typeface="Bangla" panose="03000603000000000000" pitchFamily="66" charset="0"/>
              </a:rPr>
              <a:t>কে</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ভালবাসে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কিনা</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তবে</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তার</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উচিত</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এই</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ব্যাপারটা</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যাচাই</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করা</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যে</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ভালবাসে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কিনা</a:t>
            </a:r>
            <a:r>
              <a:rPr lang="en-US" sz="1600" dirty="0">
                <a:effectLst/>
                <a:latin typeface="Bangla" panose="03000603000000000000" pitchFamily="66" charset="0"/>
                <a:ea typeface="Calibri" panose="020F0502020204030204" pitchFamily="34" charset="0"/>
                <a:cs typeface="Bangla" panose="03000603000000000000" pitchFamily="66" charset="0"/>
              </a:rPr>
              <a:t> – </a:t>
            </a:r>
            <a:r>
              <a:rPr lang="en-US" sz="1600" dirty="0" err="1">
                <a:effectLst/>
                <a:latin typeface="Bangla" panose="03000603000000000000" pitchFamily="66" charset="0"/>
                <a:ea typeface="Calibri" panose="020F0502020204030204" pitchFamily="34" charset="0"/>
                <a:cs typeface="Bangla" panose="03000603000000000000" pitchFamily="66" charset="0"/>
              </a:rPr>
              <a:t>যদি</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ভালবাসে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তবে</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effectLst/>
                <a:latin typeface="Bangla" panose="03000603000000000000" pitchFamily="66" charset="0"/>
                <a:ea typeface="Calibri" panose="020F0502020204030204" pitchFamily="34" charset="0"/>
                <a:cs typeface="Bangla" panose="03000603000000000000" pitchFamily="66" charset="0"/>
              </a:rPr>
              <a:t> ও </a:t>
            </a:r>
            <a:r>
              <a:rPr lang="en-US" sz="1600" dirty="0" err="1">
                <a:effectLst/>
                <a:latin typeface="Bangla" panose="03000603000000000000" pitchFamily="66" charset="0"/>
                <a:ea typeface="Calibri" panose="020F0502020204030204" pitchFamily="34" charset="0"/>
                <a:cs typeface="Bangla" panose="03000603000000000000" pitchFamily="66" charset="0"/>
              </a:rPr>
              <a:t>তাঁর</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রাসূলকে</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ভালবাসে</a:t>
            </a:r>
            <a:r>
              <a:rPr lang="en-US" sz="1600" dirty="0">
                <a:effectLst/>
                <a:latin typeface="Bangla" panose="03000603000000000000" pitchFamily="66" charset="0"/>
                <a:ea typeface="Calibri" panose="020F0502020204030204" pitchFamily="34" charset="0"/>
                <a:cs typeface="Bangla" panose="03000603000000000000" pitchFamily="66" charset="0"/>
              </a:rPr>
              <a:t>।” (</a:t>
            </a:r>
            <a:r>
              <a:rPr lang="en-US" sz="1600" dirty="0" err="1">
                <a:effectLst/>
                <a:latin typeface="Bangla" panose="03000603000000000000" pitchFamily="66" charset="0"/>
                <a:ea typeface="Calibri" panose="020F0502020204030204" pitchFamily="34" charset="0"/>
                <a:cs typeface="Bangla" panose="03000603000000000000" pitchFamily="66" charset="0"/>
              </a:rPr>
              <a:t>আল-তাবারানী</a:t>
            </a:r>
            <a:r>
              <a:rPr lang="en-US" sz="1600" dirty="0">
                <a:effectLst/>
                <a:latin typeface="Bangla" panose="03000603000000000000" pitchFamily="66" charset="0"/>
                <a:ea typeface="Calibri" panose="020F0502020204030204" pitchFamily="34" charset="0"/>
                <a:cs typeface="Bangla" panose="03000603000000000000" pitchFamily="66" charset="0"/>
              </a:rPr>
              <a:t>)</a:t>
            </a:r>
          </a:p>
        </p:txBody>
      </p:sp>
    </p:spTree>
    <p:extLst>
      <p:ext uri="{BB962C8B-B14F-4D97-AF65-F5344CB8AC3E}">
        <p14:creationId xmlns:p14="http://schemas.microsoft.com/office/powerpoint/2010/main" val="93774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62EDFF-7BE1-4149-A745-FFD7211E6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ink flowers&#10;&#10;Description automatically generated with medium confidence">
            <a:extLst>
              <a:ext uri="{FF2B5EF4-FFF2-40B4-BE49-F238E27FC236}">
                <a16:creationId xmlns:a16="http://schemas.microsoft.com/office/drawing/2014/main" id="{043825E5-A70B-4995-B42A-AF8939E0156C}"/>
              </a:ext>
            </a:extLst>
          </p:cNvPr>
          <p:cNvPicPr>
            <a:picLocks noChangeAspect="1"/>
          </p:cNvPicPr>
          <p:nvPr/>
        </p:nvPicPr>
        <p:blipFill rotWithShape="1">
          <a:blip r:embed="rId2">
            <a:extLst>
              <a:ext uri="{28A0092B-C50C-407E-A947-70E740481C1C}">
                <a14:useLocalDpi xmlns:a14="http://schemas.microsoft.com/office/drawing/2010/main" val="0"/>
              </a:ext>
            </a:extLst>
          </a:blip>
          <a:srcRect r="11443" b="2"/>
          <a:stretch/>
        </p:blipFill>
        <p:spPr>
          <a:xfrm>
            <a:off x="-4" y="10352"/>
            <a:ext cx="8707311" cy="6857990"/>
          </a:xfrm>
          <a:prstGeom prst="rect">
            <a:avLst/>
          </a:prstGeom>
        </p:spPr>
      </p:pic>
      <p:sp>
        <p:nvSpPr>
          <p:cNvPr id="10" name="Rectangle 9">
            <a:extLst>
              <a:ext uri="{FF2B5EF4-FFF2-40B4-BE49-F238E27FC236}">
                <a16:creationId xmlns:a16="http://schemas.microsoft.com/office/drawing/2014/main" id="{FA0BC16E-C8B9-4092-9BF6-E07982629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2" y="-794"/>
            <a:ext cx="3484667" cy="3463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5EA5CC-E298-4D87-8F90-828525D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7156" y="211088"/>
            <a:ext cx="3070455" cy="307045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92C553-87D5-4616-AA1F-453EFC39F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3" y="3462314"/>
            <a:ext cx="3484663" cy="3400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77789B4E-5389-44D6-9AA6-EF135C55B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332" y="3457143"/>
            <a:ext cx="3484667" cy="340085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TextBox 10">
            <a:extLst>
              <a:ext uri="{FF2B5EF4-FFF2-40B4-BE49-F238E27FC236}">
                <a16:creationId xmlns:a16="http://schemas.microsoft.com/office/drawing/2014/main" id="{B093847A-9FE5-48EA-9EC8-D472C628464F}"/>
              </a:ext>
            </a:extLst>
          </p:cNvPr>
          <p:cNvSpPr txBox="1"/>
          <p:nvPr/>
        </p:nvSpPr>
        <p:spPr>
          <a:xfrm>
            <a:off x="-30" y="400022"/>
            <a:ext cx="3673853" cy="2031325"/>
          </a:xfrm>
          <a:prstGeom prst="rect">
            <a:avLst/>
          </a:prstGeom>
          <a:noFill/>
        </p:spPr>
        <p:txBody>
          <a:bodyPr wrap="square">
            <a:spAutoFit/>
          </a:bodyPr>
          <a:lstStyle/>
          <a:p>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বিশ্বাসীদের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মাঝে</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মধ্য</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এমন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একজন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রাসূল</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প্রেরণ</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এক</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বিরাট</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অনুগ্রহ</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করেছেন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যিনি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মাঝে</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আল্লাহর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আয়াতসমূহ</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পড়ে</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শোনান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পবিত্র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করেন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তাদেরকে</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হিকমত</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শিক্ষা</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অথচ</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ইতিপূর্বে</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তারা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স্পষ্টত</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বিপথগামী</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ছিল</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p>
          <a:p>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সূরা</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3A2CE3"/>
                </a:solidFill>
                <a:effectLst/>
                <a:latin typeface="Bangla" panose="03000603000000000000" pitchFamily="66" charset="0"/>
                <a:ea typeface="Calibri" panose="020F0502020204030204" pitchFamily="34" charset="0"/>
                <a:cs typeface="Bangla" panose="03000603000000000000" pitchFamily="66" charset="0"/>
              </a:rPr>
              <a:t>আলে-ইমরান</a:t>
            </a:r>
            <a:r>
              <a:rPr lang="en-US" dirty="0">
                <a:solidFill>
                  <a:srgbClr val="3A2CE3"/>
                </a:solidFill>
                <a:latin typeface="Bangla" panose="03000603000000000000" pitchFamily="66" charset="0"/>
                <a:ea typeface="Calibri" panose="020F0502020204030204" pitchFamily="34" charset="0"/>
                <a:cs typeface="Bangla" panose="03000603000000000000" pitchFamily="66" charset="0"/>
              </a:rPr>
              <a:t> </a:t>
            </a:r>
            <a:r>
              <a:rPr lang="en-US" dirty="0">
                <a:solidFill>
                  <a:srgbClr val="3A2CE3"/>
                </a:solidFill>
                <a:effectLst/>
                <a:latin typeface="Bangla" panose="03000603000000000000" pitchFamily="66" charset="0"/>
                <a:ea typeface="Calibri" panose="020F0502020204030204" pitchFamily="34" charset="0"/>
                <a:cs typeface="Bangla" panose="03000603000000000000" pitchFamily="66" charset="0"/>
              </a:rPr>
              <a:t>:১৬৪)</a:t>
            </a:r>
            <a:endParaRPr lang="en-US" dirty="0">
              <a:solidFill>
                <a:srgbClr val="3A2CE3"/>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1328221B-F0E9-4625-9F5F-D9CBFAF2B7EA}"/>
              </a:ext>
            </a:extLst>
          </p:cNvPr>
          <p:cNvSpPr txBox="1"/>
          <p:nvPr/>
        </p:nvSpPr>
        <p:spPr>
          <a:xfrm>
            <a:off x="9302262" y="954020"/>
            <a:ext cx="244426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s-IN" b="1" i="0" u="none" strike="noStrike" kern="1200" cap="none" spc="0" normalizeH="0" baseline="0" noProof="0" dirty="0">
              <a:ln>
                <a:noFill/>
              </a:ln>
              <a:solidFill>
                <a:srgbClr val="ED7D31">
                  <a:lumMod val="50000"/>
                </a:srgbClr>
              </a:solidFill>
              <a:effectLst/>
              <a:uLnTx/>
              <a:uFillTx/>
              <a:latin typeface="Bangla" panose="03000603000000000000" pitchFamily="66" charset="0"/>
              <a:cs typeface="Bangla" panose="03000603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b="1" i="0" u="none" strike="noStrike" kern="1200" cap="none" spc="0" normalizeH="0" baseline="0" noProof="0" dirty="0">
                <a:ln>
                  <a:noFill/>
                </a:ln>
                <a:solidFill>
                  <a:srgbClr val="ED7D31">
                    <a:lumMod val="50000"/>
                  </a:srgbClr>
                </a:solidFill>
                <a:effectLst/>
                <a:uLnTx/>
                <a:uFillTx/>
                <a:latin typeface="Bangla" panose="03000603000000000000" pitchFamily="66" charset="0"/>
                <a:cs typeface="Arial" panose="020B0604020202020204" pitchFamily="34" charset="0"/>
              </a:rPr>
              <a:t>اللَّهُمَّ إِنِي أَسْأَلُكَ الهُدَى، وَالتُّقَى، وَالعفَافَ، والغنَى‎</a:t>
            </a:r>
            <a:endParaRPr kumimoji="0" lang="en-US" b="1" i="0" u="none" strike="noStrike" kern="1200" cap="none" spc="0" normalizeH="0" baseline="0" noProof="0" dirty="0">
              <a:ln>
                <a:noFill/>
              </a:ln>
              <a:solidFill>
                <a:srgbClr val="ED7D31">
                  <a:lumMod val="50000"/>
                </a:srgbClr>
              </a:solidFill>
              <a:effectLst/>
              <a:uLnTx/>
              <a:uFillTx/>
              <a:latin typeface="Bangla" panose="03000603000000000000" pitchFamily="66" charset="0"/>
              <a:cs typeface="Bangla" panose="03000603000000000000" pitchFamily="66" charset="0"/>
            </a:endParaRPr>
          </a:p>
        </p:txBody>
      </p:sp>
      <p:sp>
        <p:nvSpPr>
          <p:cNvPr id="15" name="TextBox 14">
            <a:extLst>
              <a:ext uri="{FF2B5EF4-FFF2-40B4-BE49-F238E27FC236}">
                <a16:creationId xmlns:a16="http://schemas.microsoft.com/office/drawing/2014/main" id="{24EE8BF2-6C82-4BFC-8520-C9EA55542ADB}"/>
              </a:ext>
            </a:extLst>
          </p:cNvPr>
          <p:cNvSpPr txBox="1"/>
          <p:nvPr/>
        </p:nvSpPr>
        <p:spPr>
          <a:xfrm>
            <a:off x="8862646" y="3673402"/>
            <a:ext cx="2426677"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800" b="1" i="0" u="none" strike="noStrike" kern="1200" cap="none" spc="0" normalizeH="0" baseline="0" noProof="0" dirty="0">
                <a:ln>
                  <a:noFill/>
                </a:ln>
                <a:solidFill>
                  <a:srgbClr val="ED7D31">
                    <a:lumMod val="50000"/>
                  </a:srgbClr>
                </a:solidFill>
                <a:effectLst/>
                <a:uLnTx/>
                <a:uFillTx/>
                <a:latin typeface="Bangla" panose="03000603000000000000" pitchFamily="66" charset="0"/>
                <a:ea typeface="+mn-ea"/>
                <a:cs typeface="Bangla" panose="03000603000000000000" pitchFamily="66" charset="0"/>
              </a:rPr>
              <a:t> </a:t>
            </a:r>
            <a:r>
              <a:rPr kumimoji="0" lang="as-IN" sz="1800" b="1" i="0" u="none" strike="noStrike" kern="1200" cap="none" spc="0" normalizeH="0" baseline="0" noProof="0" dirty="0">
                <a:ln>
                  <a:noFill/>
                </a:ln>
                <a:solidFill>
                  <a:schemeClr val="accent3">
                    <a:lumMod val="40000"/>
                    <a:lumOff val="60000"/>
                  </a:schemeClr>
                </a:solidFill>
                <a:effectLst/>
                <a:uLnTx/>
                <a:uFillTx/>
                <a:latin typeface="Bangla" panose="03000603000000000000" pitchFamily="66" charset="0"/>
                <a:ea typeface="+mn-ea"/>
                <a:cs typeface="Bangla" panose="03000603000000000000" pitchFamily="66" charset="0"/>
              </a:rPr>
              <a:t>আল্লা-হুম্মা ইন্নী আস আলুকাল হুদা ওয়াত-তুকা ওয়াল আ’ফাফা ওয়াল গিনা।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800" b="1" i="0" u="none" strike="noStrike" kern="1200" cap="none" spc="0" normalizeH="0" baseline="0" noProof="0" dirty="0">
                <a:ln>
                  <a:noFill/>
                </a:ln>
                <a:solidFill>
                  <a:schemeClr val="accent3">
                    <a:lumMod val="40000"/>
                    <a:lumOff val="60000"/>
                  </a:schemeClr>
                </a:solidFill>
                <a:effectLst/>
                <a:uLnTx/>
                <a:uFillTx/>
                <a:latin typeface="Bangla" panose="03000603000000000000" pitchFamily="66" charset="0"/>
                <a:ea typeface="+mn-ea"/>
                <a:cs typeface="Bangla" panose="03000603000000000000" pitchFamily="66" charset="0"/>
              </a:rPr>
              <a:t>অর্থ: “হে আল্লাহ আমি তোমার কাছে সুপথ, আল্লাহ ভীতি,  চরিত্রের নির্মলতা ও অভাব মুক্তির প্রার্থনা করছি।” </a:t>
            </a:r>
            <a:endParaRPr kumimoji="0" lang="en-US" sz="1800" b="1" i="0" u="none" strike="noStrike" kern="1200" cap="none" spc="0" normalizeH="0" baseline="0" noProof="0" dirty="0">
              <a:ln>
                <a:noFill/>
              </a:ln>
              <a:solidFill>
                <a:schemeClr val="accent3">
                  <a:lumMod val="40000"/>
                  <a:lumOff val="60000"/>
                </a:schemeClr>
              </a:solidFill>
              <a:effectLst/>
              <a:uLnTx/>
              <a:uFillTx/>
              <a:latin typeface="Bangla" panose="03000603000000000000" pitchFamily="66" charset="0"/>
              <a:ea typeface="+mn-ea"/>
              <a:cs typeface="Bangla" panose="030006030000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800" b="1" i="0" u="none" strike="noStrike" kern="1200" cap="none" spc="0" normalizeH="0" baseline="0" noProof="0" dirty="0">
                <a:ln>
                  <a:noFill/>
                </a:ln>
                <a:solidFill>
                  <a:schemeClr val="accent3">
                    <a:lumMod val="40000"/>
                    <a:lumOff val="60000"/>
                  </a:schemeClr>
                </a:solidFill>
                <a:effectLst/>
                <a:uLnTx/>
                <a:uFillTx/>
                <a:latin typeface="Bangla" panose="03000603000000000000" pitchFamily="66" charset="0"/>
                <a:ea typeface="+mn-ea"/>
                <a:cs typeface="Bangla" panose="03000603000000000000" pitchFamily="66" charset="0"/>
              </a:rPr>
              <a:t>(সুনানে তিরমিযী, হাদিসটি সহিহ)</a:t>
            </a:r>
          </a:p>
        </p:txBody>
      </p:sp>
      <p:sp>
        <p:nvSpPr>
          <p:cNvPr id="17" name="TextBox 16">
            <a:extLst>
              <a:ext uri="{FF2B5EF4-FFF2-40B4-BE49-F238E27FC236}">
                <a16:creationId xmlns:a16="http://schemas.microsoft.com/office/drawing/2014/main" id="{EB3AA176-7B24-4FD2-BC47-2EB8B754A989}"/>
              </a:ext>
            </a:extLst>
          </p:cNvPr>
          <p:cNvSpPr txBox="1"/>
          <p:nvPr/>
        </p:nvSpPr>
        <p:spPr>
          <a:xfrm>
            <a:off x="2312376" y="2007855"/>
            <a:ext cx="5974373" cy="32624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رَبِّ</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أَعِنِّي</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وَلاَ</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تُعِنْ</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عَلَىَّ</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وَانْصُرْنِي</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وَلاَ</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تَنْصُرْ</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عَلَىَّ</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وَامْكُرْ</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لِي</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وَلاَ</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تَمْكُرْ</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عَلَىَّ</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وَاهْدِنِي</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وَيَسِّرِ</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الْهُدَى</a:t>
            </a: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sz="2000" b="0" i="0" u="none" strike="noStrike" kern="1200" cap="none" spc="0" normalizeH="0" baseline="0" noProof="0" dirty="0" err="1">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لِي</a:t>
            </a:r>
            <a:endPar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3">
                    <a:lumMod val="75000"/>
                  </a:schemeClr>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রাব্বি</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আ’য়িননী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তু’য়িন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আ’লাইয়া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ওয়ানসুরনি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তানসুর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আ’লাইয়া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ওয়ামকুর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তামকুর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আ’লাইয়া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ওয়াহদিনী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ওয়া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ইসসিরিল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হুদা</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অর্থ</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‘‘হে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রব</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সাহায্য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এবং</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বিরুদ্ধে</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কাউকে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সাহায্য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সহযোগিতা</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এবং</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বিরুদ্ধে</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কাউকে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সহযোগিতা</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জন্য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কৌশল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এঁটো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বিরুদ্ধে</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কৌশল</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এঁটো</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হেদায়েত</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দান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জন্য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হেদায়েতের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পথ</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সহজতর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এবং</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ব্যক্তি</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উপর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অত্যাচার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ও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সীমা</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লঙ্ঘন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তার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বিরুদ্ধে</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আমাকে</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সাহায্য</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করো</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সুনানে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ইবনে</a:t>
            </a:r>
            <a:r>
              <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 </a:t>
            </a:r>
            <a:r>
              <a:rPr kumimoji="0" lang="en-US" b="0" i="0" u="none" strike="noStrike" kern="1200" cap="none" spc="0" normalizeH="0" baseline="0" noProof="0" dirty="0" err="1">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rPr>
              <a:t>মাজাহ</a:t>
            </a:r>
            <a:endParaRPr kumimoji="0" lang="en-US" b="0" i="0" u="none" strike="noStrike" kern="1200" cap="none" spc="0" normalizeH="0" baseline="0" noProof="0" dirty="0">
              <a:ln>
                <a:noFill/>
              </a:ln>
              <a:solidFill>
                <a:srgbClr val="00B050"/>
              </a:solidFill>
              <a:effectLst/>
              <a:uLnTx/>
              <a:uFillTx/>
              <a:latin typeface="Bangla" panose="03000603000000000000" pitchFamily="66" charset="0"/>
              <a:ea typeface="Times New Roman" panose="02020603050405020304" pitchFamily="18" charset="0"/>
              <a:cs typeface="Bangla" panose="03000603000000000000" pitchFamily="66" charset="0"/>
            </a:endParaRPr>
          </a:p>
        </p:txBody>
      </p:sp>
    </p:spTree>
    <p:extLst>
      <p:ext uri="{BB962C8B-B14F-4D97-AF65-F5344CB8AC3E}">
        <p14:creationId xmlns:p14="http://schemas.microsoft.com/office/powerpoint/2010/main" val="3562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62EDFF-7BE1-4149-A745-FFD7211E6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8155A7-AFA1-49C9-9A5D-678C4388ED9B}"/>
              </a:ext>
            </a:extLst>
          </p:cNvPr>
          <p:cNvPicPr>
            <a:picLocks noChangeAspect="1"/>
          </p:cNvPicPr>
          <p:nvPr/>
        </p:nvPicPr>
        <p:blipFill rotWithShape="1">
          <a:blip r:embed="rId2"/>
          <a:srcRect r="28501"/>
          <a:stretch/>
        </p:blipFill>
        <p:spPr>
          <a:xfrm>
            <a:off x="20" y="10"/>
            <a:ext cx="8717118" cy="6857990"/>
          </a:xfrm>
          <a:prstGeom prst="rect">
            <a:avLst/>
          </a:prstGeom>
        </p:spPr>
      </p:pic>
      <p:sp>
        <p:nvSpPr>
          <p:cNvPr id="9" name="Rectangle 8">
            <a:extLst>
              <a:ext uri="{FF2B5EF4-FFF2-40B4-BE49-F238E27FC236}">
                <a16:creationId xmlns:a16="http://schemas.microsoft.com/office/drawing/2014/main" id="{FA0BC16E-C8B9-4092-9BF6-E07982629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4" y="-794"/>
            <a:ext cx="3484665" cy="3463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34">
            <a:extLst>
              <a:ext uri="{FF2B5EF4-FFF2-40B4-BE49-F238E27FC236}">
                <a16:creationId xmlns:a16="http://schemas.microsoft.com/office/drawing/2014/main" id="{FC5FDC87-D548-46CE-8B5E-B3FA0D731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0737" y="-6381"/>
            <a:ext cx="3463109" cy="3474281"/>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92C553-87D5-4616-AA1F-453EFC39F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335" y="3462314"/>
            <a:ext cx="3484663" cy="3400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D5EA5CC-E298-4D87-8F90-828525D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439" y="3627515"/>
            <a:ext cx="3070455" cy="3070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007955"/>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251A2F"/>
      </a:dk2>
      <a:lt2>
        <a:srgbClr val="F0F3F2"/>
      </a:lt2>
      <a:accent1>
        <a:srgbClr val="E32C5C"/>
      </a:accent1>
      <a:accent2>
        <a:srgbClr val="D21B96"/>
      </a:accent2>
      <a:accent3>
        <a:srgbClr val="D32CE3"/>
      </a:accent3>
      <a:accent4>
        <a:srgbClr val="741BD2"/>
      </a:accent4>
      <a:accent5>
        <a:srgbClr val="3A2CE3"/>
      </a:accent5>
      <a:accent6>
        <a:srgbClr val="1B59D2"/>
      </a:accent6>
      <a:hlink>
        <a:srgbClr val="7055C6"/>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otalTime>321</TotalTime>
  <Words>1845</Words>
  <Application>Microsoft Office PowerPoint</Application>
  <PresentationFormat>Widescreen</PresentationFormat>
  <Paragraphs>100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Next LT Pro</vt:lpstr>
      <vt:lpstr>Avenir Next LT Pro Light</vt:lpstr>
      <vt:lpstr>Bangla</vt:lpstr>
      <vt:lpstr>Calibri</vt:lpstr>
      <vt:lpstr>Times New Roman</vt:lpstr>
      <vt:lpstr>BlocksVTI</vt:lpstr>
      <vt:lpstr>মাহে রমাদানের পূর্ব আহবান-পর্বঃ 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মাহে রমাদানের পূর্ব আহবান-পর্বঃ ১</dc:title>
  <dc:creator>Mahbuba Rehana Raheen</dc:creator>
  <cp:lastModifiedBy>Mahbuba Rehana Raheen</cp:lastModifiedBy>
  <cp:revision>3</cp:revision>
  <dcterms:created xsi:type="dcterms:W3CDTF">2022-01-13T09:55:46Z</dcterms:created>
  <dcterms:modified xsi:type="dcterms:W3CDTF">2022-01-13T15:17:00Z</dcterms:modified>
</cp:coreProperties>
</file>