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7E0E"/>
    <a:srgbClr val="841B00"/>
    <a:srgbClr val="C12772"/>
    <a:srgbClr val="7F0048"/>
    <a:srgbClr val="365D18"/>
    <a:srgbClr val="B69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CB841-8A12-4D03-8539-C7FD84026785}" v="26" dt="2021-12-09T12:24:26.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3" d="2"/>
        <a:sy n="3" d="2"/>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buba Rehana Raheen" userId="6496371d950f8aca" providerId="LiveId" clId="{29ACB841-8A12-4D03-8539-C7FD84026785}"/>
    <pc:docChg chg="undo custSel addSld delSld modSld sldOrd">
      <pc:chgData name="Mahbuba Rehana Raheen" userId="6496371d950f8aca" providerId="LiveId" clId="{29ACB841-8A12-4D03-8539-C7FD84026785}" dt="2021-12-09T12:50:42.575" v="1319" actId="14100"/>
      <pc:docMkLst>
        <pc:docMk/>
      </pc:docMkLst>
      <pc:sldChg chg="addSp modSp mod">
        <pc:chgData name="Mahbuba Rehana Raheen" userId="6496371d950f8aca" providerId="LiveId" clId="{29ACB841-8A12-4D03-8539-C7FD84026785}" dt="2021-12-09T12:48:59.536" v="1271" actId="20577"/>
        <pc:sldMkLst>
          <pc:docMk/>
          <pc:sldMk cId="2186460181" sldId="257"/>
        </pc:sldMkLst>
        <pc:spChg chg="mod">
          <ac:chgData name="Mahbuba Rehana Raheen" userId="6496371d950f8aca" providerId="LiveId" clId="{29ACB841-8A12-4D03-8539-C7FD84026785}" dt="2021-12-09T12:10:48.836" v="1198" actId="20577"/>
          <ac:spMkLst>
            <pc:docMk/>
            <pc:sldMk cId="2186460181" sldId="257"/>
            <ac:spMk id="7" creationId="{5F7B2AD0-2F5D-4D37-9E0D-2D6207F383E4}"/>
          </ac:spMkLst>
        </pc:spChg>
        <pc:spChg chg="mod">
          <ac:chgData name="Mahbuba Rehana Raheen" userId="6496371d950f8aca" providerId="LiveId" clId="{29ACB841-8A12-4D03-8539-C7FD84026785}" dt="2021-12-09T12:48:59.536" v="1271" actId="20577"/>
          <ac:spMkLst>
            <pc:docMk/>
            <pc:sldMk cId="2186460181" sldId="257"/>
            <ac:spMk id="8" creationId="{1BBF16B9-8046-4FB0-A2BB-983A9EE9AD41}"/>
          </ac:spMkLst>
        </pc:spChg>
        <pc:picChg chg="add mod">
          <ac:chgData name="Mahbuba Rehana Raheen" userId="6496371d950f8aca" providerId="LiveId" clId="{29ACB841-8A12-4D03-8539-C7FD84026785}" dt="2021-12-09T12:10:37.773" v="1197" actId="14100"/>
          <ac:picMkLst>
            <pc:docMk/>
            <pc:sldMk cId="2186460181" sldId="257"/>
            <ac:picMk id="4" creationId="{DDE9FF4F-957D-429A-9080-2FF1829037A7}"/>
          </ac:picMkLst>
        </pc:picChg>
      </pc:sldChg>
      <pc:sldChg chg="addSp delSp modSp mod">
        <pc:chgData name="Mahbuba Rehana Raheen" userId="6496371d950f8aca" providerId="LiveId" clId="{29ACB841-8A12-4D03-8539-C7FD84026785}" dt="2021-12-09T12:50:42.575" v="1319" actId="14100"/>
        <pc:sldMkLst>
          <pc:docMk/>
          <pc:sldMk cId="2567985471" sldId="258"/>
        </pc:sldMkLst>
        <pc:spChg chg="add mod">
          <ac:chgData name="Mahbuba Rehana Raheen" userId="6496371d950f8aca" providerId="LiveId" clId="{29ACB841-8A12-4D03-8539-C7FD84026785}" dt="2021-12-09T02:22:25.030" v="87" actId="14100"/>
          <ac:spMkLst>
            <pc:docMk/>
            <pc:sldMk cId="2567985471" sldId="258"/>
            <ac:spMk id="5" creationId="{1E51A764-53F5-4BA0-8517-219ED2BB58A0}"/>
          </ac:spMkLst>
        </pc:spChg>
        <pc:spChg chg="add del mod">
          <ac:chgData name="Mahbuba Rehana Raheen" userId="6496371d950f8aca" providerId="LiveId" clId="{29ACB841-8A12-4D03-8539-C7FD84026785}" dt="2021-12-09T12:50:27.515" v="1316" actId="207"/>
          <ac:spMkLst>
            <pc:docMk/>
            <pc:sldMk cId="2567985471" sldId="258"/>
            <ac:spMk id="7" creationId="{53F3F0A9-C16E-42ED-A483-2AE29B2F3E37}"/>
          </ac:spMkLst>
        </pc:spChg>
        <pc:picChg chg="add del">
          <ac:chgData name="Mahbuba Rehana Raheen" userId="6496371d950f8aca" providerId="LiveId" clId="{29ACB841-8A12-4D03-8539-C7FD84026785}" dt="2021-12-09T02:14:24.709" v="4" actId="21"/>
          <ac:picMkLst>
            <pc:docMk/>
            <pc:sldMk cId="2567985471" sldId="258"/>
            <ac:picMk id="2" creationId="{C4EECA7B-17CE-46D7-9189-8C4E08843CC5}"/>
          </ac:picMkLst>
        </pc:picChg>
        <pc:picChg chg="add mod modCrop">
          <ac:chgData name="Mahbuba Rehana Raheen" userId="6496371d950f8aca" providerId="LiveId" clId="{29ACB841-8A12-4D03-8539-C7FD84026785}" dt="2021-12-09T02:22:13.142" v="85" actId="1076"/>
          <ac:picMkLst>
            <pc:docMk/>
            <pc:sldMk cId="2567985471" sldId="258"/>
            <ac:picMk id="3" creationId="{8E02BC23-0749-4637-AA9A-CD86D50863DA}"/>
          </ac:picMkLst>
        </pc:picChg>
        <pc:picChg chg="add mod">
          <ac:chgData name="Mahbuba Rehana Raheen" userId="6496371d950f8aca" providerId="LiveId" clId="{29ACB841-8A12-4D03-8539-C7FD84026785}" dt="2021-12-09T12:50:42.575" v="1319" actId="14100"/>
          <ac:picMkLst>
            <pc:docMk/>
            <pc:sldMk cId="2567985471" sldId="258"/>
            <ac:picMk id="9" creationId="{09B1AD15-93D3-4816-AA94-6326BCF4A243}"/>
          </ac:picMkLst>
        </pc:picChg>
        <pc:picChg chg="add mod">
          <ac:chgData name="Mahbuba Rehana Raheen" userId="6496371d950f8aca" providerId="LiveId" clId="{29ACB841-8A12-4D03-8539-C7FD84026785}" dt="2021-12-09T12:50:39.586" v="1318" actId="14100"/>
          <ac:picMkLst>
            <pc:docMk/>
            <pc:sldMk cId="2567985471" sldId="258"/>
            <ac:picMk id="10" creationId="{828DD652-FB0E-42CC-9F1F-E081D55810B6}"/>
          </ac:picMkLst>
        </pc:picChg>
        <pc:picChg chg="add mod">
          <ac:chgData name="Mahbuba Rehana Raheen" userId="6496371d950f8aca" providerId="LiveId" clId="{29ACB841-8A12-4D03-8539-C7FD84026785}" dt="2021-12-09T12:50:37.209" v="1317" actId="14100"/>
          <ac:picMkLst>
            <pc:docMk/>
            <pc:sldMk cId="2567985471" sldId="258"/>
            <ac:picMk id="11" creationId="{8789F4D7-0451-4D88-8DF7-A7C463938B7F}"/>
          </ac:picMkLst>
        </pc:picChg>
      </pc:sldChg>
      <pc:sldChg chg="addSp modSp mod">
        <pc:chgData name="Mahbuba Rehana Raheen" userId="6496371d950f8aca" providerId="LiveId" clId="{29ACB841-8A12-4D03-8539-C7FD84026785}" dt="2021-12-09T02:53:37.132" v="450" actId="20577"/>
        <pc:sldMkLst>
          <pc:docMk/>
          <pc:sldMk cId="950898951" sldId="259"/>
        </pc:sldMkLst>
        <pc:spChg chg="add mod">
          <ac:chgData name="Mahbuba Rehana Raheen" userId="6496371d950f8aca" providerId="LiveId" clId="{29ACB841-8A12-4D03-8539-C7FD84026785}" dt="2021-12-09T02:46:40.677" v="442" actId="14100"/>
          <ac:spMkLst>
            <pc:docMk/>
            <pc:sldMk cId="950898951" sldId="259"/>
            <ac:spMk id="3" creationId="{24757D76-6D45-46A8-853A-0C9C85EBFAAD}"/>
          </ac:spMkLst>
        </pc:spChg>
        <pc:spChg chg="add mod">
          <ac:chgData name="Mahbuba Rehana Raheen" userId="6496371d950f8aca" providerId="LiveId" clId="{29ACB841-8A12-4D03-8539-C7FD84026785}" dt="2021-12-09T02:34:00.817" v="334" actId="207"/>
          <ac:spMkLst>
            <pc:docMk/>
            <pc:sldMk cId="950898951" sldId="259"/>
            <ac:spMk id="5" creationId="{B0ECFE8D-C952-440B-8DC7-3E193056FFB8}"/>
          </ac:spMkLst>
        </pc:spChg>
        <pc:spChg chg="add mod">
          <ac:chgData name="Mahbuba Rehana Raheen" userId="6496371d950f8aca" providerId="LiveId" clId="{29ACB841-8A12-4D03-8539-C7FD84026785}" dt="2021-12-09T02:37:18.383" v="369" actId="1076"/>
          <ac:spMkLst>
            <pc:docMk/>
            <pc:sldMk cId="950898951" sldId="259"/>
            <ac:spMk id="9" creationId="{23157BBF-1E4E-4F5B-AA5B-73DB2AC7AF42}"/>
          </ac:spMkLst>
        </pc:spChg>
        <pc:spChg chg="add mod">
          <ac:chgData name="Mahbuba Rehana Raheen" userId="6496371d950f8aca" providerId="LiveId" clId="{29ACB841-8A12-4D03-8539-C7FD84026785}" dt="2021-12-09T02:37:49.061" v="388" actId="207"/>
          <ac:spMkLst>
            <pc:docMk/>
            <pc:sldMk cId="950898951" sldId="259"/>
            <ac:spMk id="11" creationId="{533057F5-4CBF-4367-80F8-0E0F4228134A}"/>
          </ac:spMkLst>
        </pc:spChg>
        <pc:spChg chg="add mod">
          <ac:chgData name="Mahbuba Rehana Raheen" userId="6496371d950f8aca" providerId="LiveId" clId="{29ACB841-8A12-4D03-8539-C7FD84026785}" dt="2021-12-09T02:46:36.979" v="441" actId="14100"/>
          <ac:spMkLst>
            <pc:docMk/>
            <pc:sldMk cId="950898951" sldId="259"/>
            <ac:spMk id="13" creationId="{37CB7D52-4460-4C51-87CA-7466747192D7}"/>
          </ac:spMkLst>
        </pc:spChg>
        <pc:spChg chg="add mod">
          <ac:chgData name="Mahbuba Rehana Raheen" userId="6496371d950f8aca" providerId="LiveId" clId="{29ACB841-8A12-4D03-8539-C7FD84026785}" dt="2021-12-09T02:53:37.132" v="450" actId="20577"/>
          <ac:spMkLst>
            <pc:docMk/>
            <pc:sldMk cId="950898951" sldId="259"/>
            <ac:spMk id="15" creationId="{3647C2ED-E169-4394-8EFF-4ACC6CCC19D7}"/>
          </ac:spMkLst>
        </pc:spChg>
        <pc:picChg chg="add mod">
          <ac:chgData name="Mahbuba Rehana Raheen" userId="6496371d950f8aca" providerId="LiveId" clId="{29ACB841-8A12-4D03-8539-C7FD84026785}" dt="2021-12-09T02:46:32.360" v="440" actId="14100"/>
          <ac:picMkLst>
            <pc:docMk/>
            <pc:sldMk cId="950898951" sldId="259"/>
            <ac:picMk id="7" creationId="{95A2A7AB-61DE-4AE2-ADE7-389FE293DDAB}"/>
          </ac:picMkLst>
        </pc:picChg>
      </pc:sldChg>
      <pc:sldChg chg="addSp delSp modSp mod setBg">
        <pc:chgData name="Mahbuba Rehana Raheen" userId="6496371d950f8aca" providerId="LiveId" clId="{29ACB841-8A12-4D03-8539-C7FD84026785}" dt="2021-12-09T12:12:35.410" v="1216" actId="1076"/>
        <pc:sldMkLst>
          <pc:docMk/>
          <pc:sldMk cId="1832408643" sldId="260"/>
        </pc:sldMkLst>
        <pc:spChg chg="add mod">
          <ac:chgData name="Mahbuba Rehana Raheen" userId="6496371d950f8aca" providerId="LiveId" clId="{29ACB841-8A12-4D03-8539-C7FD84026785}" dt="2021-12-09T03:00:03.687" v="519" actId="207"/>
          <ac:spMkLst>
            <pc:docMk/>
            <pc:sldMk cId="1832408643" sldId="260"/>
            <ac:spMk id="3" creationId="{4A5BBA31-23D0-4302-BB93-C4D1E9EA087C}"/>
          </ac:spMkLst>
        </pc:spChg>
        <pc:spChg chg="add mod">
          <ac:chgData name="Mahbuba Rehana Raheen" userId="6496371d950f8aca" providerId="LiveId" clId="{29ACB841-8A12-4D03-8539-C7FD84026785}" dt="2021-12-09T12:12:22.726" v="1214" actId="1076"/>
          <ac:spMkLst>
            <pc:docMk/>
            <pc:sldMk cId="1832408643" sldId="260"/>
            <ac:spMk id="5" creationId="{4CD2C093-4B3E-43DE-8352-BFD14175EB8C}"/>
          </ac:spMkLst>
        </pc:spChg>
        <pc:spChg chg="add">
          <ac:chgData name="Mahbuba Rehana Raheen" userId="6496371d950f8aca" providerId="LiveId" clId="{29ACB841-8A12-4D03-8539-C7FD84026785}" dt="2021-12-09T02:56:39.326" v="459" actId="26606"/>
          <ac:spMkLst>
            <pc:docMk/>
            <pc:sldMk cId="1832408643" sldId="260"/>
            <ac:spMk id="44" creationId="{63BAC6E0-ADAC-40FB-AF53-88FA5F83738C}"/>
          </ac:spMkLst>
        </pc:spChg>
        <pc:spChg chg="add">
          <ac:chgData name="Mahbuba Rehana Raheen" userId="6496371d950f8aca" providerId="LiveId" clId="{29ACB841-8A12-4D03-8539-C7FD84026785}" dt="2021-12-09T02:56:39.326" v="459" actId="26606"/>
          <ac:spMkLst>
            <pc:docMk/>
            <pc:sldMk cId="1832408643" sldId="260"/>
            <ac:spMk id="46" creationId="{92B0CFF1-78D7-4A83-A95E-71F9E3831622}"/>
          </ac:spMkLst>
        </pc:spChg>
        <pc:spChg chg="add">
          <ac:chgData name="Mahbuba Rehana Raheen" userId="6496371d950f8aca" providerId="LiveId" clId="{29ACB841-8A12-4D03-8539-C7FD84026785}" dt="2021-12-09T02:56:39.326" v="459" actId="26606"/>
          <ac:spMkLst>
            <pc:docMk/>
            <pc:sldMk cId="1832408643" sldId="260"/>
            <ac:spMk id="48" creationId="{1517B3A5-1BB5-4C60-B65A-E4D6CA020779}"/>
          </ac:spMkLst>
        </pc:spChg>
        <pc:spChg chg="add mod">
          <ac:chgData name="Mahbuba Rehana Raheen" userId="6496371d950f8aca" providerId="LiveId" clId="{29ACB841-8A12-4D03-8539-C7FD84026785}" dt="2021-12-09T12:11:28.226" v="1203" actId="1076"/>
          <ac:spMkLst>
            <pc:docMk/>
            <pc:sldMk cId="1832408643" sldId="260"/>
            <ac:spMk id="82" creationId="{ED04CA32-A58B-48B0-9032-697A51E76332}"/>
          </ac:spMkLst>
        </pc:spChg>
        <pc:spChg chg="add">
          <ac:chgData name="Mahbuba Rehana Raheen" userId="6496371d950f8aca" providerId="LiveId" clId="{29ACB841-8A12-4D03-8539-C7FD84026785}" dt="2021-12-09T02:56:39.326" v="459" actId="26606"/>
          <ac:spMkLst>
            <pc:docMk/>
            <pc:sldMk cId="1832408643" sldId="260"/>
            <ac:spMk id="83" creationId="{17D11638-D7E0-4D85-B1A6-AF57358C80C3}"/>
          </ac:spMkLst>
        </pc:spChg>
        <pc:spChg chg="add mod">
          <ac:chgData name="Mahbuba Rehana Raheen" userId="6496371d950f8aca" providerId="LiveId" clId="{29ACB841-8A12-4D03-8539-C7FD84026785}" dt="2021-12-09T12:12:35.410" v="1216" actId="1076"/>
          <ac:spMkLst>
            <pc:docMk/>
            <pc:sldMk cId="1832408643" sldId="260"/>
            <ac:spMk id="84" creationId="{FEA5456A-10FC-4AF9-A40C-1C59B1041847}"/>
          </ac:spMkLst>
        </pc:spChg>
        <pc:grpChg chg="add">
          <ac:chgData name="Mahbuba Rehana Raheen" userId="6496371d950f8aca" providerId="LiveId" clId="{29ACB841-8A12-4D03-8539-C7FD84026785}" dt="2021-12-09T02:56:39.326" v="459" actId="26606"/>
          <ac:grpSpMkLst>
            <pc:docMk/>
            <pc:sldMk cId="1832408643" sldId="260"/>
            <ac:grpSpMk id="11" creationId="{BDF0D99C-5D42-41C6-A50C-C4E2D6B2A36E}"/>
          </ac:grpSpMkLst>
        </pc:grpChg>
        <pc:grpChg chg="add">
          <ac:chgData name="Mahbuba Rehana Raheen" userId="6496371d950f8aca" providerId="LiveId" clId="{29ACB841-8A12-4D03-8539-C7FD84026785}" dt="2021-12-09T02:56:39.326" v="459" actId="26606"/>
          <ac:grpSpMkLst>
            <pc:docMk/>
            <pc:sldMk cId="1832408643" sldId="260"/>
            <ac:grpSpMk id="50" creationId="{4B74A58D-C788-4F75-B5D1-921E78FF29A7}"/>
          </ac:grpSpMkLst>
        </pc:grpChg>
        <pc:picChg chg="add del">
          <ac:chgData name="Mahbuba Rehana Raheen" userId="6496371d950f8aca" providerId="LiveId" clId="{29ACB841-8A12-4D03-8539-C7FD84026785}" dt="2021-12-09T12:11:36.408" v="1205"/>
          <ac:picMkLst>
            <pc:docMk/>
            <pc:sldMk cId="1832408643" sldId="260"/>
            <ac:picMk id="2" creationId="{2BDD854C-0C24-4D61-BEE9-54EAC684DB71}"/>
          </ac:picMkLst>
        </pc:picChg>
        <pc:picChg chg="add mod">
          <ac:chgData name="Mahbuba Rehana Raheen" userId="6496371d950f8aca" providerId="LiveId" clId="{29ACB841-8A12-4D03-8539-C7FD84026785}" dt="2021-12-09T02:58:58.686" v="507" actId="1076"/>
          <ac:picMkLst>
            <pc:docMk/>
            <pc:sldMk cId="1832408643" sldId="260"/>
            <ac:picMk id="6" creationId="{A6559F77-A7AC-4AF5-9915-AE389EC40C24}"/>
          </ac:picMkLst>
        </pc:picChg>
      </pc:sldChg>
      <pc:sldChg chg="addSp modSp mod">
        <pc:chgData name="Mahbuba Rehana Raheen" userId="6496371d950f8aca" providerId="LiveId" clId="{29ACB841-8A12-4D03-8539-C7FD84026785}" dt="2021-12-09T03:05:29.184" v="574" actId="207"/>
        <pc:sldMkLst>
          <pc:docMk/>
          <pc:sldMk cId="2782404840" sldId="261"/>
        </pc:sldMkLst>
        <pc:spChg chg="add mod">
          <ac:chgData name="Mahbuba Rehana Raheen" userId="6496371d950f8aca" providerId="LiveId" clId="{29ACB841-8A12-4D03-8539-C7FD84026785}" dt="2021-12-09T03:03:22.907" v="553" actId="1076"/>
          <ac:spMkLst>
            <pc:docMk/>
            <pc:sldMk cId="2782404840" sldId="261"/>
            <ac:spMk id="3" creationId="{4F657823-24B6-45BB-AC49-016DFB505E01}"/>
          </ac:spMkLst>
        </pc:spChg>
        <pc:spChg chg="add mod">
          <ac:chgData name="Mahbuba Rehana Raheen" userId="6496371d950f8aca" providerId="LiveId" clId="{29ACB841-8A12-4D03-8539-C7FD84026785}" dt="2021-12-09T03:05:29.184" v="574" actId="207"/>
          <ac:spMkLst>
            <pc:docMk/>
            <pc:sldMk cId="2782404840" sldId="261"/>
            <ac:spMk id="5" creationId="{D45F39F9-4335-44E0-9AD5-9705EA2CB11F}"/>
          </ac:spMkLst>
        </pc:spChg>
      </pc:sldChg>
      <pc:sldChg chg="addSp modSp mod">
        <pc:chgData name="Mahbuba Rehana Raheen" userId="6496371d950f8aca" providerId="LiveId" clId="{29ACB841-8A12-4D03-8539-C7FD84026785}" dt="2021-12-09T03:32:06.276" v="603" actId="122"/>
        <pc:sldMkLst>
          <pc:docMk/>
          <pc:sldMk cId="1954980066" sldId="262"/>
        </pc:sldMkLst>
        <pc:spChg chg="add mod">
          <ac:chgData name="Mahbuba Rehana Raheen" userId="6496371d950f8aca" providerId="LiveId" clId="{29ACB841-8A12-4D03-8539-C7FD84026785}" dt="2021-12-09T03:32:06.276" v="603" actId="122"/>
          <ac:spMkLst>
            <pc:docMk/>
            <pc:sldMk cId="1954980066" sldId="262"/>
            <ac:spMk id="3" creationId="{90E9E918-6238-46EE-9098-21F57863A664}"/>
          </ac:spMkLst>
        </pc:spChg>
      </pc:sldChg>
      <pc:sldChg chg="addSp modSp mod">
        <pc:chgData name="Mahbuba Rehana Raheen" userId="6496371d950f8aca" providerId="LiveId" clId="{29ACB841-8A12-4D03-8539-C7FD84026785}" dt="2021-12-09T03:42:22.178" v="719" actId="14100"/>
        <pc:sldMkLst>
          <pc:docMk/>
          <pc:sldMk cId="4062423764" sldId="263"/>
        </pc:sldMkLst>
        <pc:spChg chg="add mod">
          <ac:chgData name="Mahbuba Rehana Raheen" userId="6496371d950f8aca" providerId="LiveId" clId="{29ACB841-8A12-4D03-8539-C7FD84026785}" dt="2021-12-09T03:42:16.758" v="718" actId="1076"/>
          <ac:spMkLst>
            <pc:docMk/>
            <pc:sldMk cId="4062423764" sldId="263"/>
            <ac:spMk id="3" creationId="{34E5C827-7593-4974-9910-EC70299819BA}"/>
          </ac:spMkLst>
        </pc:spChg>
        <pc:spChg chg="add mod">
          <ac:chgData name="Mahbuba Rehana Raheen" userId="6496371d950f8aca" providerId="LiveId" clId="{29ACB841-8A12-4D03-8539-C7FD84026785}" dt="2021-12-09T03:32:33.412" v="607" actId="207"/>
          <ac:spMkLst>
            <pc:docMk/>
            <pc:sldMk cId="4062423764" sldId="263"/>
            <ac:spMk id="5" creationId="{4C73F5E1-C76B-4D29-B126-0DF33847B15F}"/>
          </ac:spMkLst>
        </pc:spChg>
        <pc:spChg chg="add mod">
          <ac:chgData name="Mahbuba Rehana Raheen" userId="6496371d950f8aca" providerId="LiveId" clId="{29ACB841-8A12-4D03-8539-C7FD84026785}" dt="2021-12-09T03:39:38.974" v="692" actId="207"/>
          <ac:spMkLst>
            <pc:docMk/>
            <pc:sldMk cId="4062423764" sldId="263"/>
            <ac:spMk id="7" creationId="{1B18CD46-40E7-481A-A6DA-9AB82BDED9A9}"/>
          </ac:spMkLst>
        </pc:spChg>
        <pc:spChg chg="add mod">
          <ac:chgData name="Mahbuba Rehana Raheen" userId="6496371d950f8aca" providerId="LiveId" clId="{29ACB841-8A12-4D03-8539-C7FD84026785}" dt="2021-12-09T03:40:23.650" v="708" actId="6549"/>
          <ac:spMkLst>
            <pc:docMk/>
            <pc:sldMk cId="4062423764" sldId="263"/>
            <ac:spMk id="9" creationId="{8DE2E543-5820-4BA8-B097-E748093C62B2}"/>
          </ac:spMkLst>
        </pc:spChg>
        <pc:picChg chg="add mod modCrop">
          <ac:chgData name="Mahbuba Rehana Raheen" userId="6496371d950f8aca" providerId="LiveId" clId="{29ACB841-8A12-4D03-8539-C7FD84026785}" dt="2021-12-09T03:42:22.178" v="719" actId="14100"/>
          <ac:picMkLst>
            <pc:docMk/>
            <pc:sldMk cId="4062423764" sldId="263"/>
            <ac:picMk id="11" creationId="{7D2B4391-D7AE-46B4-B39B-6FCB2FCB02E2}"/>
          </ac:picMkLst>
        </pc:picChg>
      </pc:sldChg>
      <pc:sldChg chg="addSp modSp mod">
        <pc:chgData name="Mahbuba Rehana Raheen" userId="6496371d950f8aca" providerId="LiveId" clId="{29ACB841-8A12-4D03-8539-C7FD84026785}" dt="2021-12-09T03:51:38.638" v="808" actId="20577"/>
        <pc:sldMkLst>
          <pc:docMk/>
          <pc:sldMk cId="3289694570" sldId="264"/>
        </pc:sldMkLst>
        <pc:spChg chg="add mod">
          <ac:chgData name="Mahbuba Rehana Raheen" userId="6496371d950f8aca" providerId="LiveId" clId="{29ACB841-8A12-4D03-8539-C7FD84026785}" dt="2021-12-09T03:48:12.923" v="776" actId="14100"/>
          <ac:spMkLst>
            <pc:docMk/>
            <pc:sldMk cId="3289694570" sldId="264"/>
            <ac:spMk id="3" creationId="{EE5B04AC-F2CE-4A25-8867-6355693D4A66}"/>
          </ac:spMkLst>
        </pc:spChg>
        <pc:spChg chg="add mod">
          <ac:chgData name="Mahbuba Rehana Raheen" userId="6496371d950f8aca" providerId="LiveId" clId="{29ACB841-8A12-4D03-8539-C7FD84026785}" dt="2021-12-09T03:43:40.649" v="728" actId="14100"/>
          <ac:spMkLst>
            <pc:docMk/>
            <pc:sldMk cId="3289694570" sldId="264"/>
            <ac:spMk id="5" creationId="{D1C03FB5-B88F-401F-8415-0CE96A7E25B9}"/>
          </ac:spMkLst>
        </pc:spChg>
        <pc:spChg chg="add mod">
          <ac:chgData name="Mahbuba Rehana Raheen" userId="6496371d950f8aca" providerId="LiveId" clId="{29ACB841-8A12-4D03-8539-C7FD84026785}" dt="2021-12-09T03:51:38.638" v="808" actId="20577"/>
          <ac:spMkLst>
            <pc:docMk/>
            <pc:sldMk cId="3289694570" sldId="264"/>
            <ac:spMk id="7" creationId="{719D5175-ED68-4BAA-8C9C-204DF7A9404D}"/>
          </ac:spMkLst>
        </pc:spChg>
        <pc:picChg chg="add mod">
          <ac:chgData name="Mahbuba Rehana Raheen" userId="6496371d950f8aca" providerId="LiveId" clId="{29ACB841-8A12-4D03-8539-C7FD84026785}" dt="2021-12-09T03:49:56.851" v="797" actId="14100"/>
          <ac:picMkLst>
            <pc:docMk/>
            <pc:sldMk cId="3289694570" sldId="264"/>
            <ac:picMk id="9" creationId="{51F516B6-30E2-4361-8E0A-AECB608AB389}"/>
          </ac:picMkLst>
        </pc:picChg>
      </pc:sldChg>
      <pc:sldChg chg="addSp modSp new mod">
        <pc:chgData name="Mahbuba Rehana Raheen" userId="6496371d950f8aca" providerId="LiveId" clId="{29ACB841-8A12-4D03-8539-C7FD84026785}" dt="2021-12-09T10:50:22.812" v="848" actId="20577"/>
        <pc:sldMkLst>
          <pc:docMk/>
          <pc:sldMk cId="3536345773" sldId="265"/>
        </pc:sldMkLst>
        <pc:spChg chg="add mod">
          <ac:chgData name="Mahbuba Rehana Raheen" userId="6496371d950f8aca" providerId="LiveId" clId="{29ACB841-8A12-4D03-8539-C7FD84026785}" dt="2021-12-09T10:50:22.812" v="848" actId="20577"/>
          <ac:spMkLst>
            <pc:docMk/>
            <pc:sldMk cId="3536345773" sldId="265"/>
            <ac:spMk id="3" creationId="{B3F9CBEB-AD04-462A-A551-8FD8DCFBDCDD}"/>
          </ac:spMkLst>
        </pc:spChg>
      </pc:sldChg>
      <pc:sldChg chg="addSp delSp modSp new mod">
        <pc:chgData name="Mahbuba Rehana Raheen" userId="6496371d950f8aca" providerId="LiveId" clId="{29ACB841-8A12-4D03-8539-C7FD84026785}" dt="2021-12-09T12:15:18.365" v="1244" actId="20577"/>
        <pc:sldMkLst>
          <pc:docMk/>
          <pc:sldMk cId="1525338009" sldId="266"/>
        </pc:sldMkLst>
        <pc:spChg chg="add mod">
          <ac:chgData name="Mahbuba Rehana Raheen" userId="6496371d950f8aca" providerId="LiveId" clId="{29ACB841-8A12-4D03-8539-C7FD84026785}" dt="2021-12-09T11:28:16.224" v="1102" actId="20577"/>
          <ac:spMkLst>
            <pc:docMk/>
            <pc:sldMk cId="1525338009" sldId="266"/>
            <ac:spMk id="13" creationId="{5997D571-C854-4DA9-84E3-20A9FDD5FE69}"/>
          </ac:spMkLst>
        </pc:spChg>
        <pc:spChg chg="add mod">
          <ac:chgData name="Mahbuba Rehana Raheen" userId="6496371d950f8aca" providerId="LiveId" clId="{29ACB841-8A12-4D03-8539-C7FD84026785}" dt="2021-12-09T11:28:55.323" v="1109" actId="207"/>
          <ac:spMkLst>
            <pc:docMk/>
            <pc:sldMk cId="1525338009" sldId="266"/>
            <ac:spMk id="15" creationId="{F649BF66-15FC-403A-B311-F64EEF815781}"/>
          </ac:spMkLst>
        </pc:spChg>
        <pc:spChg chg="add mod">
          <ac:chgData name="Mahbuba Rehana Raheen" userId="6496371d950f8aca" providerId="LiveId" clId="{29ACB841-8A12-4D03-8539-C7FD84026785}" dt="2021-12-09T11:30:43.431" v="1179" actId="20577"/>
          <ac:spMkLst>
            <pc:docMk/>
            <pc:sldMk cId="1525338009" sldId="266"/>
            <ac:spMk id="17" creationId="{91A15253-EE69-4B1B-9A6A-14F447E9062B}"/>
          </ac:spMkLst>
        </pc:spChg>
        <pc:spChg chg="add mod">
          <ac:chgData name="Mahbuba Rehana Raheen" userId="6496371d950f8aca" providerId="LiveId" clId="{29ACB841-8A12-4D03-8539-C7FD84026785}" dt="2021-12-09T12:15:18.365" v="1244" actId="20577"/>
          <ac:spMkLst>
            <pc:docMk/>
            <pc:sldMk cId="1525338009" sldId="266"/>
            <ac:spMk id="19" creationId="{4541D0C7-FF5C-4D67-8712-0D2F417BE501}"/>
          </ac:spMkLst>
        </pc:spChg>
        <pc:picChg chg="add mod">
          <ac:chgData name="Mahbuba Rehana Raheen" userId="6496371d950f8aca" providerId="LiveId" clId="{29ACB841-8A12-4D03-8539-C7FD84026785}" dt="2021-12-09T11:28:08.167" v="1097" actId="14100"/>
          <ac:picMkLst>
            <pc:docMk/>
            <pc:sldMk cId="1525338009" sldId="266"/>
            <ac:picMk id="3" creationId="{F4686E98-0280-4412-AC49-1EC2311AFE78}"/>
          </ac:picMkLst>
        </pc:picChg>
        <pc:picChg chg="add mod">
          <ac:chgData name="Mahbuba Rehana Raheen" userId="6496371d950f8aca" providerId="LiveId" clId="{29ACB841-8A12-4D03-8539-C7FD84026785}" dt="2021-12-09T12:14:03.535" v="1217" actId="1076"/>
          <ac:picMkLst>
            <pc:docMk/>
            <pc:sldMk cId="1525338009" sldId="266"/>
            <ac:picMk id="5" creationId="{69615200-BEC9-4D32-BFB6-0B123BF60CBC}"/>
          </ac:picMkLst>
        </pc:picChg>
        <pc:picChg chg="add del mod">
          <ac:chgData name="Mahbuba Rehana Raheen" userId="6496371d950f8aca" providerId="LiveId" clId="{29ACB841-8A12-4D03-8539-C7FD84026785}" dt="2021-12-09T11:30:10.471" v="1117" actId="21"/>
          <ac:picMkLst>
            <pc:docMk/>
            <pc:sldMk cId="1525338009" sldId="266"/>
            <ac:picMk id="7" creationId="{15D3BEEC-D0FC-4CE5-B958-8AFBBCFFDDF5}"/>
          </ac:picMkLst>
        </pc:picChg>
        <pc:picChg chg="add del mod">
          <ac:chgData name="Mahbuba Rehana Raheen" userId="6496371d950f8aca" providerId="LiveId" clId="{29ACB841-8A12-4D03-8539-C7FD84026785}" dt="2021-12-09T11:30:07.474" v="1116" actId="21"/>
          <ac:picMkLst>
            <pc:docMk/>
            <pc:sldMk cId="1525338009" sldId="266"/>
            <ac:picMk id="9" creationId="{21BD9E1A-93FC-4796-8956-FBF154123B0A}"/>
          </ac:picMkLst>
        </pc:picChg>
        <pc:picChg chg="add del mod">
          <ac:chgData name="Mahbuba Rehana Raheen" userId="6496371d950f8aca" providerId="LiveId" clId="{29ACB841-8A12-4D03-8539-C7FD84026785}" dt="2021-12-09T11:30:05.037" v="1115" actId="21"/>
          <ac:picMkLst>
            <pc:docMk/>
            <pc:sldMk cId="1525338009" sldId="266"/>
            <ac:picMk id="11" creationId="{B93558D3-61BC-4F76-A01A-F9B1618393B2}"/>
          </ac:picMkLst>
        </pc:picChg>
      </pc:sldChg>
      <pc:sldChg chg="new del">
        <pc:chgData name="Mahbuba Rehana Raheen" userId="6496371d950f8aca" providerId="LiveId" clId="{29ACB841-8A12-4D03-8539-C7FD84026785}" dt="2021-12-09T12:14:07.344" v="1218" actId="2696"/>
        <pc:sldMkLst>
          <pc:docMk/>
          <pc:sldMk cId="2161631057" sldId="267"/>
        </pc:sldMkLst>
      </pc:sldChg>
      <pc:sldChg chg="add del">
        <pc:chgData name="Mahbuba Rehana Raheen" userId="6496371d950f8aca" providerId="LiveId" clId="{29ACB841-8A12-4D03-8539-C7FD84026785}" dt="2021-12-09T12:14:15.109" v="1220"/>
        <pc:sldMkLst>
          <pc:docMk/>
          <pc:sldMk cId="3434940945" sldId="267"/>
        </pc:sldMkLst>
      </pc:sldChg>
      <pc:sldChg chg="addSp delSp modSp new mod ord">
        <pc:chgData name="Mahbuba Rehana Raheen" userId="6496371d950f8aca" providerId="LiveId" clId="{29ACB841-8A12-4D03-8539-C7FD84026785}" dt="2021-12-09T11:30:59.074" v="1180" actId="1076"/>
        <pc:sldMkLst>
          <pc:docMk/>
          <pc:sldMk cId="4251475689" sldId="268"/>
        </pc:sldMkLst>
        <pc:spChg chg="add mod">
          <ac:chgData name="Mahbuba Rehana Raheen" userId="6496371d950f8aca" providerId="LiveId" clId="{29ACB841-8A12-4D03-8539-C7FD84026785}" dt="2021-12-09T10:56:11.291" v="856" actId="207"/>
          <ac:spMkLst>
            <pc:docMk/>
            <pc:sldMk cId="4251475689" sldId="268"/>
            <ac:spMk id="3" creationId="{C43CFF3B-BA29-4CD9-B0DF-08BB28CF7C4A}"/>
          </ac:spMkLst>
        </pc:spChg>
        <pc:spChg chg="add mod">
          <ac:chgData name="Mahbuba Rehana Raheen" userId="6496371d950f8aca" providerId="LiveId" clId="{29ACB841-8A12-4D03-8539-C7FD84026785}" dt="2021-12-09T11:01:15.084" v="907" actId="1076"/>
          <ac:spMkLst>
            <pc:docMk/>
            <pc:sldMk cId="4251475689" sldId="268"/>
            <ac:spMk id="7" creationId="{A5CF40FE-47AE-43E3-950A-EE8385643086}"/>
          </ac:spMkLst>
        </pc:spChg>
        <pc:spChg chg="add mod">
          <ac:chgData name="Mahbuba Rehana Raheen" userId="6496371d950f8aca" providerId="LiveId" clId="{29ACB841-8A12-4D03-8539-C7FD84026785}" dt="2021-12-09T11:01:17.096" v="908" actId="1076"/>
          <ac:spMkLst>
            <pc:docMk/>
            <pc:sldMk cId="4251475689" sldId="268"/>
            <ac:spMk id="9" creationId="{88BBEF92-E80D-4B3D-A98F-59AF2099B2F5}"/>
          </ac:spMkLst>
        </pc:spChg>
        <pc:spChg chg="add del mod">
          <ac:chgData name="Mahbuba Rehana Raheen" userId="6496371d950f8aca" providerId="LiveId" clId="{29ACB841-8A12-4D03-8539-C7FD84026785}" dt="2021-12-09T11:00:33.673" v="894"/>
          <ac:spMkLst>
            <pc:docMk/>
            <pc:sldMk cId="4251475689" sldId="268"/>
            <ac:spMk id="11" creationId="{2B0FFB2F-649A-4615-9EA5-EB99705D4C09}"/>
          </ac:spMkLst>
        </pc:spChg>
        <pc:spChg chg="add mod">
          <ac:chgData name="Mahbuba Rehana Raheen" userId="6496371d950f8aca" providerId="LiveId" clId="{29ACB841-8A12-4D03-8539-C7FD84026785}" dt="2021-12-09T11:08:41.871" v="914" actId="1076"/>
          <ac:spMkLst>
            <pc:docMk/>
            <pc:sldMk cId="4251475689" sldId="268"/>
            <ac:spMk id="19" creationId="{E39F2754-FE76-4138-B433-595C1B75E518}"/>
          </ac:spMkLst>
        </pc:spChg>
        <pc:spChg chg="add mod">
          <ac:chgData name="Mahbuba Rehana Raheen" userId="6496371d950f8aca" providerId="LiveId" clId="{29ACB841-8A12-4D03-8539-C7FD84026785}" dt="2021-12-09T11:11:58.274" v="1038" actId="6549"/>
          <ac:spMkLst>
            <pc:docMk/>
            <pc:sldMk cId="4251475689" sldId="268"/>
            <ac:spMk id="21" creationId="{9B79E900-12DB-45E5-8E07-FF37E745225B}"/>
          </ac:spMkLst>
        </pc:spChg>
        <pc:spChg chg="add mod">
          <ac:chgData name="Mahbuba Rehana Raheen" userId="6496371d950f8aca" providerId="LiveId" clId="{29ACB841-8A12-4D03-8539-C7FD84026785}" dt="2021-12-09T11:10:50.990" v="925" actId="20577"/>
          <ac:spMkLst>
            <pc:docMk/>
            <pc:sldMk cId="4251475689" sldId="268"/>
            <ac:spMk id="23" creationId="{EDA24B4E-73B4-4240-B912-E84300B0095A}"/>
          </ac:spMkLst>
        </pc:spChg>
        <pc:spChg chg="add mod">
          <ac:chgData name="Mahbuba Rehana Raheen" userId="6496371d950f8aca" providerId="LiveId" clId="{29ACB841-8A12-4D03-8539-C7FD84026785}" dt="2021-12-09T11:11:34.399" v="973" actId="20577"/>
          <ac:spMkLst>
            <pc:docMk/>
            <pc:sldMk cId="4251475689" sldId="268"/>
            <ac:spMk id="25" creationId="{01781FB0-4F1A-4B91-8985-798F29616517}"/>
          </ac:spMkLst>
        </pc:spChg>
        <pc:spChg chg="add mod">
          <ac:chgData name="Mahbuba Rehana Raheen" userId="6496371d950f8aca" providerId="LiveId" clId="{29ACB841-8A12-4D03-8539-C7FD84026785}" dt="2021-12-09T11:12:38.005" v="1044" actId="1076"/>
          <ac:spMkLst>
            <pc:docMk/>
            <pc:sldMk cId="4251475689" sldId="268"/>
            <ac:spMk id="27" creationId="{29155165-609E-43A2-9728-CCC4F0335A4B}"/>
          </ac:spMkLst>
        </pc:spChg>
        <pc:spChg chg="add mod">
          <ac:chgData name="Mahbuba Rehana Raheen" userId="6496371d950f8aca" providerId="LiveId" clId="{29ACB841-8A12-4D03-8539-C7FD84026785}" dt="2021-12-09T11:25:28.639" v="1053" actId="14100"/>
          <ac:spMkLst>
            <pc:docMk/>
            <pc:sldMk cId="4251475689" sldId="268"/>
            <ac:spMk id="29" creationId="{C41080B4-DB0C-4CBD-AF1F-DD4C5891050A}"/>
          </ac:spMkLst>
        </pc:spChg>
        <pc:picChg chg="add mod">
          <ac:chgData name="Mahbuba Rehana Raheen" userId="6496371d950f8aca" providerId="LiveId" clId="{29ACB841-8A12-4D03-8539-C7FD84026785}" dt="2021-12-09T11:25:11.806" v="1051" actId="14100"/>
          <ac:picMkLst>
            <pc:docMk/>
            <pc:sldMk cId="4251475689" sldId="268"/>
            <ac:picMk id="5" creationId="{CD8B092B-5EAD-43CB-A362-6091C7A9728C}"/>
          </ac:picMkLst>
        </pc:picChg>
        <pc:picChg chg="add mod">
          <ac:chgData name="Mahbuba Rehana Raheen" userId="6496371d950f8aca" providerId="LiveId" clId="{29ACB841-8A12-4D03-8539-C7FD84026785}" dt="2021-12-09T11:30:59.074" v="1180" actId="1076"/>
          <ac:picMkLst>
            <pc:docMk/>
            <pc:sldMk cId="4251475689" sldId="268"/>
            <ac:picMk id="13" creationId="{AFC111A5-6A15-4652-A9E5-6BA2E42F13F3}"/>
          </ac:picMkLst>
        </pc:picChg>
        <pc:picChg chg="add mod">
          <ac:chgData name="Mahbuba Rehana Raheen" userId="6496371d950f8aca" providerId="LiveId" clId="{29ACB841-8A12-4D03-8539-C7FD84026785}" dt="2021-12-09T11:01:03.375" v="905" actId="1076"/>
          <ac:picMkLst>
            <pc:docMk/>
            <pc:sldMk cId="4251475689" sldId="268"/>
            <ac:picMk id="15" creationId="{02CE14DF-92AA-4ABF-A4E6-F234A42E481B}"/>
          </ac:picMkLst>
        </pc:picChg>
        <pc:picChg chg="add mod">
          <ac:chgData name="Mahbuba Rehana Raheen" userId="6496371d950f8aca" providerId="LiveId" clId="{29ACB841-8A12-4D03-8539-C7FD84026785}" dt="2021-12-09T11:01:01.053" v="904" actId="1076"/>
          <ac:picMkLst>
            <pc:docMk/>
            <pc:sldMk cId="4251475689" sldId="268"/>
            <ac:picMk id="17" creationId="{1020996A-A20A-4F80-9652-153C385ECBD4}"/>
          </ac:picMkLst>
        </pc:picChg>
      </pc:sldChg>
      <pc:sldChg chg="addSp modSp new mod">
        <pc:chgData name="Mahbuba Rehana Raheen" userId="6496371d950f8aca" providerId="LiveId" clId="{29ACB841-8A12-4D03-8539-C7FD84026785}" dt="2021-12-09T12:26:58.755" v="1270" actId="113"/>
        <pc:sldMkLst>
          <pc:docMk/>
          <pc:sldMk cId="169090219" sldId="269"/>
        </pc:sldMkLst>
        <pc:spChg chg="add mod">
          <ac:chgData name="Mahbuba Rehana Raheen" userId="6496371d950f8aca" providerId="LiveId" clId="{29ACB841-8A12-4D03-8539-C7FD84026785}" dt="2021-12-09T12:26:50.476" v="1268" actId="113"/>
          <ac:spMkLst>
            <pc:docMk/>
            <pc:sldMk cId="169090219" sldId="269"/>
            <ac:spMk id="4" creationId="{8FC2F932-8DE1-4DDE-9906-CF60E7A30AAB}"/>
          </ac:spMkLst>
        </pc:spChg>
        <pc:spChg chg="add mod">
          <ac:chgData name="Mahbuba Rehana Raheen" userId="6496371d950f8aca" providerId="LiveId" clId="{29ACB841-8A12-4D03-8539-C7FD84026785}" dt="2021-12-09T12:26:58.755" v="1270" actId="113"/>
          <ac:spMkLst>
            <pc:docMk/>
            <pc:sldMk cId="169090219" sldId="269"/>
            <ac:spMk id="6" creationId="{72FEF190-B66D-4CBD-84E2-185E2141D1E8}"/>
          </ac:spMkLst>
        </pc:spChg>
        <pc:picChg chg="add mod">
          <ac:chgData name="Mahbuba Rehana Raheen" userId="6496371d950f8aca" providerId="LiveId" clId="{29ACB841-8A12-4D03-8539-C7FD84026785}" dt="2021-12-09T12:26:41.431" v="1266" actId="1076"/>
          <ac:picMkLst>
            <pc:docMk/>
            <pc:sldMk cId="169090219" sldId="269"/>
            <ac:picMk id="2" creationId="{9779FC5A-F060-4BE6-9A42-64E5EEBB3EB0}"/>
          </ac:picMkLst>
        </pc:picChg>
      </pc:sldChg>
      <pc:sldChg chg="add del">
        <pc:chgData name="Mahbuba Rehana Raheen" userId="6496371d950f8aca" providerId="LiveId" clId="{29ACB841-8A12-4D03-8539-C7FD84026785}" dt="2021-12-09T12:11:41.464" v="1207"/>
        <pc:sldMkLst>
          <pc:docMk/>
          <pc:sldMk cId="259856656" sldId="269"/>
        </pc:sldMkLst>
      </pc:sldChg>
      <pc:sldChg chg="addSp delSp modSp new del mod">
        <pc:chgData name="Mahbuba Rehana Raheen" userId="6496371d950f8aca" providerId="LiveId" clId="{29ACB841-8A12-4D03-8539-C7FD84026785}" dt="2021-12-09T12:11:12.892" v="1202" actId="2696"/>
        <pc:sldMkLst>
          <pc:docMk/>
          <pc:sldMk cId="3101075322" sldId="269"/>
        </pc:sldMkLst>
        <pc:spChg chg="add del mod">
          <ac:chgData name="Mahbuba Rehana Raheen" userId="6496371d950f8aca" providerId="LiveId" clId="{29ACB841-8A12-4D03-8539-C7FD84026785}" dt="2021-12-09T12:11:11.313" v="1201"/>
          <ac:spMkLst>
            <pc:docMk/>
            <pc:sldMk cId="3101075322" sldId="269"/>
            <ac:spMk id="3" creationId="{A77337DF-4394-4B4C-959F-9CC02C2DB4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4537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86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4478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533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582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4578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12/9/2021</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2843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78565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03901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2753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12/9/2021</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608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12/9/2021</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28772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A0064D7E-06DA-49C2-98D1-4C063EBE9E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5D1B7231-4CA0-4EF0-A0F6-BBC5D2289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16C7D2-2C2B-45A2-B877-AD7F29D21D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E4B7AF-75AF-445E-9C56-25B6004E36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9A02B0-84CC-4983-8CA2-DA39E73F2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B12A9E-E8F5-4BB6-9FAC-B7528DB78E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E08A66-700A-4A93-8C53-51D5607B8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E4E565-75A8-4E72-8D5F-0B62E6B49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1FD7EC-834D-4087-9B69-7793E1A5B4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E4853CF-E211-4741-8BB6-936918F201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8328EE-5DD9-49DB-AD4B-4F0A76A052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4B81F-9DCC-4C62-8962-2B6C36255C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1ED921-643C-4B5B-86E6-99E818479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D09725-F1B5-4342-A3A6-25BDC7261C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5251DB-B92C-4E4E-9BAE-B3EB8A9A31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389C50-96FA-4F8E-A890-EE4967379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97D116-7C85-4317-8284-E647BAFC35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6ED932-F3DD-4BB6-8FC3-6E205965D9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50A286-F068-43D3-8DEA-272E28F30A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A2DA1-C0E2-44DE-AAA4-D2F262CB3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8CC984-8A5C-4205-9CE0-218DA79F12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2901BA-B376-4054-8C31-BE75DF480E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2BA8E1-2C05-43A7-AABF-8D614E07D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58E52-4C85-48FF-ADA3-F8F66B9957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61787A-32B8-440E-B1A5-1CAEC9D11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D651FB-65B3-4DBD-9428-084075111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34A6116-8F7B-4C9A-9B9D-EF25C8BFA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CC776F-EA3D-4898-9730-88C6605FDB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1A3030-F8B6-4D5E-8A8F-7CE0C81E9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49129F1-E775-4904-9569-F08FA175DF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93E5BB-B3BE-4416-A1B2-5A2CDA8B02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FD179A-45E8-4D8F-8F75-6E4A266F84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D2BA0570-7BB5-4FB7-B41A-048CE0327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316" y="-3109"/>
            <a:ext cx="6098262" cy="6861109"/>
          </a:xfrm>
          <a:custGeom>
            <a:avLst/>
            <a:gdLst>
              <a:gd name="connsiteX0" fmla="*/ 2247706 w 6098262"/>
              <a:gd name="connsiteY0" fmla="*/ 0 h 6861109"/>
              <a:gd name="connsiteX1" fmla="*/ 6098262 w 6098262"/>
              <a:gd name="connsiteY1" fmla="*/ 0 h 6861109"/>
              <a:gd name="connsiteX2" fmla="*/ 6098262 w 6098262"/>
              <a:gd name="connsiteY2" fmla="*/ 6861109 h 6861109"/>
              <a:gd name="connsiteX3" fmla="*/ 2247706 w 6098262"/>
              <a:gd name="connsiteY3" fmla="*/ 6861109 h 6861109"/>
              <a:gd name="connsiteX4" fmla="*/ 2247706 w 6098262"/>
              <a:gd name="connsiteY4" fmla="*/ 6857999 h 6861109"/>
              <a:gd name="connsiteX5" fmla="*/ 274850 w 6098262"/>
              <a:gd name="connsiteY5" fmla="*/ 6857999 h 6861109"/>
              <a:gd name="connsiteX6" fmla="*/ 954409 w 6098262"/>
              <a:gd name="connsiteY6" fmla="*/ 1 h 6861109"/>
              <a:gd name="connsiteX7" fmla="*/ 2247706 w 6098262"/>
              <a:gd name="connsiteY7" fmla="*/ 1 h 686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2" h="6861109">
                <a:moveTo>
                  <a:pt x="2247706" y="0"/>
                </a:moveTo>
                <a:lnTo>
                  <a:pt x="6098262" y="0"/>
                </a:lnTo>
                <a:lnTo>
                  <a:pt x="6098262" y="6861109"/>
                </a:lnTo>
                <a:lnTo>
                  <a:pt x="2247706" y="6861109"/>
                </a:lnTo>
                <a:lnTo>
                  <a:pt x="2247706" y="6857999"/>
                </a:lnTo>
                <a:lnTo>
                  <a:pt x="274850" y="6857999"/>
                </a:lnTo>
                <a:cubicBezTo>
                  <a:pt x="-619306" y="3429000"/>
                  <a:pt x="954409" y="3429000"/>
                  <a:pt x="954409" y="1"/>
                </a:cubicBezTo>
                <a:lnTo>
                  <a:pt x="2247706" y="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ight Triangle 45">
            <a:extLst>
              <a:ext uri="{FF2B5EF4-FFF2-40B4-BE49-F238E27FC236}">
                <a16:creationId xmlns:a16="http://schemas.microsoft.com/office/drawing/2014/main" id="{729E7B49-E1D9-4EAE-8B30-D958A9580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314485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Closeup photo of a pine cone">
            <a:extLst>
              <a:ext uri="{FF2B5EF4-FFF2-40B4-BE49-F238E27FC236}">
                <a16:creationId xmlns:a16="http://schemas.microsoft.com/office/drawing/2014/main" id="{58005B8F-B896-4AFB-A0EF-42F972968321}"/>
              </a:ext>
            </a:extLst>
          </p:cNvPr>
          <p:cNvPicPr>
            <a:picLocks noChangeAspect="1"/>
          </p:cNvPicPr>
          <p:nvPr/>
        </p:nvPicPr>
        <p:blipFill rotWithShape="1">
          <a:blip r:embed="rId2">
            <a:alphaModFix amt="80000"/>
          </a:blip>
          <a:srcRect l="40893" r="1" b="1"/>
          <a:stretch/>
        </p:blipFill>
        <p:spPr>
          <a:xfrm>
            <a:off x="6087525" y="0"/>
            <a:ext cx="6098262"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2" name="Title 1">
            <a:extLst>
              <a:ext uri="{FF2B5EF4-FFF2-40B4-BE49-F238E27FC236}">
                <a16:creationId xmlns:a16="http://schemas.microsoft.com/office/drawing/2014/main" id="{74D55B79-172E-453A-B043-D0374DB3E0E2}"/>
              </a:ext>
            </a:extLst>
          </p:cNvPr>
          <p:cNvSpPr>
            <a:spLocks noGrp="1"/>
          </p:cNvSpPr>
          <p:nvPr>
            <p:ph type="ctrTitle"/>
          </p:nvPr>
        </p:nvSpPr>
        <p:spPr>
          <a:xfrm>
            <a:off x="484846" y="2411504"/>
            <a:ext cx="5425280" cy="1351076"/>
          </a:xfrm>
        </p:spPr>
        <p:txBody>
          <a:bodyPr anchor="ctr">
            <a:normAutofit/>
          </a:bodyPr>
          <a:lstStyle/>
          <a:p>
            <a:r>
              <a:rPr lang="as-IN" sz="4000" dirty="0">
                <a:latin typeface="Bangla" panose="03000603000000000000" pitchFamily="66" charset="0"/>
                <a:cs typeface="Bangla" panose="03000603000000000000" pitchFamily="66" charset="0"/>
              </a:rPr>
              <a:t> </a:t>
            </a:r>
            <a:r>
              <a:rPr lang="as-IN" sz="4000" dirty="0">
                <a:solidFill>
                  <a:srgbClr val="365D18"/>
                </a:solidFill>
                <a:latin typeface="Bangla" panose="03000603000000000000" pitchFamily="66" charset="0"/>
                <a:cs typeface="Bangla" panose="03000603000000000000" pitchFamily="66" charset="0"/>
              </a:rPr>
              <a:t>মৃত ব‍্যক্তি ও আমরা-১৪তম পর্ব </a:t>
            </a:r>
            <a:r>
              <a:rPr lang="en-US" sz="4000" dirty="0">
                <a:solidFill>
                  <a:srgbClr val="365D18"/>
                </a:solidFill>
                <a:latin typeface="Bangla" panose="03000603000000000000" pitchFamily="66" charset="0"/>
                <a:cs typeface="Bangla" panose="03000603000000000000" pitchFamily="66" charset="0"/>
              </a:rPr>
              <a:t> </a:t>
            </a:r>
            <a:br>
              <a:rPr lang="en-US" sz="4000" dirty="0">
                <a:solidFill>
                  <a:srgbClr val="365D18"/>
                </a:solidFill>
                <a:latin typeface="Bangla" panose="03000603000000000000" pitchFamily="66" charset="0"/>
                <a:cs typeface="Bangla" panose="03000603000000000000" pitchFamily="66" charset="0"/>
              </a:rPr>
            </a:br>
            <a:r>
              <a:rPr lang="en-US" sz="4000" dirty="0">
                <a:solidFill>
                  <a:srgbClr val="365D18"/>
                </a:solidFill>
                <a:latin typeface="Bangla" panose="03000603000000000000" pitchFamily="66" charset="0"/>
                <a:cs typeface="Bangla" panose="03000603000000000000" pitchFamily="66" charset="0"/>
              </a:rPr>
              <a:t>           </a:t>
            </a:r>
            <a:r>
              <a:rPr lang="as-IN" sz="4000" dirty="0">
                <a:solidFill>
                  <a:srgbClr val="365D18"/>
                </a:solidFill>
                <a:latin typeface="Bangla" panose="03000603000000000000" pitchFamily="66" charset="0"/>
                <a:cs typeface="Bangla" panose="03000603000000000000" pitchFamily="66" charset="0"/>
              </a:rPr>
              <a:t>জাহান্নাম-৩</a:t>
            </a:r>
            <a:endParaRPr lang="en-US" sz="4000" dirty="0">
              <a:solidFill>
                <a:srgbClr val="365D18"/>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99CACF24-0CE7-4071-ADEF-16A241AD1700}"/>
              </a:ext>
            </a:extLst>
          </p:cNvPr>
          <p:cNvSpPr>
            <a:spLocks noGrp="1"/>
          </p:cNvSpPr>
          <p:nvPr>
            <p:ph type="subTitle" idx="1"/>
          </p:nvPr>
        </p:nvSpPr>
        <p:spPr>
          <a:xfrm>
            <a:off x="7353856" y="771517"/>
            <a:ext cx="4062289" cy="870591"/>
          </a:xfrm>
        </p:spPr>
        <p:txBody>
          <a:bodyPr anchor="b">
            <a:normAutofit lnSpcReduction="10000"/>
          </a:bodyPr>
          <a:lstStyle/>
          <a:p>
            <a:pPr algn="r"/>
            <a:r>
              <a:rPr lang="en-US" dirty="0" err="1">
                <a:solidFill>
                  <a:srgbClr val="B69C97"/>
                </a:solidFill>
                <a:latin typeface="Bangla" panose="03000603000000000000" pitchFamily="66" charset="0"/>
                <a:cs typeface="Bangla" panose="03000603000000000000" pitchFamily="66" charset="0"/>
              </a:rPr>
              <a:t>আসসালামু’আলাইকুম</a:t>
            </a:r>
            <a:r>
              <a:rPr lang="en-US" dirty="0">
                <a:solidFill>
                  <a:srgbClr val="B69C97"/>
                </a:solidFill>
                <a:latin typeface="Bangla" panose="03000603000000000000" pitchFamily="66" charset="0"/>
                <a:cs typeface="Bangla" panose="03000603000000000000" pitchFamily="66" charset="0"/>
              </a:rPr>
              <a:t> </a:t>
            </a:r>
            <a:r>
              <a:rPr lang="en-US" dirty="0" err="1">
                <a:solidFill>
                  <a:srgbClr val="B69C97"/>
                </a:solidFill>
                <a:latin typeface="Bangla" panose="03000603000000000000" pitchFamily="66" charset="0"/>
                <a:cs typeface="Bangla" panose="03000603000000000000" pitchFamily="66" charset="0"/>
              </a:rPr>
              <a:t>ওয়া</a:t>
            </a:r>
            <a:r>
              <a:rPr lang="en-US" dirty="0">
                <a:solidFill>
                  <a:srgbClr val="B69C97"/>
                </a:solidFill>
                <a:latin typeface="Bangla" panose="03000603000000000000" pitchFamily="66" charset="0"/>
                <a:cs typeface="Bangla" panose="03000603000000000000" pitchFamily="66" charset="0"/>
              </a:rPr>
              <a:t> </a:t>
            </a:r>
            <a:r>
              <a:rPr lang="en-US" dirty="0" err="1">
                <a:solidFill>
                  <a:srgbClr val="B69C97"/>
                </a:solidFill>
                <a:latin typeface="Bangla" panose="03000603000000000000" pitchFamily="66" charset="0"/>
                <a:cs typeface="Bangla" panose="03000603000000000000" pitchFamily="66" charset="0"/>
              </a:rPr>
              <a:t>রাহমাতুল্লাহি</a:t>
            </a:r>
            <a:r>
              <a:rPr lang="en-US" dirty="0">
                <a:solidFill>
                  <a:srgbClr val="B69C97"/>
                </a:solidFill>
                <a:latin typeface="Bangla" panose="03000603000000000000" pitchFamily="66" charset="0"/>
                <a:cs typeface="Bangla" panose="03000603000000000000" pitchFamily="66" charset="0"/>
              </a:rPr>
              <a:t> </a:t>
            </a:r>
            <a:r>
              <a:rPr lang="en-US" dirty="0" err="1">
                <a:solidFill>
                  <a:srgbClr val="B69C97"/>
                </a:solidFill>
                <a:latin typeface="Bangla" panose="03000603000000000000" pitchFamily="66" charset="0"/>
                <a:cs typeface="Bangla" panose="03000603000000000000" pitchFamily="66" charset="0"/>
              </a:rPr>
              <a:t>ওয়া</a:t>
            </a:r>
            <a:r>
              <a:rPr lang="en-US" dirty="0">
                <a:solidFill>
                  <a:srgbClr val="B69C97"/>
                </a:solidFill>
                <a:latin typeface="Bangla" panose="03000603000000000000" pitchFamily="66" charset="0"/>
                <a:cs typeface="Bangla" panose="03000603000000000000" pitchFamily="66" charset="0"/>
              </a:rPr>
              <a:t> </a:t>
            </a:r>
            <a:r>
              <a:rPr lang="en-US" dirty="0" err="1">
                <a:solidFill>
                  <a:srgbClr val="B69C97"/>
                </a:solidFill>
                <a:latin typeface="Bangla" panose="03000603000000000000" pitchFamily="66" charset="0"/>
                <a:cs typeface="Bangla" panose="03000603000000000000" pitchFamily="66" charset="0"/>
              </a:rPr>
              <a:t>বারাকাতুহ</a:t>
            </a:r>
            <a:endParaRPr lang="en-US" dirty="0">
              <a:solidFill>
                <a:srgbClr val="B69C97"/>
              </a:solidFill>
              <a:latin typeface="Bangla" panose="03000603000000000000" pitchFamily="66" charset="0"/>
              <a:cs typeface="Bangla" panose="03000603000000000000" pitchFamily="66" charset="0"/>
            </a:endParaRPr>
          </a:p>
        </p:txBody>
      </p:sp>
      <p:pic>
        <p:nvPicPr>
          <p:cNvPr id="6" name="Picture 5" descr="Diagram&#10;&#10;Description automatically generated">
            <a:extLst>
              <a:ext uri="{FF2B5EF4-FFF2-40B4-BE49-F238E27FC236}">
                <a16:creationId xmlns:a16="http://schemas.microsoft.com/office/drawing/2014/main" id="{AB30D875-F8AC-40B6-B44B-001764EBD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46" y="222382"/>
            <a:ext cx="6092891" cy="165735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DF407CF-9302-468C-A2D7-152B14415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050" y="4477171"/>
            <a:ext cx="3313166" cy="1504950"/>
          </a:xfrm>
          <a:prstGeom prst="rect">
            <a:avLst/>
          </a:prstGeom>
        </p:spPr>
      </p:pic>
    </p:spTree>
    <p:extLst>
      <p:ext uri="{BB962C8B-B14F-4D97-AF65-F5344CB8AC3E}">
        <p14:creationId xmlns:p14="http://schemas.microsoft.com/office/powerpoint/2010/main" val="81771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F9CBEB-AD04-462A-A551-8FD8DCFBDCDD}"/>
              </a:ext>
            </a:extLst>
          </p:cNvPr>
          <p:cNvSpPr txBox="1"/>
          <p:nvPr/>
        </p:nvSpPr>
        <p:spPr>
          <a:xfrm>
            <a:off x="228600" y="173736"/>
            <a:ext cx="11963400" cy="5509200"/>
          </a:xfrm>
          <a:prstGeom prst="rect">
            <a:avLst/>
          </a:prstGeom>
          <a:noFill/>
        </p:spPr>
        <p:txBody>
          <a:bodyPr wrap="square">
            <a:spAutoFit/>
          </a:bodyPr>
          <a:lstStyle/>
          <a:p>
            <a:r>
              <a:rPr lang="as-IN" sz="1600" dirty="0">
                <a:solidFill>
                  <a:srgbClr val="7030A0"/>
                </a:solidFill>
                <a:latin typeface="Bangla" panose="03000603000000000000" pitchFamily="66" charset="0"/>
                <a:cs typeface="Bangla" panose="03000603000000000000" pitchFamily="66" charset="0"/>
              </a:rPr>
              <a:t>জাহান্নামের আযাবের ভয়াবহতা</a:t>
            </a:r>
          </a:p>
          <a:p>
            <a:r>
              <a:rPr lang="as-IN" sz="1600" dirty="0">
                <a:solidFill>
                  <a:schemeClr val="accent6">
                    <a:lumMod val="75000"/>
                  </a:schemeClr>
                </a:solidFill>
                <a:latin typeface="Bangla" panose="03000603000000000000" pitchFamily="66" charset="0"/>
                <a:cs typeface="Bangla" panose="03000603000000000000" pitchFamily="66" charset="0"/>
              </a:rPr>
              <a:t>জাহান্নামের আযাব এত কঠিন ও ভয়ানক হবে যে, তার মুক্তিপণ হিসাবে দুনিয়ার সবকিছু দিতে পারলে তা দিয়ে জাহান্নামী মুক্তি কামনা করবে। মহান আল্লাহ বলেন,</a:t>
            </a:r>
            <a:endParaRPr lang="en-US" sz="1600" dirty="0">
              <a:solidFill>
                <a:schemeClr val="accent6">
                  <a:lumMod val="75000"/>
                </a:schemeClr>
              </a:solidFill>
              <a:latin typeface="Bangla" panose="03000603000000000000" pitchFamily="66" charset="0"/>
              <a:cs typeface="Bangla" panose="03000603000000000000" pitchFamily="66" charset="0"/>
            </a:endParaRPr>
          </a:p>
          <a:p>
            <a:endParaRPr lang="as-IN" sz="1600" dirty="0">
              <a:solidFill>
                <a:schemeClr val="accent6">
                  <a:lumMod val="75000"/>
                </a:schemeClr>
              </a:solidFill>
              <a:latin typeface="Bangla" panose="03000603000000000000" pitchFamily="66" charset="0"/>
              <a:cs typeface="Bangla" panose="03000603000000000000" pitchFamily="66" charset="0"/>
            </a:endParaRPr>
          </a:p>
          <a:p>
            <a:r>
              <a:rPr lang="ar-AE" sz="1600" dirty="0">
                <a:solidFill>
                  <a:schemeClr val="accent6">
                    <a:lumMod val="75000"/>
                  </a:schemeClr>
                </a:solidFill>
                <a:latin typeface="Bangla" panose="03000603000000000000" pitchFamily="66" charset="0"/>
              </a:rPr>
              <a:t>إِنَّ الَّذِينَ كَفَرُوا لَوْ أَنَّ لَهُم مَّا فِي الْأَرْضِ جَمِيعًا وَمِثْلَهُ مَعَهُ لِيَفْتَدُوا بِهِ مِنْ عَذَابِ يَوْمِ الْقِيَامَةِ مَا تُقُبِّلَ مِنْهُمْ ۖ وَلَهُمْ عَذَابٌ أَلِيمٌ</a:t>
            </a:r>
          </a:p>
          <a:p>
            <a:r>
              <a:rPr lang="as-IN" sz="1600" dirty="0">
                <a:solidFill>
                  <a:schemeClr val="accent6">
                    <a:lumMod val="75000"/>
                  </a:schemeClr>
                </a:solidFill>
                <a:latin typeface="Bangla" panose="03000603000000000000" pitchFamily="66" charset="0"/>
                <a:cs typeface="Bangla" panose="03000603000000000000" pitchFamily="66" charset="0"/>
              </a:rPr>
              <a:t>যারা অবিশ্বাস করেছে পৃথিবীতে যা কিছু আছে, যদি তাদের তার সমস্ত থাকে এবং তার সাথে সমপরিমাণ আরো থাকে এবং কিয়ামতের দিন শাস্তি হতে মুক্তির জন্য পণস্বরূপ তা দিতে চায়, তবুও তাদের নিকট হতে তা গৃহীত হবে না এবং তাদের জন্য মর্মন্তুদ শাস্তি বর্তমান। (</a:t>
            </a:r>
            <a:r>
              <a:rPr lang="en-US" sz="1600" dirty="0" err="1">
                <a:solidFill>
                  <a:schemeClr val="accent6">
                    <a:lumMod val="75000"/>
                  </a:schemeClr>
                </a:solidFill>
                <a:latin typeface="Bangla" panose="03000603000000000000" pitchFamily="66" charset="0"/>
                <a:cs typeface="Bangla" panose="03000603000000000000" pitchFamily="66" charset="0"/>
              </a:rPr>
              <a:t>মায়ে</a:t>
            </a:r>
            <a:r>
              <a:rPr lang="as-IN" sz="1600" dirty="0">
                <a:solidFill>
                  <a:schemeClr val="accent6">
                    <a:lumMod val="75000"/>
                  </a:schemeClr>
                </a:solidFill>
                <a:latin typeface="Bangla" panose="03000603000000000000" pitchFamily="66" charset="0"/>
                <a:cs typeface="Bangla" panose="03000603000000000000" pitchFamily="66" charset="0"/>
              </a:rPr>
              <a:t>দাহঃ ৩৬)</a:t>
            </a:r>
            <a:endParaRPr lang="en-US" sz="1600" dirty="0">
              <a:solidFill>
                <a:schemeClr val="accent6">
                  <a:lumMod val="75000"/>
                </a:schemeClr>
              </a:solidFill>
              <a:latin typeface="Bangla" panose="03000603000000000000" pitchFamily="66" charset="0"/>
              <a:cs typeface="Bangla" panose="03000603000000000000" pitchFamily="66" charset="0"/>
            </a:endParaRPr>
          </a:p>
          <a:p>
            <a:endParaRPr lang="as-IN" sz="1600" dirty="0">
              <a:solidFill>
                <a:schemeClr val="accent6">
                  <a:lumMod val="75000"/>
                </a:schemeClr>
              </a:solidFill>
              <a:latin typeface="Bangla" panose="03000603000000000000" pitchFamily="66" charset="0"/>
              <a:cs typeface="Bangla" panose="03000603000000000000" pitchFamily="66" charset="0"/>
            </a:endParaRPr>
          </a:p>
          <a:p>
            <a:r>
              <a:rPr lang="ar-AE" sz="1600" dirty="0">
                <a:solidFill>
                  <a:schemeClr val="accent6">
                    <a:lumMod val="75000"/>
                  </a:schemeClr>
                </a:solidFill>
                <a:latin typeface="Bangla" panose="03000603000000000000" pitchFamily="66" charset="0"/>
              </a:rPr>
              <a:t>يَوَدُّ الْمُجْرِمُ لَوْ يَفْتَدِي مِنْ عَذَابِ يَوْمِئِذٍ بِبَنِيهِ (11) وَصَاحِبَتِهِ وَأَخِيهِ (12) وَفَصِيلَتِهِ الَّتِي تُؤْوِيهِ (13) وَمَن فِي الْأَرْضِ جَمِيعًا ثُمَّ يُنجِيهِ (14)</a:t>
            </a:r>
          </a:p>
          <a:p>
            <a:endParaRPr lang="en-US" sz="1600" dirty="0">
              <a:solidFill>
                <a:schemeClr val="accent6">
                  <a:lumMod val="75000"/>
                </a:schemeClr>
              </a:solidFill>
              <a:latin typeface="Bangla" panose="03000603000000000000" pitchFamily="66" charset="0"/>
            </a:endParaRPr>
          </a:p>
          <a:p>
            <a:r>
              <a:rPr lang="ar-AE" sz="1600" dirty="0">
                <a:solidFill>
                  <a:schemeClr val="accent6">
                    <a:lumMod val="75000"/>
                  </a:schemeClr>
                </a:solidFill>
                <a:latin typeface="Bangla" panose="03000603000000000000" pitchFamily="66" charset="0"/>
              </a:rPr>
              <a:t> </a:t>
            </a:r>
            <a:r>
              <a:rPr lang="as-IN" sz="1600" dirty="0">
                <a:solidFill>
                  <a:schemeClr val="accent6">
                    <a:lumMod val="75000"/>
                  </a:schemeClr>
                </a:solidFill>
                <a:latin typeface="Bangla" panose="03000603000000000000" pitchFamily="66" charset="0"/>
                <a:cs typeface="Bangla" panose="03000603000000000000" pitchFamily="66" charset="0"/>
              </a:rPr>
              <a:t>অপরাধী সেই দিনে শাস্তির বদলে দিতে চাইবে নিজ সন্তানসন্ততিকে। তার স্ত্রী ও ভাইকে। তার জ্ঞাতি-গোষ্ঠীকে, যারা তাকে আশ্রয় দিত। এবং পৃথিবীর সকলকে, যাতে এই মুক্তিপণ তাকে মুক্তি দেয়। (মাআরিজঃ ১১-১৪)</a:t>
            </a:r>
            <a:endParaRPr lang="en-US" sz="1600" dirty="0">
              <a:solidFill>
                <a:schemeClr val="accent6">
                  <a:lumMod val="75000"/>
                </a:schemeClr>
              </a:solidFill>
              <a:latin typeface="Bangla" panose="03000603000000000000" pitchFamily="66" charset="0"/>
              <a:cs typeface="Bangla" panose="03000603000000000000" pitchFamily="66" charset="0"/>
            </a:endParaRPr>
          </a:p>
          <a:p>
            <a:endParaRPr lang="as-IN" sz="1600" dirty="0">
              <a:solidFill>
                <a:schemeClr val="accent6">
                  <a:lumMod val="75000"/>
                </a:schemeClr>
              </a:solidFill>
              <a:latin typeface="Bangla" panose="03000603000000000000" pitchFamily="66" charset="0"/>
              <a:cs typeface="Bangla" panose="03000603000000000000" pitchFamily="66" charset="0"/>
            </a:endParaRPr>
          </a:p>
          <a:p>
            <a:r>
              <a:rPr lang="as-IN" sz="1600" dirty="0">
                <a:solidFill>
                  <a:schemeClr val="accent6">
                    <a:lumMod val="75000"/>
                  </a:schemeClr>
                </a:solidFill>
                <a:latin typeface="Bangla" panose="03000603000000000000" pitchFamily="66" charset="0"/>
                <a:cs typeface="Bangla" panose="03000603000000000000" pitchFamily="66" charset="0"/>
              </a:rPr>
              <a:t>মহানবী </a:t>
            </a:r>
            <a:r>
              <a:rPr lang="en-US" sz="1600" dirty="0">
                <a:solidFill>
                  <a:schemeClr val="accent6">
                    <a:lumMod val="75000"/>
                  </a:schemeClr>
                </a:solidFill>
                <a:latin typeface="Bangla" panose="03000603000000000000" pitchFamily="66" charset="0"/>
                <a:cs typeface="Bangla" panose="03000603000000000000" pitchFamily="66" charset="0"/>
              </a:rPr>
              <a:t> </a:t>
            </a:r>
            <a:r>
              <a:rPr lang="ar-AE" sz="1600" dirty="0">
                <a:solidFill>
                  <a:schemeClr val="accent6">
                    <a:lumMod val="75000"/>
                  </a:schemeClr>
                </a:solidFill>
                <a:latin typeface="Bangla" panose="03000603000000000000" pitchFamily="66" charset="0"/>
              </a:rPr>
              <a:t>ﷺ </a:t>
            </a:r>
            <a:r>
              <a:rPr lang="en-US" sz="1600" dirty="0">
                <a:solidFill>
                  <a:schemeClr val="accent6">
                    <a:lumMod val="75000"/>
                  </a:schemeClr>
                </a:solidFill>
                <a:latin typeface="Bangla" panose="03000603000000000000" pitchFamily="66" charset="0"/>
              </a:rPr>
              <a:t> </a:t>
            </a:r>
            <a:r>
              <a:rPr lang="as-IN" sz="1600" dirty="0">
                <a:solidFill>
                  <a:schemeClr val="accent6">
                    <a:lumMod val="75000"/>
                  </a:schemeClr>
                </a:solidFill>
                <a:latin typeface="Bangla" panose="03000603000000000000" pitchFamily="66" charset="0"/>
                <a:cs typeface="Bangla" panose="03000603000000000000" pitchFamily="66" charset="0"/>
              </a:rPr>
              <a:t>বলেন, “জাহান্নামের সবচেয়ে কম আযাবের একটি লোককে আল্লাহ তাবারাকা অতাআলা জিজ্ঞাসা করবেন, তোমার যদি দুনিয়া ও তন্মধ্যস্থিত সব কিছু হতো, তাহলে মুক্তিপণ হিসাবে তা দিয়ে কি মুক্তি নিতে?” সে বলবে, হ্যাঁ। আল্লাহ বলবেন, তুমি যখন আদমের পিঠে ছিলে, তখন আমি তোমার নিকট থেকে এর চাইতে সহজ জিনিস চেয়েছিলাম যে, তুমি শির্ক করো না, তোমাকে জাহান্নামে দেব না। কিন্তু তুমি শির্কই করেছ। (বুখারী, মুসলিম)।</a:t>
            </a:r>
          </a:p>
          <a:p>
            <a:endParaRPr lang="as-IN" sz="1600" dirty="0">
              <a:solidFill>
                <a:schemeClr val="accent6">
                  <a:lumMod val="75000"/>
                </a:schemeClr>
              </a:solidFill>
              <a:latin typeface="Bangla" panose="03000603000000000000" pitchFamily="66" charset="0"/>
              <a:cs typeface="Bangla" panose="03000603000000000000" pitchFamily="66" charset="0"/>
            </a:endParaRPr>
          </a:p>
          <a:p>
            <a:r>
              <a:rPr lang="as-IN" sz="1600" dirty="0">
                <a:solidFill>
                  <a:schemeClr val="accent6">
                    <a:lumMod val="75000"/>
                  </a:schemeClr>
                </a:solidFill>
                <a:latin typeface="Bangla" panose="03000603000000000000" pitchFamily="66" charset="0"/>
                <a:cs typeface="Bangla" panose="03000603000000000000" pitchFamily="66" charset="0"/>
              </a:rPr>
              <a:t>জান্নাতের অবর্ণনীয় সুখ দেখে জান্নাতী যেমন দুনিয়ার সকল দুঃখ-ব্যথা ভুলে যাবে, তেমনি জাহান্নামের কঠিন আযাব দেখে জাহান্নামী দুনিয়ার সকল সুখ-স্বাচ্ছন্দ্য বিস্মৃত হবে।</a:t>
            </a:r>
          </a:p>
          <a:p>
            <a:r>
              <a:rPr lang="as-IN" sz="1600" dirty="0">
                <a:solidFill>
                  <a:schemeClr val="accent6">
                    <a:lumMod val="75000"/>
                  </a:schemeClr>
                </a:solidFill>
                <a:latin typeface="Bangla" panose="03000603000000000000" pitchFamily="66" charset="0"/>
                <a:cs typeface="Bangla" panose="03000603000000000000" pitchFamily="66" charset="0"/>
              </a:rPr>
              <a:t>রাসূলুল্লাহ </a:t>
            </a:r>
            <a:r>
              <a:rPr lang="ar-AE" sz="1600" dirty="0">
                <a:solidFill>
                  <a:schemeClr val="accent6">
                    <a:lumMod val="75000"/>
                  </a:schemeClr>
                </a:solidFill>
                <a:latin typeface="Bangla" panose="03000603000000000000" pitchFamily="66" charset="0"/>
              </a:rPr>
              <a:t>ﷺ</a:t>
            </a:r>
            <a:r>
              <a:rPr lang="en-US" sz="1600" dirty="0">
                <a:solidFill>
                  <a:schemeClr val="accent6">
                    <a:lumMod val="75000"/>
                  </a:schemeClr>
                </a:solidFill>
                <a:latin typeface="Bangla" panose="03000603000000000000" pitchFamily="66" charset="0"/>
              </a:rPr>
              <a:t> </a:t>
            </a:r>
            <a:r>
              <a:rPr lang="as-IN" sz="1600" dirty="0">
                <a:solidFill>
                  <a:schemeClr val="accent6">
                    <a:lumMod val="75000"/>
                  </a:schemeClr>
                </a:solidFill>
                <a:latin typeface="Bangla" panose="03000603000000000000" pitchFamily="66" charset="0"/>
                <a:cs typeface="Bangla" panose="03000603000000000000" pitchFamily="66" charset="0"/>
              </a:rPr>
              <a:t>বলেছেন, “কিয়ামতের দিন জাহান্নামীদের মধ্য হতে এমন এক ব্যক্তিকে নিয়ে আসা হবে, যে দুনিয়ার সবচেয়ে সুখী ও বিলাসী ছিল। অতঃপর তাকে জাহান্নামে একবার (মাত্র) চুবানো হবে, তারপর তাকে বলা হবে, হে আদম সন্তান! তুমি কি কখনো ভাল জিনিস দেখেছ? তোমার নিকটে কি কখনো সুখ-সামগ্রী এসেছে? সে বলবে, না। আল্লাহর কসম! হে প্রভু! আর জান্নাতীদের মধ্য হতে এমন এক ব্যক্তিকে নিয়ে আসা হবে, যে দুনিয়ার সবচেয়ে দুঃখী ও অভাবী ছিল। তাকে জান্নাতে (মাত্র একবার) চুবানোর পর বলা হবে, হে আদম সন্তান! তুমি কি (দুনিয়াতে) কখনো কষ্ট দেখছ? তোমার উপরে কি কখনো বিপদ গেছে?” সে বলবে, না। আল্লাহর কসম! আমার উপর কোনদিন কষ্ট আসেনি এবং আমি কখনো কোন বিপদও দেখিনি।” (মুসলিম)</a:t>
            </a:r>
          </a:p>
        </p:txBody>
      </p:sp>
    </p:spTree>
    <p:extLst>
      <p:ext uri="{BB962C8B-B14F-4D97-AF65-F5344CB8AC3E}">
        <p14:creationId xmlns:p14="http://schemas.microsoft.com/office/powerpoint/2010/main" val="353634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3CFF3B-BA29-4CD9-B0DF-08BB28CF7C4A}"/>
              </a:ext>
            </a:extLst>
          </p:cNvPr>
          <p:cNvSpPr txBox="1"/>
          <p:nvPr/>
        </p:nvSpPr>
        <p:spPr>
          <a:xfrm>
            <a:off x="3890772" y="139946"/>
            <a:ext cx="6117336" cy="369332"/>
          </a:xfrm>
          <a:prstGeom prst="rect">
            <a:avLst/>
          </a:prstGeom>
          <a:noFill/>
        </p:spPr>
        <p:txBody>
          <a:bodyPr wrap="square">
            <a:spAutoFit/>
          </a:bodyPr>
          <a:lstStyle/>
          <a:p>
            <a:r>
              <a:rPr lang="as-IN" dirty="0">
                <a:solidFill>
                  <a:srgbClr val="FF0000"/>
                </a:solidFill>
                <a:latin typeface="Bangla" panose="03000603000000000000" pitchFamily="66" charset="0"/>
                <a:cs typeface="Bangla" panose="03000603000000000000" pitchFamily="66" charset="0"/>
              </a:rPr>
              <a:t>জাহান্নামী কারা? তাদের বৈশিষ্ঠ্য কি? </a:t>
            </a:r>
            <a:endParaRPr lang="en-US" dirty="0">
              <a:solidFill>
                <a:srgbClr val="FF0000"/>
              </a:solidFill>
              <a:latin typeface="Bangla" panose="03000603000000000000" pitchFamily="66" charset="0"/>
              <a:cs typeface="Bangla" panose="03000603000000000000" pitchFamily="66" charset="0"/>
            </a:endParaRPr>
          </a:p>
        </p:txBody>
      </p:sp>
      <p:pic>
        <p:nvPicPr>
          <p:cNvPr id="5" name="Picture 4" descr="A picture containing text, yellow, grass&#10;&#10;Description automatically generated">
            <a:extLst>
              <a:ext uri="{FF2B5EF4-FFF2-40B4-BE49-F238E27FC236}">
                <a16:creationId xmlns:a16="http://schemas.microsoft.com/office/drawing/2014/main" id="{CD8B092B-5EAD-43CB-A362-6091C7A97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 y="509278"/>
            <a:ext cx="8275320" cy="1743075"/>
          </a:xfrm>
          <a:prstGeom prst="rect">
            <a:avLst/>
          </a:prstGeom>
        </p:spPr>
      </p:pic>
      <p:sp>
        <p:nvSpPr>
          <p:cNvPr id="7" name="TextBox 6">
            <a:extLst>
              <a:ext uri="{FF2B5EF4-FFF2-40B4-BE49-F238E27FC236}">
                <a16:creationId xmlns:a16="http://schemas.microsoft.com/office/drawing/2014/main" id="{A5CF40FE-47AE-43E3-950A-EE8385643086}"/>
              </a:ext>
            </a:extLst>
          </p:cNvPr>
          <p:cNvSpPr txBox="1"/>
          <p:nvPr/>
        </p:nvSpPr>
        <p:spPr>
          <a:xfrm>
            <a:off x="128016" y="669209"/>
            <a:ext cx="8412480" cy="646331"/>
          </a:xfrm>
          <a:prstGeom prst="rect">
            <a:avLst/>
          </a:prstGeom>
          <a:noFill/>
        </p:spPr>
        <p:txBody>
          <a:bodyPr wrap="square">
            <a:spAutoFit/>
          </a:bodyPr>
          <a:lstStyle/>
          <a:p>
            <a:r>
              <a:rPr lang="as-IN" dirty="0">
                <a:solidFill>
                  <a:srgbClr val="FFFF00"/>
                </a:solidFill>
                <a:latin typeface="Bangla" panose="03000603000000000000" pitchFamily="66" charset="0"/>
                <a:cs typeface="Bangla" panose="03000603000000000000" pitchFamily="66" charset="0"/>
              </a:rPr>
              <a:t>আমি কি তোমাদের জাহান্নামীদের সম্পর্কে অবহিত করবো না? তারা হলো রুঢ় স্বভাবের, কঠিন হৃদয়ের ও অহংকারী। (সহীহুল বুখারী: ৬০৭১, ৪৯১৮; সহিহ মুসলিম: ৭০৭৯)</a:t>
            </a:r>
            <a:endParaRPr lang="en-US" dirty="0">
              <a:solidFill>
                <a:srgbClr val="FFFF00"/>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88BBEF92-E80D-4B3D-A98F-59AF2099B2F5}"/>
              </a:ext>
            </a:extLst>
          </p:cNvPr>
          <p:cNvSpPr txBox="1"/>
          <p:nvPr/>
        </p:nvSpPr>
        <p:spPr>
          <a:xfrm>
            <a:off x="161427" y="1495349"/>
            <a:ext cx="8412480" cy="646331"/>
          </a:xfrm>
          <a:prstGeom prst="rect">
            <a:avLst/>
          </a:prstGeom>
          <a:noFill/>
        </p:spPr>
        <p:txBody>
          <a:bodyPr wrap="square">
            <a:spAutoFit/>
          </a:bodyPr>
          <a:lstStyle/>
          <a:p>
            <a:r>
              <a:rPr lang="as-IN" dirty="0">
                <a:solidFill>
                  <a:srgbClr val="FFFF00"/>
                </a:solidFill>
                <a:latin typeface="Bangla" panose="03000603000000000000" pitchFamily="66" charset="0"/>
                <a:cs typeface="Bangla" panose="03000603000000000000" pitchFamily="66" charset="0"/>
              </a:rPr>
              <a:t>আমি কি তোমাদেরকে জাহান্নামীদের সম্পর্কে অবহিত করবো না? তারা হলো বদমেজাজী, কুখ্যাত এবং অহংকারী। (সহিহ মুসলিম: ৭০৮১)</a:t>
            </a:r>
            <a:endParaRPr lang="en-US" dirty="0">
              <a:solidFill>
                <a:srgbClr val="FFFF00"/>
              </a:solidFill>
              <a:latin typeface="Bangla" panose="03000603000000000000" pitchFamily="66" charset="0"/>
              <a:cs typeface="Bangla" panose="03000603000000000000" pitchFamily="66" charset="0"/>
            </a:endParaRPr>
          </a:p>
        </p:txBody>
      </p:sp>
      <p:pic>
        <p:nvPicPr>
          <p:cNvPr id="13" name="Picture 12" descr="A picture containing text, yellow, grass&#10;&#10;Description automatically generated">
            <a:extLst>
              <a:ext uri="{FF2B5EF4-FFF2-40B4-BE49-F238E27FC236}">
                <a16:creationId xmlns:a16="http://schemas.microsoft.com/office/drawing/2014/main" id="{AFC111A5-6A15-4652-A9E5-6BA2E42F1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 y="2365850"/>
            <a:ext cx="9619488" cy="1743075"/>
          </a:xfrm>
          <a:prstGeom prst="rect">
            <a:avLst/>
          </a:prstGeom>
        </p:spPr>
      </p:pic>
      <p:pic>
        <p:nvPicPr>
          <p:cNvPr id="15" name="Picture 14" descr="A picture containing text, yellow, grass&#10;&#10;Description automatically generated">
            <a:extLst>
              <a:ext uri="{FF2B5EF4-FFF2-40B4-BE49-F238E27FC236}">
                <a16:creationId xmlns:a16="http://schemas.microsoft.com/office/drawing/2014/main" id="{02CE14DF-92AA-4ABF-A4E6-F234A42E4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008" y="4659368"/>
            <a:ext cx="5864352" cy="1743075"/>
          </a:xfrm>
          <a:prstGeom prst="rect">
            <a:avLst/>
          </a:prstGeom>
        </p:spPr>
      </p:pic>
      <p:pic>
        <p:nvPicPr>
          <p:cNvPr id="17" name="Picture 16" descr="A picture containing text, yellow, grass&#10;&#10;Description automatically generated">
            <a:extLst>
              <a:ext uri="{FF2B5EF4-FFF2-40B4-BE49-F238E27FC236}">
                <a16:creationId xmlns:a16="http://schemas.microsoft.com/office/drawing/2014/main" id="{1020996A-A20A-4F80-9652-153C385EC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67" y="4659368"/>
            <a:ext cx="5330952" cy="1743075"/>
          </a:xfrm>
          <a:prstGeom prst="rect">
            <a:avLst/>
          </a:prstGeom>
        </p:spPr>
      </p:pic>
      <p:sp>
        <p:nvSpPr>
          <p:cNvPr id="19" name="TextBox 18">
            <a:extLst>
              <a:ext uri="{FF2B5EF4-FFF2-40B4-BE49-F238E27FC236}">
                <a16:creationId xmlns:a16="http://schemas.microsoft.com/office/drawing/2014/main" id="{E39F2754-FE76-4138-B433-595C1B75E518}"/>
              </a:ext>
            </a:extLst>
          </p:cNvPr>
          <p:cNvSpPr txBox="1"/>
          <p:nvPr/>
        </p:nvSpPr>
        <p:spPr>
          <a:xfrm>
            <a:off x="6224016" y="4881415"/>
            <a:ext cx="6117336" cy="369332"/>
          </a:xfrm>
          <a:prstGeom prst="rect">
            <a:avLst/>
          </a:prstGeom>
          <a:noFill/>
        </p:spPr>
        <p:txBody>
          <a:bodyPr wrap="square">
            <a:spAutoFit/>
          </a:bodyPr>
          <a:lstStyle/>
          <a:p>
            <a:r>
              <a:rPr lang="as-IN" dirty="0">
                <a:solidFill>
                  <a:schemeClr val="bg2"/>
                </a:solidFill>
                <a:latin typeface="Bangla" panose="03000603000000000000" pitchFamily="66" charset="0"/>
                <a:cs typeface="Bangla" panose="03000603000000000000" pitchFamily="66" charset="0"/>
              </a:rPr>
              <a:t>জাহান্নামীরা হলো অবাধ্য, বদমেজাজী ও অহংকারী। (সহীহুল বুখারী: ৬৬৫৭)</a:t>
            </a:r>
            <a:endParaRPr lang="en-US" dirty="0">
              <a:solidFill>
                <a:schemeClr val="bg2"/>
              </a:solidFill>
              <a:latin typeface="Bangla" panose="03000603000000000000" pitchFamily="66" charset="0"/>
              <a:cs typeface="Bangla" panose="03000603000000000000" pitchFamily="66" charset="0"/>
            </a:endParaRPr>
          </a:p>
        </p:txBody>
      </p:sp>
      <p:sp>
        <p:nvSpPr>
          <p:cNvPr id="21" name="TextBox 20">
            <a:extLst>
              <a:ext uri="{FF2B5EF4-FFF2-40B4-BE49-F238E27FC236}">
                <a16:creationId xmlns:a16="http://schemas.microsoft.com/office/drawing/2014/main" id="{9B79E900-12DB-45E5-8E07-FF37E745225B}"/>
              </a:ext>
            </a:extLst>
          </p:cNvPr>
          <p:cNvSpPr txBox="1"/>
          <p:nvPr/>
        </p:nvSpPr>
        <p:spPr>
          <a:xfrm>
            <a:off x="6215634" y="5644403"/>
            <a:ext cx="5744718" cy="646331"/>
          </a:xfrm>
          <a:prstGeom prst="rect">
            <a:avLst/>
          </a:prstGeom>
          <a:noFill/>
        </p:spPr>
        <p:txBody>
          <a:bodyPr wrap="square">
            <a:spAutoFit/>
          </a:bodyPr>
          <a:lstStyle/>
          <a:p>
            <a:r>
              <a:rPr lang="as-IN" dirty="0">
                <a:solidFill>
                  <a:schemeClr val="bg1"/>
                </a:solidFill>
                <a:latin typeface="Bangla" panose="03000603000000000000" pitchFamily="66" charset="0"/>
                <a:cs typeface="Bangla" panose="03000603000000000000" pitchFamily="66" charset="0"/>
              </a:rPr>
              <a:t>‘দুশ্চরিত্র ও রূঢ় স্বভাবের মানুষ জান্নাতে প্রবেশ করবে না’। </a:t>
            </a:r>
            <a:endParaRPr lang="en-US" dirty="0">
              <a:solidFill>
                <a:schemeClr val="bg1"/>
              </a:solidFill>
              <a:latin typeface="Bangla" panose="03000603000000000000" pitchFamily="66" charset="0"/>
              <a:cs typeface="Bangla" panose="03000603000000000000" pitchFamily="66" charset="0"/>
            </a:endParaRPr>
          </a:p>
          <a:p>
            <a:r>
              <a:rPr lang="en-US" dirty="0">
                <a:solidFill>
                  <a:schemeClr val="bg1"/>
                </a:solidFill>
                <a:latin typeface="Bangla" panose="03000603000000000000" pitchFamily="66" charset="0"/>
                <a:cs typeface="Bangla" panose="03000603000000000000" pitchFamily="66" charset="0"/>
              </a:rPr>
              <a:t>                                  </a:t>
            </a:r>
            <a:r>
              <a:rPr lang="as-IN" dirty="0">
                <a:solidFill>
                  <a:schemeClr val="bg1"/>
                </a:solidFill>
                <a:latin typeface="Bangla" panose="03000603000000000000" pitchFamily="66" charset="0"/>
                <a:cs typeface="Bangla" panose="03000603000000000000" pitchFamily="66" charset="0"/>
              </a:rPr>
              <a:t>(আবূ দাঊদ ৪৮০১, সনদ ছহীহ)</a:t>
            </a:r>
            <a:endParaRPr lang="en-US" dirty="0">
              <a:solidFill>
                <a:schemeClr val="bg1"/>
              </a:solidFill>
              <a:latin typeface="Bangla" panose="03000603000000000000" pitchFamily="66" charset="0"/>
              <a:cs typeface="Bangla" panose="03000603000000000000" pitchFamily="66" charset="0"/>
            </a:endParaRPr>
          </a:p>
        </p:txBody>
      </p:sp>
      <p:sp>
        <p:nvSpPr>
          <p:cNvPr id="23" name="TextBox 22">
            <a:extLst>
              <a:ext uri="{FF2B5EF4-FFF2-40B4-BE49-F238E27FC236}">
                <a16:creationId xmlns:a16="http://schemas.microsoft.com/office/drawing/2014/main" id="{EDA24B4E-73B4-4240-B912-E84300B0095A}"/>
              </a:ext>
            </a:extLst>
          </p:cNvPr>
          <p:cNvSpPr txBox="1"/>
          <p:nvPr/>
        </p:nvSpPr>
        <p:spPr>
          <a:xfrm>
            <a:off x="884682" y="5866450"/>
            <a:ext cx="6176772" cy="369332"/>
          </a:xfrm>
          <a:prstGeom prst="rect">
            <a:avLst/>
          </a:prstGeom>
          <a:noFill/>
        </p:spPr>
        <p:txBody>
          <a:bodyPr wrap="square">
            <a:spAutoFit/>
          </a:bodyPr>
          <a:lstStyle/>
          <a:p>
            <a:r>
              <a:rPr lang="as-IN" dirty="0">
                <a:solidFill>
                  <a:schemeClr val="bg1"/>
                </a:solidFill>
                <a:latin typeface="Bangla" panose="03000603000000000000" pitchFamily="66" charset="0"/>
                <a:cs typeface="Bangla" panose="03000603000000000000" pitchFamily="66" charset="0"/>
              </a:rPr>
              <a:t>চোগলখোর জান্নাতে প্রবেশ করবে না’। সহীহুল বুখারী: ৬০৫৬</a:t>
            </a:r>
            <a:r>
              <a:rPr lang="as-IN" dirty="0"/>
              <a:t>, </a:t>
            </a:r>
            <a:endParaRPr lang="en-US" dirty="0"/>
          </a:p>
        </p:txBody>
      </p:sp>
      <p:sp>
        <p:nvSpPr>
          <p:cNvPr id="25" name="TextBox 24">
            <a:extLst>
              <a:ext uri="{FF2B5EF4-FFF2-40B4-BE49-F238E27FC236}">
                <a16:creationId xmlns:a16="http://schemas.microsoft.com/office/drawing/2014/main" id="{01781FB0-4F1A-4B91-8985-798F29616517}"/>
              </a:ext>
            </a:extLst>
          </p:cNvPr>
          <p:cNvSpPr txBox="1"/>
          <p:nvPr/>
        </p:nvSpPr>
        <p:spPr>
          <a:xfrm>
            <a:off x="367167" y="4801244"/>
            <a:ext cx="5330952" cy="646331"/>
          </a:xfrm>
          <a:prstGeom prst="rect">
            <a:avLst/>
          </a:prstGeom>
          <a:noFill/>
        </p:spPr>
        <p:txBody>
          <a:bodyPr wrap="square">
            <a:spAutoFit/>
          </a:bodyPr>
          <a:lstStyle/>
          <a:p>
            <a:r>
              <a:rPr lang="as-IN" dirty="0">
                <a:solidFill>
                  <a:schemeClr val="bg1"/>
                </a:solidFill>
                <a:latin typeface="Bangla" panose="03000603000000000000" pitchFamily="66" charset="0"/>
                <a:cs typeface="Bangla" panose="03000603000000000000" pitchFamily="66" charset="0"/>
              </a:rPr>
              <a:t>আত্মীয়তার সম্পর্ক ছিন্নকারী জান্নাতে প্রবেশ করবে না।’ </a:t>
            </a:r>
            <a:endParaRPr lang="en-US" dirty="0">
              <a:solidFill>
                <a:schemeClr val="bg1"/>
              </a:solidFill>
              <a:latin typeface="Bangla" panose="03000603000000000000" pitchFamily="66" charset="0"/>
              <a:cs typeface="Bangla" panose="03000603000000000000" pitchFamily="66" charset="0"/>
            </a:endParaRPr>
          </a:p>
          <a:p>
            <a:r>
              <a:rPr lang="en-US" dirty="0">
                <a:solidFill>
                  <a:schemeClr val="bg1"/>
                </a:solidFill>
                <a:latin typeface="Bangla" panose="03000603000000000000" pitchFamily="66" charset="0"/>
                <a:cs typeface="Bangla" panose="03000603000000000000" pitchFamily="66" charset="0"/>
              </a:rPr>
              <a:t>                                          </a:t>
            </a:r>
            <a:r>
              <a:rPr lang="as-IN" dirty="0">
                <a:solidFill>
                  <a:schemeClr val="bg1"/>
                </a:solidFill>
                <a:latin typeface="Bangla" panose="03000603000000000000" pitchFamily="66" charset="0"/>
                <a:cs typeface="Bangla" panose="03000603000000000000" pitchFamily="66" charset="0"/>
              </a:rPr>
              <a:t>(সহীহ মুসলিম: ৬৪১৫)</a:t>
            </a:r>
            <a:endParaRPr lang="en-US" dirty="0">
              <a:solidFill>
                <a:schemeClr val="bg1"/>
              </a:solidFill>
              <a:latin typeface="Bangla" panose="03000603000000000000" pitchFamily="66" charset="0"/>
              <a:cs typeface="Bangla" panose="03000603000000000000" pitchFamily="66" charset="0"/>
            </a:endParaRPr>
          </a:p>
        </p:txBody>
      </p:sp>
      <p:sp>
        <p:nvSpPr>
          <p:cNvPr id="27" name="TextBox 26">
            <a:extLst>
              <a:ext uri="{FF2B5EF4-FFF2-40B4-BE49-F238E27FC236}">
                <a16:creationId xmlns:a16="http://schemas.microsoft.com/office/drawing/2014/main" id="{29155165-609E-43A2-9728-CCC4F0335A4B}"/>
              </a:ext>
            </a:extLst>
          </p:cNvPr>
          <p:cNvSpPr txBox="1"/>
          <p:nvPr/>
        </p:nvSpPr>
        <p:spPr>
          <a:xfrm>
            <a:off x="128016" y="3583439"/>
            <a:ext cx="11168341" cy="369332"/>
          </a:xfrm>
          <a:prstGeom prst="rect">
            <a:avLst/>
          </a:prstGeom>
          <a:noFill/>
        </p:spPr>
        <p:txBody>
          <a:bodyPr wrap="square">
            <a:spAutoFit/>
          </a:bodyPr>
          <a:lstStyle/>
          <a:p>
            <a:r>
              <a:rPr lang="as-IN" dirty="0">
                <a:solidFill>
                  <a:schemeClr val="bg1"/>
                </a:solidFill>
                <a:latin typeface="Bangla" panose="03000603000000000000" pitchFamily="66" charset="0"/>
                <a:cs typeface="Bangla" panose="03000603000000000000" pitchFamily="66" charset="0"/>
              </a:rPr>
              <a:t>যার অনিষ্ট থেকে তার প্রতিবেশী নিরাপদ থাকে না, সে জান্নাতে প্রবেশ করবে না (সহীহ মুসলিম, ৭৬)</a:t>
            </a:r>
            <a:endParaRPr lang="en-US" dirty="0">
              <a:solidFill>
                <a:schemeClr val="bg1"/>
              </a:solidFill>
              <a:latin typeface="Bangla" panose="03000603000000000000" pitchFamily="66" charset="0"/>
              <a:cs typeface="Bangla" panose="03000603000000000000" pitchFamily="66" charset="0"/>
            </a:endParaRPr>
          </a:p>
        </p:txBody>
      </p:sp>
      <p:sp>
        <p:nvSpPr>
          <p:cNvPr id="29" name="TextBox 28">
            <a:extLst>
              <a:ext uri="{FF2B5EF4-FFF2-40B4-BE49-F238E27FC236}">
                <a16:creationId xmlns:a16="http://schemas.microsoft.com/office/drawing/2014/main" id="{C41080B4-DB0C-4CBD-AF1F-DD4C5891050A}"/>
              </a:ext>
            </a:extLst>
          </p:cNvPr>
          <p:cNvSpPr txBox="1"/>
          <p:nvPr/>
        </p:nvSpPr>
        <p:spPr>
          <a:xfrm>
            <a:off x="64008" y="2522622"/>
            <a:ext cx="9619488" cy="646331"/>
          </a:xfrm>
          <a:prstGeom prst="rect">
            <a:avLst/>
          </a:prstGeom>
          <a:noFill/>
        </p:spPr>
        <p:txBody>
          <a:bodyPr wrap="square">
            <a:spAutoFit/>
          </a:bodyPr>
          <a:lstStyle/>
          <a:p>
            <a:r>
              <a:rPr lang="as-IN" dirty="0">
                <a:solidFill>
                  <a:schemeClr val="bg1"/>
                </a:solidFill>
                <a:latin typeface="Bangla" panose="03000603000000000000" pitchFamily="66" charset="0"/>
                <a:cs typeface="Bangla" panose="03000603000000000000" pitchFamily="66" charset="0"/>
              </a:rPr>
              <a:t>তিন ব্যক্তির সাথে কিয়ামতের দিন আল্লাহ তায়াআলা কথা বলবেন না, তাদের (গুনাহ থেকে) পবিত্র করবেন না, তাদের প্রতি তাকাবেনও না আর তাদের জন্য রয়েছে কঠোর শাস্তি। বৃদ্ধ যিনাকারী , মিথ্যাবাদী বাদশাহ ও অহংকারী দরিদ্র ব্যক্তি। (সহিহ মুসলিম; ১৯৬)</a:t>
            </a:r>
            <a:endParaRPr lang="en-US" dirty="0">
              <a:solidFill>
                <a:schemeClr val="bg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425147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 grass&#10;&#10;Description automatically generated">
            <a:extLst>
              <a:ext uri="{FF2B5EF4-FFF2-40B4-BE49-F238E27FC236}">
                <a16:creationId xmlns:a16="http://schemas.microsoft.com/office/drawing/2014/main" id="{F4686E98-0280-4412-AC49-1EC2311AF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71" y="216598"/>
            <a:ext cx="10835455" cy="1743075"/>
          </a:xfrm>
          <a:prstGeom prst="rect">
            <a:avLst/>
          </a:prstGeom>
        </p:spPr>
      </p:pic>
      <p:pic>
        <p:nvPicPr>
          <p:cNvPr id="5" name="Picture 4" descr="A picture containing text, yellow, grass&#10;&#10;Description automatically generated">
            <a:extLst>
              <a:ext uri="{FF2B5EF4-FFF2-40B4-BE49-F238E27FC236}">
                <a16:creationId xmlns:a16="http://schemas.microsoft.com/office/drawing/2014/main" id="{69615200-BEC9-4D32-BFB6-0B123BF60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60" y="2341752"/>
            <a:ext cx="7635240" cy="1743075"/>
          </a:xfrm>
          <a:prstGeom prst="rect">
            <a:avLst/>
          </a:prstGeom>
        </p:spPr>
      </p:pic>
      <p:sp>
        <p:nvSpPr>
          <p:cNvPr id="13" name="TextBox 12">
            <a:extLst>
              <a:ext uri="{FF2B5EF4-FFF2-40B4-BE49-F238E27FC236}">
                <a16:creationId xmlns:a16="http://schemas.microsoft.com/office/drawing/2014/main" id="{5997D571-C854-4DA9-84E3-20A9FDD5FE69}"/>
              </a:ext>
            </a:extLst>
          </p:cNvPr>
          <p:cNvSpPr txBox="1"/>
          <p:nvPr/>
        </p:nvSpPr>
        <p:spPr>
          <a:xfrm>
            <a:off x="1033272" y="304609"/>
            <a:ext cx="10835454" cy="646331"/>
          </a:xfrm>
          <a:prstGeom prst="rect">
            <a:avLst/>
          </a:prstGeom>
          <a:noFill/>
        </p:spPr>
        <p:txBody>
          <a:bodyPr wrap="square">
            <a:spAutoFit/>
          </a:bodyPr>
          <a:lstStyle/>
          <a:p>
            <a:r>
              <a:rPr lang="as-IN" dirty="0">
                <a:solidFill>
                  <a:schemeClr val="bg1"/>
                </a:solidFill>
                <a:latin typeface="Bangla" panose="03000603000000000000" pitchFamily="66" charset="0"/>
                <a:cs typeface="Bangla" panose="03000603000000000000" pitchFamily="66" charset="0"/>
              </a:rPr>
              <a:t>তোমাদের মধ্যে সেই ব্যক্তিরা আমার নিকট ঘৃণ্য ও ক্বিয়ামতের দিন আমার নিকট থেকে দূরে অবস্থান করবে যারা বাচাল, নির্লজ্জ ও মুতাফাইহিকুন। ছাহাবীগণ বললেন, বাচাল ও নির্লজ্জ তো বুঝলাম। কিন্তু মুতাফাইহিকুন কারা, হে আল্লাহর রাসূল? তিনি বলেন, অহংকারীরা। (তিরমিযী ২০১৮, ছহীহ)</a:t>
            </a:r>
            <a:endParaRPr lang="en-US" dirty="0">
              <a:solidFill>
                <a:schemeClr val="bg1"/>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F649BF66-15FC-403A-B311-F64EEF815781}"/>
              </a:ext>
            </a:extLst>
          </p:cNvPr>
          <p:cNvSpPr txBox="1"/>
          <p:nvPr/>
        </p:nvSpPr>
        <p:spPr>
          <a:xfrm>
            <a:off x="1033270" y="1173824"/>
            <a:ext cx="10835454" cy="646331"/>
          </a:xfrm>
          <a:prstGeom prst="rect">
            <a:avLst/>
          </a:prstGeom>
          <a:noFill/>
        </p:spPr>
        <p:txBody>
          <a:bodyPr wrap="square">
            <a:spAutoFit/>
          </a:bodyPr>
          <a:lstStyle/>
          <a:p>
            <a:r>
              <a:rPr lang="as-IN" dirty="0">
                <a:solidFill>
                  <a:srgbClr val="FFFF00"/>
                </a:solidFill>
                <a:latin typeface="Bangla" panose="03000603000000000000" pitchFamily="66" charset="0"/>
                <a:cs typeface="Bangla" panose="03000603000000000000" pitchFamily="66" charset="0"/>
              </a:rPr>
              <a:t>কিয়ামতের দিনে আল্লাহর কাছে ঐ ব্যক্তি নিকৃষ্ট স্তরের বলে গণ্য হবে, যাকে লোকজন তার দুর্ব্যবহারের জন্য পরিত্যাগ করে। (মুসলিম: ৬৪৯০; বুখারী: ৬০৩২; আবূ দাউদ; ৪৭৯১)</a:t>
            </a:r>
            <a:endParaRPr lang="en-US" dirty="0">
              <a:solidFill>
                <a:srgbClr val="FFFF00"/>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91A15253-EE69-4B1B-9A6A-14F447E9062B}"/>
              </a:ext>
            </a:extLst>
          </p:cNvPr>
          <p:cNvSpPr txBox="1"/>
          <p:nvPr/>
        </p:nvSpPr>
        <p:spPr>
          <a:xfrm>
            <a:off x="2423160" y="2169585"/>
            <a:ext cx="7635240" cy="923330"/>
          </a:xfrm>
          <a:prstGeom prst="rect">
            <a:avLst/>
          </a:prstGeom>
          <a:noFill/>
        </p:spPr>
        <p:txBody>
          <a:bodyPr wrap="square">
            <a:spAutoFit/>
          </a:bodyPr>
          <a:lstStyle/>
          <a:p>
            <a:endParaRPr lang="as-IN" dirty="0">
              <a:solidFill>
                <a:srgbClr val="FFFF00"/>
              </a:solidFill>
              <a:latin typeface="Bangla" panose="03000603000000000000" pitchFamily="66" charset="0"/>
              <a:cs typeface="Bangla" panose="03000603000000000000" pitchFamily="66" charset="0"/>
            </a:endParaRPr>
          </a:p>
          <a:p>
            <a:r>
              <a:rPr lang="as-IN" dirty="0">
                <a:solidFill>
                  <a:srgbClr val="FFFF00"/>
                </a:solidFill>
                <a:latin typeface="Bangla" panose="03000603000000000000" pitchFamily="66" charset="0"/>
                <a:cs typeface="Bangla" panose="03000603000000000000" pitchFamily="66" charset="0"/>
              </a:rPr>
              <a:t>নিশ্চয় সবচেয়ে নিকৃষ্ট লোক সে-ই যার অশালীনতা থেকে বেঁচে থাকার জন্য মানুষ তার সংশ্রব ত্যাগ করে। </a:t>
            </a:r>
            <a:r>
              <a:rPr lang="en-US" dirty="0">
                <a:solidFill>
                  <a:srgbClr val="FFFF00"/>
                </a:solidFill>
                <a:latin typeface="Bangla" panose="03000603000000000000" pitchFamily="66" charset="0"/>
                <a:cs typeface="Bangla" panose="03000603000000000000" pitchFamily="66" charset="0"/>
              </a:rPr>
              <a:t>             </a:t>
            </a:r>
          </a:p>
          <a:p>
            <a:r>
              <a:rPr lang="en-US" dirty="0">
                <a:solidFill>
                  <a:srgbClr val="FFFF00"/>
                </a:solidFill>
                <a:latin typeface="Bangla" panose="03000603000000000000" pitchFamily="66" charset="0"/>
                <a:cs typeface="Bangla" panose="03000603000000000000" pitchFamily="66" charset="0"/>
              </a:rPr>
              <a:t>                                           </a:t>
            </a:r>
            <a:r>
              <a:rPr lang="as-IN" dirty="0">
                <a:solidFill>
                  <a:srgbClr val="FFFF00"/>
                </a:solidFill>
                <a:latin typeface="Bangla" panose="03000603000000000000" pitchFamily="66" charset="0"/>
                <a:cs typeface="Bangla" panose="03000603000000000000" pitchFamily="66" charset="0"/>
              </a:rPr>
              <a:t>(বুখারী: ৬০৫৪)</a:t>
            </a:r>
          </a:p>
        </p:txBody>
      </p:sp>
      <p:sp>
        <p:nvSpPr>
          <p:cNvPr id="19" name="TextBox 18">
            <a:extLst>
              <a:ext uri="{FF2B5EF4-FFF2-40B4-BE49-F238E27FC236}">
                <a16:creationId xmlns:a16="http://schemas.microsoft.com/office/drawing/2014/main" id="{4541D0C7-FF5C-4D67-8712-0D2F417BE501}"/>
              </a:ext>
            </a:extLst>
          </p:cNvPr>
          <p:cNvSpPr txBox="1"/>
          <p:nvPr/>
        </p:nvSpPr>
        <p:spPr>
          <a:xfrm>
            <a:off x="1" y="4256994"/>
            <a:ext cx="11957537" cy="1815882"/>
          </a:xfrm>
          <a:prstGeom prst="rect">
            <a:avLst/>
          </a:prstGeom>
          <a:noFill/>
        </p:spPr>
        <p:txBody>
          <a:bodyPr wrap="square">
            <a:spAutoFit/>
          </a:bodyPr>
          <a:lstStyle/>
          <a:p>
            <a:endParaRPr lang="ar-AE" sz="1600" dirty="0">
              <a:latin typeface="Bangla" panose="03000603000000000000" pitchFamily="66" charset="0"/>
            </a:endParaRPr>
          </a:p>
          <a:p>
            <a:r>
              <a:rPr lang="ar-AE" sz="1600" dirty="0">
                <a:latin typeface="Bangla" panose="03000603000000000000" pitchFamily="66" charset="0"/>
              </a:rPr>
              <a:t>الْحَمْدُ لِلَّهِ الَّذِى كَفَانِى وَآوَانِى وَأَطْعَمَنِى وَسَقَانِى وَالَّذِى مَنَّ عَلَىَّ فَأَفْضَلَ وَالَّذِى أَعْطَانِى فَأَجْزَلَ الْحَمْدُ لِلَّهِ عَلَى كُلِّ حَالٍ اللَّهُمَّ رَبَّ كُلِّ شَىْءٍ وَمَلِيكَهُ وَإِلَهَ كُلِّ شَىْءٍ أَعُوْذُ بِكَ مِنَ النَّارِ-</a:t>
            </a:r>
          </a:p>
          <a:p>
            <a:endParaRPr lang="ar-AE" sz="1600" dirty="0">
              <a:latin typeface="Bangla" panose="03000603000000000000" pitchFamily="66" charset="0"/>
            </a:endParaRPr>
          </a:p>
          <a:p>
            <a:r>
              <a:rPr lang="as-IN" sz="1600" dirty="0">
                <a:latin typeface="Bangla" panose="03000603000000000000" pitchFamily="66" charset="0"/>
                <a:cs typeface="Bangla" panose="03000603000000000000" pitchFamily="66" charset="0"/>
              </a:rPr>
              <a:t> ‘যাবতীয় প্রশংসা মহান আল্লাহর জন্য যিনি আমাকে সকল বিপদ-মুছীবত থেকে রক্ষা করেছেন, বাসস্থানের ব্যবস্থা করেছেন, পানাহারের ব্যবস্থা করেছেন। অতঃপর সেই সত্তার প্রশংসা যিনি আমার প্রতি যখন অনুগ্রহ করেছেন, তখন যথেষ্ট পরিমাণে করেছেন। আর যখন আমাকে কোন কিছু দান করেন, তখনও যথেষ্ট পরিমাণে দান করেন। তাই সর্বাবস্থায় সকল প্রশংসা একমাত্র তাঁরই জন্য। হে আল্লাহ! তুমিই সব কিছুর প্রভু, সকল কিছুর রাজত্ব তোমারই এবং তুমিই সবকিছুর ইলাহ। সুতরাং আমি তোমার নিকটে জাহান্নামের শাস্তি হ’তে আশ্রয় প্রার্থনা করছি’।</a:t>
            </a:r>
            <a:endParaRPr lang="en-US" sz="1600" dirty="0">
              <a:latin typeface="Bangla" panose="03000603000000000000" pitchFamily="66" charset="0"/>
              <a:cs typeface="Bangla" panose="03000603000000000000" pitchFamily="66" charset="0"/>
            </a:endParaRPr>
          </a:p>
          <a:p>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আবুদাঊদ হা/৫০৬০; মিশকাত হা/২৪১০; মুসনাদে আহমাদ হা/৫৯৮৩; ইবনু হিববান হা/৫৫৩৮; মুসনাদে আবী ইয়া‘লা হা/৫৭৫৮। হাদীছ ছহীহ।</a:t>
            </a:r>
            <a:endParaRPr lang="en-US" sz="1600"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52533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79FC5A-F060-4BE6-9A42-64E5EEBB3EB0}"/>
              </a:ext>
            </a:extLst>
          </p:cNvPr>
          <p:cNvPicPr>
            <a:picLocks noChangeAspect="1"/>
          </p:cNvPicPr>
          <p:nvPr/>
        </p:nvPicPr>
        <p:blipFill>
          <a:blip r:embed="rId2"/>
          <a:stretch>
            <a:fillRect/>
          </a:stretch>
        </p:blipFill>
        <p:spPr>
          <a:xfrm>
            <a:off x="3714751" y="1047750"/>
            <a:ext cx="4762500" cy="4762500"/>
          </a:xfrm>
          <a:prstGeom prst="rect">
            <a:avLst/>
          </a:prstGeom>
        </p:spPr>
      </p:pic>
      <p:sp>
        <p:nvSpPr>
          <p:cNvPr id="4" name="TextBox 3">
            <a:extLst>
              <a:ext uri="{FF2B5EF4-FFF2-40B4-BE49-F238E27FC236}">
                <a16:creationId xmlns:a16="http://schemas.microsoft.com/office/drawing/2014/main" id="{8FC2F932-8DE1-4DDE-9906-CF60E7A30AAB}"/>
              </a:ext>
            </a:extLst>
          </p:cNvPr>
          <p:cNvSpPr txBox="1"/>
          <p:nvPr/>
        </p:nvSpPr>
        <p:spPr>
          <a:xfrm rot="1312653">
            <a:off x="552427" y="2222635"/>
            <a:ext cx="3995929" cy="769441"/>
          </a:xfrm>
          <a:prstGeom prst="rect">
            <a:avLst/>
          </a:prstGeom>
          <a:noFill/>
        </p:spPr>
        <p:txBody>
          <a:bodyPr wrap="square">
            <a:spAutoFit/>
          </a:bodyPr>
          <a:lstStyle/>
          <a:p>
            <a:r>
              <a:rPr lang="as-IN" sz="4400" b="1" dirty="0">
                <a:solidFill>
                  <a:schemeClr val="accent6">
                    <a:lumMod val="75000"/>
                  </a:schemeClr>
                </a:solidFill>
                <a:latin typeface="Bangla" panose="03000603000000000000" pitchFamily="66" charset="0"/>
                <a:cs typeface="Bangla" panose="03000603000000000000" pitchFamily="66" charset="0"/>
              </a:rPr>
              <a:t>জাযাকুমুল্লাহি খাইরান</a:t>
            </a:r>
            <a:endParaRPr lang="en-US" sz="4400" b="1" dirty="0">
              <a:solidFill>
                <a:schemeClr val="accent6">
                  <a:lumMod val="75000"/>
                </a:schemeClr>
              </a:solidFill>
              <a:latin typeface="Bangla" panose="03000603000000000000" pitchFamily="66" charset="0"/>
              <a:cs typeface="Bangla" panose="03000603000000000000" pitchFamily="66" charset="0"/>
            </a:endParaRPr>
          </a:p>
        </p:txBody>
      </p:sp>
      <p:sp>
        <p:nvSpPr>
          <p:cNvPr id="6" name="TextBox 5">
            <a:extLst>
              <a:ext uri="{FF2B5EF4-FFF2-40B4-BE49-F238E27FC236}">
                <a16:creationId xmlns:a16="http://schemas.microsoft.com/office/drawing/2014/main" id="{72FEF190-B66D-4CBD-84E2-185E2141D1E8}"/>
              </a:ext>
            </a:extLst>
          </p:cNvPr>
          <p:cNvSpPr txBox="1"/>
          <p:nvPr/>
        </p:nvSpPr>
        <p:spPr>
          <a:xfrm rot="19415761">
            <a:off x="7460886" y="2046902"/>
            <a:ext cx="4031302" cy="707886"/>
          </a:xfrm>
          <a:prstGeom prst="rect">
            <a:avLst/>
          </a:prstGeom>
          <a:noFill/>
        </p:spPr>
        <p:txBody>
          <a:bodyPr wrap="square">
            <a:spAutoFit/>
          </a:bodyPr>
          <a:lstStyle/>
          <a:p>
            <a:r>
              <a:rPr lang="as-IN" sz="4000" b="1" dirty="0">
                <a:solidFill>
                  <a:schemeClr val="accent6">
                    <a:lumMod val="75000"/>
                  </a:schemeClr>
                </a:solidFill>
                <a:latin typeface="Bangla" panose="03000603000000000000" pitchFamily="66" charset="0"/>
                <a:cs typeface="Bangla" panose="03000603000000000000" pitchFamily="66" charset="0"/>
              </a:rPr>
              <a:t>জাযাকুমুল্লাহি খাইরান</a:t>
            </a:r>
          </a:p>
        </p:txBody>
      </p:sp>
    </p:spTree>
    <p:extLst>
      <p:ext uri="{BB962C8B-B14F-4D97-AF65-F5344CB8AC3E}">
        <p14:creationId xmlns:p14="http://schemas.microsoft.com/office/powerpoint/2010/main" val="16909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with low confidence">
            <a:extLst>
              <a:ext uri="{FF2B5EF4-FFF2-40B4-BE49-F238E27FC236}">
                <a16:creationId xmlns:a16="http://schemas.microsoft.com/office/drawing/2014/main" id="{037E0739-006E-4B70-B72A-4F3A03D94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672" y="0"/>
            <a:ext cx="1302328" cy="2691868"/>
          </a:xfrm>
          <a:prstGeom prst="rect">
            <a:avLst/>
          </a:prstGeom>
        </p:spPr>
      </p:pic>
      <p:pic>
        <p:nvPicPr>
          <p:cNvPr id="5" name="Picture 4" descr="A close up of flowers&#10;&#10;Description automatically generated with low confidence">
            <a:extLst>
              <a:ext uri="{FF2B5EF4-FFF2-40B4-BE49-F238E27FC236}">
                <a16:creationId xmlns:a16="http://schemas.microsoft.com/office/drawing/2014/main" id="{2A114D2C-0833-432A-8B38-5BB8B2179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672" y="2691868"/>
            <a:ext cx="1302328" cy="2221877"/>
          </a:xfrm>
          <a:prstGeom prst="rect">
            <a:avLst/>
          </a:prstGeom>
        </p:spPr>
      </p:pic>
      <p:pic>
        <p:nvPicPr>
          <p:cNvPr id="6" name="Picture 5">
            <a:extLst>
              <a:ext uri="{FF2B5EF4-FFF2-40B4-BE49-F238E27FC236}">
                <a16:creationId xmlns:a16="http://schemas.microsoft.com/office/drawing/2014/main" id="{F8AFCB2C-88F9-47C0-AFCA-A011B5257347}"/>
              </a:ext>
            </a:extLst>
          </p:cNvPr>
          <p:cNvPicPr>
            <a:picLocks noChangeAspect="1"/>
          </p:cNvPicPr>
          <p:nvPr/>
        </p:nvPicPr>
        <p:blipFill>
          <a:blip r:embed="rId3"/>
          <a:stretch>
            <a:fillRect/>
          </a:stretch>
        </p:blipFill>
        <p:spPr>
          <a:xfrm>
            <a:off x="10889673" y="4840049"/>
            <a:ext cx="1302327" cy="2017951"/>
          </a:xfrm>
          <a:prstGeom prst="rect">
            <a:avLst/>
          </a:prstGeom>
        </p:spPr>
      </p:pic>
      <p:sp>
        <p:nvSpPr>
          <p:cNvPr id="8" name="TextBox 7">
            <a:extLst>
              <a:ext uri="{FF2B5EF4-FFF2-40B4-BE49-F238E27FC236}">
                <a16:creationId xmlns:a16="http://schemas.microsoft.com/office/drawing/2014/main" id="{1BBF16B9-8046-4FB0-A2BB-983A9EE9AD41}"/>
              </a:ext>
            </a:extLst>
          </p:cNvPr>
          <p:cNvSpPr txBox="1"/>
          <p:nvPr/>
        </p:nvSpPr>
        <p:spPr>
          <a:xfrm>
            <a:off x="215822" y="160275"/>
            <a:ext cx="3870986" cy="4247317"/>
          </a:xfrm>
          <a:prstGeom prst="rect">
            <a:avLst/>
          </a:prstGeom>
          <a:noFill/>
        </p:spPr>
        <p:txBody>
          <a:bodyPr wrap="square">
            <a:spAutoFit/>
          </a:bodyPr>
          <a:lstStyle/>
          <a:p>
            <a:endParaRPr lang="ar-AE" dirty="0">
              <a:solidFill>
                <a:srgbClr val="7F0048"/>
              </a:solidFill>
              <a:latin typeface="Bangla" panose="03000603000000000000" pitchFamily="66" charset="0"/>
            </a:endParaRPr>
          </a:p>
          <a:p>
            <a:r>
              <a:rPr lang="ar-AE" dirty="0">
                <a:solidFill>
                  <a:srgbClr val="7F0048"/>
                </a:solidFill>
                <a:latin typeface="Bangla" panose="03000603000000000000" pitchFamily="66" charset="0"/>
              </a:rPr>
              <a:t>فَأَمَّا مَن طَغَىٰ</a:t>
            </a:r>
          </a:p>
          <a:p>
            <a:r>
              <a:rPr lang="ar-AE" dirty="0">
                <a:solidFill>
                  <a:srgbClr val="7F0048"/>
                </a:solidFill>
                <a:latin typeface="Bangla" panose="03000603000000000000" pitchFamily="66" charset="0"/>
              </a:rPr>
              <a:t>وَآثَرَ الْحَيَاةَ الدُّنْيَا </a:t>
            </a:r>
          </a:p>
          <a:p>
            <a:r>
              <a:rPr lang="ar-AE" dirty="0">
                <a:solidFill>
                  <a:srgbClr val="7F0048"/>
                </a:solidFill>
                <a:latin typeface="Bangla" panose="03000603000000000000" pitchFamily="66" charset="0"/>
              </a:rPr>
              <a:t>فَإِنَّ الْجَحِيمَ هِيَ الْمَأْوَىٰ</a:t>
            </a:r>
          </a:p>
          <a:p>
            <a:r>
              <a:rPr lang="ar-AE" dirty="0">
                <a:solidFill>
                  <a:srgbClr val="7F0048"/>
                </a:solidFill>
                <a:latin typeface="Bangla" panose="03000603000000000000" pitchFamily="66" charset="0"/>
              </a:rPr>
              <a:t>وَأَمَّا مَنْ خَافَ مَقَامَ رَبِّهِ وَنَهَى النَّفْسَ عَنِ الْهَوَىٰ</a:t>
            </a:r>
          </a:p>
          <a:p>
            <a:r>
              <a:rPr lang="ar-AE" dirty="0">
                <a:solidFill>
                  <a:srgbClr val="7F0048"/>
                </a:solidFill>
                <a:latin typeface="Bangla" panose="03000603000000000000" pitchFamily="66" charset="0"/>
              </a:rPr>
              <a:t>فَإِنَّ الْجَنَّةَ هِيَ الْمَأْوَىٰ</a:t>
            </a:r>
          </a:p>
          <a:p>
            <a:endParaRPr lang="en-US" dirty="0">
              <a:solidFill>
                <a:srgbClr val="C12772"/>
              </a:solidFill>
              <a:latin typeface="Bangla" panose="03000603000000000000" pitchFamily="66" charset="0"/>
              <a:cs typeface="Bangla" panose="03000603000000000000" pitchFamily="66" charset="0"/>
            </a:endParaRPr>
          </a:p>
          <a:p>
            <a:r>
              <a:rPr lang="as-IN" dirty="0">
                <a:solidFill>
                  <a:srgbClr val="C12772"/>
                </a:solidFill>
                <a:latin typeface="Bangla" panose="03000603000000000000" pitchFamily="66" charset="0"/>
                <a:cs typeface="Bangla" panose="03000603000000000000" pitchFamily="66" charset="0"/>
              </a:rPr>
              <a:t>তখন যে ব্যক্তি সীমালংঘন করেছিল  </a:t>
            </a:r>
          </a:p>
          <a:p>
            <a:r>
              <a:rPr lang="as-IN" dirty="0">
                <a:solidFill>
                  <a:srgbClr val="C12772"/>
                </a:solidFill>
                <a:latin typeface="Bangla" panose="03000603000000000000" pitchFamily="66" charset="0"/>
                <a:cs typeface="Bangla" panose="03000603000000000000" pitchFamily="66" charset="0"/>
              </a:rPr>
              <a:t>এবং দুনিয়ার জীবনকে বেশী ভালো মনে করে বেছে নিয়েছিল ,  </a:t>
            </a:r>
          </a:p>
          <a:p>
            <a:r>
              <a:rPr lang="as-IN" dirty="0">
                <a:solidFill>
                  <a:srgbClr val="C12772"/>
                </a:solidFill>
                <a:latin typeface="Bangla" panose="03000603000000000000" pitchFamily="66" charset="0"/>
                <a:cs typeface="Bangla" panose="03000603000000000000" pitchFamily="66" charset="0"/>
              </a:rPr>
              <a:t>জাহান্নামই হবে তার ঠিকানা৷  </a:t>
            </a:r>
          </a:p>
          <a:p>
            <a:r>
              <a:rPr lang="as-IN" dirty="0">
                <a:solidFill>
                  <a:srgbClr val="C12772"/>
                </a:solidFill>
                <a:latin typeface="Bangla" panose="03000603000000000000" pitchFamily="66" charset="0"/>
                <a:cs typeface="Bangla" panose="03000603000000000000" pitchFamily="66" charset="0"/>
              </a:rPr>
              <a:t>আর যে ব্যক্তি নিজের রবের সামনে এসে দাঁড়াবার ব্যাপারে ভীত ছিল এবং নফসকে খারাপ কামনা থেকে বিরত রেখেছিল। তার ঠিকানা হবে জান্নাত ৷ সূরা নাযিয়াতঃ</a:t>
            </a:r>
            <a:r>
              <a:rPr lang="en-US" dirty="0">
                <a:solidFill>
                  <a:srgbClr val="C12772"/>
                </a:solidFill>
                <a:latin typeface="Bangla" panose="03000603000000000000" pitchFamily="66" charset="0"/>
                <a:cs typeface="Bangla" panose="03000603000000000000" pitchFamily="66" charset="0"/>
              </a:rPr>
              <a:t> </a:t>
            </a:r>
            <a:r>
              <a:rPr lang="as-IN" dirty="0">
                <a:solidFill>
                  <a:srgbClr val="C12772"/>
                </a:solidFill>
                <a:latin typeface="Bangla" panose="03000603000000000000" pitchFamily="66" charset="0"/>
                <a:cs typeface="Bangla" panose="03000603000000000000" pitchFamily="66" charset="0"/>
              </a:rPr>
              <a:t>৩৭-৪১</a:t>
            </a:r>
          </a:p>
        </p:txBody>
      </p:sp>
      <p:sp>
        <p:nvSpPr>
          <p:cNvPr id="7" name="TextBox 6">
            <a:extLst>
              <a:ext uri="{FF2B5EF4-FFF2-40B4-BE49-F238E27FC236}">
                <a16:creationId xmlns:a16="http://schemas.microsoft.com/office/drawing/2014/main" id="{5F7B2AD0-2F5D-4D37-9E0D-2D6207F383E4}"/>
              </a:ext>
            </a:extLst>
          </p:cNvPr>
          <p:cNvSpPr txBox="1"/>
          <p:nvPr/>
        </p:nvSpPr>
        <p:spPr>
          <a:xfrm>
            <a:off x="4772336" y="395805"/>
            <a:ext cx="6301047" cy="4524315"/>
          </a:xfrm>
          <a:prstGeom prst="rect">
            <a:avLst/>
          </a:prstGeom>
          <a:noFill/>
        </p:spPr>
        <p:txBody>
          <a:bodyPr wrap="square">
            <a:spAutoFit/>
          </a:bodyPr>
          <a:lstStyle/>
          <a:p>
            <a:r>
              <a:rPr lang="as-IN" sz="1600" dirty="0">
                <a:solidFill>
                  <a:schemeClr val="accent6">
                    <a:lumMod val="75000"/>
                  </a:schemeClr>
                </a:solidFill>
                <a:latin typeface="Bangla" panose="03000603000000000000" pitchFamily="66" charset="0"/>
                <a:cs typeface="Bangla" panose="03000603000000000000" pitchFamily="66" charset="0"/>
              </a:rPr>
              <a:t>আল্লাহ তা‘আলা ভাল নারীর গুণাবলী উল্লেখ করে বলেন,</a:t>
            </a:r>
            <a:endParaRPr lang="en-US" sz="1600" dirty="0">
              <a:solidFill>
                <a:schemeClr val="accent6">
                  <a:lumMod val="75000"/>
                </a:schemeClr>
              </a:solidFill>
              <a:latin typeface="Bangla" panose="03000603000000000000" pitchFamily="66" charset="0"/>
              <a:cs typeface="Bangla" panose="03000603000000000000" pitchFamily="66" charset="0"/>
            </a:endParaRPr>
          </a:p>
          <a:p>
            <a:endParaRPr lang="as-IN" sz="1600" dirty="0">
              <a:solidFill>
                <a:schemeClr val="accent6">
                  <a:lumMod val="75000"/>
                </a:schemeClr>
              </a:solidFill>
              <a:latin typeface="Bangla" panose="03000603000000000000" pitchFamily="66" charset="0"/>
              <a:cs typeface="Bangla" panose="03000603000000000000" pitchFamily="66" charset="0"/>
            </a:endParaRPr>
          </a:p>
          <a:p>
            <a:r>
              <a:rPr lang="ar-AE" sz="1600" dirty="0">
                <a:solidFill>
                  <a:schemeClr val="accent6">
                    <a:lumMod val="75000"/>
                  </a:schemeClr>
                </a:solidFill>
                <a:latin typeface="Bangla" panose="03000603000000000000" pitchFamily="66" charset="0"/>
              </a:rPr>
              <a:t>فَالصَّالِحَاتُ قَانِتَاتٌ حَافِظَاتٌ لِلْغَيْبِ بِمَا حَفِظَ اللهَ</a:t>
            </a:r>
          </a:p>
          <a:p>
            <a:r>
              <a:rPr lang="ar-AE" sz="1600" dirty="0">
                <a:solidFill>
                  <a:schemeClr val="accent6">
                    <a:lumMod val="75000"/>
                  </a:schemeClr>
                </a:solidFill>
                <a:latin typeface="Bangla" panose="03000603000000000000" pitchFamily="66" charset="0"/>
              </a:rPr>
              <a:t>‘</a:t>
            </a:r>
            <a:r>
              <a:rPr lang="as-IN" sz="1600" dirty="0">
                <a:solidFill>
                  <a:schemeClr val="accent6">
                    <a:lumMod val="75000"/>
                  </a:schemeClr>
                </a:solidFill>
                <a:latin typeface="Bangla" panose="03000603000000000000" pitchFamily="66" charset="0"/>
                <a:cs typeface="Bangla" panose="03000603000000000000" pitchFamily="66" charset="0"/>
              </a:rPr>
              <a:t>অতএব যারা সতী-সাধ্বী স্ত্রীলোক তারা তাদের স্বামীদের ব্যাপারে আল্লাহর হুকুম পালনকারীণী এবং স্বামীদের অনুপস্থিতিতে গোপনীয় বিষয়গুলির হেফাযতকারীণী হয়ে থাকে। কেননা আল্লাহ নিজেই তার হেফাযত করেন (নিসা ৩৪)। অত্র আয়াতে আল্লাহ তা‘আলা ভাল নারীর পরিচয় দিতে গিয়ে তিনটি বৈশিষ্ট্য উল্লেখ করেছেন-</a:t>
            </a:r>
          </a:p>
          <a:p>
            <a:r>
              <a:rPr lang="as-IN" sz="1600" dirty="0">
                <a:solidFill>
                  <a:schemeClr val="accent6">
                    <a:lumMod val="75000"/>
                  </a:schemeClr>
                </a:solidFill>
                <a:latin typeface="Bangla" panose="03000603000000000000" pitchFamily="66" charset="0"/>
                <a:cs typeface="Bangla" panose="03000603000000000000" pitchFamily="66" charset="0"/>
              </a:rPr>
              <a:t>(১) সতী-সাধবীঃ ঐ স্ত্রী লোককে সতী-সাধবী বলা হয় যার মধ্যে ইসলামের দৃষ্টিতে অসাধু ও দৃষ্টিকটু কোন আচরণ পরিলক্ষিত হয় না।</a:t>
            </a:r>
          </a:p>
          <a:p>
            <a:r>
              <a:rPr lang="as-IN" sz="1600" dirty="0">
                <a:solidFill>
                  <a:schemeClr val="accent6">
                    <a:lumMod val="75000"/>
                  </a:schemeClr>
                </a:solidFill>
                <a:latin typeface="Bangla" panose="03000603000000000000" pitchFamily="66" charset="0"/>
                <a:cs typeface="Bangla" panose="03000603000000000000" pitchFamily="66" charset="0"/>
              </a:rPr>
              <a:t>(২) আল্লাহর হুকুম পালনকারীণী অর্থাৎ আল্লাহর আইন-বিধান স্বতঃস্ফূর্ত ও সার্বিকভাবে মেনে চলা।</a:t>
            </a:r>
          </a:p>
          <a:p>
            <a:r>
              <a:rPr lang="as-IN" sz="1600" dirty="0">
                <a:solidFill>
                  <a:schemeClr val="accent6">
                    <a:lumMod val="75000"/>
                  </a:schemeClr>
                </a:solidFill>
                <a:latin typeface="Bangla" panose="03000603000000000000" pitchFamily="66" charset="0"/>
                <a:cs typeface="Bangla" panose="03000603000000000000" pitchFamily="66" charset="0"/>
              </a:rPr>
              <a:t> (৩) স্বামীর অনুপস্থিতিতে গোপনীয়তা রক্ষা করা। এগুলি হচ্ছে ভাল নারীর বিশেষ গুণাবলী, যা অর্জনের জন্য প্রত্যেক মুসলিম রমনীর সচেষ্ট হওয়া আবশ্যক। এক্ষেত্রে যত বাধা আসুক না কেন তা উপেক্ষা করার চেষ্টা করতে হবে। আর আল্লাহর উপর ভরসা রাখতে হবে। কেননা তিনি নিজেই তাদের হেফাযতের অঙ্গীকার করেছেন।</a:t>
            </a:r>
          </a:p>
          <a:p>
            <a:r>
              <a:rPr lang="as-IN" sz="1600" dirty="0">
                <a:solidFill>
                  <a:schemeClr val="accent6">
                    <a:lumMod val="75000"/>
                  </a:schemeClr>
                </a:solidFill>
                <a:latin typeface="Bangla" panose="03000603000000000000" pitchFamily="66" charset="0"/>
                <a:cs typeface="Bangla" panose="03000603000000000000" pitchFamily="66" charset="0"/>
              </a:rPr>
              <a:t>রাসূল সাল্লাল্লাহু আলাইহি ওয়াসাল্লাম বলেছেনঃ সবচেয়ে উত্তম নারী হল ঐ স্ত্রী যার দিকে তুমি তাকালে তোমাকে সে খুশী করে। তাকে নির্দেশ দিলে আনুগত্য করে। তুমি তার থেকে অনুপস্থিত থাকলে সে তার নিজেকে এবং তোমার সম্পদকে হেফাযত করে। [মুসনাদে আহমাদঃ ২/২৫১, ৪৩২, ৪৩৮, মুস্তাদরাকে হাকেমঃ ২/১৬১]</a:t>
            </a:r>
          </a:p>
        </p:txBody>
      </p:sp>
      <p:pic>
        <p:nvPicPr>
          <p:cNvPr id="4" name="Picture 3" descr="A close up of a pink flower&#10;&#10;Description automatically generated">
            <a:extLst>
              <a:ext uri="{FF2B5EF4-FFF2-40B4-BE49-F238E27FC236}">
                <a16:creationId xmlns:a16="http://schemas.microsoft.com/office/drawing/2014/main" id="{DDE9FF4F-957D-429A-9080-2FF182903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83" y="4651409"/>
            <a:ext cx="2804542" cy="2119712"/>
          </a:xfrm>
          <a:prstGeom prst="rect">
            <a:avLst/>
          </a:prstGeom>
        </p:spPr>
      </p:pic>
    </p:spTree>
    <p:extLst>
      <p:ext uri="{BB962C8B-B14F-4D97-AF65-F5344CB8AC3E}">
        <p14:creationId xmlns:p14="http://schemas.microsoft.com/office/powerpoint/2010/main" val="218646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2BC23-0749-4637-AA9A-CD86D50863DA}"/>
              </a:ext>
            </a:extLst>
          </p:cNvPr>
          <p:cNvPicPr>
            <a:picLocks noChangeAspect="1"/>
          </p:cNvPicPr>
          <p:nvPr/>
        </p:nvPicPr>
        <p:blipFill rotWithShape="1">
          <a:blip r:embed="rId2"/>
          <a:srcRect l="30227" r="36187"/>
          <a:stretch/>
        </p:blipFill>
        <p:spPr>
          <a:xfrm>
            <a:off x="146303" y="5401435"/>
            <a:ext cx="1097281" cy="1400175"/>
          </a:xfrm>
          <a:prstGeom prst="rect">
            <a:avLst/>
          </a:prstGeom>
        </p:spPr>
      </p:pic>
      <p:sp>
        <p:nvSpPr>
          <p:cNvPr id="5" name="TextBox 4">
            <a:extLst>
              <a:ext uri="{FF2B5EF4-FFF2-40B4-BE49-F238E27FC236}">
                <a16:creationId xmlns:a16="http://schemas.microsoft.com/office/drawing/2014/main" id="{1E51A764-53F5-4BA0-8517-219ED2BB58A0}"/>
              </a:ext>
            </a:extLst>
          </p:cNvPr>
          <p:cNvSpPr txBox="1"/>
          <p:nvPr/>
        </p:nvSpPr>
        <p:spPr>
          <a:xfrm>
            <a:off x="146302" y="17584"/>
            <a:ext cx="6062473" cy="5262979"/>
          </a:xfrm>
          <a:prstGeom prst="rect">
            <a:avLst/>
          </a:prstGeom>
          <a:noFill/>
        </p:spPr>
        <p:txBody>
          <a:bodyPr wrap="square">
            <a:spAutoFit/>
          </a:bodyPr>
          <a:lstStyle/>
          <a:p>
            <a:r>
              <a:rPr lang="as-IN" sz="1600" dirty="0">
                <a:solidFill>
                  <a:srgbClr val="C12772"/>
                </a:solidFill>
                <a:latin typeface="Bangla" panose="03000603000000000000" pitchFamily="66" charset="0"/>
                <a:cs typeface="Bangla" panose="03000603000000000000" pitchFamily="66" charset="0"/>
              </a:rPr>
              <a:t>আল্লাহ তা‘আলা অন্যত্র বলেন,</a:t>
            </a:r>
          </a:p>
          <a:p>
            <a:r>
              <a:rPr lang="as-IN" sz="1600" dirty="0">
                <a:solidFill>
                  <a:srgbClr val="C12772"/>
                </a:solidFill>
                <a:latin typeface="Bangla" panose="03000603000000000000" pitchFamily="66" charset="0"/>
                <a:cs typeface="Bangla" panose="03000603000000000000" pitchFamily="66" charset="0"/>
              </a:rPr>
              <a:t> </a:t>
            </a:r>
            <a:r>
              <a:rPr lang="ar-AE" sz="1600" dirty="0">
                <a:solidFill>
                  <a:srgbClr val="C12772"/>
                </a:solidFill>
                <a:latin typeface="Bangla" panose="03000603000000000000" pitchFamily="66" charset="0"/>
              </a:rPr>
              <a:t>عَسَى رَبُّهُ إِنْ طَلَّقَكُنَّ أَنْ يُبْدِلَهُ أَزْوَاجًا خَيْرًا مِنْكُنَّ مُسْلِمَاتٍ مُؤْمِنَاتٍ قَانِتَاتٍ تَائِبَاتٍ عَابِدَاتٍ سَائِحَاتٍ ثَيِّبَاتٍ وَأَبْكَارًا </a:t>
            </a:r>
          </a:p>
          <a:p>
            <a:r>
              <a:rPr lang="ar-AE" sz="1600" dirty="0">
                <a:solidFill>
                  <a:srgbClr val="C12772"/>
                </a:solidFill>
                <a:latin typeface="Bangla" panose="03000603000000000000" pitchFamily="66" charset="0"/>
              </a:rPr>
              <a:t>‘</a:t>
            </a:r>
            <a:r>
              <a:rPr lang="as-IN" sz="1600" dirty="0">
                <a:solidFill>
                  <a:srgbClr val="C12772"/>
                </a:solidFill>
                <a:latin typeface="Bangla" panose="03000603000000000000" pitchFamily="66" charset="0"/>
                <a:cs typeface="Bangla" panose="03000603000000000000" pitchFamily="66" charset="0"/>
              </a:rPr>
              <a:t>নবী যদি আপনাদের সবাইকে তালাক দেন তাহলে অসম্ভব নয় যে, আল্লাহ নবীকে তোমাদের পরিবর্তে এমনসব স্ত্রী দিবেন যারা তোমাদের চেয়ে উত্তম হবে। যারা হবে সত্যিকার মুসলিম অনুগত, তওবাকারী, ইবাদতকারী, ছিয়াম পালনকারী কুমারী কিংবা অকুমারী’ (তাহরীম ৫)।</a:t>
            </a:r>
          </a:p>
          <a:p>
            <a:r>
              <a:rPr lang="as-IN" sz="1600" dirty="0">
                <a:solidFill>
                  <a:srgbClr val="C12772"/>
                </a:solidFill>
                <a:latin typeface="Bangla" panose="03000603000000000000" pitchFamily="66" charset="0"/>
                <a:cs typeface="Bangla" panose="03000603000000000000" pitchFamily="66" charset="0"/>
              </a:rPr>
              <a:t>এ আয়াতে আল্লাহ ভাল নারীর ছয়টি গুণ উল্লেখ করেছেন। যথা-</a:t>
            </a:r>
          </a:p>
          <a:p>
            <a:r>
              <a:rPr lang="as-IN" sz="1600" dirty="0">
                <a:solidFill>
                  <a:srgbClr val="C12772"/>
                </a:solidFill>
                <a:latin typeface="Bangla" panose="03000603000000000000" pitchFamily="66" charset="0"/>
                <a:cs typeface="Bangla" panose="03000603000000000000" pitchFamily="66" charset="0"/>
              </a:rPr>
              <a:t>(১) মুসলিম- এমন স্ত্রী লোক যারা একনিষ্ঠভাবে আল্লাহর আদেশ-নিষেধ পালন করতে সর্বদা প্রস্ত্তত থাকবে।</a:t>
            </a:r>
          </a:p>
          <a:p>
            <a:r>
              <a:rPr lang="as-IN" sz="1600" dirty="0">
                <a:solidFill>
                  <a:srgbClr val="C12772"/>
                </a:solidFill>
                <a:latin typeface="Bangla" panose="03000603000000000000" pitchFamily="66" charset="0"/>
                <a:cs typeface="Bangla" panose="03000603000000000000" pitchFamily="66" charset="0"/>
              </a:rPr>
              <a:t>(২) মুমিন- যে অকৃত্রিম নিষ্ঠা সহকারে ঈমান এনেছে। অর্থাৎ যাবতীয় বাধা-বিঘ্ন উপেক্ষা করে আল্লাহ, তাঁর রাসূল এবং তাঁর দ্বীনের প্রতি ঈমান আনয়ন করেছে।</a:t>
            </a:r>
          </a:p>
          <a:p>
            <a:r>
              <a:rPr lang="as-IN" sz="1600" dirty="0">
                <a:solidFill>
                  <a:srgbClr val="C12772"/>
                </a:solidFill>
                <a:latin typeface="Bangla" panose="03000603000000000000" pitchFamily="66" charset="0"/>
                <a:cs typeface="Bangla" panose="03000603000000000000" pitchFamily="66" charset="0"/>
              </a:rPr>
              <a:t>(৩) আনুগত্যশীল- আনুগত্য বলতে কোন পীর-দরবেশের আনুগত্য নয় বরং আল্লাহ, তাঁর রাসূল এবং স্বামীর আনুগত্যকে বুঝানো হয়েছে।</a:t>
            </a:r>
          </a:p>
          <a:p>
            <a:r>
              <a:rPr lang="as-IN" sz="1600" dirty="0">
                <a:solidFill>
                  <a:srgbClr val="C12772"/>
                </a:solidFill>
                <a:latin typeface="Bangla" panose="03000603000000000000" pitchFamily="66" charset="0"/>
                <a:cs typeface="Bangla" panose="03000603000000000000" pitchFamily="66" charset="0"/>
              </a:rPr>
              <a:t>(৪) তওবাকারী- এমন স্ত্রী লোক যারা সর্বক্ষণ আল্লাহর নিকট নিজের কৃত অপরাধের জন্য ক্ষমা চায়। নিজের পাপ কর্মের জন্য সদা-সর্বদা লজ্জিত ও অনুতপ্ত হয়। এ ধরনের স্ত্রীদের মধ্যে কোন সময়ই অহংকার, গৌরব ও আত্মম্ভরিতার ভাবধারা জাগ্রত হ’তে পারে না। এমন রমণীগণ হয় নরম প্রকৃতির।</a:t>
            </a:r>
          </a:p>
          <a:p>
            <a:r>
              <a:rPr lang="as-IN" sz="1600" dirty="0">
                <a:solidFill>
                  <a:srgbClr val="C12772"/>
                </a:solidFill>
                <a:latin typeface="Bangla" panose="03000603000000000000" pitchFamily="66" charset="0"/>
                <a:cs typeface="Bangla" panose="03000603000000000000" pitchFamily="66" charset="0"/>
              </a:rPr>
              <a:t>(৫) ইবাদতকারীণী- একজন নারীকে সর্বোত্তম হওয়ার জন্য ইবাদতগুযার হওয়া একান্তই জরূরী।</a:t>
            </a:r>
          </a:p>
          <a:p>
            <a:r>
              <a:rPr lang="as-IN" sz="1600" dirty="0">
                <a:solidFill>
                  <a:srgbClr val="C12772"/>
                </a:solidFill>
                <a:latin typeface="Bangla" panose="03000603000000000000" pitchFamily="66" charset="0"/>
                <a:cs typeface="Bangla" panose="03000603000000000000" pitchFamily="66" charset="0"/>
              </a:rPr>
              <a:t>(৬) সিয়াম পালনকারী- ফরয বা নফল </a:t>
            </a:r>
            <a:r>
              <a:rPr lang="en-US" sz="1600" dirty="0" err="1">
                <a:solidFill>
                  <a:srgbClr val="C12772"/>
                </a:solidFill>
                <a:latin typeface="Bangla" panose="03000603000000000000" pitchFamily="66" charset="0"/>
                <a:cs typeface="Bangla" panose="03000603000000000000" pitchFamily="66" charset="0"/>
              </a:rPr>
              <a:t>সি</a:t>
            </a:r>
            <a:r>
              <a:rPr lang="as-IN" sz="1600" dirty="0">
                <a:solidFill>
                  <a:srgbClr val="C12772"/>
                </a:solidFill>
                <a:latin typeface="Bangla" panose="03000603000000000000" pitchFamily="66" charset="0"/>
                <a:cs typeface="Bangla" panose="03000603000000000000" pitchFamily="66" charset="0"/>
              </a:rPr>
              <a:t>য়াম পালন করা অতীতের নবী ও সৎলোকদের কাজ। সিয়াম পালন করলে প্রবৃত্তি দমন হয়। তাই সিয়াম পালন করা ভাল নারীদের এক বিশেষ গুণ।</a:t>
            </a:r>
          </a:p>
        </p:txBody>
      </p:sp>
      <p:sp>
        <p:nvSpPr>
          <p:cNvPr id="7" name="TextBox 6">
            <a:extLst>
              <a:ext uri="{FF2B5EF4-FFF2-40B4-BE49-F238E27FC236}">
                <a16:creationId xmlns:a16="http://schemas.microsoft.com/office/drawing/2014/main" id="{53F3F0A9-C16E-42ED-A483-2AE29B2F3E37}"/>
              </a:ext>
            </a:extLst>
          </p:cNvPr>
          <p:cNvSpPr txBox="1"/>
          <p:nvPr/>
        </p:nvSpPr>
        <p:spPr>
          <a:xfrm>
            <a:off x="6392008" y="99880"/>
            <a:ext cx="5361080" cy="5262979"/>
          </a:xfrm>
          <a:prstGeom prst="rect">
            <a:avLst/>
          </a:prstGeom>
          <a:noFill/>
        </p:spPr>
        <p:txBody>
          <a:bodyPr wrap="square">
            <a:spAutoFit/>
          </a:bodyPr>
          <a:lstStyle/>
          <a:p>
            <a:r>
              <a:rPr lang="as-IN" sz="1600" dirty="0">
                <a:solidFill>
                  <a:schemeClr val="accent6">
                    <a:lumMod val="75000"/>
                  </a:schemeClr>
                </a:solidFill>
                <a:latin typeface="Bangla" panose="03000603000000000000" pitchFamily="66" charset="0"/>
                <a:cs typeface="Bangla" panose="03000603000000000000" pitchFamily="66" charset="0"/>
              </a:rPr>
              <a:t>ভাল মহিলাদের ব্যাপারে রাসূল (সা) বলেন, ‘তোমাদের মহিলাদের মধ্যে সবচেয়ে উত্তম হচ্ছে এমন নারী যে, বন্ধুভাবাপন্ন, ঘন ঘন সন্তান প্রসবকারিণী, সমব্যথী, সান্ত্বনা প্রদানকারিণী, সহযোগিনী’ (সিলসিলা ছহীহাহ হা/১৮৪৯, ১৯৫২)। ভাল নারীর চারটি বৈশিষ্ট্য বর্ণিত হয়েছে। যথা-</a:t>
            </a:r>
          </a:p>
          <a:p>
            <a:r>
              <a:rPr lang="as-IN" sz="1600" dirty="0">
                <a:solidFill>
                  <a:schemeClr val="accent6">
                    <a:lumMod val="75000"/>
                  </a:schemeClr>
                </a:solidFill>
                <a:latin typeface="Bangla" panose="03000603000000000000" pitchFamily="66" charset="0"/>
                <a:cs typeface="Bangla" panose="03000603000000000000" pitchFamily="66" charset="0"/>
              </a:rPr>
              <a:t>(১) স্বামীর প্রতি গভীর অনুরাগী ও বন্ধুভাবাপন্ন হওয়া।</a:t>
            </a:r>
          </a:p>
          <a:p>
            <a:r>
              <a:rPr lang="as-IN" sz="1600" dirty="0">
                <a:solidFill>
                  <a:schemeClr val="accent6">
                    <a:lumMod val="75000"/>
                  </a:schemeClr>
                </a:solidFill>
                <a:latin typeface="Bangla" panose="03000603000000000000" pitchFamily="66" charset="0"/>
                <a:cs typeface="Bangla" panose="03000603000000000000" pitchFamily="66" charset="0"/>
              </a:rPr>
              <a:t>(২) অধিক সন্তান প্রসব করা। দারিদ্রের ভয়ে সন্তান নেয়া বন্ধ করা যাবে না। কেননা রিযিকের মালিক আল্লাহ। তিনি সবার রিযিক দান করেন।</a:t>
            </a:r>
          </a:p>
          <a:p>
            <a:r>
              <a:rPr lang="as-IN" sz="1600" dirty="0">
                <a:solidFill>
                  <a:schemeClr val="accent6">
                    <a:lumMod val="75000"/>
                  </a:schemeClr>
                </a:solidFill>
                <a:latin typeface="Bangla" panose="03000603000000000000" pitchFamily="66" charset="0"/>
                <a:cs typeface="Bangla" panose="03000603000000000000" pitchFamily="66" charset="0"/>
              </a:rPr>
              <a:t>(৩) স্বামীর কাজে সহযোগিতা করা। অর্থাৎ স্বামীর ইবাদত-বন্দেগী হ’তে শুরু করে ব্যক্তিগত, পারিবারিক, সামাজিক সব কাজে তাকে সহযোগিতা করা।</a:t>
            </a:r>
          </a:p>
          <a:p>
            <a:r>
              <a:rPr lang="as-IN" sz="1600" dirty="0">
                <a:solidFill>
                  <a:schemeClr val="accent6">
                    <a:lumMod val="75000"/>
                  </a:schemeClr>
                </a:solidFill>
                <a:latin typeface="Bangla" panose="03000603000000000000" pitchFamily="66" charset="0"/>
                <a:cs typeface="Bangla" panose="03000603000000000000" pitchFamily="66" charset="0"/>
              </a:rPr>
              <a:t>(৪) স্বামীর দুঃখে দুঃখী হওয়া ও তার ব্যথায় সমব্যথী হওয়া। </a:t>
            </a:r>
          </a:p>
          <a:p>
            <a:r>
              <a:rPr lang="as-IN" sz="1600" dirty="0">
                <a:solidFill>
                  <a:schemeClr val="accent6">
                    <a:lumMod val="75000"/>
                  </a:schemeClr>
                </a:solidFill>
                <a:latin typeface="Bangla" panose="03000603000000000000" pitchFamily="66" charset="0"/>
                <a:cs typeface="Bangla" panose="03000603000000000000" pitchFamily="66" charset="0"/>
              </a:rPr>
              <a:t>আব্দুর রহমান বিন আওফ (রাঃ) হ’তে বর্ণিত, রাসূল সা বলেছেন, </a:t>
            </a:r>
            <a:r>
              <a:rPr lang="as-IN" sz="1600" dirty="0">
                <a:solidFill>
                  <a:srgbClr val="002060"/>
                </a:solidFill>
                <a:latin typeface="Bangla" panose="03000603000000000000" pitchFamily="66" charset="0"/>
                <a:cs typeface="Bangla" panose="03000603000000000000" pitchFamily="66" charset="0"/>
              </a:rPr>
              <a:t>‘যখন কোন স্ত্রীলোক পাঁচ ওয়াক্ত সালাত আদায় করবে, রামাযান মাসের সিয়াম পালন করবে এবং নিজের লজ্জাস্থানের হেফাযত করবে ও স্বামীর আনুগত্য করবে, তখন তাকে জান্নাতের যে কোন দরজা দিয়ে ইচ্ছা প্রবেশ করতে বলা হবে’ (আহমাদ, মিশকাত হা/৩২৫৪,সহীহ)। </a:t>
            </a:r>
          </a:p>
          <a:p>
            <a:r>
              <a:rPr lang="as-IN" sz="1600" dirty="0">
                <a:solidFill>
                  <a:schemeClr val="accent6">
                    <a:lumMod val="75000"/>
                  </a:schemeClr>
                </a:solidFill>
                <a:latin typeface="Bangla" panose="03000603000000000000" pitchFamily="66" charset="0"/>
                <a:cs typeface="Bangla" panose="03000603000000000000" pitchFamily="66" charset="0"/>
              </a:rPr>
              <a:t>মু‘আয ইবনু জাবাল (রাঃ) বলেন, নবী (ছাঃ) বলেছেন, ‘যখন কোন নারী তার স্বামীকে দুনিয়াতে কষ্ট দেয়, তখন জান্নাতের হূরদের মধ্যে যে তার স্ত্রী হবে সে বলে, হে (অভাগিনী)! তুমি তাকে কষ্ট দিও না। আল্লাহ তোমাকে ধ্বংস করুন। তিনি তোমার কাছে পরবাসী। অল্প দিনের মধ্যেই তিনি তোমাকে ছেড়ে আমাদের কাছে চলে আসবেন’ (তিরমিযী, ইবনু মাজাহ, মিশকাত হা/৩২৫৮, বাংলা মিশকাত হা/৩১১৯, হাদীছ সহীহ, আলবানী, </a:t>
            </a:r>
          </a:p>
        </p:txBody>
      </p:sp>
      <p:pic>
        <p:nvPicPr>
          <p:cNvPr id="9" name="Picture 8" descr="A close up of a rose&#10;&#10;Description automatically generated with low confidence">
            <a:extLst>
              <a:ext uri="{FF2B5EF4-FFF2-40B4-BE49-F238E27FC236}">
                <a16:creationId xmlns:a16="http://schemas.microsoft.com/office/drawing/2014/main" id="{09B1AD15-93D3-4816-AA94-6326BCF4A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774" y="5747656"/>
            <a:ext cx="4259226" cy="1110344"/>
          </a:xfrm>
          <a:prstGeom prst="rect">
            <a:avLst/>
          </a:prstGeom>
        </p:spPr>
      </p:pic>
      <p:pic>
        <p:nvPicPr>
          <p:cNvPr id="10" name="Picture 9">
            <a:extLst>
              <a:ext uri="{FF2B5EF4-FFF2-40B4-BE49-F238E27FC236}">
                <a16:creationId xmlns:a16="http://schemas.microsoft.com/office/drawing/2014/main" id="{828DD652-FB0E-42CC-9F1F-E081D55810B6}"/>
              </a:ext>
            </a:extLst>
          </p:cNvPr>
          <p:cNvPicPr>
            <a:picLocks noChangeAspect="1"/>
          </p:cNvPicPr>
          <p:nvPr/>
        </p:nvPicPr>
        <p:blipFill>
          <a:blip r:embed="rId4"/>
          <a:stretch>
            <a:fillRect/>
          </a:stretch>
        </p:blipFill>
        <p:spPr>
          <a:xfrm>
            <a:off x="4522057" y="5747656"/>
            <a:ext cx="3739901" cy="1110344"/>
          </a:xfrm>
          <a:prstGeom prst="rect">
            <a:avLst/>
          </a:prstGeom>
        </p:spPr>
      </p:pic>
      <p:pic>
        <p:nvPicPr>
          <p:cNvPr id="11" name="Picture 10">
            <a:extLst>
              <a:ext uri="{FF2B5EF4-FFF2-40B4-BE49-F238E27FC236}">
                <a16:creationId xmlns:a16="http://schemas.microsoft.com/office/drawing/2014/main" id="{8789F4D7-0451-4D88-8DF7-A7C463938B7F}"/>
              </a:ext>
            </a:extLst>
          </p:cNvPr>
          <p:cNvPicPr>
            <a:picLocks noChangeAspect="1"/>
          </p:cNvPicPr>
          <p:nvPr/>
        </p:nvPicPr>
        <p:blipFill>
          <a:blip r:embed="rId4"/>
          <a:stretch>
            <a:fillRect/>
          </a:stretch>
        </p:blipFill>
        <p:spPr>
          <a:xfrm>
            <a:off x="1327898" y="5747656"/>
            <a:ext cx="3699279" cy="1110343"/>
          </a:xfrm>
          <a:prstGeom prst="rect">
            <a:avLst/>
          </a:prstGeom>
        </p:spPr>
      </p:pic>
    </p:spTree>
    <p:extLst>
      <p:ext uri="{BB962C8B-B14F-4D97-AF65-F5344CB8AC3E}">
        <p14:creationId xmlns:p14="http://schemas.microsoft.com/office/powerpoint/2010/main" val="256798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57D76-6D45-46A8-853A-0C9C85EBFAAD}"/>
              </a:ext>
            </a:extLst>
          </p:cNvPr>
          <p:cNvSpPr txBox="1"/>
          <p:nvPr/>
        </p:nvSpPr>
        <p:spPr>
          <a:xfrm>
            <a:off x="0" y="246888"/>
            <a:ext cx="4992624" cy="3293209"/>
          </a:xfrm>
          <a:prstGeom prst="rect">
            <a:avLst/>
          </a:prstGeom>
          <a:noFill/>
        </p:spPr>
        <p:txBody>
          <a:bodyPr wrap="square">
            <a:spAutoFit/>
          </a:bodyPr>
          <a:lstStyle/>
          <a:p>
            <a:r>
              <a:rPr lang="as-IN" sz="1600" dirty="0">
                <a:solidFill>
                  <a:srgbClr val="C12772"/>
                </a:solidFill>
                <a:latin typeface="Bangla" panose="03000603000000000000" pitchFamily="66" charset="0"/>
                <a:cs typeface="Bangla" panose="03000603000000000000" pitchFamily="66" charset="0"/>
              </a:rPr>
              <a:t>জাহান্নামীদের মুখমণ্ডল মাটিতে রেখে টেনে হেঁচড়ে জাহান্নামে নিক্ষেপ</a:t>
            </a:r>
          </a:p>
          <a:p>
            <a:r>
              <a:rPr lang="as-IN" sz="1600" dirty="0">
                <a:solidFill>
                  <a:schemeClr val="accent5">
                    <a:lumMod val="75000"/>
                  </a:schemeClr>
                </a:solidFill>
                <a:latin typeface="Bangla" panose="03000603000000000000" pitchFamily="66" charset="0"/>
                <a:cs typeface="Bangla" panose="03000603000000000000" pitchFamily="66" charset="0"/>
              </a:rPr>
              <a:t>আল্লাহ তা‘আলা জাহান্নামীদের কঠিন শাস্তি দেয়ার জন্য তাদের মুখমণ্ডল মাটিতে রেখে এবং পাঁ উপর দিকে উঠিয়ে তাদের গলায় বেড়ি ও শৃংখলিত করে টেনে হেঁচড়ে জাহান্নামে নিক্ষেপ করবেন।</a:t>
            </a:r>
          </a:p>
          <a:p>
            <a:r>
              <a:rPr lang="as-IN" sz="1600" dirty="0">
                <a:solidFill>
                  <a:schemeClr val="accent5">
                    <a:lumMod val="75000"/>
                  </a:schemeClr>
                </a:solidFill>
                <a:latin typeface="Bangla" panose="03000603000000000000" pitchFamily="66" charset="0"/>
                <a:cs typeface="Bangla" panose="03000603000000000000" pitchFamily="66" charset="0"/>
              </a:rPr>
              <a:t>আল্লাহ তা‘আলা বলেছেন, ‘যারা অস্বীকার করে কিতাব ও যা সহ আমার রাসূলকে প্রেরণ করেছি তা, শীঘ্রই তারা জানতে পারবে যখন তাদের গলদেশে বেড়ি ও শৃংখলিত থাকবে, তাদেরকে টেনে নিয়ে যাওয়া হবে ফুটন্ত পানিতে, অতঃপর তাদেরকে দগ্ধ করা হবে অগ্নিতে’ </a:t>
            </a:r>
            <a:r>
              <a:rPr lang="en-US" sz="1600" dirty="0">
                <a:solidFill>
                  <a:schemeClr val="accent5">
                    <a:lumMod val="75000"/>
                  </a:schemeClr>
                </a:solidFill>
                <a:latin typeface="Bangla" panose="03000603000000000000" pitchFamily="66" charset="0"/>
                <a:cs typeface="Bangla" panose="03000603000000000000" pitchFamily="66" charset="0"/>
              </a:rPr>
              <a:t>         </a:t>
            </a:r>
          </a:p>
          <a:p>
            <a:r>
              <a:rPr lang="en-US" sz="1600" dirty="0">
                <a:solidFill>
                  <a:schemeClr val="accent5">
                    <a:lumMod val="75000"/>
                  </a:schemeClr>
                </a:solidFill>
                <a:latin typeface="Bangla" panose="03000603000000000000" pitchFamily="66" charset="0"/>
                <a:cs typeface="Bangla" panose="03000603000000000000" pitchFamily="66" charset="0"/>
              </a:rPr>
              <a:t>                                          </a:t>
            </a:r>
            <a:r>
              <a:rPr lang="as-IN" sz="1600" dirty="0">
                <a:solidFill>
                  <a:schemeClr val="accent5">
                    <a:lumMod val="75000"/>
                  </a:schemeClr>
                </a:solidFill>
                <a:latin typeface="Bangla" panose="03000603000000000000" pitchFamily="66" charset="0"/>
                <a:cs typeface="Bangla" panose="03000603000000000000" pitchFamily="66" charset="0"/>
              </a:rPr>
              <a:t>সূরা মু’মিন: ৭০-৭২।</a:t>
            </a:r>
          </a:p>
          <a:p>
            <a:r>
              <a:rPr lang="as-IN" sz="1600" dirty="0">
                <a:solidFill>
                  <a:schemeClr val="accent5">
                    <a:lumMod val="75000"/>
                  </a:schemeClr>
                </a:solidFill>
                <a:latin typeface="Bangla" panose="03000603000000000000" pitchFamily="66" charset="0"/>
                <a:cs typeface="Bangla" panose="03000603000000000000" pitchFamily="66" charset="0"/>
              </a:rPr>
              <a:t>তিনি অন্যত্র বলেছেন, ‘ক্বিয়ামতের দিন আমি তাদেরকে সমবেত করব তাদের মুখে ভর দিয়ে চলা অবস্থায় অন্ধ, মুক ও বধির করে। আর তাদের আবাস স্থল জাহান্নাম, যখনই উহা স্তিমিত হবে আমি তখন তাদের জন্য অগ্নিশিখা বৃদ্ধি করে দেব’</a:t>
            </a:r>
            <a:r>
              <a:rPr lang="en-US" sz="1600" dirty="0">
                <a:solidFill>
                  <a:schemeClr val="accent5">
                    <a:lumMod val="75000"/>
                  </a:schemeClr>
                </a:solidFill>
                <a:latin typeface="Bangla" panose="03000603000000000000" pitchFamily="66" charset="0"/>
                <a:cs typeface="Bangla" panose="03000603000000000000" pitchFamily="66" charset="0"/>
              </a:rPr>
              <a:t>।</a:t>
            </a:r>
            <a:r>
              <a:rPr lang="as-IN" sz="1600" dirty="0">
                <a:solidFill>
                  <a:schemeClr val="accent5">
                    <a:lumMod val="75000"/>
                  </a:schemeClr>
                </a:solidFill>
                <a:latin typeface="Bangla" panose="03000603000000000000" pitchFamily="66" charset="0"/>
                <a:cs typeface="Bangla" panose="03000603000000000000" pitchFamily="66" charset="0"/>
              </a:rPr>
              <a:t> সূরা বানী ইসরাইল: ৯৭</a:t>
            </a:r>
          </a:p>
        </p:txBody>
      </p:sp>
      <p:sp>
        <p:nvSpPr>
          <p:cNvPr id="5" name="TextBox 4">
            <a:extLst>
              <a:ext uri="{FF2B5EF4-FFF2-40B4-BE49-F238E27FC236}">
                <a16:creationId xmlns:a16="http://schemas.microsoft.com/office/drawing/2014/main" id="{B0ECFE8D-C952-440B-8DC7-3E193056FFB8}"/>
              </a:ext>
            </a:extLst>
          </p:cNvPr>
          <p:cNvSpPr txBox="1"/>
          <p:nvPr/>
        </p:nvSpPr>
        <p:spPr>
          <a:xfrm>
            <a:off x="5479542" y="246888"/>
            <a:ext cx="6131052" cy="2800767"/>
          </a:xfrm>
          <a:prstGeom prst="rect">
            <a:avLst/>
          </a:prstGeom>
          <a:noFill/>
        </p:spPr>
        <p:txBody>
          <a:bodyPr wrap="square">
            <a:spAutoFit/>
          </a:bodyPr>
          <a:lstStyle/>
          <a:p>
            <a:r>
              <a:rPr lang="as-IN" sz="1600" dirty="0">
                <a:solidFill>
                  <a:srgbClr val="C12772"/>
                </a:solidFill>
                <a:latin typeface="Bangla" panose="03000603000000000000" pitchFamily="66" charset="0"/>
                <a:cs typeface="Bangla" panose="03000603000000000000" pitchFamily="66" charset="0"/>
              </a:rPr>
              <a:t>জাহান্নামীদের কুৎসিত চেহারা</a:t>
            </a:r>
          </a:p>
          <a:p>
            <a:r>
              <a:rPr lang="as-IN" sz="1600" dirty="0">
                <a:solidFill>
                  <a:srgbClr val="7030A0"/>
                </a:solidFill>
                <a:latin typeface="Bangla" panose="03000603000000000000" pitchFamily="66" charset="0"/>
                <a:cs typeface="Bangla" panose="03000603000000000000" pitchFamily="66" charset="0"/>
              </a:rPr>
              <a:t>আল্লাহ তা‘আলা জাহান্নামীদের এমন কালো কুৎসিত চেহারায় পরিণত করবেন, যেন তা অন্ধকার রাত্রি সমতুল্য।</a:t>
            </a:r>
          </a:p>
          <a:p>
            <a:r>
              <a:rPr lang="as-IN" sz="1600" dirty="0">
                <a:solidFill>
                  <a:srgbClr val="7030A0"/>
                </a:solidFill>
                <a:latin typeface="Bangla" panose="03000603000000000000" pitchFamily="66" charset="0"/>
                <a:cs typeface="Bangla" panose="03000603000000000000" pitchFamily="66" charset="0"/>
              </a:rPr>
              <a:t>আল্লাহ তা‘আলা বলেছেন, ‘সেদিন কতক মুখ উজ্জ্বল হবে এবং কতক মুখ কালো হবে, যাদের মুখ কালো হবে তাদেরকে বলা হবে, ঈমান আনয়নের পর কি তোমরা সত্য প্রত্যাখ্যান করেছিলে? সুতরাং তোমরা শাস্তি ভোগ কর, যেহেতু তোমরা সত্য প্রত্যাখ্যান করতে’ </a:t>
            </a:r>
            <a:endParaRPr lang="en-US" sz="1600" dirty="0">
              <a:solidFill>
                <a:srgbClr val="7030A0"/>
              </a:solidFill>
              <a:latin typeface="Bangla" panose="03000603000000000000" pitchFamily="66" charset="0"/>
              <a:cs typeface="Bangla" panose="03000603000000000000" pitchFamily="66" charset="0"/>
            </a:endParaRPr>
          </a:p>
          <a:p>
            <a:r>
              <a:rPr lang="en-US" sz="1600" dirty="0">
                <a:solidFill>
                  <a:srgbClr val="7030A0"/>
                </a:solidFill>
                <a:latin typeface="Bangla" panose="03000603000000000000" pitchFamily="66" charset="0"/>
                <a:cs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সূরা আল-ইমরান: ১০৬</a:t>
            </a:r>
          </a:p>
          <a:p>
            <a:r>
              <a:rPr lang="as-IN" sz="1600" dirty="0">
                <a:solidFill>
                  <a:srgbClr val="7030A0"/>
                </a:solidFill>
                <a:latin typeface="Bangla" panose="03000603000000000000" pitchFamily="66" charset="0"/>
                <a:cs typeface="Bangla" panose="03000603000000000000" pitchFamily="66" charset="0"/>
              </a:rPr>
              <a:t>তিনি অন্যত্র বলেছেন, ‘যারা মন্দ কাজ করে তাদের প্রতিফল অনুরূপ মন্দ এবং তাদেরকে হীনতা আচ্ছন্ন করবে, আল্লাহ হতে তাদেরকে রক্ষা করার মত কেউ নাই, তাদের মুখমণ্ডল যেন রাত্রির অন্ধকার আস্তরণে আচ্ছাদিত। তারা অগ্নির অধিবাসী, সেথায় তারা স্থায়ী হবে’ </a:t>
            </a:r>
            <a:endParaRPr lang="en-US" sz="1600" dirty="0">
              <a:solidFill>
                <a:srgbClr val="7030A0"/>
              </a:solidFill>
              <a:latin typeface="Bangla" panose="03000603000000000000" pitchFamily="66" charset="0"/>
              <a:cs typeface="Bangla" panose="03000603000000000000" pitchFamily="66" charset="0"/>
            </a:endParaRPr>
          </a:p>
          <a:p>
            <a:r>
              <a:rPr lang="en-US" sz="1600" dirty="0">
                <a:solidFill>
                  <a:srgbClr val="7030A0"/>
                </a:solidFill>
                <a:latin typeface="Bangla" panose="03000603000000000000" pitchFamily="66" charset="0"/>
                <a:cs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সূরা ইউনুস: ২৭।</a:t>
            </a:r>
          </a:p>
        </p:txBody>
      </p:sp>
      <p:pic>
        <p:nvPicPr>
          <p:cNvPr id="7" name="Picture 6" descr="A close-up of a fire&#10;&#10;Description automatically generated with medium confidence">
            <a:extLst>
              <a:ext uri="{FF2B5EF4-FFF2-40B4-BE49-F238E27FC236}">
                <a16:creationId xmlns:a16="http://schemas.microsoft.com/office/drawing/2014/main" id="{95A2A7AB-61DE-4AE2-ADE7-389FE293D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624" y="1"/>
            <a:ext cx="356616" cy="6858000"/>
          </a:xfrm>
          <a:prstGeom prst="rect">
            <a:avLst/>
          </a:prstGeom>
        </p:spPr>
      </p:pic>
      <p:sp>
        <p:nvSpPr>
          <p:cNvPr id="9" name="TextBox 8">
            <a:extLst>
              <a:ext uri="{FF2B5EF4-FFF2-40B4-BE49-F238E27FC236}">
                <a16:creationId xmlns:a16="http://schemas.microsoft.com/office/drawing/2014/main" id="{23157BBF-1E4E-4F5B-AA5B-73DB2AC7AF42}"/>
              </a:ext>
            </a:extLst>
          </p:cNvPr>
          <p:cNvSpPr txBox="1"/>
          <p:nvPr/>
        </p:nvSpPr>
        <p:spPr>
          <a:xfrm>
            <a:off x="5513831" y="2837378"/>
            <a:ext cx="6131052" cy="3046988"/>
          </a:xfrm>
          <a:prstGeom prst="rect">
            <a:avLst/>
          </a:prstGeom>
          <a:noFill/>
        </p:spPr>
        <p:txBody>
          <a:bodyPr wrap="square">
            <a:spAutoFit/>
          </a:bodyPr>
          <a:lstStyle/>
          <a:p>
            <a:r>
              <a:rPr lang="as-IN" sz="1600" dirty="0">
                <a:solidFill>
                  <a:srgbClr val="FF0000"/>
                </a:solidFill>
                <a:latin typeface="Bangla" panose="03000603000000000000" pitchFamily="66" charset="0"/>
                <a:cs typeface="Bangla" panose="03000603000000000000" pitchFamily="66" charset="0"/>
              </a:rPr>
              <a:t>জাহান্নামীরা তাদের নাড়িভুঁড়ির চারপাশে গাধার ন্যায় ঘুরতে থাকবে</a:t>
            </a:r>
          </a:p>
          <a:p>
            <a:r>
              <a:rPr lang="as-IN" sz="1600" dirty="0">
                <a:solidFill>
                  <a:schemeClr val="accent6">
                    <a:lumMod val="50000"/>
                  </a:schemeClr>
                </a:solidFill>
                <a:latin typeface="Bangla" panose="03000603000000000000" pitchFamily="66" charset="0"/>
                <a:cs typeface="Bangla" panose="03000603000000000000" pitchFamily="66" charset="0"/>
              </a:rPr>
              <a:t>হাদীছে এসেছে, উসামাহ ইবনে যাইদ রাসূলুল্লাহ (ছা.) হতে বর্ণনা করেন, রাসূলুল্লাহ (ছা.) বলেছেন, ক্বিয়ামতের দিন এক ব্যক্তিকে আনা হবে। অতঃপর তাকে জাহান্নামে নিক্ষেপ করা হবে। তখন আগুনে পুড়ে তার নাড়িভুঁড়ি বের হয়ে যাবে। এ সময় সে ঘুরতে থাকবে যেমন- গাধা তার চাকা নিয়ে তার চারপাশে ঘুরতে থাকে। তখন জাহান্নামবাসীরা তার নিকট একত্রিত হয়ে তাকে বলবে, হে অমুক ব্যক্তি! তোমার এ অবস্থা কেন? তুমি না আমাদেরকে সৎ কাজের আদেশ করতে আর অন্যায় কাজ হতে নিষেধ করতে? সে বলবে, আমি তোমাদেরকে সৎ কাজের আদেশ করতাম বটে, কিন্তু আমি তা করতাম না আর আমি তোমাদেরকে অন্যায় কাজ হতে নিষেধ করতাম, অথচ আমিই তা করতাম। বুখারী, ‘জাহান্নামের বিবরণ আর তা হচ্ছে সৃষ্ট বস্তু’ অধ্যায়, হা/৩২৬৭,তাওহীদ পাবলিকেশন্স ৩/৩৪৬।</a:t>
            </a:r>
          </a:p>
          <a:p>
            <a:r>
              <a:rPr lang="as-IN" sz="1600" dirty="0">
                <a:solidFill>
                  <a:schemeClr val="accent6">
                    <a:lumMod val="50000"/>
                  </a:schemeClr>
                </a:solidFill>
                <a:latin typeface="Bangla" panose="03000603000000000000" pitchFamily="66" charset="0"/>
                <a:cs typeface="Bangla" panose="03000603000000000000" pitchFamily="66" charset="0"/>
              </a:rPr>
              <a:t>আর যারা জাহান্নামের মধ্যে তাদের নাড়িভুঁড়ির চারপাশে ঘুরতে থাকবে তাদের মধ্যে একজন হল আমর ইবনু লুহাই, যে সর্বপ্রথম আরবে দ্বীনের পরিবর্তন ঘটিয়েছিল।</a:t>
            </a:r>
          </a:p>
        </p:txBody>
      </p:sp>
      <p:sp>
        <p:nvSpPr>
          <p:cNvPr id="11" name="TextBox 10">
            <a:extLst>
              <a:ext uri="{FF2B5EF4-FFF2-40B4-BE49-F238E27FC236}">
                <a16:creationId xmlns:a16="http://schemas.microsoft.com/office/drawing/2014/main" id="{533057F5-4CBF-4367-80F8-0E0F4228134A}"/>
              </a:ext>
            </a:extLst>
          </p:cNvPr>
          <p:cNvSpPr txBox="1"/>
          <p:nvPr/>
        </p:nvSpPr>
        <p:spPr>
          <a:xfrm>
            <a:off x="5548120" y="5780782"/>
            <a:ext cx="6131052" cy="1077218"/>
          </a:xfrm>
          <a:prstGeom prst="rect">
            <a:avLst/>
          </a:prstGeom>
          <a:noFill/>
        </p:spPr>
        <p:txBody>
          <a:bodyPr wrap="square">
            <a:spAutoFit/>
          </a:bodyPr>
          <a:lstStyle/>
          <a:p>
            <a:r>
              <a:rPr lang="as-IN" sz="1600" dirty="0">
                <a:solidFill>
                  <a:srgbClr val="7030A0"/>
                </a:solidFill>
                <a:latin typeface="Bangla" panose="03000603000000000000" pitchFamily="66" charset="0"/>
                <a:cs typeface="Bangla" panose="03000603000000000000" pitchFamily="66" charset="0"/>
              </a:rPr>
              <a:t>আবু হুরায়রাহ (রা.) বলেন, রাসূলুল্লাহ (ছা.) বলেছেন, আমি আমর ইবনু আমির ইবনে লুহাই খুযআহ্‌কে তার বহির্গত নাড়িভুঁড়ি নিয়ে জাহান্নামের আগুনে চলাফেরা করতে দেখেছি। সেই প্রথম ব্যক্তি যে সা-য়্যিবাহ্ উৎসর্গ করার প্রথা প্রচলন করে। বুখারী, ‘খুযা’আহ গোত্রের কাহিনী’ অধ্যায়, হা/৩৫২১, তাওহীদ পাবলিকেশন্স ৩/৪৭৬।</a:t>
            </a:r>
            <a:endParaRPr lang="en-US" sz="1600" dirty="0">
              <a:solidFill>
                <a:srgbClr val="7030A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37CB7D52-4460-4C51-87CA-7466747192D7}"/>
              </a:ext>
            </a:extLst>
          </p:cNvPr>
          <p:cNvSpPr txBox="1"/>
          <p:nvPr/>
        </p:nvSpPr>
        <p:spPr>
          <a:xfrm>
            <a:off x="-1" y="3620445"/>
            <a:ext cx="4958335" cy="1815882"/>
          </a:xfrm>
          <a:prstGeom prst="rect">
            <a:avLst/>
          </a:prstGeom>
          <a:noFill/>
        </p:spPr>
        <p:txBody>
          <a:bodyPr wrap="square">
            <a:spAutoFit/>
          </a:bodyPr>
          <a:lstStyle/>
          <a:p>
            <a:r>
              <a:rPr lang="as-IN" sz="1600" dirty="0">
                <a:solidFill>
                  <a:srgbClr val="FF0000"/>
                </a:solidFill>
                <a:latin typeface="Bangla" panose="03000603000000000000" pitchFamily="66" charset="0"/>
                <a:cs typeface="Bangla" panose="03000603000000000000" pitchFamily="66" charset="0"/>
              </a:rPr>
              <a:t>জাহান্নামীদেরকে গলায় লোহার শিকল দিয়ে আগুনের মধ্যে বেঁধে রাখা হবে</a:t>
            </a:r>
          </a:p>
          <a:p>
            <a:r>
              <a:rPr lang="as-IN" sz="1600" dirty="0">
                <a:solidFill>
                  <a:srgbClr val="7030A0"/>
                </a:solidFill>
                <a:latin typeface="Bangla" panose="03000603000000000000" pitchFamily="66" charset="0"/>
                <a:cs typeface="Bangla" panose="03000603000000000000" pitchFamily="66" charset="0"/>
              </a:rPr>
              <a:t>আল্লাহ তা‘আলা বলেছেন, ‘আমি অকৃতজ্ঞদের জন্য প্রস্তুত রেখেছি শৃংখল, বেড়ী ও লেলিহান অগ্নি’ সূরা দাহার: ৪। </a:t>
            </a:r>
            <a:endParaRPr lang="en-US" sz="1600"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 ‘আমার নিকট আছে শৃংখল, প্রজ্জ্বলিত অগ্নি, আর আছে এমন খাদ্য যা গলায় আটকিয়ে যায় এবং মর্মন্তুদ শাস্তি’ সূরা মুযযাম্মিল: ১২-১৩।</a:t>
            </a:r>
          </a:p>
          <a:p>
            <a:r>
              <a:rPr lang="as-IN" sz="1600" dirty="0">
                <a:solidFill>
                  <a:srgbClr val="7030A0"/>
                </a:solidFill>
                <a:latin typeface="Bangla" panose="03000603000000000000" pitchFamily="66" charset="0"/>
                <a:cs typeface="Bangla" panose="03000603000000000000" pitchFamily="66" charset="0"/>
              </a:rPr>
              <a:t> ‘যখন তাদের (জাহান্নামীদের) গলদেশে বেড়ি ও শৃংখল থাকবে, আর উহাদেরকে টেনে নিয়ে যাওয়া হবে’ সূরা মু’মিন: ৭১।</a:t>
            </a:r>
          </a:p>
        </p:txBody>
      </p:sp>
      <p:sp>
        <p:nvSpPr>
          <p:cNvPr id="15" name="TextBox 14">
            <a:extLst>
              <a:ext uri="{FF2B5EF4-FFF2-40B4-BE49-F238E27FC236}">
                <a16:creationId xmlns:a16="http://schemas.microsoft.com/office/drawing/2014/main" id="{3647C2ED-E169-4394-8EFF-4ACC6CCC19D7}"/>
              </a:ext>
            </a:extLst>
          </p:cNvPr>
          <p:cNvSpPr txBox="1"/>
          <p:nvPr/>
        </p:nvSpPr>
        <p:spPr>
          <a:xfrm>
            <a:off x="66294" y="5436327"/>
            <a:ext cx="4727450" cy="1077218"/>
          </a:xfrm>
          <a:prstGeom prst="rect">
            <a:avLst/>
          </a:prstGeom>
          <a:noFill/>
        </p:spPr>
        <p:txBody>
          <a:bodyPr wrap="square">
            <a:spAutoFit/>
          </a:bodyPr>
          <a:lstStyle/>
          <a:p>
            <a:r>
              <a:rPr lang="as-IN" sz="1600" dirty="0">
                <a:solidFill>
                  <a:schemeClr val="accent4">
                    <a:lumMod val="75000"/>
                  </a:schemeClr>
                </a:solidFill>
                <a:latin typeface="Bangla" panose="03000603000000000000" pitchFamily="66" charset="0"/>
                <a:cs typeface="Bangla" panose="03000603000000000000" pitchFamily="66" charset="0"/>
              </a:rPr>
              <a:t>আল্লাহতা‘আলা বলেছেন, ‘এবং উহাদের জন্য থাকবে লোহার মুদগর। যখনই উহারা যন্ত্রণা-কাতর হয়ে জাহান্নাম হতে বের হতে চাইবে তখনই তাদেরকে ফিরিয়ে দেয়া হবে উহাতে, আর তাদেরকে বলা হবে, আস্বাদন কর দহন যন্ত্রণা’ সূরা হজ্জ: ২১-২২।</a:t>
            </a:r>
            <a:endParaRPr lang="en-US" sz="1600" dirty="0">
              <a:solidFill>
                <a:schemeClr val="accent4">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95089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5F28962D-50BA-43F8-8863-28ECE711D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0F5939-D4E0-46FD-9A5A-5D648E381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33D331-78CB-40A1-B167-8185EC5D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12E4B1-E78E-49E7-AA36-374CC1B0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D46340-CBFC-490F-B44E-7AA8FBF58B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75C26C-3EBD-4AA9-BA4D-2561E295D6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5DB6BE-E065-4559-BF5C-36B56B3790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A54272-CD9D-4F68-BBAB-4F0C0C3E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02CE8F-9256-4F2C-B474-588737171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C9DE9F-4252-401D-913E-B74C9E326F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E4E69B-534F-4A80-9E1C-798BEE1B0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564E1C-009C-4832-AE8D-E98286693F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05DF1C-5801-43F2-A8B9-535136941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6E71C8-0783-4E17-9B34-F51231DD29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908F17-2A89-4B0A-A2EA-692390969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E22751-380F-44F9-BEED-0A553CF87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B27910-846F-4E4E-B588-F5B2E026FE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E0501E-134E-46D7-984F-3A382B0BB2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A83974-CBD7-4A69-9D84-2D3BBDE02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03E931-00D4-4B0C-BC69-49FE5C766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732A30-BE2F-4D71-BC37-60F7B4459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8EB840-DE7D-4E67-989C-F4D8F50E15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5D2CC2-53CC-487E-A72E-42B1E9B184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A12D6B-1D60-4F26-8FB9-74AD5B070B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895D00-2D63-443C-95A8-5EB6E5EEC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C50652-2A56-4382-95D0-971644EE0F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50A374-8880-482D-B54F-F74E0D7BE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66364D8-CCC7-4AAF-94BC-766EC160D9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0DC409-26E2-4453-89FD-745EA849BE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ED039-D66C-4A5E-AA35-E7A5FA2E64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72C13DC-161E-49CF-96B5-5383AA052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6" name="Rectangle 4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Freeform: Shape 47">
            <a:extLst>
              <a:ext uri="{FF2B5EF4-FFF2-40B4-BE49-F238E27FC236}">
                <a16:creationId xmlns:a16="http://schemas.microsoft.com/office/drawing/2014/main" id="{1517B3A5-1BB5-4C60-B65A-E4D6CA020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9" y="2882524"/>
            <a:ext cx="12184765" cy="3975477"/>
          </a:xfrm>
          <a:custGeom>
            <a:avLst/>
            <a:gdLst>
              <a:gd name="connsiteX0" fmla="*/ 8942254 w 12188952"/>
              <a:gd name="connsiteY0" fmla="*/ 34 h 3975477"/>
              <a:gd name="connsiteX1" fmla="*/ 11642906 w 12188952"/>
              <a:gd name="connsiteY1" fmla="*/ 225257 h 3975477"/>
              <a:gd name="connsiteX2" fmla="*/ 12188952 w 12188952"/>
              <a:gd name="connsiteY2" fmla="*/ 311174 h 3975477"/>
              <a:gd name="connsiteX3" fmla="*/ 12188952 w 12188952"/>
              <a:gd name="connsiteY3" fmla="*/ 3975477 h 3975477"/>
              <a:gd name="connsiteX4" fmla="*/ 0 w 12188952"/>
              <a:gd name="connsiteY4" fmla="*/ 3975477 h 3975477"/>
              <a:gd name="connsiteX5" fmla="*/ 0 w 12188952"/>
              <a:gd name="connsiteY5" fmla="*/ 1085061 h 3975477"/>
              <a:gd name="connsiteX6" fmla="*/ 552141 w 12188952"/>
              <a:gd name="connsiteY6" fmla="*/ 1079980 h 3975477"/>
              <a:gd name="connsiteX7" fmla="*/ 8942254 w 12188952"/>
              <a:gd name="connsiteY7" fmla="*/ 34 h 39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975477">
                <a:moveTo>
                  <a:pt x="8942254" y="34"/>
                </a:moveTo>
                <a:cubicBezTo>
                  <a:pt x="9695041" y="1709"/>
                  <a:pt x="10568453" y="66687"/>
                  <a:pt x="11642906" y="225257"/>
                </a:cubicBezTo>
                <a:lnTo>
                  <a:pt x="12188952" y="311174"/>
                </a:lnTo>
                <a:lnTo>
                  <a:pt x="12188952" y="3975477"/>
                </a:lnTo>
                <a:lnTo>
                  <a:pt x="0" y="3975477"/>
                </a:lnTo>
                <a:lnTo>
                  <a:pt x="0" y="1085061"/>
                </a:lnTo>
                <a:lnTo>
                  <a:pt x="552141" y="1079980"/>
                </a:lnTo>
                <a:cubicBezTo>
                  <a:pt x="4849952" y="999477"/>
                  <a:pt x="5931106" y="-6667"/>
                  <a:pt x="8942254" y="34"/>
                </a:cubicBez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4B74A58D-C788-4F75-B5D1-921E78FF29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C27BC05A-659D-4294-B1DB-0412C6A1E3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2A8233F-A451-46B4-BED4-27DD64582D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8A4F6C4-FDB0-4115-ABAE-9A5A8CED03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C99737-F794-494E-8C0C-76B75CC9D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8F02DA6-DBA7-462E-82AD-42EEDC280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DE71D6B-949D-4D9E-9EEA-56A8D498A5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4EFD95D-F204-41B7-9C56-DBF1155EC8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53D25B4-D3D4-4B6C-A740-E8FD4409B9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3FB8D2F-FC2D-463E-A588-218B5ED1F9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21BB6B9-EAEA-43A1-9449-A10294E4F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C62509-6F9A-4A66-AE78-EF71FE7D4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F0D677E-8866-4D5C-91F9-90001EBE8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C1C222-FB70-4063-9BF6-25E5394546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48C3B78-3424-4DF2-AE25-BC08956E2B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89169EC-7A8F-439B-BDD2-669CDE6D9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625A96E-5FA1-467F-8929-E9F3A4D423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4167E38-35D8-4680-8EF9-67045C8AA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9E9F9CA-B0D2-4D5B-BA3E-D9F5817AF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909765-556E-4AA4-8CA8-34ABA30EB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D9E7D9C-D2A0-4C04-AC8C-CC796A5757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13C351-6AD8-4CC8-85E6-1382AA235C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190FC97-7BCE-42C2-9768-14559A44A0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2B857D-BE14-48CD-8F4D-0E882D328E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F2E92CD-7175-484E-B557-CF29951C2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B179EA7-0CFA-4FE9-BEF1-462C0ED396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66676B7-1322-4E27-9218-6D5E8B0EC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026F347-76EB-45F8-9B81-653E64A004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1E93AAC-F0A9-4B35-A413-A322DB9FC9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45F376-7C0E-4F7E-816B-48D485A8C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5F4E9A3-2521-4838-9AA2-A5D5020D46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D0F8335-C6C7-4994-9ECB-54F0EB8C50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17D11638-D7E0-4D85-B1A6-AF57358C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4A5BBA31-23D0-4302-BB93-C4D1E9EA087C}"/>
              </a:ext>
            </a:extLst>
          </p:cNvPr>
          <p:cNvSpPr txBox="1"/>
          <p:nvPr/>
        </p:nvSpPr>
        <p:spPr>
          <a:xfrm>
            <a:off x="684225" y="194032"/>
            <a:ext cx="5254757" cy="436438"/>
          </a:xfrm>
          <a:prstGeom prst="rect">
            <a:avLst/>
          </a:prstGeom>
        </p:spPr>
        <p:txBody>
          <a:bodyPr vert="horz" lIns="91440" tIns="45720" rIns="91440" bIns="45720" rtlCol="0" anchor="ctr">
            <a:normAutofit fontScale="92500"/>
          </a:bodyPr>
          <a:lstStyle/>
          <a:p>
            <a:pPr>
              <a:spcBef>
                <a:spcPct val="0"/>
              </a:spcBef>
              <a:spcAft>
                <a:spcPts val="600"/>
              </a:spcAft>
            </a:pPr>
            <a:r>
              <a:rPr lang="en-US" sz="2000" dirty="0" err="1">
                <a:solidFill>
                  <a:srgbClr val="841B00"/>
                </a:solidFill>
                <a:latin typeface="Bangla" panose="03000603000000000000" pitchFamily="66" charset="0"/>
                <a:ea typeface="+mj-ea"/>
                <a:cs typeface="Bangla" panose="03000603000000000000" pitchFamily="66" charset="0"/>
              </a:rPr>
              <a:t>জাহান্নামীরা</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এবং</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তাদের</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মা‘বুদরা</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একত্রে</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জাহান্নামে</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অবস্থান</a:t>
            </a:r>
            <a:r>
              <a:rPr lang="en-US" sz="2000" dirty="0">
                <a:solidFill>
                  <a:srgbClr val="841B00"/>
                </a:solidFill>
                <a:latin typeface="Bangla" panose="03000603000000000000" pitchFamily="66" charset="0"/>
                <a:ea typeface="+mj-ea"/>
                <a:cs typeface="Bangla" panose="03000603000000000000" pitchFamily="66" charset="0"/>
              </a:rPr>
              <a:t> </a:t>
            </a:r>
            <a:r>
              <a:rPr lang="en-US" sz="2000" dirty="0" err="1">
                <a:solidFill>
                  <a:srgbClr val="841B00"/>
                </a:solidFill>
                <a:latin typeface="Bangla" panose="03000603000000000000" pitchFamily="66" charset="0"/>
                <a:ea typeface="+mj-ea"/>
                <a:cs typeface="Bangla" panose="03000603000000000000" pitchFamily="66" charset="0"/>
              </a:rPr>
              <a:t>করবে</a:t>
            </a:r>
            <a:endParaRPr lang="en-US" sz="2000" dirty="0">
              <a:solidFill>
                <a:srgbClr val="841B00"/>
              </a:solidFill>
              <a:latin typeface="Bangla" panose="03000603000000000000" pitchFamily="66" charset="0"/>
              <a:ea typeface="+mj-ea"/>
              <a:cs typeface="Bangla" panose="03000603000000000000" pitchFamily="66" charset="0"/>
            </a:endParaRPr>
          </a:p>
        </p:txBody>
      </p:sp>
      <p:sp>
        <p:nvSpPr>
          <p:cNvPr id="5" name="TextBox 4">
            <a:extLst>
              <a:ext uri="{FF2B5EF4-FFF2-40B4-BE49-F238E27FC236}">
                <a16:creationId xmlns:a16="http://schemas.microsoft.com/office/drawing/2014/main" id="{4CD2C093-4B3E-43DE-8352-BFD14175EB8C}"/>
              </a:ext>
            </a:extLst>
          </p:cNvPr>
          <p:cNvSpPr txBox="1"/>
          <p:nvPr/>
        </p:nvSpPr>
        <p:spPr>
          <a:xfrm>
            <a:off x="5404503" y="387949"/>
            <a:ext cx="6685019" cy="5337327"/>
          </a:xfrm>
          <a:prstGeom prst="rect">
            <a:avLst/>
          </a:prstGeom>
        </p:spPr>
        <p:txBody>
          <a:bodyPr vert="horz" lIns="91440" tIns="45720" rIns="91440" bIns="45720" rtlCol="0" anchor="ctr">
            <a:normAutofit/>
          </a:bodyPr>
          <a:lstStyle/>
          <a:p>
            <a:pPr indent="-228600">
              <a:spcAft>
                <a:spcPts val="600"/>
              </a:spcAft>
              <a:buClr>
                <a:schemeClr val="tx2">
                  <a:lumMod val="50000"/>
                  <a:lumOff val="50000"/>
                </a:schemeClr>
              </a:buClr>
              <a:buSzPct val="75000"/>
              <a:buFont typeface="Wingdings" panose="05000000000000000000" pitchFamily="2" charset="2"/>
              <a:buChar char="§"/>
            </a:pPr>
            <a:r>
              <a:rPr lang="en-US" dirty="0" err="1">
                <a:solidFill>
                  <a:srgbClr val="7030A0"/>
                </a:solidFill>
                <a:latin typeface="Bangla" panose="03000603000000000000" pitchFamily="66" charset="0"/>
                <a:cs typeface="Bangla" panose="03000603000000000000" pitchFamily="66" charset="0"/>
              </a:rPr>
              <a:t>আল্লাহ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তা‘আলা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বলেছেন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তোমরা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এবং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আল্লাহ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তা‘আলার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পরিবর্তে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তোমরা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যাদের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ইবাদত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সেগুলি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জাহান্নামের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ইন্ধন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তোমরা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সকলেই</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উহাতে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প্রবেশ</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যদি</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উহারা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ইলাহ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তাহলে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উহারা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জাহান্নামে</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প্রবেশ</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করতনা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তাদের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সকলেই</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উহাতে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স্থায়ী</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আম্বিয়া</a:t>
            </a:r>
            <a:r>
              <a:rPr lang="en-US" dirty="0">
                <a:solidFill>
                  <a:srgbClr val="7030A0"/>
                </a:solidFill>
                <a:latin typeface="Bangla" panose="03000603000000000000" pitchFamily="66" charset="0"/>
                <a:cs typeface="Bangla" panose="03000603000000000000" pitchFamily="66" charset="0"/>
              </a:rPr>
              <a:t>: ৯৮-৯৯}।</a:t>
            </a:r>
          </a:p>
          <a:p>
            <a:pPr indent="-228600">
              <a:spcAft>
                <a:spcPts val="600"/>
              </a:spcAft>
              <a:buClr>
                <a:schemeClr val="tx2">
                  <a:lumMod val="50000"/>
                  <a:lumOff val="50000"/>
                </a:schemeClr>
              </a:buClr>
              <a:buSzPct val="75000"/>
              <a:buFont typeface="Wingdings" panose="05000000000000000000" pitchFamily="2" charset="2"/>
              <a:buChar char="§"/>
            </a:pPr>
            <a:r>
              <a:rPr lang="en-US" dirty="0" err="1">
                <a:solidFill>
                  <a:srgbClr val="7F0048"/>
                </a:solidFill>
                <a:latin typeface="Bangla" panose="03000603000000000000" pitchFamily="66" charset="0"/>
                <a:cs typeface="Bangla" panose="03000603000000000000" pitchFamily="66" charset="0"/>
              </a:rPr>
              <a:t>ইবনে</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রজব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রহ</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বলেছেন</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কাফিরগণ</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যখন</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আল্লাহ</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তা‘আলাকে</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বাদ</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দিয়ে</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অন্য</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কোন</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মা’বুদের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ইবাদত</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বিশ্বাস</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তাদের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জন্য</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আল্লাহর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নিকট</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শাফা’আত</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এবং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তাদেরকে</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আল্লাহ</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তা‘আলার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নিকটবর্তী</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তখন</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আল্লাহ</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তা‘আলা</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কাফির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এবং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তাদের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মা‘বুদগণকে</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এক</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সঙ্গে</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জাহান্নামে</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নিক্ষেপ</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তাদের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অপমানিত</a:t>
            </a:r>
            <a:r>
              <a:rPr lang="en-US" dirty="0">
                <a:solidFill>
                  <a:srgbClr val="7F0048"/>
                </a:solidFill>
                <a:latin typeface="Bangla" panose="03000603000000000000" pitchFamily="66" charset="0"/>
                <a:cs typeface="Bangla" panose="03000603000000000000" pitchFamily="66" charset="0"/>
              </a:rPr>
              <a:t> ও </a:t>
            </a:r>
            <a:r>
              <a:rPr lang="en-US" dirty="0" err="1">
                <a:solidFill>
                  <a:srgbClr val="7F0048"/>
                </a:solidFill>
                <a:latin typeface="Bangla" panose="03000603000000000000" pitchFamily="66" charset="0"/>
                <a:cs typeface="Bangla" panose="03000603000000000000" pitchFamily="66" charset="0"/>
              </a:rPr>
              <a:t>লাঞ্চিত</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করবেন</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যাদের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কারণে</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শাস্তিপ্রাপ্ত</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হয়েছে</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পরষ্পরে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জাহান্নামের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শাস্তির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সঙ্গী</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হয়ে</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তীব্র</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ব্যাথা</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অনুভব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এবং</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আফসোস</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করতে</a:t>
            </a:r>
            <a:r>
              <a:rPr lang="en-US" dirty="0">
                <a:solidFill>
                  <a:srgbClr val="7F0048"/>
                </a:solidFill>
                <a:latin typeface="Bangla" panose="03000603000000000000" pitchFamily="66" charset="0"/>
                <a:cs typeface="Bangla" panose="03000603000000000000" pitchFamily="66" charset="0"/>
              </a:rPr>
              <a:t> </a:t>
            </a:r>
            <a:r>
              <a:rPr lang="en-US" dirty="0" err="1">
                <a:solidFill>
                  <a:srgbClr val="7F0048"/>
                </a:solidFill>
                <a:latin typeface="Bangla" panose="03000603000000000000" pitchFamily="66" charset="0"/>
                <a:cs typeface="Bangla" panose="03000603000000000000" pitchFamily="66" charset="0"/>
              </a:rPr>
              <a:t>থাকবে</a:t>
            </a:r>
            <a:r>
              <a:rPr lang="en-US" dirty="0">
                <a:solidFill>
                  <a:srgbClr val="7F0048"/>
                </a:solidFill>
                <a:latin typeface="Bangla" panose="03000603000000000000" pitchFamily="66" charset="0"/>
                <a:cs typeface="Bangla" panose="03000603000000000000" pitchFamily="66" charset="0"/>
              </a:rPr>
              <a:t>।</a:t>
            </a:r>
          </a:p>
          <a:p>
            <a:pPr>
              <a:spcAft>
                <a:spcPts val="600"/>
              </a:spcAft>
              <a:buClr>
                <a:schemeClr val="tx2">
                  <a:lumMod val="50000"/>
                  <a:lumOff val="50000"/>
                </a:schemeClr>
              </a:buClr>
              <a:buSzPct val="75000"/>
            </a:pPr>
            <a:r>
              <a:rPr lang="en-US" dirty="0" err="1">
                <a:solidFill>
                  <a:srgbClr val="7030A0"/>
                </a:solidFill>
                <a:latin typeface="Bangla" panose="03000603000000000000" pitchFamily="66" charset="0"/>
                <a:cs typeface="Bangla" panose="03000603000000000000" pitchFamily="66" charset="0"/>
              </a:rPr>
              <a:t>আর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এই</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কারণেই</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আল্লাহ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তা‘আলা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ক্বিয়ামতের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দিন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চন্দ্র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এবং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সূর্য-এর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ইবাদতকারীদের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ভর্ৎসনা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জন্য</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এতদ্ব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উভয়কে</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জাহান্নামে</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নিক্ষেপ</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করবেন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হাসান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বাসরী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রহ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বলেন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হুরায়রাহ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আমাদেরকে</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রাসূল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বর্ণনা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বলেছেন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ক্বিয়ামতের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দিন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সূর্য</a:t>
            </a:r>
            <a:r>
              <a:rPr lang="en-US" dirty="0">
                <a:solidFill>
                  <a:srgbClr val="7030A0"/>
                </a:solidFill>
                <a:latin typeface="Bangla" panose="03000603000000000000" pitchFamily="66" charset="0"/>
                <a:cs typeface="Bangla" panose="03000603000000000000" pitchFamily="66" charset="0"/>
              </a:rPr>
              <a:t> ও </a:t>
            </a:r>
            <a:r>
              <a:rPr lang="en-US" dirty="0" err="1">
                <a:solidFill>
                  <a:srgbClr val="7030A0"/>
                </a:solidFill>
                <a:latin typeface="Bangla" panose="03000603000000000000" pitchFamily="66" charset="0"/>
                <a:cs typeface="Bangla" panose="03000603000000000000" pitchFamily="66" charset="0"/>
              </a:rPr>
              <a:t>চন্দ্রকে</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দুটি</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পনিরের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আকৃতি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বানিয়ে</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জাহান্নামে</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নিক্ষেপ</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তখন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হাসান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বাসরী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জিজ্ঞেস</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করলেন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তাদের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অপরাধ</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জবাবে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হুরায়রাহ</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বললেন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আমি</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রাসূল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হতে</a:t>
            </a:r>
            <a:r>
              <a:rPr lang="en-US" dirty="0">
                <a:solidFill>
                  <a:srgbClr val="7030A0"/>
                </a:solidFill>
                <a:latin typeface="Bangla" panose="03000603000000000000" pitchFamily="66" charset="0"/>
                <a:cs typeface="Bangla" panose="03000603000000000000" pitchFamily="66" charset="0"/>
              </a:rPr>
              <a:t> এ </a:t>
            </a:r>
            <a:r>
              <a:rPr lang="en-US" dirty="0" err="1">
                <a:solidFill>
                  <a:srgbClr val="7030A0"/>
                </a:solidFill>
                <a:latin typeface="Bangla" panose="03000603000000000000" pitchFamily="66" charset="0"/>
                <a:cs typeface="Bangla" panose="03000603000000000000" pitchFamily="66" charset="0"/>
              </a:rPr>
              <a:t>ব্যাপারে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যা</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কিছু</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শুনেছি</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তাই</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বর্ণনা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করলাম</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এই</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কথা</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শুনে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হাসান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বাসরী</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নীরব</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হয়ে</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গেলেন</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সিলসিলাতুল</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আহাদীছিছ</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ছহীহাহ</a:t>
            </a:r>
            <a:r>
              <a:rPr lang="en-US" dirty="0">
                <a:solidFill>
                  <a:srgbClr val="7030A0"/>
                </a:solidFill>
                <a:latin typeface="Bangla" panose="03000603000000000000" pitchFamily="66" charset="0"/>
                <a:cs typeface="Bangla" panose="03000603000000000000" pitchFamily="66" charset="0"/>
              </a:rPr>
              <a:t>, ১/৩২, </a:t>
            </a:r>
            <a:r>
              <a:rPr lang="en-US" dirty="0" err="1">
                <a:solidFill>
                  <a:srgbClr val="7030A0"/>
                </a:solidFill>
                <a:latin typeface="Bangla" panose="03000603000000000000" pitchFamily="66" charset="0"/>
                <a:cs typeface="Bangla" panose="03000603000000000000" pitchFamily="66" charset="0"/>
              </a:rPr>
              <a:t>হা</a:t>
            </a:r>
            <a:r>
              <a:rPr lang="en-US" dirty="0">
                <a:solidFill>
                  <a:srgbClr val="7030A0"/>
                </a:solidFill>
                <a:latin typeface="Bangla" panose="03000603000000000000" pitchFamily="66" charset="0"/>
                <a:cs typeface="Bangla" panose="03000603000000000000" pitchFamily="66" charset="0"/>
              </a:rPr>
              <a:t>/১২৪, </a:t>
            </a:r>
            <a:r>
              <a:rPr lang="en-US" dirty="0" err="1">
                <a:solidFill>
                  <a:srgbClr val="7030A0"/>
                </a:solidFill>
                <a:latin typeface="Bangla" panose="03000603000000000000" pitchFamily="66" charset="0"/>
                <a:cs typeface="Bangla" panose="03000603000000000000" pitchFamily="66" charset="0"/>
              </a:rPr>
              <a:t>মিশকাত</a:t>
            </a:r>
            <a:r>
              <a:rPr lang="en-US" dirty="0">
                <a:solidFill>
                  <a:srgbClr val="7030A0"/>
                </a:solidFill>
                <a:latin typeface="Bangla" panose="03000603000000000000" pitchFamily="66" charset="0"/>
                <a:cs typeface="Bangla" panose="03000603000000000000" pitchFamily="66" charset="0"/>
              </a:rPr>
              <a:t>, </a:t>
            </a:r>
            <a:r>
              <a:rPr lang="en-US" dirty="0" err="1">
                <a:solidFill>
                  <a:srgbClr val="7030A0"/>
                </a:solidFill>
                <a:latin typeface="Bangla" panose="03000603000000000000" pitchFamily="66" charset="0"/>
                <a:cs typeface="Bangla" panose="03000603000000000000" pitchFamily="66" charset="0"/>
              </a:rPr>
              <a:t>হা</a:t>
            </a:r>
            <a:r>
              <a:rPr lang="en-US" dirty="0">
                <a:solidFill>
                  <a:srgbClr val="7030A0"/>
                </a:solidFill>
                <a:latin typeface="Bangla" panose="03000603000000000000" pitchFamily="66" charset="0"/>
                <a:cs typeface="Bangla" panose="03000603000000000000" pitchFamily="66" charset="0"/>
              </a:rPr>
              <a:t>/৫৪৪৮, </a:t>
            </a:r>
            <a:r>
              <a:rPr lang="en-US" dirty="0" err="1">
                <a:solidFill>
                  <a:srgbClr val="7030A0"/>
                </a:solidFill>
                <a:latin typeface="Bangla" panose="03000603000000000000" pitchFamily="66" charset="0"/>
                <a:cs typeface="Bangla" panose="03000603000000000000" pitchFamily="66" charset="0"/>
              </a:rPr>
              <a:t>এমদাদিয়া</a:t>
            </a:r>
            <a:r>
              <a:rPr lang="en-US" dirty="0">
                <a:solidFill>
                  <a:srgbClr val="7030A0"/>
                </a:solidFill>
                <a:latin typeface="Bangla" panose="03000603000000000000" pitchFamily="66" charset="0"/>
                <a:cs typeface="Bangla" panose="03000603000000000000" pitchFamily="66" charset="0"/>
              </a:rPr>
              <a:t>, ১০/১৬৯।</a:t>
            </a:r>
          </a:p>
        </p:txBody>
      </p:sp>
      <p:pic>
        <p:nvPicPr>
          <p:cNvPr id="6" name="Picture 5">
            <a:extLst>
              <a:ext uri="{FF2B5EF4-FFF2-40B4-BE49-F238E27FC236}">
                <a16:creationId xmlns:a16="http://schemas.microsoft.com/office/drawing/2014/main" id="{A6559F77-A7AC-4AF5-9915-AE389EC40C24}"/>
              </a:ext>
            </a:extLst>
          </p:cNvPr>
          <p:cNvPicPr>
            <a:picLocks noChangeAspect="1"/>
          </p:cNvPicPr>
          <p:nvPr/>
        </p:nvPicPr>
        <p:blipFill>
          <a:blip r:embed="rId2">
            <a:alphaModFix/>
          </a:blip>
          <a:stretch>
            <a:fillRect/>
          </a:stretch>
        </p:blipFill>
        <p:spPr>
          <a:xfrm>
            <a:off x="677374" y="928432"/>
            <a:ext cx="2615540" cy="1736661"/>
          </a:xfrm>
          <a:prstGeom prst="rect">
            <a:avLst/>
          </a:prstGeom>
        </p:spPr>
      </p:pic>
      <p:sp>
        <p:nvSpPr>
          <p:cNvPr id="82" name="TextBox 81">
            <a:extLst>
              <a:ext uri="{FF2B5EF4-FFF2-40B4-BE49-F238E27FC236}">
                <a16:creationId xmlns:a16="http://schemas.microsoft.com/office/drawing/2014/main" id="{ED04CA32-A58B-48B0-9032-697A51E76332}"/>
              </a:ext>
            </a:extLst>
          </p:cNvPr>
          <p:cNvSpPr txBox="1"/>
          <p:nvPr/>
        </p:nvSpPr>
        <p:spPr>
          <a:xfrm>
            <a:off x="9380" y="2737663"/>
            <a:ext cx="4990951" cy="2062103"/>
          </a:xfrm>
          <a:prstGeom prst="rect">
            <a:avLst/>
          </a:prstGeom>
          <a:noFill/>
        </p:spPr>
        <p:txBody>
          <a:bodyPr wrap="square">
            <a:spAutoFit/>
          </a:bodyPr>
          <a:lstStyle/>
          <a:p>
            <a:r>
              <a:rPr lang="as-IN" sz="1600" dirty="0">
                <a:solidFill>
                  <a:srgbClr val="0070C0"/>
                </a:solidFill>
                <a:latin typeface="Bangla" panose="03000603000000000000" pitchFamily="66" charset="0"/>
                <a:cs typeface="Bangla" panose="03000603000000000000" pitchFamily="66" charset="0"/>
              </a:rPr>
              <a:t>আল্লাহ তা‘আলা বলেছেন, ‘যে ব্যক্তি দয়াময় আল্লাহর স্মরণে বিমুখ হয় আমি তার জন্য নিয়োজিত করি এক শয়তান, অতঃপর সেই হয় তার সহচর। শয়তানরাই মানুষকে সৎপথ হতে বিরত রাখে, অথচ মানুষ মনে করে তারা সৎপথে পরিচালিত হচ্ছে। অবশেষে যখন সে আমার নিকট উপস্থিত হবে, তখন সে শয়তানকে বলবে, হায়! আমার ও তোমার মধ্যে যদি পূর্ব ও পশ্চিমের ব্যবধান থাকত। কত নিকৃষ্ট সহচর সে। আর আজ তোমাদের এই অনুতাপ তোমাদের কোন কাজে আসবে না, যেহেতু তোমরা সীমালংঘন করেছিলে, তোমরা তো সকলেই শাস্তিতে শরীক’সূরা যুখরুফ: ৩৬-৩৯।</a:t>
            </a:r>
            <a:endParaRPr lang="en-US" sz="1600" dirty="0">
              <a:solidFill>
                <a:srgbClr val="0070C0"/>
              </a:solidFill>
              <a:latin typeface="Bangla" panose="03000603000000000000" pitchFamily="66" charset="0"/>
              <a:cs typeface="Bangla" panose="03000603000000000000" pitchFamily="66" charset="0"/>
            </a:endParaRPr>
          </a:p>
        </p:txBody>
      </p:sp>
      <p:sp>
        <p:nvSpPr>
          <p:cNvPr id="84" name="TextBox 83">
            <a:extLst>
              <a:ext uri="{FF2B5EF4-FFF2-40B4-BE49-F238E27FC236}">
                <a16:creationId xmlns:a16="http://schemas.microsoft.com/office/drawing/2014/main" id="{FEA5456A-10FC-4AF9-A40C-1C59B1041847}"/>
              </a:ext>
            </a:extLst>
          </p:cNvPr>
          <p:cNvSpPr txBox="1"/>
          <p:nvPr/>
        </p:nvSpPr>
        <p:spPr>
          <a:xfrm>
            <a:off x="53390" y="5465398"/>
            <a:ext cx="12007125" cy="1323439"/>
          </a:xfrm>
          <a:prstGeom prst="rect">
            <a:avLst/>
          </a:prstGeom>
          <a:noFill/>
        </p:spPr>
        <p:txBody>
          <a:bodyPr wrap="square">
            <a:spAutoFit/>
          </a:bodyPr>
          <a:lstStyle/>
          <a:p>
            <a:r>
              <a:rPr lang="as-IN" sz="1600" dirty="0">
                <a:solidFill>
                  <a:schemeClr val="accent6">
                    <a:lumMod val="75000"/>
                  </a:schemeClr>
                </a:solidFill>
                <a:latin typeface="Bangla" panose="03000603000000000000" pitchFamily="66" charset="0"/>
                <a:cs typeface="Bangla" panose="03000603000000000000" pitchFamily="66" charset="0"/>
              </a:rPr>
              <a:t>বিষাক্ত সাপ ও বিচ্ছুর দংশন :</a:t>
            </a:r>
          </a:p>
          <a:p>
            <a:r>
              <a:rPr lang="as-IN" sz="1600" dirty="0">
                <a:solidFill>
                  <a:schemeClr val="accent6">
                    <a:lumMod val="75000"/>
                  </a:schemeClr>
                </a:solidFill>
                <a:latin typeface="Bangla" panose="03000603000000000000" pitchFamily="66" charset="0"/>
                <a:cs typeface="Bangla" panose="03000603000000000000" pitchFamily="66" charset="0"/>
              </a:rPr>
              <a:t>জাহান্নামে অসংখ্য বিষাক্ত সাপ ও বিচ্ছু থাকবে। সেখানের সাপ ও বিচ্ছুর আকৃতি হবে উট ও খচ্চরের সমান। রাসূলুল্লাহ (ছাঃ) বলেছেন,</a:t>
            </a:r>
          </a:p>
          <a:p>
            <a:r>
              <a:rPr lang="ar-AE" sz="1600" dirty="0">
                <a:solidFill>
                  <a:schemeClr val="accent6">
                    <a:lumMod val="75000"/>
                  </a:schemeClr>
                </a:solidFill>
                <a:latin typeface="Bangla" panose="03000603000000000000" pitchFamily="66" charset="0"/>
              </a:rPr>
              <a:t>إِنَّ فِي النَّارِ حَيَّاتٍ كَأَمْثَالِ أَعْنَاقِ الْبُخْتِ تَلْسَعُ إِحْدَاهُنَّ اللَّسْعَةَ فَيَجِدُ حَمْوَتَهَا أَرْبَعِيْنَ خَرِيْفًا وَإِنَّ فِي النَّارِ عَقَارِبَ كَأَمْثَالِ الْبِغَالِ الْمُوْكَفَةِ تَلْسَعُ إِحْدَاهُنَّ اللَّسْعَةَ فَيَجِدُ حَمْوَتَهَا أَرْبَعِيْنَ سَنَةً.‘</a:t>
            </a:r>
            <a:r>
              <a:rPr lang="as-IN" sz="1600" dirty="0">
                <a:solidFill>
                  <a:schemeClr val="accent6">
                    <a:lumMod val="75000"/>
                  </a:schemeClr>
                </a:solidFill>
                <a:latin typeface="Bangla" panose="03000603000000000000" pitchFamily="66" charset="0"/>
                <a:cs typeface="Bangla" panose="03000603000000000000" pitchFamily="66" charset="0"/>
              </a:rPr>
              <a:t>জাহান্নামের সাপগুলো বুখতী নামক উটের ন্যায় হবে। এর একটি সাপের দংশনের বিষক্রিয়া জাহান্নামী চল্লিশ বছর পর্যন্ত অনুভব করবে। আর জাহান্নামের বিচ্ছু খচ্চরের সমান হবে। এর একটি বিচ্ছুর দংশনের বিষক্রিয়া জাহান্নামী চল্লিশ বছর অনুভব করবে’। মুসনাদে আহমাদ হা/১৭৭৪৯; মিশকাত হা/৫৬৯১; ইবনু হিববান হা/৭৪৭১; সিলসিলা ছহীহাহ হা/৩৪২৯।</a:t>
            </a:r>
          </a:p>
        </p:txBody>
      </p:sp>
    </p:spTree>
    <p:extLst>
      <p:ext uri="{BB962C8B-B14F-4D97-AF65-F5344CB8AC3E}">
        <p14:creationId xmlns:p14="http://schemas.microsoft.com/office/powerpoint/2010/main" val="183240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657823-24B6-45BB-AC49-016DFB505E01}"/>
              </a:ext>
            </a:extLst>
          </p:cNvPr>
          <p:cNvSpPr txBox="1"/>
          <p:nvPr/>
        </p:nvSpPr>
        <p:spPr>
          <a:xfrm>
            <a:off x="5289804" y="23860"/>
            <a:ext cx="6117336" cy="369332"/>
          </a:xfrm>
          <a:prstGeom prst="rect">
            <a:avLst/>
          </a:prstGeom>
          <a:noFill/>
        </p:spPr>
        <p:txBody>
          <a:bodyPr wrap="square">
            <a:spAutoFit/>
          </a:bodyPr>
          <a:lstStyle/>
          <a:p>
            <a:r>
              <a:rPr lang="as-IN" dirty="0">
                <a:solidFill>
                  <a:srgbClr val="FF0000"/>
                </a:solidFill>
                <a:latin typeface="Bangla" panose="03000603000000000000" pitchFamily="66" charset="0"/>
                <a:cs typeface="Bangla" panose="03000603000000000000" pitchFamily="66" charset="0"/>
              </a:rPr>
              <a:t>জাহান্নামে কাফেরদের আযাব চিরস্থায়ী</a:t>
            </a:r>
            <a:endParaRPr lang="en-US" dirty="0">
              <a:solidFill>
                <a:srgbClr val="FF0000"/>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D45F39F9-4335-44E0-9AD5-9705EA2CB11F}"/>
              </a:ext>
            </a:extLst>
          </p:cNvPr>
          <p:cNvSpPr txBox="1"/>
          <p:nvPr/>
        </p:nvSpPr>
        <p:spPr>
          <a:xfrm>
            <a:off x="91440" y="393192"/>
            <a:ext cx="12100560" cy="5262979"/>
          </a:xfrm>
          <a:prstGeom prst="rect">
            <a:avLst/>
          </a:prstGeom>
          <a:noFill/>
        </p:spPr>
        <p:txBody>
          <a:bodyPr wrap="square">
            <a:spAutoFit/>
          </a:bodyPr>
          <a:lstStyle/>
          <a:p>
            <a:r>
              <a:rPr lang="as-IN" sz="1600" dirty="0">
                <a:solidFill>
                  <a:schemeClr val="accent6">
                    <a:lumMod val="75000"/>
                  </a:schemeClr>
                </a:solidFill>
                <a:latin typeface="Bangla" panose="03000603000000000000" pitchFamily="66" charset="0"/>
                <a:cs typeface="Bangla" panose="03000603000000000000" pitchFamily="66" charset="0"/>
              </a:rPr>
              <a:t>আল্লাহর রসূল </a:t>
            </a:r>
            <a:r>
              <a:rPr lang="ar-AE" sz="1600" dirty="0">
                <a:solidFill>
                  <a:schemeClr val="accent6">
                    <a:lumMod val="75000"/>
                  </a:schemeClr>
                </a:solidFill>
                <a:latin typeface="Bangla" panose="03000603000000000000" pitchFamily="66" charset="0"/>
              </a:rPr>
              <a:t>ﷺ</a:t>
            </a:r>
            <a:r>
              <a:rPr lang="en-US" sz="1600" dirty="0">
                <a:solidFill>
                  <a:schemeClr val="accent6">
                    <a:lumMod val="75000"/>
                  </a:schemeClr>
                </a:solidFill>
                <a:latin typeface="Bangla" panose="03000603000000000000" pitchFamily="66" charset="0"/>
                <a:cs typeface="Bangla" panose="03000603000000000000" pitchFamily="66" charset="0"/>
              </a:rPr>
              <a:t> ব</a:t>
            </a:r>
            <a:r>
              <a:rPr lang="as-IN" sz="1600" dirty="0">
                <a:solidFill>
                  <a:schemeClr val="accent6">
                    <a:lumMod val="75000"/>
                  </a:schemeClr>
                </a:solidFill>
                <a:latin typeface="Bangla" panose="03000603000000000000" pitchFamily="66" charset="0"/>
                <a:cs typeface="Bangla" panose="03000603000000000000" pitchFamily="66" charset="0"/>
              </a:rPr>
              <a:t>লেন, “(পরকালে) আল্লাহ বলবেন, সেই ব্যক্তিকে জাহান্নাম থেকে বের কর, যে “লা ইলাহা ইল্লাল্লাহ’ বলেছে এবং তার হৃদয়ে যবের দানা পরিমাণ মঙ্গল (ঈমান) আছে। সেই ব্যক্তিকেও জাহান্নাম থেকে বের কর, যে “লা ইলাহা ইল্লাল্লাহ’ বলেছে এবং তার হৃদয়ে গমের দানা পরিমাণ মঙ্গল (ঈমান) আছে। আর সেই ব্যক্তিকেও জাহান্নাম থেকে বের কর, যে “লা ইলাহা ইল্লাল্লাহ’ বলেছে এবং তার হৃদয়ে অণু পরিমাণ মঙ্গল। (ঈমান) আছে।” (আহমাদ ৩/২৭৬, তিরমিযী ২৫৯৩নং, এ হাদীসের মুল রয়েছে সহীহায়নে)</a:t>
            </a:r>
          </a:p>
          <a:p>
            <a:r>
              <a:rPr lang="as-IN" sz="1600" dirty="0">
                <a:solidFill>
                  <a:srgbClr val="002060"/>
                </a:solidFill>
                <a:latin typeface="Bangla" panose="03000603000000000000" pitchFamily="66" charset="0"/>
                <a:cs typeface="Bangla" panose="03000603000000000000" pitchFamily="66" charset="0"/>
              </a:rPr>
              <a:t>মহান আল্লাহ বলেন,</a:t>
            </a:r>
          </a:p>
          <a:p>
            <a:r>
              <a:rPr lang="as-IN" sz="1600" dirty="0">
                <a:solidFill>
                  <a:srgbClr val="002060"/>
                </a:solidFill>
                <a:latin typeface="Bangla" panose="03000603000000000000" pitchFamily="66" charset="0"/>
                <a:cs typeface="Bangla" panose="03000603000000000000" pitchFamily="66" charset="0"/>
              </a:rPr>
              <a:t>যারা আমার নিদর্শনসমূহকে মিথ্যা মনে করেছে এবং অহংকারে তা থেকে মুখ ফিরিয়ে নিয়েছে, তারাই দোযখবাসী; সেখানে তারা চিরকাল থাকবে। (আরাফঃ ৩৬)</a:t>
            </a:r>
          </a:p>
          <a:p>
            <a:r>
              <a:rPr lang="ar-AE" sz="1600" dirty="0">
                <a:solidFill>
                  <a:srgbClr val="002060"/>
                </a:solidFill>
                <a:latin typeface="Bangla" panose="03000603000000000000" pitchFamily="66" charset="0"/>
              </a:rPr>
              <a:t>إِنَّ الَّذِينَ كَذَّبُوا بِآيَاتِنَا وَاسْتَكْبَرُوا عَنْهَا لَا تُفَتَّحُ لَهُمْ أَبْوَابُ السَّمَاءِ وَلَا يَدْخُلُونَ الْجَنَّةَ حَتَّىٰ يَلِجَ الْجَمَلُ فِي سَمِّ الْخِيَاطِ ۚ وَكَذَٰلِكَ نَجْزِي الْمُجْرِمِينَ</a:t>
            </a:r>
          </a:p>
          <a:p>
            <a:r>
              <a:rPr lang="as-IN" sz="1600" dirty="0">
                <a:solidFill>
                  <a:srgbClr val="002060"/>
                </a:solidFill>
                <a:latin typeface="Bangla" panose="03000603000000000000" pitchFamily="66" charset="0"/>
                <a:cs typeface="Bangla" panose="03000603000000000000" pitchFamily="66" charset="0"/>
              </a:rPr>
              <a:t>, অবশ্যই যারা আমার নিদর্শনাবলীকে মিথ্যা বলে এবং অহংকারে তা থেকে মুখ ফিরিয়ে নেয়, তাদের জন্য আকাশের দ্বার উন্মুক্ত করা হবে না এবং তারা বেহেশ্তেও প্রবেশ করতে পারবে না যতক্ষণ না সুচের ছিদ্রপথে উট প্রবেশ করে। এরূপে আমি অপরাধীদেরকে প্রতিফল দিয়ে থাকি। (আরাফঃ ৪০)</a:t>
            </a:r>
          </a:p>
          <a:p>
            <a:r>
              <a:rPr lang="as-IN" sz="1600" dirty="0">
                <a:latin typeface="Bangla" panose="03000603000000000000" pitchFamily="66" charset="0"/>
                <a:cs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যারা অবিশ্বাস করে, তাদের জন্য রয়েছে জাহান্নামের আগুন। ওদের মৃত্যুর আদেশ দেওয়া হবে না যে, ওরা মরবে এবং ওদের জন্য জাহান্নামের শাস্তিও লাঘব করা হবে না। এভাবে আমি প্রত্যেক অবিশ্বাসীকে শাস্তি দিয়ে থাকি। (ফাত্বিরঃ ৩৬)</a:t>
            </a:r>
          </a:p>
          <a:p>
            <a:r>
              <a:rPr lang="ar-AE" sz="1600" dirty="0">
                <a:solidFill>
                  <a:srgbClr val="7030A0"/>
                </a:solidFill>
                <a:latin typeface="Bangla" panose="03000603000000000000" pitchFamily="66" charset="0"/>
              </a:rPr>
              <a:t>إِنَّ الَّذِينَ كَفَرُوا وَمَاتُوا وَهُمْ كُفَّارٌ أُولَٰئِكَ عَلَيْهِمْ لَعْنَةُ اللَّهِ وَالْمَلَائِكَةِ وَالنَّاسِ أَجْمَعِينَ (161) خَالِدِينَ فِيهَا ۖ لَا يُخَفَّفُ عَنْهُمُ الْعَذَابُ وَلَا هُمْ يُنظَرُونَ (162)</a:t>
            </a:r>
          </a:p>
          <a:p>
            <a:r>
              <a:rPr lang="as-IN" sz="1600" dirty="0">
                <a:solidFill>
                  <a:srgbClr val="7030A0"/>
                </a:solidFill>
                <a:latin typeface="Bangla" panose="03000603000000000000" pitchFamily="66" charset="0"/>
                <a:cs typeface="Bangla" panose="03000603000000000000" pitchFamily="66" charset="0"/>
              </a:rPr>
              <a:t>অর্থাৎ, নিশ্চয় যারা অবিশ্বাস করে (কাফের) এবং অবিশ্বাসী (কাফের) থাকা অবস্থায় মারা যায়, তাদের উপর আল্লাহ, ফিরিশ্তাগণ এবং সকল মানুষের অভিসম্পাত। তারা চিরকাল তাতে (অভিসম্পাত ও দোযখে) অবস্থান করবে, তাদের শাস্তিকে লঘু করা হবে না এবং তারা কোন অবকাশও পাবে না। (বাক্বারাহঃ ১৬১-১৬২)</a:t>
            </a:r>
          </a:p>
          <a:p>
            <a:r>
              <a:rPr lang="ar-AE" sz="1600" dirty="0">
                <a:solidFill>
                  <a:srgbClr val="7030A0"/>
                </a:solidFill>
                <a:latin typeface="Bangla" panose="03000603000000000000" pitchFamily="66" charset="0"/>
              </a:rPr>
              <a:t>يُرِيدُونَ أَن يَخْرُجُوا مِنَ النَّارِ وَمَا هُم بِخَارِجِينَ مِنْهَا ۖ وَلَهُمْ عَذَابٌ مُّقِيمٌ</a:t>
            </a:r>
          </a:p>
          <a:p>
            <a:r>
              <a:rPr lang="as-IN" sz="1600" dirty="0">
                <a:solidFill>
                  <a:srgbClr val="7030A0"/>
                </a:solidFill>
                <a:latin typeface="Bangla" panose="03000603000000000000" pitchFamily="66" charset="0"/>
                <a:cs typeface="Bangla" panose="03000603000000000000" pitchFamily="66" charset="0"/>
              </a:rPr>
              <a:t>তারা আগুন থেকে বের হতে চাইবে, কিন্তু তারা তা থেকে বের হতেই পারবে না এবং তাদের জন্য স্থায়ী শাস্তি রয়েছে। (মা</a:t>
            </a:r>
            <a:r>
              <a:rPr lang="en-US" sz="1600" dirty="0" err="1">
                <a:solidFill>
                  <a:srgbClr val="7030A0"/>
                </a:solidFill>
                <a:latin typeface="Bangla" panose="03000603000000000000" pitchFamily="66" charset="0"/>
                <a:cs typeface="Bangla" panose="03000603000000000000" pitchFamily="66" charset="0"/>
              </a:rPr>
              <a:t>য়ে</a:t>
            </a:r>
            <a:r>
              <a:rPr lang="as-IN" sz="1600" dirty="0">
                <a:solidFill>
                  <a:srgbClr val="7030A0"/>
                </a:solidFill>
                <a:latin typeface="Bangla" panose="03000603000000000000" pitchFamily="66" charset="0"/>
                <a:cs typeface="Bangla" panose="03000603000000000000" pitchFamily="66" charset="0"/>
              </a:rPr>
              <a:t>দাহঃ ৩৭)।</a:t>
            </a:r>
            <a:endParaRPr lang="as-IN" sz="1600" dirty="0">
              <a:solidFill>
                <a:schemeClr val="accent6">
                  <a:lumMod val="50000"/>
                </a:schemeClr>
              </a:solidFill>
              <a:latin typeface="Bangla" panose="03000603000000000000" pitchFamily="66" charset="0"/>
              <a:cs typeface="Bangla" panose="03000603000000000000" pitchFamily="66" charset="0"/>
            </a:endParaRPr>
          </a:p>
          <a:p>
            <a:r>
              <a:rPr lang="ar-AE" sz="1600" dirty="0">
                <a:solidFill>
                  <a:schemeClr val="accent6">
                    <a:lumMod val="50000"/>
                  </a:schemeClr>
                </a:solidFill>
                <a:latin typeface="Bangla" panose="03000603000000000000" pitchFamily="66" charset="0"/>
              </a:rPr>
              <a:t>ثُمَّ قِيلَ لِلَّذِينَ ظَلَمُوا ذُوقُوا عَذَابَ الْخُلْدِ هَلْ تُجْزَوْنَ إِلَّا بِمَا كُنتُمْ تَكْسِبُون</a:t>
            </a:r>
          </a:p>
          <a:p>
            <a:r>
              <a:rPr lang="as-IN" sz="1600" dirty="0">
                <a:solidFill>
                  <a:schemeClr val="accent6">
                    <a:lumMod val="50000"/>
                  </a:schemeClr>
                </a:solidFill>
                <a:latin typeface="Bangla" panose="03000603000000000000" pitchFamily="66" charset="0"/>
                <a:cs typeface="Bangla" panose="03000603000000000000" pitchFamily="66" charset="0"/>
              </a:rPr>
              <a:t>অতঃপর যালেমদেরকে বলা হবে, চিরস্থায়ী শাস্তির স্বাদ গ্রহণ করতে থাকো, তোমাদেরকে তো তোমাদের কৃতকর্মের প্রতিফলই দেওয়া হচ্ছে।' (ইউনুসঃ ৫২)।</a:t>
            </a:r>
          </a:p>
          <a:p>
            <a:r>
              <a:rPr lang="as-IN" sz="1600" dirty="0">
                <a:solidFill>
                  <a:schemeClr val="accent6">
                    <a:lumMod val="50000"/>
                  </a:schemeClr>
                </a:solidFill>
                <a:latin typeface="Bangla" panose="03000603000000000000" pitchFamily="66" charset="0"/>
                <a:cs typeface="Bangla" panose="03000603000000000000" pitchFamily="66" charset="0"/>
              </a:rPr>
              <a:t>মৃত্যুকে দুম্বার আকারে নিয়ে এসে যবেহ করা হবে এবং বলা হবে, হে জান্নাতীগণ! তোমরা চিরকাল বাস কর, আর কোন মৃত্যু নেই। হে জাহান্নামীগণ! তোমরা চিরকাল বাস কর, আর কোন মৃত্যু নেই।” (বুখারী, মুসলিম)। মহান আল্লাহ বলেন,</a:t>
            </a:r>
          </a:p>
          <a:p>
            <a:r>
              <a:rPr lang="ar-AE" sz="1600" dirty="0">
                <a:solidFill>
                  <a:schemeClr val="accent6">
                    <a:lumMod val="50000"/>
                  </a:schemeClr>
                </a:solidFill>
                <a:latin typeface="Bangla" panose="03000603000000000000" pitchFamily="66" charset="0"/>
              </a:rPr>
              <a:t>وَأَنذِرْهُمْ يَوْمَ الْحَسْرَةِ إِذْ قُضِيَ الْأَمْرُ وَهُمْ فِي غَفْلَةٍ وَهُمْ لَا يُؤْمِنُونَ</a:t>
            </a:r>
          </a:p>
          <a:p>
            <a:r>
              <a:rPr lang="as-IN" sz="1600" dirty="0">
                <a:solidFill>
                  <a:schemeClr val="accent6">
                    <a:lumMod val="50000"/>
                  </a:schemeClr>
                </a:solidFill>
                <a:latin typeface="Bangla" panose="03000603000000000000" pitchFamily="66" charset="0"/>
                <a:cs typeface="Bangla" panose="03000603000000000000" pitchFamily="66" charset="0"/>
              </a:rPr>
              <a:t>(হে রসূল!) তুমি তাদেরকে সতর্ক করে দাও পরিতাপের দিন সম্বন্ধে, যেদিন সকল সিদ্ধান্ত চূড়ান্ত হয়ে যাবে; অথচ (এখন) তারা উদাসীন আছে এবং তারা বিশ্বাস করে না। (মারয়্যামঃ ৩৯)</a:t>
            </a:r>
          </a:p>
        </p:txBody>
      </p:sp>
    </p:spTree>
    <p:extLst>
      <p:ext uri="{BB962C8B-B14F-4D97-AF65-F5344CB8AC3E}">
        <p14:creationId xmlns:p14="http://schemas.microsoft.com/office/powerpoint/2010/main" val="278240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E9E918-6238-46EE-9098-21F57863A664}"/>
              </a:ext>
            </a:extLst>
          </p:cNvPr>
          <p:cNvSpPr txBox="1"/>
          <p:nvPr/>
        </p:nvSpPr>
        <p:spPr>
          <a:xfrm>
            <a:off x="0" y="0"/>
            <a:ext cx="12192000" cy="6894195"/>
          </a:xfrm>
          <a:prstGeom prst="rect">
            <a:avLst/>
          </a:prstGeom>
          <a:noFill/>
        </p:spPr>
        <p:txBody>
          <a:bodyPr wrap="square">
            <a:spAutoFit/>
          </a:bodyPr>
          <a:lstStyle/>
          <a:p>
            <a:pPr algn="ctr"/>
            <a:r>
              <a:rPr lang="as-IN" sz="2400" dirty="0">
                <a:solidFill>
                  <a:srgbClr val="841B00"/>
                </a:solidFill>
                <a:latin typeface="Bangla" panose="03000603000000000000" pitchFamily="66" charset="0"/>
                <a:cs typeface="Bangla" panose="03000603000000000000" pitchFamily="66" charset="0"/>
              </a:rPr>
              <a:t>চিরস্থায়ী জাহান্নামী হওয়ার প্রধান প্রধান কারণ</a:t>
            </a:r>
            <a:endParaRPr lang="en-US" sz="2400" dirty="0">
              <a:solidFill>
                <a:srgbClr val="841B00"/>
              </a:solidFill>
              <a:latin typeface="Bangla" panose="03000603000000000000" pitchFamily="66" charset="0"/>
              <a:cs typeface="Bangla" panose="03000603000000000000" pitchFamily="66" charset="0"/>
            </a:endParaRPr>
          </a:p>
          <a:p>
            <a:endParaRPr lang="as-IN" sz="1600" dirty="0">
              <a:solidFill>
                <a:srgbClr val="841B00"/>
              </a:solidFill>
              <a:latin typeface="Bangla" panose="03000603000000000000" pitchFamily="66" charset="0"/>
              <a:cs typeface="Bangla" panose="03000603000000000000" pitchFamily="66" charset="0"/>
            </a:endParaRPr>
          </a:p>
          <a:p>
            <a:r>
              <a:rPr lang="as-IN" sz="1600" dirty="0">
                <a:solidFill>
                  <a:srgbClr val="C12772"/>
                </a:solidFill>
                <a:latin typeface="Bangla" panose="03000603000000000000" pitchFamily="66" charset="0"/>
                <a:cs typeface="Bangla" panose="03000603000000000000" pitchFamily="66" charset="0"/>
              </a:rPr>
              <a:t>প্রত্যেক শাস্তির একটা সীমা আছে। কিন্তু সে কোন্ অপরাধ যার শাস্তি অসীম? কুরআন কারীম যারা (অর্থসহ) পড়েন, তাঁরা অবশ্যই সেই সকল অপরাধ সম্বন্ধে অবহিত হবেন। এখানে কতিপয় অপরাধের কথা উল্লেখ করা হলঃ</a:t>
            </a:r>
          </a:p>
          <a:p>
            <a:r>
              <a:rPr lang="as-IN" sz="1600" dirty="0">
                <a:solidFill>
                  <a:srgbClr val="0070C0"/>
                </a:solidFill>
                <a:latin typeface="Bangla" panose="03000603000000000000" pitchFamily="66" charset="0"/>
                <a:cs typeface="Bangla" panose="03000603000000000000" pitchFamily="66" charset="0"/>
              </a:rPr>
              <a:t>১। কুফরী ও শির্কঃ</a:t>
            </a:r>
            <a:endParaRPr lang="en-US" sz="1600" dirty="0">
              <a:solidFill>
                <a:srgbClr val="0070C0"/>
              </a:solidFill>
              <a:latin typeface="Bangla" panose="03000603000000000000" pitchFamily="66" charset="0"/>
              <a:cs typeface="Bangla" panose="03000603000000000000" pitchFamily="66" charset="0"/>
            </a:endParaRPr>
          </a:p>
          <a:p>
            <a:r>
              <a:rPr lang="as-IN" sz="1600" dirty="0">
                <a:solidFill>
                  <a:srgbClr val="C12772"/>
                </a:solidFill>
                <a:latin typeface="Bangla" panose="03000603000000000000" pitchFamily="66" charset="0"/>
                <a:cs typeface="Bangla" panose="03000603000000000000" pitchFamily="66" charset="0"/>
              </a:rPr>
              <a:t>ওরা বলবে, হে আমাদের প্রতিপালক! তুমি আমাদের দু’বার মৃত্যু দিয়েছ এবং দু’বার আমাদেরকে জীবিত করেছ। আমরা আমাদের অপরাধ স্বীকার করলাম। এখন নিষ্কৃতির কোন পথ মিলবে কি?’ ওদেরকে বলা হবে, তোমাদের এ শাস্তি তো এ জন্যে যে, যখন এককভাবে আল্লাহকে আহবান করা হত, তখন তোমরা তাঁকে অস্বীকার করতে। আর তার শরীক স্থির করা হলে তোমরা বিশ্বাস করতে। সুতরাং সুউচ্চ, মহান আল্লাহরই সমস্ত কর্তৃত্ব।” (মু'মিনঃ ১১-১২)।</a:t>
            </a:r>
            <a:endParaRPr lang="en-US" sz="1600" dirty="0">
              <a:solidFill>
                <a:srgbClr val="C12772"/>
              </a:solidFill>
              <a:latin typeface="Bangla" panose="03000603000000000000" pitchFamily="66" charset="0"/>
              <a:cs typeface="Bangla" panose="03000603000000000000" pitchFamily="66" charset="0"/>
            </a:endParaRPr>
          </a:p>
          <a:p>
            <a:r>
              <a:rPr lang="as-IN" sz="1600" dirty="0">
                <a:solidFill>
                  <a:srgbClr val="0070C0"/>
                </a:solidFill>
                <a:latin typeface="Bangla" panose="03000603000000000000" pitchFamily="66" charset="0"/>
                <a:cs typeface="Bangla" panose="03000603000000000000" pitchFamily="66" charset="0"/>
              </a:rPr>
              <a:t>২। কিয়ামত মিথ্যা মনে করার সাথে শরীয়তের আহকাম পালন না করা।</a:t>
            </a:r>
          </a:p>
          <a:p>
            <a:r>
              <a:rPr lang="as-IN" sz="1600" dirty="0">
                <a:solidFill>
                  <a:srgbClr val="C12772"/>
                </a:solidFill>
                <a:latin typeface="Bangla" panose="03000603000000000000" pitchFamily="66" charset="0"/>
                <a:cs typeface="Bangla" panose="03000603000000000000" pitchFamily="66" charset="0"/>
              </a:rPr>
              <a:t>এ ব্যাপারে মহান আল্লাহ বলেন,</a:t>
            </a:r>
          </a:p>
          <a:p>
            <a:r>
              <a:rPr lang="ar-AE" sz="1600" dirty="0">
                <a:solidFill>
                  <a:srgbClr val="C12772"/>
                </a:solidFill>
                <a:latin typeface="Bangla" panose="03000603000000000000" pitchFamily="66" charset="0"/>
                <a:cs typeface="Bangla" panose="03000603000000000000" pitchFamily="66" charset="0"/>
              </a:rPr>
              <a:t>فِي جَنَّاتٍ يَتَسَاءَلُونَ (40) عَنِ الْمُجْرِمِينَ (41) مَا سَلَكَكُمْ فِي سَقَرَ (42) قَالُوا لَمْ نَكُ مِنَ الْمُصَلِّينَ (43) وَلَمْ نَكُ نُطْعِمُ الْمِسْكِينَ (44) وَكُنَّا نَخُوضُ مَعَ الْخَائِضِينَ (45) وَكُنَّا نُكَذِّبُ بِيَوْمِ الدِّينِ (46) حَتَّىٰ أَتَانَا الْيَقِينُ (47) فَمَا تَنفَعُهُمْ شَفَاعَةُ الشَّافِعِينَ (48)</a:t>
            </a:r>
          </a:p>
          <a:p>
            <a:r>
              <a:rPr lang="ar-AE" sz="1600" dirty="0">
                <a:solidFill>
                  <a:srgbClr val="C12772"/>
                </a:solidFill>
                <a:latin typeface="Bangla" panose="03000603000000000000" pitchFamily="66" charset="0"/>
                <a:cs typeface="Bangla" panose="03000603000000000000" pitchFamily="66" charset="0"/>
              </a:rPr>
              <a:t> </a:t>
            </a:r>
            <a:r>
              <a:rPr lang="as-IN" sz="1600" dirty="0">
                <a:solidFill>
                  <a:srgbClr val="C12772"/>
                </a:solidFill>
                <a:latin typeface="Bangla" panose="03000603000000000000" pitchFamily="66" charset="0"/>
                <a:cs typeface="Bangla" panose="03000603000000000000" pitchFamily="66" charset="0"/>
              </a:rPr>
              <a:t>তারা থাকবে জান্নাতে এবং তারা জিজ্ঞাসাবাদ করবে--- অপরাধীদের সম্পর্কে, তোমাদেরকে কিসে সাক্বার (জাহান্নাম)এ নিক্ষেপ করেছে? তারা বলবে, আমরা নামাযীদের অন্তর্ভুক্ত ছিলাম না। আমরা অভাবগ্রস্তদেরকে অন্নদান করতাম না এবং আমরা সমালোচনাকারীদের সাথে সমালোচনায় নিমগ্ন থাকতাম। আমরা কর্মফল দিবসকে মিথ্যা মনে করতাম। পরিশেষে আমাদের নিকট মৃত্যু আগমন করল। ফলে সুপারিশকারীদের সুপারিশ তাদের কোন কাজে আসবে না। (মুদ্দাস্‌সিরঃ ৪০- ৪৮)</a:t>
            </a:r>
          </a:p>
          <a:p>
            <a:r>
              <a:rPr lang="as-IN" sz="1600" dirty="0">
                <a:solidFill>
                  <a:srgbClr val="0070C0"/>
                </a:solidFill>
                <a:latin typeface="Bangla" panose="03000603000000000000" pitchFamily="66" charset="0"/>
                <a:cs typeface="Bangla" panose="03000603000000000000" pitchFamily="66" charset="0"/>
              </a:rPr>
              <a:t>৩। ভ্রষ্ট নেতা-বুযুর্গদের অনুসরণ করাঃ</a:t>
            </a:r>
          </a:p>
          <a:p>
            <a:r>
              <a:rPr lang="as-IN" sz="1600" dirty="0">
                <a:solidFill>
                  <a:srgbClr val="C12772"/>
                </a:solidFill>
                <a:latin typeface="Bangla" panose="03000603000000000000" pitchFamily="66" charset="0"/>
                <a:cs typeface="Bangla" panose="03000603000000000000" pitchFamily="66" charset="0"/>
              </a:rPr>
              <a:t>যেদিন অগ্নিতে ওদের মুখমন্ডল উল্টেপাল্টে দগ্ধ করা হবে সেদিন ওরা বলবে, হায়! আমরা যদি আল্লাহর আনুগত্য করতাম ও রসূল (</a:t>
            </a:r>
            <a:r>
              <a:rPr lang="ar-AE" sz="1600" dirty="0">
                <a:solidFill>
                  <a:srgbClr val="C12772"/>
                </a:solidFill>
                <a:latin typeface="Bangla" panose="03000603000000000000" pitchFamily="66" charset="0"/>
                <a:cs typeface="Bangla" panose="03000603000000000000" pitchFamily="66" charset="0"/>
              </a:rPr>
              <a:t>ﷺ) </a:t>
            </a:r>
            <a:r>
              <a:rPr lang="as-IN" sz="1600" dirty="0">
                <a:solidFill>
                  <a:srgbClr val="C12772"/>
                </a:solidFill>
                <a:latin typeface="Bangla" panose="03000603000000000000" pitchFamily="66" charset="0"/>
                <a:cs typeface="Bangla" panose="03000603000000000000" pitchFamily="66" charset="0"/>
              </a:rPr>
              <a:t>কে মান্য করতাম!' তারা আরো বলবে, হে আমাদের প্রতিপালক! আমরা আমাদের নেতা ও বড় বড় লোক (বুযুর্গদের আনুগত্য করেছিলাম, সুতরাং ওরা আমাদেরকে পথভ্রষ্ট করেছিল। হে আমাদের প্রতিপালক! ওদেরকে দ্বিগুণ শাস্তি দাও এবং মহা অভিসম্পাত কর।” (আহযাবঃ ৬৬-৬৮)</a:t>
            </a:r>
            <a:endParaRPr lang="en-US" sz="1600" dirty="0">
              <a:solidFill>
                <a:srgbClr val="C12772"/>
              </a:solidFill>
              <a:latin typeface="Bangla" panose="03000603000000000000" pitchFamily="66" charset="0"/>
              <a:cs typeface="Bangla" panose="03000603000000000000" pitchFamily="66" charset="0"/>
            </a:endParaRPr>
          </a:p>
          <a:p>
            <a:r>
              <a:rPr lang="as-IN" sz="1600" dirty="0">
                <a:solidFill>
                  <a:srgbClr val="0070C0"/>
                </a:solidFill>
                <a:latin typeface="Bangla" panose="03000603000000000000" pitchFamily="66" charset="0"/>
                <a:cs typeface="Bangla" panose="03000603000000000000" pitchFamily="66" charset="0"/>
              </a:rPr>
              <a:t>৪৷ মুনাফিকী, কপটতাঃ</a:t>
            </a:r>
          </a:p>
          <a:p>
            <a:r>
              <a:rPr lang="as-IN" sz="1600" dirty="0">
                <a:solidFill>
                  <a:srgbClr val="C12772"/>
                </a:solidFill>
                <a:latin typeface="Bangla" panose="03000603000000000000" pitchFamily="66" charset="0"/>
                <a:cs typeface="Bangla" panose="03000603000000000000" pitchFamily="66" charset="0"/>
              </a:rPr>
              <a:t>অপরাধের দিক থেকে কুফরীর চাইতে মুনাফিকী অধিকতর সাংঘাতিক। তাই তার শাস্তিও অধিক। মহান আল্লাহ বলেন,</a:t>
            </a:r>
          </a:p>
          <a:p>
            <a:r>
              <a:rPr lang="ar-AE" sz="1600" dirty="0">
                <a:solidFill>
                  <a:srgbClr val="C12772"/>
                </a:solidFill>
                <a:latin typeface="Bangla" panose="03000603000000000000" pitchFamily="66" charset="0"/>
                <a:cs typeface="Bangla" panose="03000603000000000000" pitchFamily="66" charset="0"/>
              </a:rPr>
              <a:t>وَعَدَ اللَّهُ الْمُنَافِقِينَ وَالْمُنَافِقَاتِ وَالْكُفَّارَ نَارَ جَهَنَّمَ خَالِدِينَ فِيهَا ۚ هِيَ حَسْبُهُمْ ۚ وَلَعَنَهُمُ اللَّهُ ۖ وَلَهُمْ عَذَابٌ مُّقِيمٌ</a:t>
            </a:r>
          </a:p>
          <a:p>
            <a:r>
              <a:rPr lang="as-IN" sz="1600" dirty="0">
                <a:solidFill>
                  <a:srgbClr val="C12772"/>
                </a:solidFill>
                <a:latin typeface="Bangla" panose="03000603000000000000" pitchFamily="66" charset="0"/>
                <a:cs typeface="Bangla" panose="03000603000000000000" pitchFamily="66" charset="0"/>
              </a:rPr>
              <a:t>আল্লাহ মুনাফিক্‌ পুরুষ, মুনাফিক্‌ নারী ও কাফেরদেরকে জাহান্নামের আগুনের প্রতিশ্রুতি দিয়েছেন, সেখানে তারা চিরকাল থাকবে, এটা তাদের জন্য যথেষ্ট। আল্লাহ তাদেরকে অভিশাপ করেছেন। আর তাদের জন্য রয়েছে চিরস্থায়ী শাস্তি। (তাওবাহঃ ৬৮)</a:t>
            </a:r>
          </a:p>
          <a:p>
            <a:r>
              <a:rPr lang="ar-AE" sz="1600" dirty="0">
                <a:solidFill>
                  <a:srgbClr val="C12772"/>
                </a:solidFill>
                <a:latin typeface="Bangla" panose="03000603000000000000" pitchFamily="66" charset="0"/>
                <a:cs typeface="Bangla" panose="03000603000000000000" pitchFamily="66" charset="0"/>
              </a:rPr>
              <a:t>إِنَّ الْمُنَافِقِينَ فِي الدَّرْكِ الْأَسْفَلِ مِنَ النَّارِ وَلَن تَجِدَ لَهُمْ نَصِيرًا</a:t>
            </a:r>
          </a:p>
          <a:p>
            <a:r>
              <a:rPr lang="as-IN" sz="1600" dirty="0">
                <a:solidFill>
                  <a:srgbClr val="C12772"/>
                </a:solidFill>
                <a:latin typeface="Bangla" panose="03000603000000000000" pitchFamily="66" charset="0"/>
                <a:cs typeface="Bangla" panose="03000603000000000000" pitchFamily="66" charset="0"/>
              </a:rPr>
              <a:t>মুনাফিক (কপট) ব্যক্তিরা অবশ্যই দোযখের সর্বনিম্ন স্তরে অবস্থান করবে এবং তাদের জন্য তুমি কখনও কোন সাহায্যকারী পাবে না। (নিসাঃ ১৪৫)</a:t>
            </a:r>
          </a:p>
          <a:p>
            <a:endParaRPr lang="as-IN" dirty="0">
              <a:solidFill>
                <a:srgbClr val="C12772"/>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9549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E5C827-7593-4974-9910-EC70299819BA}"/>
              </a:ext>
            </a:extLst>
          </p:cNvPr>
          <p:cNvSpPr txBox="1"/>
          <p:nvPr/>
        </p:nvSpPr>
        <p:spPr>
          <a:xfrm>
            <a:off x="155448" y="0"/>
            <a:ext cx="12100560" cy="3816429"/>
          </a:xfrm>
          <a:prstGeom prst="rect">
            <a:avLst/>
          </a:prstGeom>
          <a:noFill/>
        </p:spPr>
        <p:txBody>
          <a:bodyPr wrap="square">
            <a:spAutoFit/>
          </a:bodyPr>
          <a:lstStyle/>
          <a:p>
            <a:endParaRPr lang="as-IN" sz="1600" dirty="0">
              <a:solidFill>
                <a:schemeClr val="accent6">
                  <a:lumMod val="50000"/>
                </a:schemeClr>
              </a:solidFill>
              <a:latin typeface="Bangla" panose="03000603000000000000" pitchFamily="66" charset="0"/>
              <a:cs typeface="Bangla" panose="03000603000000000000" pitchFamily="66" charset="0"/>
            </a:endParaRPr>
          </a:p>
          <a:p>
            <a:r>
              <a:rPr lang="as-IN" sz="1600" dirty="0">
                <a:solidFill>
                  <a:srgbClr val="0070C0"/>
                </a:solidFill>
                <a:latin typeface="Bangla" panose="03000603000000000000" pitchFamily="66" charset="0"/>
                <a:cs typeface="Bangla" panose="03000603000000000000" pitchFamily="66" charset="0"/>
              </a:rPr>
              <a:t>৫। অহংকারঃ</a:t>
            </a:r>
          </a:p>
          <a:p>
            <a:r>
              <a:rPr lang="as-IN" sz="1600" dirty="0">
                <a:solidFill>
                  <a:schemeClr val="accent6">
                    <a:lumMod val="50000"/>
                  </a:schemeClr>
                </a:solidFill>
                <a:latin typeface="Bangla" panose="03000603000000000000" pitchFamily="66" charset="0"/>
                <a:cs typeface="Bangla" panose="03000603000000000000" pitchFamily="66" charset="0"/>
              </a:rPr>
              <a:t>স্বৈরাচারী অহংকারীদের জন্য জাহান্নাম। এই অহংকারের ফলে মানুষ সত্য প্রত্যাখ্যান করে</a:t>
            </a:r>
            <a:r>
              <a:rPr lang="en-US" sz="1600" dirty="0">
                <a:solidFill>
                  <a:schemeClr val="accent6">
                    <a:lumMod val="50000"/>
                  </a:schemeClr>
                </a:solidFill>
                <a:latin typeface="Bangla" panose="03000603000000000000" pitchFamily="66" charset="0"/>
                <a:cs typeface="Bangla" panose="03000603000000000000" pitchFamily="66" charset="0"/>
              </a:rPr>
              <a:t>-</a:t>
            </a:r>
            <a:endParaRPr lang="as-IN" sz="1600" dirty="0">
              <a:solidFill>
                <a:schemeClr val="accent6">
                  <a:lumMod val="50000"/>
                </a:schemeClr>
              </a:solidFill>
              <a:latin typeface="Bangla" panose="03000603000000000000" pitchFamily="66" charset="0"/>
              <a:cs typeface="Bangla" panose="03000603000000000000" pitchFamily="66" charset="0"/>
            </a:endParaRPr>
          </a:p>
          <a:p>
            <a:r>
              <a:rPr lang="ar-AE" sz="1600" dirty="0">
                <a:solidFill>
                  <a:schemeClr val="accent6">
                    <a:lumMod val="50000"/>
                  </a:schemeClr>
                </a:solidFill>
                <a:latin typeface="Bangla" panose="03000603000000000000" pitchFamily="66" charset="0"/>
              </a:rPr>
              <a:t>وَالَّذِينَ كَذَّبُوا بِآيَاتِنَا وَاسْتَكْبَرُوا عَنْهَا أُولَٰئِكَ أَصْحَابُ النَّارِ ۖ هُمْ فِيهَا خَالِدُونَ</a:t>
            </a:r>
          </a:p>
          <a:p>
            <a:r>
              <a:rPr lang="as-IN" sz="1600" dirty="0">
                <a:solidFill>
                  <a:schemeClr val="accent6">
                    <a:lumMod val="50000"/>
                  </a:schemeClr>
                </a:solidFill>
                <a:latin typeface="Bangla" panose="03000603000000000000" pitchFamily="66" charset="0"/>
                <a:cs typeface="Bangla" panose="03000603000000000000" pitchFamily="66" charset="0"/>
              </a:rPr>
              <a:t>আর যারা আমার নিদর্শনসমূহকে মিথ্যা মনে করেছে এবং অহংকারে তা থেকে মুখ ফিরিয়ে নিয়েছে, তারাই দোযখবাসী; সেখানে তারা চিরকাল থাকবে। (আরাফঃ ৩৬)</a:t>
            </a:r>
          </a:p>
          <a:p>
            <a:r>
              <a:rPr lang="ar-AE" sz="1600" dirty="0">
                <a:solidFill>
                  <a:schemeClr val="accent6">
                    <a:lumMod val="50000"/>
                  </a:schemeClr>
                </a:solidFill>
                <a:latin typeface="Bangla" panose="03000603000000000000" pitchFamily="66" charset="0"/>
              </a:rPr>
              <a:t>وَيَوْمَ الْقِيَامَةِ تَرَى الَّذِينَ كَذَبُوا عَلَى اللَّهِ وُجُوهُهُم مُّسْوَدَّةٌ ۚ أَلَيْسَ فِي جَهَنَّمَ مَثْوًى لِّلْمُتَكَبِّرِينَ</a:t>
            </a:r>
          </a:p>
          <a:p>
            <a:r>
              <a:rPr lang="as-IN" sz="1600" dirty="0">
                <a:solidFill>
                  <a:schemeClr val="accent6">
                    <a:lumMod val="50000"/>
                  </a:schemeClr>
                </a:solidFill>
                <a:latin typeface="Bangla" panose="03000603000000000000" pitchFamily="66" charset="0"/>
                <a:cs typeface="Bangla" panose="03000603000000000000" pitchFamily="66" charset="0"/>
              </a:rPr>
              <a:t>যারা আল্লাহর প্রতি মিথ্যা আরোপ করে, তুমি কিয়ামতের দিন তাদের মুখ কালো দেখবে। অহংকারীদের আবাসস্থল জাহান্নাম নয় কি? (যুমারঃ ৬০)।</a:t>
            </a:r>
            <a:endParaRPr lang="en-US" sz="1600" dirty="0">
              <a:solidFill>
                <a:schemeClr val="accent6">
                  <a:lumMod val="50000"/>
                </a:schemeClr>
              </a:solidFill>
              <a:latin typeface="Bangla" panose="03000603000000000000" pitchFamily="66" charset="0"/>
              <a:cs typeface="Bangla" panose="03000603000000000000" pitchFamily="66" charset="0"/>
            </a:endParaRPr>
          </a:p>
          <a:p>
            <a:r>
              <a:rPr lang="as-IN" sz="1600" dirty="0">
                <a:solidFill>
                  <a:srgbClr val="FF0000"/>
                </a:solidFill>
                <a:latin typeface="Bangla" panose="03000603000000000000" pitchFamily="66" charset="0"/>
                <a:cs typeface="Bangla" panose="03000603000000000000" pitchFamily="66" charset="0"/>
              </a:rPr>
              <a:t>আল্লাহর রসূল </a:t>
            </a:r>
            <a:r>
              <a:rPr lang="ar-AE" sz="1600" dirty="0">
                <a:solidFill>
                  <a:srgbClr val="FF0000"/>
                </a:solidFill>
                <a:latin typeface="Bangla" panose="03000603000000000000" pitchFamily="66" charset="0"/>
              </a:rPr>
              <a:t>ﷺ</a:t>
            </a:r>
            <a:r>
              <a:rPr lang="en-US" sz="1600" dirty="0">
                <a:solidFill>
                  <a:srgbClr val="FF0000"/>
                </a:solidFill>
                <a:latin typeface="Bangla" panose="03000603000000000000" pitchFamily="66" charset="0"/>
              </a:rPr>
              <a:t> </a:t>
            </a:r>
            <a:r>
              <a:rPr lang="as-IN" sz="1600" dirty="0">
                <a:solidFill>
                  <a:srgbClr val="FF0000"/>
                </a:solidFill>
                <a:latin typeface="Bangla" panose="03000603000000000000" pitchFamily="66" charset="0"/>
                <a:cs typeface="Bangla" panose="03000603000000000000" pitchFamily="66" charset="0"/>
              </a:rPr>
              <a:t>বলেন, “আমি তোমাদেরকে দোযখবাসী কারা তা বলে দেব না কি? প্রত্যেক রূঢ়-স্বভাব, দাম্ভিক, অহংকারী ব্যক্তি।” (বুখারী ৪৯১৮, মুসলিম ২৮৫৩নং)।</a:t>
            </a:r>
            <a:endParaRPr lang="en-US" sz="1600" dirty="0">
              <a:solidFill>
                <a:srgbClr val="FF0000"/>
              </a:solidFill>
              <a:latin typeface="Bangla" panose="03000603000000000000" pitchFamily="66" charset="0"/>
              <a:cs typeface="Bangla" panose="03000603000000000000" pitchFamily="66" charset="0"/>
            </a:endParaRPr>
          </a:p>
          <a:p>
            <a:r>
              <a:rPr lang="en-US" sz="1600" dirty="0">
                <a:solidFill>
                  <a:srgbClr val="FF0000"/>
                </a:solidFill>
                <a:latin typeface="Bangla" panose="03000603000000000000" pitchFamily="66" charset="0"/>
                <a:cs typeface="Bangla" panose="03000603000000000000" pitchFamily="66" charset="0"/>
              </a:rPr>
              <a:t>           </a:t>
            </a:r>
            <a:r>
              <a:rPr lang="en-US" sz="1600" dirty="0" err="1">
                <a:solidFill>
                  <a:srgbClr val="0070C0"/>
                </a:solidFill>
                <a:latin typeface="Bangla" panose="03000603000000000000" pitchFamily="66" charset="0"/>
                <a:cs typeface="Bangla" panose="03000603000000000000" pitchFamily="66" charset="0"/>
              </a:rPr>
              <a:t>হত্যাকারীঃ</a:t>
            </a:r>
            <a:endParaRPr lang="en-US" sz="1600" dirty="0">
              <a:solidFill>
                <a:srgbClr val="0070C0"/>
              </a:solidFill>
              <a:latin typeface="Bangla" panose="03000603000000000000" pitchFamily="66" charset="0"/>
              <a:cs typeface="Bangla" panose="03000603000000000000" pitchFamily="66" charset="0"/>
            </a:endParaRPr>
          </a:p>
          <a:p>
            <a:r>
              <a:rPr lang="as-IN" sz="1600" dirty="0">
                <a:solidFill>
                  <a:schemeClr val="accent6">
                    <a:lumMod val="50000"/>
                  </a:schemeClr>
                </a:solidFill>
                <a:latin typeface="Bangla" panose="03000603000000000000" pitchFamily="66" charset="0"/>
                <a:cs typeface="Bangla" panose="03000603000000000000" pitchFamily="66" charset="0"/>
              </a:rPr>
              <a:t>প্রকাশ থাকে যে, কুফরী ছাড়া কাবীরা গোনাহর জন্য কোন মুমিন জাহান্নামে চিরস্থায়ী বাসিন্দা হবে না। যার বুকে সরিষার দানা পরিমান ঈমান থাকবে, সে একদিন না একদিন জান্নাতে প্রবেশ লাভ করবে। যদিও খুনীর ব্যাপারে মহান আল্লাহ বলেছেন,</a:t>
            </a:r>
          </a:p>
          <a:p>
            <a:r>
              <a:rPr lang="ar-AE" sz="1600" dirty="0">
                <a:solidFill>
                  <a:schemeClr val="accent6">
                    <a:lumMod val="50000"/>
                  </a:schemeClr>
                </a:solidFill>
                <a:latin typeface="Bangla" panose="03000603000000000000" pitchFamily="66" charset="0"/>
              </a:rPr>
              <a:t>وَمَن يَقْتُلْ مُؤْمِنًا مُّتَعَمِّدًا فَجَزَاؤُهُ جَهَنَّمُ خَالِدًا فِيهَا وَغَضِبَ اللَّهُ عَلَيْهِ وَلَعَنَهُ وَأَعَدَّ لَهُ عَذَابًا عَظِيمًا</a:t>
            </a:r>
          </a:p>
          <a:p>
            <a:r>
              <a:rPr lang="ar-AE" sz="1600" dirty="0">
                <a:solidFill>
                  <a:schemeClr val="accent6">
                    <a:lumMod val="50000"/>
                  </a:schemeClr>
                </a:solidFill>
                <a:latin typeface="Bangla" panose="03000603000000000000" pitchFamily="66" charset="0"/>
              </a:rPr>
              <a:t>,</a:t>
            </a:r>
            <a:r>
              <a:rPr lang="as-IN" sz="1600" dirty="0">
                <a:solidFill>
                  <a:schemeClr val="accent6">
                    <a:lumMod val="50000"/>
                  </a:schemeClr>
                </a:solidFill>
                <a:latin typeface="Bangla" panose="03000603000000000000" pitchFamily="66" charset="0"/>
                <a:cs typeface="Bangla" panose="03000603000000000000" pitchFamily="66" charset="0"/>
              </a:rPr>
              <a:t>যে কেউ ইচ্ছাকৃতভাবে কোন বিশ্বাসীকে হত্যা করবে, তার শাস্তি জাহান্নাম। সেখানে সে চিরকাল থাকবে এবং আল্লাহ তার প্রতি রুষ্ট হবেন, তাকে অভিসম্পাত করবেন এবং তার জন্য মহাশাস্তি প্রস্তুত করে রাখবেন। (নিসাঃ ৯৩)</a:t>
            </a:r>
          </a:p>
          <a:p>
            <a:endParaRPr lang="as-IN" dirty="0"/>
          </a:p>
        </p:txBody>
      </p:sp>
      <p:sp>
        <p:nvSpPr>
          <p:cNvPr id="5" name="TextBox 4">
            <a:extLst>
              <a:ext uri="{FF2B5EF4-FFF2-40B4-BE49-F238E27FC236}">
                <a16:creationId xmlns:a16="http://schemas.microsoft.com/office/drawing/2014/main" id="{4C73F5E1-C76B-4D29-B126-0DF33847B15F}"/>
              </a:ext>
            </a:extLst>
          </p:cNvPr>
          <p:cNvSpPr txBox="1"/>
          <p:nvPr/>
        </p:nvSpPr>
        <p:spPr>
          <a:xfrm>
            <a:off x="3305556" y="66794"/>
            <a:ext cx="6117336" cy="369332"/>
          </a:xfrm>
          <a:prstGeom prst="rect">
            <a:avLst/>
          </a:prstGeom>
          <a:noFill/>
        </p:spPr>
        <p:txBody>
          <a:bodyPr wrap="square">
            <a:spAutoFit/>
          </a:bodyPr>
          <a:lstStyle/>
          <a:p>
            <a:r>
              <a:rPr lang="as-IN" dirty="0">
                <a:solidFill>
                  <a:srgbClr val="C12772"/>
                </a:solidFill>
                <a:latin typeface="Bangla" panose="03000603000000000000" pitchFamily="66" charset="0"/>
                <a:cs typeface="Bangla" panose="03000603000000000000" pitchFamily="66" charset="0"/>
              </a:rPr>
              <a:t>চিরস্থায়ী জাহান্নামী হওয়ার প্রধান প্রধান কারণ</a:t>
            </a:r>
          </a:p>
        </p:txBody>
      </p:sp>
      <p:sp>
        <p:nvSpPr>
          <p:cNvPr id="7" name="TextBox 6">
            <a:extLst>
              <a:ext uri="{FF2B5EF4-FFF2-40B4-BE49-F238E27FC236}">
                <a16:creationId xmlns:a16="http://schemas.microsoft.com/office/drawing/2014/main" id="{1B18CD46-40E7-481A-A6DA-9AB82BDED9A9}"/>
              </a:ext>
            </a:extLst>
          </p:cNvPr>
          <p:cNvSpPr txBox="1"/>
          <p:nvPr/>
        </p:nvSpPr>
        <p:spPr>
          <a:xfrm>
            <a:off x="219456" y="3825181"/>
            <a:ext cx="3953256" cy="2800767"/>
          </a:xfrm>
          <a:prstGeom prst="rect">
            <a:avLst/>
          </a:prstGeom>
          <a:noFill/>
        </p:spPr>
        <p:txBody>
          <a:bodyPr wrap="square">
            <a:spAutoFit/>
          </a:bodyPr>
          <a:lstStyle/>
          <a:p>
            <a:r>
              <a:rPr lang="en-US" sz="1600" dirty="0" err="1">
                <a:solidFill>
                  <a:srgbClr val="0070C0"/>
                </a:solidFill>
                <a:latin typeface="Bangla" panose="03000603000000000000" pitchFamily="66" charset="0"/>
                <a:cs typeface="Bangla" panose="03000603000000000000" pitchFamily="66" charset="0"/>
              </a:rPr>
              <a:t>সুদখোরঃ</a:t>
            </a:r>
            <a:endParaRPr lang="en-US" sz="1600" dirty="0">
              <a:solidFill>
                <a:srgbClr val="0070C0"/>
              </a:solidFill>
              <a:latin typeface="Bangla" panose="03000603000000000000" pitchFamily="66" charset="0"/>
              <a:cs typeface="Bangla" panose="03000603000000000000" pitchFamily="66" charset="0"/>
            </a:endParaRPr>
          </a:p>
          <a:p>
            <a:r>
              <a:rPr lang="as-IN" sz="1600" dirty="0">
                <a:solidFill>
                  <a:schemeClr val="accent1">
                    <a:lumMod val="75000"/>
                  </a:schemeClr>
                </a:solidFill>
                <a:latin typeface="Bangla" panose="03000603000000000000" pitchFamily="66" charset="0"/>
                <a:cs typeface="Bangla" panose="03000603000000000000" pitchFamily="66" charset="0"/>
              </a:rPr>
              <a:t>যারা সুদ খায় তারা (কিয়ামতে) সেই ব্যক্তির মত দন্ডায়মান হবে, যাকে শয়তান স্পর্শ দ্বারা পাগল করে দিয়েছে। তা এ জন্য যে তারা বলে, ব্যবসা তো সুদের মতই। অথচ আল্লাহ ব্যবসাকে বৈধ ও সুদকে অবৈধ করেছেন। অতএব যার কাছে তার প্রতিপালকের উপদেশ এসেছে, তারপর সে (সুদ খাওয়া থেকে) বিরত হয়েছে, সুতরাং (নিষিদ্ধ হওয়ার পূর্বে) যা অতীত হয়েছে, তা তার (জন্য ক্ষমার্হ হবে), আর তার ব্যাপার আল্লাহর এখতিয়ারভুক্ত। কিন্তু যারা পুনরায় (সুদ খেতে) আরম্ভ করবে, তারাই দোযখবাসী; সেখানে তারা চিরকাল থাকবে। (বাক্বারাহঃ ২৭৫)</a:t>
            </a:r>
            <a:endParaRPr lang="en-US" sz="1600" dirty="0">
              <a:solidFill>
                <a:schemeClr val="accent1">
                  <a:lumMod val="75000"/>
                </a:schemeClr>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8DE2E543-5820-4BA8-B097-E748093C62B2}"/>
              </a:ext>
            </a:extLst>
          </p:cNvPr>
          <p:cNvSpPr txBox="1"/>
          <p:nvPr/>
        </p:nvSpPr>
        <p:spPr>
          <a:xfrm>
            <a:off x="6074664" y="3898333"/>
            <a:ext cx="6117336" cy="2308324"/>
          </a:xfrm>
          <a:prstGeom prst="rect">
            <a:avLst/>
          </a:prstGeom>
          <a:noFill/>
        </p:spPr>
        <p:txBody>
          <a:bodyPr wrap="square">
            <a:spAutoFit/>
          </a:bodyPr>
          <a:lstStyle/>
          <a:p>
            <a:r>
              <a:rPr lang="as-IN" sz="1600" dirty="0">
                <a:solidFill>
                  <a:srgbClr val="0070C0"/>
                </a:solidFill>
                <a:latin typeface="Bangla" panose="03000603000000000000" pitchFamily="66" charset="0"/>
                <a:cs typeface="Bangla" panose="03000603000000000000" pitchFamily="66" charset="0"/>
              </a:rPr>
              <a:t>তবুও অন্যান্য আয়াত ও হাদীসের ভিত্তিতে উক্ত শাস্তির ঘোষণাকে ধমক বলে মানতে হবে।  কোন মুসলিমের বুকে যদি তাওহীদ থাকে, তাহলে সে একদিন না একদিন মুক্তি পাবে; যদিও শাস্তি ভোগার পরে। যেহেতুঃ</a:t>
            </a:r>
          </a:p>
          <a:p>
            <a:r>
              <a:rPr lang="as-IN" sz="1600" dirty="0">
                <a:solidFill>
                  <a:srgbClr val="0070C0"/>
                </a:solidFill>
                <a:latin typeface="Bangla" panose="03000603000000000000" pitchFamily="66" charset="0"/>
                <a:cs typeface="Bangla" panose="03000603000000000000" pitchFamily="66" charset="0"/>
              </a:rPr>
              <a:t>একদা জিবরীল (আঃ) নবী </a:t>
            </a:r>
            <a:r>
              <a:rPr lang="ar-AE" sz="1600" dirty="0">
                <a:solidFill>
                  <a:srgbClr val="0070C0"/>
                </a:solidFill>
                <a:latin typeface="Bangla" panose="03000603000000000000" pitchFamily="66" charset="0"/>
              </a:rPr>
              <a:t>ﷺ</a:t>
            </a:r>
            <a:r>
              <a:rPr lang="as-IN" sz="1600" dirty="0">
                <a:solidFill>
                  <a:srgbClr val="0070C0"/>
                </a:solidFill>
                <a:latin typeface="Bangla" panose="03000603000000000000" pitchFamily="66" charset="0"/>
                <a:cs typeface="Bangla" panose="03000603000000000000" pitchFamily="66" charset="0"/>
              </a:rPr>
              <a:t> বললেন, “আপনার উম্মতের মধ্যে যে ব্যক্তি আল্লাহর সাথে কাউকে শরীক না করে মরবে, সে জান্নাতে প্রবেশ করবে।” নবী </a:t>
            </a:r>
            <a:r>
              <a:rPr lang="ar-AE" sz="1600" dirty="0">
                <a:solidFill>
                  <a:srgbClr val="0070C0"/>
                </a:solidFill>
                <a:latin typeface="Bangla" panose="03000603000000000000" pitchFamily="66" charset="0"/>
              </a:rPr>
              <a:t>ﷺ</a:t>
            </a:r>
            <a:r>
              <a:rPr lang="en-US" sz="1600" dirty="0">
                <a:solidFill>
                  <a:srgbClr val="0070C0"/>
                </a:solidFill>
                <a:latin typeface="Bangla" panose="03000603000000000000" pitchFamily="66" charset="0"/>
              </a:rPr>
              <a:t> </a:t>
            </a:r>
            <a:r>
              <a:rPr lang="as-IN" sz="1600" dirty="0">
                <a:solidFill>
                  <a:srgbClr val="0070C0"/>
                </a:solidFill>
                <a:latin typeface="Bangla" panose="03000603000000000000" pitchFamily="66" charset="0"/>
                <a:cs typeface="Bangla" panose="03000603000000000000" pitchFamily="66" charset="0"/>
              </a:rPr>
              <a:t>বলেন, আমি বললাম, “যদিও সে ব্যভিচার করে ও চুরি করে তবুও কি?” তিনি বললেন, “যদিও সে ব্যভিচার করে ও চুরি করে।” (বুখারী ও মুসলিম)।</a:t>
            </a:r>
          </a:p>
          <a:p>
            <a:r>
              <a:rPr lang="as-IN" sz="1600" dirty="0">
                <a:solidFill>
                  <a:srgbClr val="0070C0"/>
                </a:solidFill>
                <a:latin typeface="Bangla" panose="03000603000000000000" pitchFamily="66" charset="0"/>
                <a:cs typeface="Bangla" panose="03000603000000000000" pitchFamily="66" charset="0"/>
              </a:rPr>
              <a:t>মহানবী </a:t>
            </a:r>
            <a:r>
              <a:rPr lang="ar-AE" sz="1600" dirty="0">
                <a:solidFill>
                  <a:srgbClr val="0070C0"/>
                </a:solidFill>
                <a:latin typeface="Bangla" panose="03000603000000000000" pitchFamily="66" charset="0"/>
              </a:rPr>
              <a:t>ﷺ</a:t>
            </a:r>
            <a:r>
              <a:rPr lang="en-US" sz="1600" dirty="0">
                <a:solidFill>
                  <a:srgbClr val="0070C0"/>
                </a:solidFill>
                <a:latin typeface="Bangla" panose="03000603000000000000" pitchFamily="66" charset="0"/>
              </a:rPr>
              <a:t> </a:t>
            </a:r>
            <a:r>
              <a:rPr lang="as-IN" sz="1600" dirty="0">
                <a:solidFill>
                  <a:srgbClr val="0070C0"/>
                </a:solidFill>
                <a:latin typeface="Bangla" panose="03000603000000000000" pitchFamily="66" charset="0"/>
                <a:cs typeface="Bangla" panose="03000603000000000000" pitchFamily="66" charset="0"/>
              </a:rPr>
              <a:t>বলেছেন, “যে ব্যক্তি আল্লাহর সন্তুষ্টি অর্জন করার উদ্দেশ্যে (কলেমা) লা ইলাহা ইল্লাল্লাহ’ বলে, আল্লাহ তার উপর জাহান্নামের আগুন হারাম করে দেন।” (বুখারী, মুসলিম)</a:t>
            </a:r>
          </a:p>
        </p:txBody>
      </p:sp>
      <p:pic>
        <p:nvPicPr>
          <p:cNvPr id="11" name="Picture 10" descr="Background pattern, logo&#10;&#10;Description automatically generated">
            <a:extLst>
              <a:ext uri="{FF2B5EF4-FFF2-40B4-BE49-F238E27FC236}">
                <a16:creationId xmlns:a16="http://schemas.microsoft.com/office/drawing/2014/main" id="{7D2B4391-D7AE-46B4-B39B-6FCB2FCB02E2}"/>
              </a:ext>
            </a:extLst>
          </p:cNvPr>
          <p:cNvPicPr>
            <a:picLocks noChangeAspect="1"/>
          </p:cNvPicPr>
          <p:nvPr/>
        </p:nvPicPr>
        <p:blipFill rotWithShape="1">
          <a:blip r:embed="rId2">
            <a:extLst>
              <a:ext uri="{28A0092B-C50C-407E-A947-70E740481C1C}">
                <a14:useLocalDpi xmlns:a14="http://schemas.microsoft.com/office/drawing/2010/main" val="0"/>
              </a:ext>
            </a:extLst>
          </a:blip>
          <a:srcRect l="39061" r="5040"/>
          <a:stretch/>
        </p:blipFill>
        <p:spPr>
          <a:xfrm>
            <a:off x="4572000" y="3328416"/>
            <a:ext cx="1005840" cy="3529585"/>
          </a:xfrm>
          <a:prstGeom prst="rect">
            <a:avLst/>
          </a:prstGeom>
        </p:spPr>
      </p:pic>
    </p:spTree>
    <p:extLst>
      <p:ext uri="{BB962C8B-B14F-4D97-AF65-F5344CB8AC3E}">
        <p14:creationId xmlns:p14="http://schemas.microsoft.com/office/powerpoint/2010/main" val="406242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B04AC-F2CE-4A25-8867-6355693D4A66}"/>
              </a:ext>
            </a:extLst>
          </p:cNvPr>
          <p:cNvSpPr txBox="1"/>
          <p:nvPr/>
        </p:nvSpPr>
        <p:spPr>
          <a:xfrm>
            <a:off x="0" y="646332"/>
            <a:ext cx="5504688" cy="6247864"/>
          </a:xfrm>
          <a:prstGeom prst="rect">
            <a:avLst/>
          </a:prstGeom>
          <a:noFill/>
        </p:spPr>
        <p:txBody>
          <a:bodyPr wrap="square">
            <a:spAutoFit/>
          </a:bodyPr>
          <a:lstStyle/>
          <a:p>
            <a:r>
              <a:rPr lang="as-IN" sz="1600" dirty="0">
                <a:solidFill>
                  <a:srgbClr val="841B00"/>
                </a:solidFill>
                <a:latin typeface="Bangla" panose="03000603000000000000" pitchFamily="66" charset="0"/>
                <a:cs typeface="Bangla" panose="03000603000000000000" pitchFamily="66" charset="0"/>
              </a:rPr>
              <a:t> </a:t>
            </a:r>
            <a:r>
              <a:rPr lang="as-IN" sz="1600" dirty="0">
                <a:solidFill>
                  <a:srgbClr val="FF0000"/>
                </a:solidFill>
                <a:latin typeface="Bangla" panose="03000603000000000000" pitchFamily="66" charset="0"/>
                <a:cs typeface="Bangla" panose="03000603000000000000" pitchFamily="66" charset="0"/>
              </a:rPr>
              <a:t>ফিরআউন। মহান আল্লাহ তার সম্বন্ধে বলেছেন,</a:t>
            </a:r>
          </a:p>
          <a:p>
            <a:r>
              <a:rPr lang="ar-AE" sz="1600" dirty="0">
                <a:solidFill>
                  <a:srgbClr val="841B00"/>
                </a:solidFill>
                <a:latin typeface="Bangla" panose="03000603000000000000" pitchFamily="66" charset="0"/>
              </a:rPr>
              <a:t>يَقْدُمُ قَوْمَهُ يَوْمَ الْقِيَامَةِ فَأَوْرَدَهُمُ النَّارَ ۖ وَبِئْسَ الْوِرْدُ الْمَوْرُودُ</a:t>
            </a:r>
          </a:p>
          <a:p>
            <a:r>
              <a:rPr lang="as-IN" sz="1600" dirty="0">
                <a:solidFill>
                  <a:srgbClr val="841B00"/>
                </a:solidFill>
                <a:latin typeface="Bangla" panose="03000603000000000000" pitchFamily="66" charset="0"/>
                <a:cs typeface="Bangla" panose="03000603000000000000" pitchFamily="66" charset="0"/>
              </a:rPr>
              <a:t>কিয়ামতের দিন সে নিজ সম্প্রদায়ের অগ্রভাগে থাকবে, অতঃপর তাদেরকে উপনীত করবে দোযখে। আর তা অতি নিকৃষ্ট স্থান যাতে তারা উপনীত হবে। (হূদঃ ৯৮)</a:t>
            </a:r>
          </a:p>
          <a:p>
            <a:r>
              <a:rPr lang="as-IN" sz="1600" dirty="0">
                <a:solidFill>
                  <a:srgbClr val="FF0000"/>
                </a:solidFill>
                <a:latin typeface="Bangla" panose="03000603000000000000" pitchFamily="66" charset="0"/>
                <a:cs typeface="Bangla" panose="03000603000000000000" pitchFamily="66" charset="0"/>
              </a:rPr>
              <a:t>নূহ ও লূত (আলাইহিমাস সালাম)-এর স্ত্রী ও মহান আল্লাহ তাদের সম্বন্ধে বলেন,</a:t>
            </a:r>
          </a:p>
          <a:p>
            <a:r>
              <a:rPr lang="ar-AE" sz="1600" dirty="0">
                <a:solidFill>
                  <a:srgbClr val="841B00"/>
                </a:solidFill>
                <a:latin typeface="Bangla" panose="03000603000000000000" pitchFamily="66" charset="0"/>
              </a:rPr>
              <a:t>ضَرَبَ اللَّهُ مَثَلًا لِّلَّذِينَ كَفَرُوا امْرَأَتَ نُوحٍ وَامْرَأَتَ لُوطٍ ۖ كَانَتَا تَحْتَ عَبْدَيْنِ مِنْ عِبَادِنَا صَالِحَيْنِ فَخَانَتَاهُمَا فَلَمْ يُغْنِيَا عَنْهُمَا مِنَ اللَّهِ شَيْئًا وَقِيلَ ادْخُلَا النَّارَ مَعَ الدَّاخِلِينَ</a:t>
            </a:r>
          </a:p>
          <a:p>
            <a:r>
              <a:rPr lang="ar-AE" sz="1600" dirty="0">
                <a:solidFill>
                  <a:srgbClr val="841B00"/>
                </a:solidFill>
                <a:latin typeface="Bangla" panose="03000603000000000000" pitchFamily="66" charset="0"/>
              </a:rPr>
              <a:t>, </a:t>
            </a:r>
            <a:r>
              <a:rPr lang="as-IN" sz="1600" dirty="0">
                <a:solidFill>
                  <a:srgbClr val="841B00"/>
                </a:solidFill>
                <a:latin typeface="Bangla" panose="03000603000000000000" pitchFamily="66" charset="0"/>
                <a:cs typeface="Bangla" panose="03000603000000000000" pitchFamily="66" charset="0"/>
              </a:rPr>
              <a:t>আল্লাহ অবিশ্বাসীদের জন্য নূহ ও লুতের স্ত্রীর দৃষ্টান্ত উপস্থিত করেছেন; তারা ছিল আমার দাসদের মধ্যে দুই সৎকর্মপরায়ণ দাসের অধীন। কিন্তু তারা তাদের প্রতি বিশ্বাসঘাতকতা করেছিল, ফলে তারা (নূহ ও লূত) তাদেরকে আল্লাহর শাস্তি হতে রক্ষা করতে পারল না এবং তাদেরকে বলা হল, ‘জাহান্নামে প্রবেশকারীদের সাথে তোমরাও তাতে প্রবেশ কর। (তাহরীমঃ ১০)</a:t>
            </a:r>
            <a:endParaRPr lang="en-US" sz="1600" dirty="0">
              <a:solidFill>
                <a:srgbClr val="841B00"/>
              </a:solidFill>
              <a:latin typeface="Bangla" panose="03000603000000000000" pitchFamily="66" charset="0"/>
              <a:cs typeface="Bangla" panose="03000603000000000000" pitchFamily="66" charset="0"/>
            </a:endParaRPr>
          </a:p>
          <a:p>
            <a:r>
              <a:rPr lang="as-IN" sz="1600" dirty="0">
                <a:solidFill>
                  <a:srgbClr val="FF0000"/>
                </a:solidFill>
                <a:latin typeface="Bangla" panose="03000603000000000000" pitchFamily="66" charset="0"/>
                <a:cs typeface="Bangla" panose="03000603000000000000" pitchFamily="66" charset="0"/>
              </a:rPr>
              <a:t>আবু লাহাব ও তার স্ত্রী ও তাদের সম্পর্কে মহান আল্লাহ বলেন,</a:t>
            </a:r>
          </a:p>
          <a:p>
            <a:r>
              <a:rPr lang="ar-AE" sz="1600" dirty="0">
                <a:solidFill>
                  <a:srgbClr val="841B00"/>
                </a:solidFill>
                <a:latin typeface="Bangla" panose="03000603000000000000" pitchFamily="66" charset="0"/>
                <a:cs typeface="Bangla" panose="03000603000000000000" pitchFamily="66" charset="0"/>
              </a:rPr>
              <a:t>تَبَّتْ يَدَا أَبِي لَهَبٍ وَتَبَّ (1) مَا أَغْنَىٰ عَنْهُ مَالُهُ وَمَا كَسَبَ (2) سَيَصْلَىٰ نَارًا ذَاتَ لَهَبٍ (3) وَامْرَأَتُهُ حَمَّالَةَ الْحَطَبِ (4) فِي جِيدِهَا حَبْلٌ مِّن مَّسَدٍ (5)</a:t>
            </a:r>
          </a:p>
          <a:p>
            <a:r>
              <a:rPr lang="as-IN" sz="1600" dirty="0">
                <a:solidFill>
                  <a:srgbClr val="841B00"/>
                </a:solidFill>
                <a:latin typeface="Bangla" panose="03000603000000000000" pitchFamily="66" charset="0"/>
                <a:cs typeface="Bangla" panose="03000603000000000000" pitchFamily="66" charset="0"/>
              </a:rPr>
              <a:t>অর্থাৎ, ধ্বংস হোক আবু লাহাবের হস্তদ্বয় এবং ধ্বংস হোক সে নিজেও। তার ধন-সম্পদ ও তার উপার্জন তার কোন উপকারে আসবে না। অচিরেই সে শিখা বিশিষ্ট (জাহান্নামের আগুনে প্রবেশ করবে এবং তার স্ত্রীও; যে ইন্ধন বহন করে। তার গলদেশে থাকবে খেজুর আঁশের পাকানো রশি। (সূরাঃ লাহাব)</a:t>
            </a:r>
            <a:endParaRPr lang="en-US" sz="1600" dirty="0">
              <a:solidFill>
                <a:srgbClr val="841B00"/>
              </a:solidFill>
              <a:latin typeface="Bangla" panose="03000603000000000000" pitchFamily="66" charset="0"/>
              <a:cs typeface="Bangla" panose="03000603000000000000" pitchFamily="66" charset="0"/>
            </a:endParaRPr>
          </a:p>
          <a:p>
            <a:r>
              <a:rPr lang="as-IN" sz="1600" dirty="0">
                <a:solidFill>
                  <a:srgbClr val="FF0000"/>
                </a:solidFill>
                <a:latin typeface="Bangla" panose="03000603000000000000" pitchFamily="66" charset="0"/>
                <a:cs typeface="Bangla" panose="03000603000000000000" pitchFamily="66" charset="0"/>
              </a:rPr>
              <a:t>আমর বিন আমের আল-খুযায়ীঃ মহানবী </a:t>
            </a:r>
            <a:r>
              <a:rPr lang="ar-AE" sz="1600" dirty="0">
                <a:solidFill>
                  <a:srgbClr val="FF0000"/>
                </a:solidFill>
                <a:latin typeface="Bangla" panose="03000603000000000000" pitchFamily="66" charset="0"/>
                <a:cs typeface="Bangla" panose="03000603000000000000" pitchFamily="66" charset="0"/>
              </a:rPr>
              <a:t>ﷺ</a:t>
            </a:r>
            <a:r>
              <a:rPr lang="en-US" sz="1600" dirty="0">
                <a:solidFill>
                  <a:srgbClr val="FF0000"/>
                </a:solidFill>
                <a:latin typeface="Bangla" panose="03000603000000000000" pitchFamily="66" charset="0"/>
                <a:cs typeface="Bangla" panose="03000603000000000000" pitchFamily="66" charset="0"/>
              </a:rPr>
              <a:t>  </a:t>
            </a:r>
            <a:r>
              <a:rPr lang="as-IN" sz="1600" dirty="0">
                <a:solidFill>
                  <a:srgbClr val="FF0000"/>
                </a:solidFill>
                <a:latin typeface="Bangla" panose="03000603000000000000" pitchFamily="66" charset="0"/>
                <a:cs typeface="Bangla" panose="03000603000000000000" pitchFamily="66" charset="0"/>
              </a:rPr>
              <a:t>তাকে জাহান্নামে নিজের</a:t>
            </a:r>
            <a:r>
              <a:rPr lang="en-US" sz="1600" dirty="0">
                <a:solidFill>
                  <a:srgbClr val="FF0000"/>
                </a:solidFill>
                <a:latin typeface="Bangla" panose="03000603000000000000" pitchFamily="66" charset="0"/>
                <a:cs typeface="Bangla" panose="03000603000000000000" pitchFamily="66" charset="0"/>
              </a:rPr>
              <a:t> </a:t>
            </a:r>
            <a:r>
              <a:rPr lang="as-IN" sz="1600" dirty="0">
                <a:solidFill>
                  <a:srgbClr val="FF0000"/>
                </a:solidFill>
                <a:latin typeface="Bangla" panose="03000603000000000000" pitchFamily="66" charset="0"/>
                <a:cs typeface="Bangla" panose="03000603000000000000" pitchFamily="66" charset="0"/>
              </a:rPr>
              <a:t>নাড়িভুড়ি টেনে নিয়ে বেড়াতে দেখেছেন। (বুখারী, মুসলিম, আহমাদ)</a:t>
            </a:r>
          </a:p>
          <a:p>
            <a:r>
              <a:rPr lang="as-IN" sz="1600" dirty="0">
                <a:solidFill>
                  <a:srgbClr val="FF0000"/>
                </a:solidFill>
                <a:latin typeface="Bangla" panose="03000603000000000000" pitchFamily="66" charset="0"/>
                <a:cs typeface="Bangla" panose="03000603000000000000" pitchFamily="66" charset="0"/>
              </a:rPr>
              <a:t>আম্মার (রাঃ)-এর ঘাতক ও তার ব্যাপারে মহানবী </a:t>
            </a:r>
            <a:r>
              <a:rPr lang="en-US" sz="1600" dirty="0">
                <a:solidFill>
                  <a:srgbClr val="FF0000"/>
                </a:solidFill>
                <a:latin typeface="Bangla" panose="03000603000000000000" pitchFamily="66" charset="0"/>
                <a:cs typeface="Bangla" panose="03000603000000000000" pitchFamily="66" charset="0"/>
              </a:rPr>
              <a:t> </a:t>
            </a:r>
            <a:r>
              <a:rPr lang="ar-AE" sz="1600" dirty="0">
                <a:solidFill>
                  <a:srgbClr val="FF0000"/>
                </a:solidFill>
                <a:latin typeface="Bangla" panose="03000603000000000000" pitchFamily="66" charset="0"/>
                <a:cs typeface="Bangla" panose="03000603000000000000" pitchFamily="66" charset="0"/>
              </a:rPr>
              <a:t>ﷺ</a:t>
            </a:r>
            <a:r>
              <a:rPr lang="en-US" sz="1600" dirty="0">
                <a:solidFill>
                  <a:srgbClr val="FF0000"/>
                </a:solidFill>
                <a:latin typeface="Bangla" panose="03000603000000000000" pitchFamily="66" charset="0"/>
                <a:cs typeface="Bangla" panose="03000603000000000000" pitchFamily="66" charset="0"/>
              </a:rPr>
              <a:t> </a:t>
            </a:r>
            <a:r>
              <a:rPr lang="as-IN" sz="1600" dirty="0">
                <a:solidFill>
                  <a:srgbClr val="FF0000"/>
                </a:solidFill>
                <a:latin typeface="Bangla" panose="03000603000000000000" pitchFamily="66" charset="0"/>
                <a:cs typeface="Bangla" panose="03000603000000000000" pitchFamily="66" charset="0"/>
              </a:rPr>
              <a:t>বলেছেন, “সে জাহান্নামী।” (সঃ জামে’ ৪১৭০নং)</a:t>
            </a:r>
          </a:p>
          <a:p>
            <a:endParaRPr lang="as-IN" sz="1600" dirty="0">
              <a:solidFill>
                <a:srgbClr val="841B00"/>
              </a:solidFill>
              <a:latin typeface="Bangla" panose="03000603000000000000" pitchFamily="66" charset="0"/>
              <a:cs typeface="Bangla" panose="03000603000000000000" pitchFamily="66" charset="0"/>
            </a:endParaRPr>
          </a:p>
          <a:p>
            <a:endParaRPr lang="en-US" sz="1600" dirty="0">
              <a:solidFill>
                <a:srgbClr val="841B00"/>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D1C03FB5-B88F-401F-8415-0CE96A7E25B9}"/>
              </a:ext>
            </a:extLst>
          </p:cNvPr>
          <p:cNvSpPr txBox="1"/>
          <p:nvPr/>
        </p:nvSpPr>
        <p:spPr>
          <a:xfrm>
            <a:off x="137160" y="0"/>
            <a:ext cx="2487168" cy="646331"/>
          </a:xfrm>
          <a:prstGeom prst="rect">
            <a:avLst/>
          </a:prstGeom>
          <a:noFill/>
        </p:spPr>
        <p:txBody>
          <a:bodyPr wrap="square">
            <a:spAutoFit/>
          </a:bodyPr>
          <a:lstStyle/>
          <a:p>
            <a:endParaRPr lang="as-IN" dirty="0"/>
          </a:p>
          <a:p>
            <a:r>
              <a:rPr lang="as-IN" dirty="0">
                <a:solidFill>
                  <a:srgbClr val="002060"/>
                </a:solidFill>
                <a:latin typeface="Bangla" panose="03000603000000000000" pitchFamily="66" charset="0"/>
                <a:cs typeface="Bangla" panose="03000603000000000000" pitchFamily="66" charset="0"/>
              </a:rPr>
              <a:t>নির্দিষ্ট কতিপয় জাহান্নামী ব্যক্তি</a:t>
            </a:r>
          </a:p>
        </p:txBody>
      </p:sp>
      <p:sp>
        <p:nvSpPr>
          <p:cNvPr id="7" name="TextBox 6">
            <a:extLst>
              <a:ext uri="{FF2B5EF4-FFF2-40B4-BE49-F238E27FC236}">
                <a16:creationId xmlns:a16="http://schemas.microsoft.com/office/drawing/2014/main" id="{719D5175-ED68-4BAA-8C9C-204DF7A9404D}"/>
              </a:ext>
            </a:extLst>
          </p:cNvPr>
          <p:cNvSpPr txBox="1"/>
          <p:nvPr/>
        </p:nvSpPr>
        <p:spPr>
          <a:xfrm>
            <a:off x="6096000" y="173736"/>
            <a:ext cx="6096000" cy="6247864"/>
          </a:xfrm>
          <a:prstGeom prst="rect">
            <a:avLst/>
          </a:prstGeom>
          <a:noFill/>
        </p:spPr>
        <p:txBody>
          <a:bodyPr wrap="square">
            <a:spAutoFit/>
          </a:bodyPr>
          <a:lstStyle/>
          <a:p>
            <a:r>
              <a:rPr lang="as-IN" sz="1600" dirty="0">
                <a:solidFill>
                  <a:srgbClr val="FF0000"/>
                </a:solidFill>
                <a:latin typeface="Bangla" panose="03000603000000000000" pitchFamily="66" charset="0"/>
                <a:cs typeface="Bangla" panose="03000603000000000000" pitchFamily="66" charset="0"/>
              </a:rPr>
              <a:t>কাফের জ্বিনরাও জাহান্নামী</a:t>
            </a:r>
          </a:p>
          <a:p>
            <a:r>
              <a:rPr lang="as-IN" sz="1600" dirty="0">
                <a:solidFill>
                  <a:schemeClr val="accent6">
                    <a:lumMod val="75000"/>
                  </a:schemeClr>
                </a:solidFill>
                <a:latin typeface="Bangla" panose="03000603000000000000" pitchFamily="66" charset="0"/>
                <a:cs typeface="Bangla" panose="03000603000000000000" pitchFamily="66" charset="0"/>
              </a:rPr>
              <a:t>মানুষের মতই জ্বিনদেরও ভাল-মন্দ উভয়ই আছে। ভাল জ্বিনরা যেমন জান্নাতে যাবে, তেমনি খারাপ জ্বিনরা যাবে জাহান্নামে৷ মহান আল্লাহ উভয় জাতিকেই ইবাদতের নির্দেশ দিয়েছেন। তিনি বলেছেন,</a:t>
            </a:r>
            <a:endParaRPr lang="as-IN" sz="1600" dirty="0">
              <a:solidFill>
                <a:srgbClr val="7030A0"/>
              </a:solidFill>
              <a:latin typeface="Bangla" panose="03000603000000000000" pitchFamily="66" charset="0"/>
              <a:cs typeface="Bangla" panose="03000603000000000000" pitchFamily="66" charset="0"/>
            </a:endParaRPr>
          </a:p>
          <a:p>
            <a:r>
              <a:rPr lang="ar-AE" sz="1600" dirty="0">
                <a:solidFill>
                  <a:srgbClr val="7030A0"/>
                </a:solidFill>
                <a:latin typeface="Bangla" panose="03000603000000000000" pitchFamily="66" charset="0"/>
              </a:rPr>
              <a:t>وَمَا خَلَقْتُ الْجِنَّ وَالْإِنسَ إِلَّا لِيَعْبُدُونِ</a:t>
            </a:r>
          </a:p>
          <a:p>
            <a:r>
              <a:rPr lang="as-IN" sz="1600" dirty="0">
                <a:solidFill>
                  <a:srgbClr val="7030A0"/>
                </a:solidFill>
                <a:latin typeface="Bangla" panose="03000603000000000000" pitchFamily="66" charset="0"/>
                <a:cs typeface="Bangla" panose="03000603000000000000" pitchFamily="66" charset="0"/>
              </a:rPr>
              <a:t>আমি সৃষ্টি করেছি জ্বিন ও মানুষকে কেবল এ জন্য যে, তারা আমারই ইবাদত করবে। (যারিয়াতঃ ৫৬)</a:t>
            </a:r>
            <a:endParaRPr lang="en-US" sz="1600" dirty="0">
              <a:solidFill>
                <a:srgbClr val="7030A0"/>
              </a:solidFill>
              <a:latin typeface="Bangla" panose="03000603000000000000" pitchFamily="66" charset="0"/>
              <a:cs typeface="Bangla" panose="03000603000000000000" pitchFamily="66" charset="0"/>
            </a:endParaRPr>
          </a:p>
          <a:p>
            <a:endParaRPr lang="en-US" sz="1600" dirty="0">
              <a:solidFill>
                <a:srgbClr val="0070C0"/>
              </a:solidFill>
              <a:latin typeface="Bangla" panose="03000603000000000000" pitchFamily="66" charset="0"/>
              <a:cs typeface="Bangla" panose="03000603000000000000" pitchFamily="66" charset="0"/>
            </a:endParaRPr>
          </a:p>
          <a:p>
            <a:r>
              <a:rPr lang="ar-AE" sz="1600" dirty="0">
                <a:solidFill>
                  <a:srgbClr val="0070C0"/>
                </a:solidFill>
                <a:latin typeface="Bangla" panose="03000603000000000000" pitchFamily="66" charset="0"/>
                <a:cs typeface="Bangla" panose="03000603000000000000" pitchFamily="66" charset="0"/>
              </a:rPr>
              <a:t>وَتَمَّتْ كَلِمَةُ رَبِّكَ لَأَمْلَأَنَّ جَهَنَّمَ مِنَ الْجِنَّةِ وَالنَّاسِ أَجْمَعِينَ</a:t>
            </a:r>
          </a:p>
          <a:p>
            <a:r>
              <a:rPr lang="as-IN" sz="1600" dirty="0">
                <a:solidFill>
                  <a:srgbClr val="0070C0"/>
                </a:solidFill>
                <a:latin typeface="Bangla" panose="03000603000000000000" pitchFamily="66" charset="0"/>
                <a:cs typeface="Bangla" panose="03000603000000000000" pitchFamily="66" charset="0"/>
              </a:rPr>
              <a:t>আমি জিন ও মানুষ উভয় দ্বারা জাহান্নাম পূর্ণ করবই’ তোমার প্রতিপালকের এই বাণী পূর্ণ হবেই। (হূদঃ ১১৯)</a:t>
            </a:r>
            <a:endParaRPr lang="en-US" sz="1600" dirty="0">
              <a:solidFill>
                <a:srgbClr val="0070C0"/>
              </a:solidFill>
              <a:latin typeface="Bangla" panose="03000603000000000000" pitchFamily="66" charset="0"/>
              <a:cs typeface="Bangla" panose="03000603000000000000" pitchFamily="66" charset="0"/>
            </a:endParaRPr>
          </a:p>
          <a:p>
            <a:endParaRPr lang="as-IN" sz="1600" dirty="0">
              <a:solidFill>
                <a:srgbClr val="0070C0"/>
              </a:solidFill>
              <a:latin typeface="Bangla" panose="03000603000000000000" pitchFamily="66" charset="0"/>
              <a:cs typeface="Bangla" panose="03000603000000000000" pitchFamily="66" charset="0"/>
            </a:endParaRPr>
          </a:p>
          <a:p>
            <a:r>
              <a:rPr lang="as-IN" sz="1600" dirty="0">
                <a:solidFill>
                  <a:schemeClr val="accent6">
                    <a:lumMod val="75000"/>
                  </a:schemeClr>
                </a:solidFill>
                <a:latin typeface="Bangla" panose="03000603000000000000" pitchFamily="66" charset="0"/>
                <a:cs typeface="Bangla" panose="03000603000000000000" pitchFamily="66" charset="0"/>
              </a:rPr>
              <a:t>সুতরাং ইবাদত না করলে জাহান্নামে যেতে হবে। জ্বিনকেও হাশরের ময়দানে জমায়েত করা হবে। মহান আল্লাহ বলেছেন</a:t>
            </a:r>
            <a:endParaRPr lang="en-US" sz="1600" dirty="0">
              <a:solidFill>
                <a:schemeClr val="accent6">
                  <a:lumMod val="75000"/>
                </a:schemeClr>
              </a:solidFill>
              <a:latin typeface="Bangla" panose="03000603000000000000" pitchFamily="66" charset="0"/>
              <a:cs typeface="Bangla" panose="03000603000000000000" pitchFamily="66" charset="0"/>
            </a:endParaRPr>
          </a:p>
          <a:p>
            <a:r>
              <a:rPr lang="as-IN" sz="1600" dirty="0">
                <a:solidFill>
                  <a:schemeClr val="accent6">
                    <a:lumMod val="75000"/>
                  </a:schemeClr>
                </a:solidFill>
                <a:latin typeface="Bangla" panose="03000603000000000000" pitchFamily="66" charset="0"/>
                <a:cs typeface="Bangla" panose="03000603000000000000" pitchFamily="66" charset="0"/>
              </a:rPr>
              <a:t>যেদিন তিনি তাদের সকলকে একত্র করবেন (এবং বলবেন,) ‘হে জিন সম্প্রদায়! তোমরা অনেক মানুষকে তোমাদের অনুগত করেছিলে। আর মানব-সমাজের মধ্যে তাদের বন্ধুগণ বলবে, হে আমাদের প্রতিপালক। আমরা পরস্পর পরস্পর দ্বারা লাভবান হয়েছি এবং তুমি আমাদের জন্য যে সময় নির্ধারিত করেছিলে এখন আমরা তাতে উপনীত হয়েছি। আল্লাহ বলবেন, জাহান্নামই তোমাদের বাসস্থান, সেখানে তোমরা চিরদিন থাকবে; যদি না আল্লাহ অন্য রকম ইচ্ছা করেন। নিশ্চয়ই তোমার প্রতিপালক প্রজ্ঞাময়, সবিশেষ অবহিত। (আনআমঃ ১২৮)</a:t>
            </a:r>
            <a:endParaRPr lang="en-US" sz="1600" dirty="0">
              <a:solidFill>
                <a:schemeClr val="accent6">
                  <a:lumMod val="75000"/>
                </a:schemeClr>
              </a:solidFill>
              <a:latin typeface="Bangla" panose="03000603000000000000" pitchFamily="66" charset="0"/>
              <a:cs typeface="Bangla" panose="03000603000000000000" pitchFamily="66" charset="0"/>
            </a:endParaRPr>
          </a:p>
          <a:p>
            <a:r>
              <a:rPr lang="as-IN" sz="1600" dirty="0">
                <a:solidFill>
                  <a:schemeClr val="accent6">
                    <a:lumMod val="75000"/>
                  </a:schemeClr>
                </a:solidFill>
                <a:latin typeface="Bangla" panose="03000603000000000000" pitchFamily="66" charset="0"/>
                <a:cs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সুতরাং শপথ তোমার প্রতিপালকের! আমি অবশ্যই তাদেরকে এবং শয়তানদেরকে সমবেত করব। অতঃপর আমি অবশ্যই তাদেরকে নতজানু অবস্থায় জাহান্নামের চতুর্দিকে উপস্থিত করব। অতঃপর প্রত্যেক দলের মধ্যে যে পরম দয়াময়ের প্রতি সর্বাধিক অবাধ্য আমি তাকে টেনে অবশ্যই বের করব। তারপর আমি অবশ্যই তাদের মধ্যে যারা জাহান্নাম প্রবেশের অধিকতর যোগ্য তাদের বিষয়ে অধিক অবগত। (মারয়ামঃ ৬৮-৭০)</a:t>
            </a:r>
          </a:p>
        </p:txBody>
      </p:sp>
      <p:pic>
        <p:nvPicPr>
          <p:cNvPr id="9" name="Picture 8" descr="A picture containing indoor, light&#10;&#10;Description automatically generated">
            <a:extLst>
              <a:ext uri="{FF2B5EF4-FFF2-40B4-BE49-F238E27FC236}">
                <a16:creationId xmlns:a16="http://schemas.microsoft.com/office/drawing/2014/main" id="{51F516B6-30E2-4361-8E0A-AECB608AB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32195" y="3241642"/>
            <a:ext cx="6858002" cy="374714"/>
          </a:xfrm>
          <a:prstGeom prst="rect">
            <a:avLst/>
          </a:prstGeom>
        </p:spPr>
      </p:pic>
    </p:spTree>
    <p:extLst>
      <p:ext uri="{BB962C8B-B14F-4D97-AF65-F5344CB8AC3E}">
        <p14:creationId xmlns:p14="http://schemas.microsoft.com/office/powerpoint/2010/main" val="3289694570"/>
      </p:ext>
    </p:extLst>
  </p:cSld>
  <p:clrMapOvr>
    <a:masterClrMapping/>
  </p:clrMapOvr>
</p:sld>
</file>

<file path=ppt/theme/theme1.xml><?xml version="1.0" encoding="utf-8"?>
<a:theme xmlns:a="http://schemas.openxmlformats.org/drawingml/2006/main" name="CosineVTI">
  <a:themeElements>
    <a:clrScheme name="AnalogousFromRegularSeedRightStep">
      <a:dk1>
        <a:srgbClr val="000000"/>
      </a:dk1>
      <a:lt1>
        <a:srgbClr val="FFFFFF"/>
      </a:lt1>
      <a:dk2>
        <a:srgbClr val="223C2A"/>
      </a:dk2>
      <a:lt2>
        <a:srgbClr val="E2E7E8"/>
      </a:lt2>
      <a:accent1>
        <a:srgbClr val="C3644D"/>
      </a:accent1>
      <a:accent2>
        <a:srgbClr val="B1833B"/>
      </a:accent2>
      <a:accent3>
        <a:srgbClr val="A5A842"/>
      </a:accent3>
      <a:accent4>
        <a:srgbClr val="7DB13B"/>
      </a:accent4>
      <a:accent5>
        <a:srgbClr val="57B848"/>
      </a:accent5>
      <a:accent6>
        <a:srgbClr val="3BB15C"/>
      </a:accent6>
      <a:hlink>
        <a:srgbClr val="368EA3"/>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377</TotalTime>
  <Words>4821</Words>
  <Application>Microsoft Office PowerPoint</Application>
  <PresentationFormat>Widescreen</PresentationFormat>
  <Paragraphs>178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Bangla</vt:lpstr>
      <vt:lpstr>Grandview</vt:lpstr>
      <vt:lpstr>Wingdings</vt:lpstr>
      <vt:lpstr>CosineVTI</vt:lpstr>
      <vt:lpstr> মৃত ব‍্যক্তি ও আমরা-১৪তম পর্ব              জাহান্নাম-৩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মৃত ব‍্যক্তি ও আমরা-১৪তম পর্ব              জাহান্নাম-৩</dc:title>
  <dc:creator>Mahbuba Rehana Raheen</dc:creator>
  <cp:lastModifiedBy>Mahbuba Rehana Raheen</cp:lastModifiedBy>
  <cp:revision>1</cp:revision>
  <dcterms:created xsi:type="dcterms:W3CDTF">2021-12-08T14:05:16Z</dcterms:created>
  <dcterms:modified xsi:type="dcterms:W3CDTF">2021-12-09T12:50:50Z</dcterms:modified>
</cp:coreProperties>
</file>