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5C"/>
    <a:srgbClr val="177FF8"/>
    <a:srgbClr val="AB5606"/>
    <a:srgbClr val="41A3BC"/>
    <a:srgbClr val="023A53"/>
    <a:srgbClr val="C11800"/>
    <a:srgbClr val="023B54"/>
    <a:srgbClr val="822539"/>
    <a:srgbClr val="0C5E45"/>
    <a:srgbClr val="1C5E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11/25/2021</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44479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11/25/2021</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01635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11/25/2021</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51683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11/25/2021</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511930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11/25/2021</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390192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11/25/2021</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26077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11/25/2021</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80655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11/25/2021</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6150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11/25/2021</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43076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11/25/2021</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84873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11/25/2021</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204038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11/25/2021</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10598677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794" r:id="rId6"/>
    <p:sldLayoutId id="2147483790" r:id="rId7"/>
    <p:sldLayoutId id="2147483791" r:id="rId8"/>
    <p:sldLayoutId id="2147483792" r:id="rId9"/>
    <p:sldLayoutId id="2147483793" r:id="rId10"/>
    <p:sldLayoutId id="2147483795"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Freeform: Shape 85">
            <a:extLst>
              <a:ext uri="{FF2B5EF4-FFF2-40B4-BE49-F238E27FC236}">
                <a16:creationId xmlns:a16="http://schemas.microsoft.com/office/drawing/2014/main" id="{1BCA3EB1-5C8D-493D-87FC-33CB30025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8611246" y="-99172"/>
            <a:ext cx="5461" cy="192871"/>
          </a:xfrm>
          <a:custGeom>
            <a:avLst/>
            <a:gdLst>
              <a:gd name="connsiteX0" fmla="*/ 5461 w 5461"/>
              <a:gd name="connsiteY0" fmla="*/ 0 h 192871"/>
              <a:gd name="connsiteX1" fmla="*/ 0 w 5461"/>
              <a:gd name="connsiteY1" fmla="*/ 0 h 192871"/>
              <a:gd name="connsiteX2" fmla="*/ 0 w 5461"/>
              <a:gd name="connsiteY2" fmla="*/ 192871 h 192871"/>
              <a:gd name="connsiteX3" fmla="*/ 999 w 5461"/>
              <a:gd name="connsiteY3" fmla="*/ 179506 h 192871"/>
              <a:gd name="connsiteX4" fmla="*/ 5461 w 5461"/>
              <a:gd name="connsiteY4" fmla="*/ 0 h 19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 h="192871">
                <a:moveTo>
                  <a:pt x="5461" y="0"/>
                </a:moveTo>
                <a:lnTo>
                  <a:pt x="0" y="0"/>
                </a:lnTo>
                <a:lnTo>
                  <a:pt x="0" y="192871"/>
                </a:lnTo>
                <a:lnTo>
                  <a:pt x="999" y="179506"/>
                </a:lnTo>
                <a:cubicBezTo>
                  <a:pt x="3961" y="120052"/>
                  <a:pt x="5461" y="60204"/>
                  <a:pt x="5461" y="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useBgFill="1">
        <p:nvSpPr>
          <p:cNvPr id="88" name="Rectangle 87">
            <a:extLst>
              <a:ext uri="{FF2B5EF4-FFF2-40B4-BE49-F238E27FC236}">
                <a16:creationId xmlns:a16="http://schemas.microsoft.com/office/drawing/2014/main" id="{CE20D556-7E4E-41CC-BFE3-88D8C16D33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64F207-3536-4BB3-92DF-7982D3AC187B}"/>
              </a:ext>
            </a:extLst>
          </p:cNvPr>
          <p:cNvSpPr>
            <a:spLocks noGrp="1"/>
          </p:cNvSpPr>
          <p:nvPr>
            <p:ph type="ctrTitle"/>
          </p:nvPr>
        </p:nvSpPr>
        <p:spPr>
          <a:xfrm>
            <a:off x="7914" y="1066800"/>
            <a:ext cx="5206300" cy="2221523"/>
          </a:xfrm>
        </p:spPr>
        <p:txBody>
          <a:bodyPr anchor="t">
            <a:normAutofit/>
          </a:bodyPr>
          <a:lstStyle/>
          <a:p>
            <a:pPr marL="0" marR="0">
              <a:spcBef>
                <a:spcPts val="0"/>
              </a:spcBef>
              <a:spcAft>
                <a:spcPts val="800"/>
              </a:spcAft>
            </a:pPr>
            <a:r>
              <a:rPr lang="en-US" dirty="0">
                <a:effectLst/>
                <a:latin typeface="Bangla" panose="03000603000000000000" pitchFamily="66" charset="0"/>
                <a:ea typeface="Calibri" panose="020F0502020204030204" pitchFamily="34" charset="0"/>
                <a:cs typeface="Times New Roman" panose="02020603050405020304" pitchFamily="18" charset="0"/>
              </a:rPr>
              <a:t> </a:t>
            </a:r>
            <a:r>
              <a:rPr lang="en-US" sz="2800" dirty="0" err="1">
                <a:solidFill>
                  <a:srgbClr val="0C5E45"/>
                </a:solidFill>
                <a:effectLst/>
                <a:latin typeface="Bangla" panose="03000603000000000000" pitchFamily="66" charset="0"/>
                <a:ea typeface="Calibri" panose="020F0502020204030204" pitchFamily="34" charset="0"/>
                <a:cs typeface="Times New Roman" panose="02020603050405020304" pitchFamily="18" charset="0"/>
              </a:rPr>
              <a:t>মৃত</a:t>
            </a:r>
            <a:r>
              <a:rPr lang="en-US" sz="2800" dirty="0">
                <a:solidFill>
                  <a:srgbClr val="0C5E45"/>
                </a:solidFill>
                <a:effectLst/>
                <a:latin typeface="Bangla" panose="03000603000000000000" pitchFamily="66" charset="0"/>
                <a:ea typeface="Calibri" panose="020F0502020204030204" pitchFamily="34" charset="0"/>
                <a:cs typeface="Times New Roman" panose="02020603050405020304" pitchFamily="18" charset="0"/>
              </a:rPr>
              <a:t> </a:t>
            </a:r>
            <a:r>
              <a:rPr lang="en-US" sz="2800" dirty="0" err="1">
                <a:solidFill>
                  <a:srgbClr val="0C5E45"/>
                </a:solidFill>
                <a:effectLst/>
                <a:latin typeface="Bangla" panose="03000603000000000000" pitchFamily="66" charset="0"/>
                <a:ea typeface="Calibri" panose="020F0502020204030204" pitchFamily="34" charset="0"/>
                <a:cs typeface="Times New Roman" panose="02020603050405020304" pitchFamily="18" charset="0"/>
              </a:rPr>
              <a:t>ব‍্যক্তি</a:t>
            </a:r>
            <a:r>
              <a:rPr lang="en-US" sz="2800" dirty="0">
                <a:solidFill>
                  <a:srgbClr val="0C5E45"/>
                </a:solidFill>
                <a:effectLst/>
                <a:latin typeface="Bangla" panose="03000603000000000000" pitchFamily="66" charset="0"/>
                <a:ea typeface="Calibri" panose="020F0502020204030204" pitchFamily="34" charset="0"/>
                <a:cs typeface="Times New Roman" panose="02020603050405020304" pitchFamily="18" charset="0"/>
              </a:rPr>
              <a:t> ও আমরা-১৩তম</a:t>
            </a:r>
            <a:br>
              <a:rPr lang="en-US" sz="2800" dirty="0">
                <a:solidFill>
                  <a:srgbClr val="0C5E45"/>
                </a:solidFill>
                <a:effectLst/>
                <a:latin typeface="Bangla" panose="03000603000000000000" pitchFamily="66" charset="0"/>
                <a:ea typeface="Calibri" panose="020F0502020204030204" pitchFamily="34" charset="0"/>
                <a:cs typeface="Times New Roman" panose="02020603050405020304" pitchFamily="18" charset="0"/>
              </a:rPr>
            </a:br>
            <a:r>
              <a:rPr lang="en-US" sz="2800" dirty="0">
                <a:solidFill>
                  <a:srgbClr val="0C5E45"/>
                </a:solidFill>
                <a:effectLst/>
                <a:latin typeface="Bangla" panose="03000603000000000000" pitchFamily="66" charset="0"/>
                <a:ea typeface="Calibri" panose="020F0502020204030204" pitchFamily="34" charset="0"/>
                <a:cs typeface="Times New Roman" panose="02020603050405020304" pitchFamily="18" charset="0"/>
              </a:rPr>
              <a:t>                 </a:t>
            </a:r>
            <a:br>
              <a:rPr lang="en-US" sz="2800" dirty="0">
                <a:solidFill>
                  <a:srgbClr val="0C5E45"/>
                </a:solidFill>
                <a:effectLst/>
                <a:latin typeface="Bangla" panose="03000603000000000000" pitchFamily="66" charset="0"/>
                <a:ea typeface="Calibri" panose="020F0502020204030204" pitchFamily="34" charset="0"/>
                <a:cs typeface="Times New Roman" panose="02020603050405020304" pitchFamily="18" charset="0"/>
              </a:rPr>
            </a:br>
            <a:r>
              <a:rPr lang="en-US" sz="2800" dirty="0">
                <a:solidFill>
                  <a:srgbClr val="822539"/>
                </a:solidFill>
                <a:effectLst/>
                <a:latin typeface="Bangla" panose="03000603000000000000" pitchFamily="66" charset="0"/>
                <a:ea typeface="Calibri" panose="020F0502020204030204" pitchFamily="34" charset="0"/>
                <a:cs typeface="Times New Roman" panose="02020603050405020304" pitchFamily="18" charset="0"/>
              </a:rPr>
              <a:t>           জাহান্নাম-পর্বঃ১</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22CF6F91-94A9-4313-A61D-A17FE9990877}"/>
              </a:ext>
            </a:extLst>
          </p:cNvPr>
          <p:cNvSpPr>
            <a:spLocks noGrp="1"/>
          </p:cNvSpPr>
          <p:nvPr>
            <p:ph type="subTitle" idx="1"/>
          </p:nvPr>
        </p:nvSpPr>
        <p:spPr>
          <a:xfrm>
            <a:off x="1404482" y="3565789"/>
            <a:ext cx="4739054" cy="1313943"/>
          </a:xfrm>
        </p:spPr>
        <p:txBody>
          <a:bodyPr anchor="t">
            <a:noAutofit/>
          </a:bodyPr>
          <a:lstStyle/>
          <a:p>
            <a:pPr>
              <a:lnSpc>
                <a:spcPct val="110000"/>
              </a:lnSpc>
            </a:pPr>
            <a:r>
              <a:rPr lang="en-US" sz="2000" dirty="0" err="1">
                <a:solidFill>
                  <a:srgbClr val="2D8FC8"/>
                </a:solidFill>
                <a:latin typeface="Bangla" panose="03000603000000000000" pitchFamily="66" charset="0"/>
                <a:cs typeface="Bangla" panose="03000603000000000000" pitchFamily="66" charset="0"/>
              </a:rPr>
              <a:t>আসসালামু’আলাইকুম</a:t>
            </a:r>
            <a:r>
              <a:rPr lang="en-US" sz="2000" dirty="0">
                <a:solidFill>
                  <a:srgbClr val="2D8FC8"/>
                </a:solidFill>
                <a:latin typeface="Bangla" panose="03000603000000000000" pitchFamily="66" charset="0"/>
                <a:cs typeface="Bangla" panose="03000603000000000000" pitchFamily="66" charset="0"/>
              </a:rPr>
              <a:t> </a:t>
            </a:r>
          </a:p>
          <a:p>
            <a:pPr>
              <a:lnSpc>
                <a:spcPct val="110000"/>
              </a:lnSpc>
            </a:pPr>
            <a:r>
              <a:rPr lang="en-US" sz="2000" dirty="0">
                <a:latin typeface="Bangla" panose="03000603000000000000" pitchFamily="66" charset="0"/>
                <a:cs typeface="Bangla" panose="03000603000000000000" pitchFamily="66" charset="0"/>
              </a:rPr>
              <a:t>           </a:t>
            </a:r>
            <a:r>
              <a:rPr lang="en-US" sz="2000" dirty="0" err="1">
                <a:solidFill>
                  <a:srgbClr val="61517C"/>
                </a:solidFill>
                <a:latin typeface="Bangla" panose="03000603000000000000" pitchFamily="66" charset="0"/>
                <a:cs typeface="Bangla" panose="03000603000000000000" pitchFamily="66" charset="0"/>
              </a:rPr>
              <a:t>ওয়া</a:t>
            </a:r>
            <a:r>
              <a:rPr lang="en-US" sz="2000" dirty="0">
                <a:solidFill>
                  <a:srgbClr val="61517C"/>
                </a:solidFill>
                <a:latin typeface="Bangla" panose="03000603000000000000" pitchFamily="66" charset="0"/>
                <a:cs typeface="Bangla" panose="03000603000000000000" pitchFamily="66" charset="0"/>
              </a:rPr>
              <a:t> </a:t>
            </a:r>
            <a:r>
              <a:rPr lang="en-US" sz="2000" dirty="0" err="1">
                <a:solidFill>
                  <a:srgbClr val="61517C"/>
                </a:solidFill>
                <a:latin typeface="Bangla" panose="03000603000000000000" pitchFamily="66" charset="0"/>
                <a:cs typeface="Bangla" panose="03000603000000000000" pitchFamily="66" charset="0"/>
              </a:rPr>
              <a:t>রাহমাতুল্লাহি</a:t>
            </a:r>
            <a:r>
              <a:rPr lang="en-US" sz="2000" dirty="0">
                <a:solidFill>
                  <a:srgbClr val="61517C"/>
                </a:solidFill>
                <a:latin typeface="Bangla" panose="03000603000000000000" pitchFamily="66" charset="0"/>
                <a:cs typeface="Bangla" panose="03000603000000000000" pitchFamily="66" charset="0"/>
              </a:rPr>
              <a:t>  </a:t>
            </a:r>
          </a:p>
          <a:p>
            <a:pPr>
              <a:lnSpc>
                <a:spcPct val="110000"/>
              </a:lnSpc>
            </a:pPr>
            <a:r>
              <a:rPr lang="en-US" sz="2000" dirty="0">
                <a:solidFill>
                  <a:srgbClr val="1C5E85"/>
                </a:solidFill>
                <a:latin typeface="Bangla" panose="03000603000000000000" pitchFamily="66" charset="0"/>
                <a:cs typeface="Bangla" panose="03000603000000000000" pitchFamily="66" charset="0"/>
              </a:rPr>
              <a:t>                  </a:t>
            </a:r>
            <a:r>
              <a:rPr lang="en-US" sz="2000" dirty="0" err="1">
                <a:solidFill>
                  <a:srgbClr val="1C5E85"/>
                </a:solidFill>
                <a:latin typeface="Bangla" panose="03000603000000000000" pitchFamily="66" charset="0"/>
                <a:cs typeface="Bangla" panose="03000603000000000000" pitchFamily="66" charset="0"/>
              </a:rPr>
              <a:t>ওয়া</a:t>
            </a:r>
            <a:r>
              <a:rPr lang="en-US" sz="2000" dirty="0">
                <a:solidFill>
                  <a:srgbClr val="1C5E85"/>
                </a:solidFill>
                <a:latin typeface="Bangla" panose="03000603000000000000" pitchFamily="66" charset="0"/>
                <a:cs typeface="Bangla" panose="03000603000000000000" pitchFamily="66" charset="0"/>
              </a:rPr>
              <a:t> </a:t>
            </a:r>
            <a:r>
              <a:rPr lang="en-US" sz="2000" dirty="0" err="1">
                <a:solidFill>
                  <a:srgbClr val="1C5E85"/>
                </a:solidFill>
                <a:latin typeface="Bangla" panose="03000603000000000000" pitchFamily="66" charset="0"/>
                <a:cs typeface="Bangla" panose="03000603000000000000" pitchFamily="66" charset="0"/>
              </a:rPr>
              <a:t>বারাকাতুহ</a:t>
            </a:r>
            <a:endParaRPr lang="en-US" sz="2000" dirty="0">
              <a:solidFill>
                <a:srgbClr val="1C5E85"/>
              </a:solidFill>
              <a:latin typeface="Bangla" panose="03000603000000000000" pitchFamily="66" charset="0"/>
              <a:cs typeface="Bangla" panose="03000603000000000000" pitchFamily="66" charset="0"/>
            </a:endParaRPr>
          </a:p>
        </p:txBody>
      </p:sp>
      <p:sp>
        <p:nvSpPr>
          <p:cNvPr id="90" name="Rectangle 89">
            <a:extLst>
              <a:ext uri="{FF2B5EF4-FFF2-40B4-BE49-F238E27FC236}">
                <a16:creationId xmlns:a16="http://schemas.microsoft.com/office/drawing/2014/main" id="{295842B8-E896-4BA9-9F94-081F56EDA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222126" y="754"/>
            <a:ext cx="6964901" cy="34289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51060EF5-ACF3-4F91-9F96-6E441E2F2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5253712" y="-31589"/>
            <a:ext cx="3425117" cy="3488283"/>
          </a:xfrm>
          <a:custGeom>
            <a:avLst/>
            <a:gdLst>
              <a:gd name="connsiteX0" fmla="*/ 3425117 w 3425117"/>
              <a:gd name="connsiteY0" fmla="*/ 3488283 h 3488283"/>
              <a:gd name="connsiteX1" fmla="*/ 3425117 w 3425117"/>
              <a:gd name="connsiteY1" fmla="*/ 192871 h 3488283"/>
              <a:gd name="connsiteX2" fmla="*/ 3412874 w 3425117"/>
              <a:gd name="connsiteY2" fmla="*/ 356656 h 3488283"/>
              <a:gd name="connsiteX3" fmla="*/ 1579 w 3425117"/>
              <a:gd name="connsiteY3" fmla="*/ 3488282 h 3488283"/>
              <a:gd name="connsiteX4" fmla="*/ 1578 w 3425117"/>
              <a:gd name="connsiteY4" fmla="*/ 0 h 3488283"/>
              <a:gd name="connsiteX5" fmla="*/ 0 w 3425117"/>
              <a:gd name="connsiteY5" fmla="*/ 0 h 3488283"/>
              <a:gd name="connsiteX6" fmla="*/ 1 w 3425117"/>
              <a:gd name="connsiteY6" fmla="*/ 3488283 h 3488283"/>
              <a:gd name="connsiteX7" fmla="*/ 3425117 w 3425117"/>
              <a:gd name="connsiteY7" fmla="*/ 3488283 h 348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5117" h="3488283">
                <a:moveTo>
                  <a:pt x="3425117" y="3488283"/>
                </a:moveTo>
                <a:lnTo>
                  <a:pt x="3425117" y="192871"/>
                </a:lnTo>
                <a:lnTo>
                  <a:pt x="3412874" y="356656"/>
                </a:lnTo>
                <a:cubicBezTo>
                  <a:pt x="3237275" y="2115643"/>
                  <a:pt x="1777000" y="3488282"/>
                  <a:pt x="1579" y="3488282"/>
                </a:cubicBezTo>
                <a:lnTo>
                  <a:pt x="1578" y="0"/>
                </a:lnTo>
                <a:lnTo>
                  <a:pt x="0" y="0"/>
                </a:lnTo>
                <a:lnTo>
                  <a:pt x="1" y="3488283"/>
                </a:lnTo>
                <a:lnTo>
                  <a:pt x="3425117" y="3488283"/>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24" name="Picture 23" descr="Text, whiteboard&#10;&#10;Description automatically generated">
            <a:extLst>
              <a:ext uri="{FF2B5EF4-FFF2-40B4-BE49-F238E27FC236}">
                <a16:creationId xmlns:a16="http://schemas.microsoft.com/office/drawing/2014/main" id="{99B4DDAB-A5D1-4C65-8211-AF212BD6C189}"/>
              </a:ext>
            </a:extLst>
          </p:cNvPr>
          <p:cNvPicPr>
            <a:picLocks noChangeAspect="1"/>
          </p:cNvPicPr>
          <p:nvPr/>
        </p:nvPicPr>
        <p:blipFill rotWithShape="1">
          <a:blip r:embed="rId2">
            <a:extLst>
              <a:ext uri="{28A0092B-C50C-407E-A947-70E740481C1C}">
                <a14:useLocalDpi xmlns:a14="http://schemas.microsoft.com/office/drawing/2010/main" val="0"/>
              </a:ext>
            </a:extLst>
          </a:blip>
          <a:srcRect b="12271"/>
          <a:stretch/>
        </p:blipFill>
        <p:spPr>
          <a:xfrm>
            <a:off x="6964574" y="876977"/>
            <a:ext cx="4303790" cy="2134078"/>
          </a:xfrm>
          <a:prstGeom prst="rect">
            <a:avLst/>
          </a:prstGeom>
        </p:spPr>
      </p:pic>
      <p:sp>
        <p:nvSpPr>
          <p:cNvPr id="94" name="Rectangle 93">
            <a:extLst>
              <a:ext uri="{FF2B5EF4-FFF2-40B4-BE49-F238E27FC236}">
                <a16:creationId xmlns:a16="http://schemas.microsoft.com/office/drawing/2014/main" id="{50322D4C-51DD-4EED-8CC9-4BF4C328B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222128" y="3429318"/>
            <a:ext cx="3488283" cy="3428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7BDC155-5A21-474B-9AB8-6D8CCFFA8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2607" y="3648555"/>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le for swirled colored paper">
            <a:extLst>
              <a:ext uri="{FF2B5EF4-FFF2-40B4-BE49-F238E27FC236}">
                <a16:creationId xmlns:a16="http://schemas.microsoft.com/office/drawing/2014/main" id="{BD7A22D3-F9F2-4A6B-B90F-9645F7819667}"/>
              </a:ext>
            </a:extLst>
          </p:cNvPr>
          <p:cNvPicPr>
            <a:picLocks noChangeAspect="1"/>
          </p:cNvPicPr>
          <p:nvPr/>
        </p:nvPicPr>
        <p:blipFill rotWithShape="1">
          <a:blip r:embed="rId3"/>
          <a:srcRect l="15292" r="18208"/>
          <a:stretch/>
        </p:blipFill>
        <p:spPr>
          <a:xfrm>
            <a:off x="6048343" y="4275608"/>
            <a:ext cx="1892421" cy="1892421"/>
          </a:xfrm>
          <a:prstGeom prst="rect">
            <a:avLst/>
          </a:prstGeom>
        </p:spPr>
      </p:pic>
      <p:sp>
        <p:nvSpPr>
          <p:cNvPr id="98" name="Rectangle 97">
            <a:extLst>
              <a:ext uri="{FF2B5EF4-FFF2-40B4-BE49-F238E27FC236}">
                <a16:creationId xmlns:a16="http://schemas.microsoft.com/office/drawing/2014/main" id="{54A99E2A-98DD-4F29-818D-A392C35C3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10412" y="3429318"/>
            <a:ext cx="3481587" cy="34289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34">
            <a:extLst>
              <a:ext uri="{FF2B5EF4-FFF2-40B4-BE49-F238E27FC236}">
                <a16:creationId xmlns:a16="http://schemas.microsoft.com/office/drawing/2014/main" id="{B0A41132-F07C-4F70-9EA0-2546A8B5C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732909" y="3406822"/>
            <a:ext cx="3428681" cy="3473674"/>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916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2F47D1-A2AD-46C0-B4D5-BF9EE2E599F4}"/>
              </a:ext>
            </a:extLst>
          </p:cNvPr>
          <p:cNvSpPr txBox="1"/>
          <p:nvPr/>
        </p:nvSpPr>
        <p:spPr>
          <a:xfrm>
            <a:off x="2688249" y="66160"/>
            <a:ext cx="2050805" cy="342466"/>
          </a:xfrm>
          <a:prstGeom prst="rect">
            <a:avLst/>
          </a:prstGeom>
          <a:noFill/>
        </p:spPr>
        <p:txBody>
          <a:bodyPr wrap="square">
            <a:spAutoFit/>
          </a:bodyPr>
          <a:lstStyle/>
          <a:p>
            <a:pPr marL="0" marR="0">
              <a:lnSpc>
                <a:spcPct val="107000"/>
              </a:lnSpc>
              <a:spcBef>
                <a:spcPts val="0"/>
              </a:spcBef>
              <a:spcAft>
                <a:spcPts val="800"/>
              </a:spcAft>
            </a:pPr>
            <a:r>
              <a:rPr lang="en-US" sz="1600"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জাহান্নামের</a:t>
            </a:r>
            <a:r>
              <a:rPr lang="en-US" sz="1600" dirty="0">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 </a:t>
            </a:r>
            <a:r>
              <a:rPr lang="en-US" sz="1600" dirty="0" err="1">
                <a:solidFill>
                  <a:srgbClr val="C00000"/>
                </a:solidFill>
                <a:effectLst/>
                <a:latin typeface="Bangla" panose="03000603000000000000" pitchFamily="66" charset="0"/>
                <a:ea typeface="Calibri" panose="020F0502020204030204" pitchFamily="34" charset="0"/>
                <a:cs typeface="Times New Roman" panose="02020603050405020304" pitchFamily="18" charset="0"/>
              </a:rPr>
              <a:t>বিশালতাঃ</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Background pattern, logo&#10;&#10;Description automatically generated">
            <a:extLst>
              <a:ext uri="{FF2B5EF4-FFF2-40B4-BE49-F238E27FC236}">
                <a16:creationId xmlns:a16="http://schemas.microsoft.com/office/drawing/2014/main" id="{49C9BF32-03DA-4C8A-8CD4-65777E8B3E6F}"/>
              </a:ext>
            </a:extLst>
          </p:cNvPr>
          <p:cNvPicPr>
            <a:picLocks noChangeAspect="1"/>
          </p:cNvPicPr>
          <p:nvPr/>
        </p:nvPicPr>
        <p:blipFill rotWithShape="1">
          <a:blip r:embed="rId2">
            <a:extLst>
              <a:ext uri="{28A0092B-C50C-407E-A947-70E740481C1C}">
                <a14:useLocalDpi xmlns:a14="http://schemas.microsoft.com/office/drawing/2010/main" val="0"/>
              </a:ext>
            </a:extLst>
          </a:blip>
          <a:srcRect l="36965" r="3379"/>
          <a:stretch/>
        </p:blipFill>
        <p:spPr>
          <a:xfrm>
            <a:off x="4838700" y="677007"/>
            <a:ext cx="545776" cy="6163407"/>
          </a:xfrm>
          <a:prstGeom prst="rect">
            <a:avLst/>
          </a:prstGeom>
        </p:spPr>
      </p:pic>
      <p:sp>
        <p:nvSpPr>
          <p:cNvPr id="7" name="TextBox 6">
            <a:extLst>
              <a:ext uri="{FF2B5EF4-FFF2-40B4-BE49-F238E27FC236}">
                <a16:creationId xmlns:a16="http://schemas.microsoft.com/office/drawing/2014/main" id="{1B078F04-74E1-40FE-8D07-A5E964C5DE9D}"/>
              </a:ext>
            </a:extLst>
          </p:cNvPr>
          <p:cNvSpPr txBox="1"/>
          <p:nvPr/>
        </p:nvSpPr>
        <p:spPr>
          <a:xfrm>
            <a:off x="120162" y="745469"/>
            <a:ext cx="4258407" cy="3416320"/>
          </a:xfrm>
          <a:prstGeom prst="rect">
            <a:avLst/>
          </a:prstGeom>
          <a:noFill/>
        </p:spPr>
        <p:txBody>
          <a:bodyPr wrap="square">
            <a:spAutoFit/>
          </a:bodyPr>
          <a:lstStyle/>
          <a:p>
            <a:r>
              <a:rPr lang="as-IN" dirty="0">
                <a:solidFill>
                  <a:srgbClr val="AB5606"/>
                </a:solidFill>
                <a:latin typeface="Bangla" panose="03000603000000000000" pitchFamily="66" charset="0"/>
                <a:cs typeface="Bangla" panose="03000603000000000000" pitchFamily="66" charset="0"/>
              </a:rPr>
              <a:t>আবু হুরায়রাহ (রা.) হতে বর্ণিত, তিনি বলেন, একদা আমরা রাসূলুল্লাহ (ছা.)-এর সাথে ছিলাম। যখন তিনি একটি শব্দ শুনলেন তখন বললেন, তোমরা কি জান এটা কি? তখন আমরা বললাম, আল্লাহ ও তাঁর রাসূলই ভাল জানেন। রাসূলুল্লাহ (ছা.) বললেন, এটি এক খন্ড পাথর যা জাহান্নামের মধ্যে নিক্ষেপ করা হয়েছে ৭০ বছর পূর্বে, এখন পর্যন্ত সে নিচের দিকে অবতরণ করছে জাহান্নামের তলা খুজে পাওয়া অবধি। অন্য হাদীছে এসেছে, আনাস (রা.) হতে বর্ণিত, তিনি বলেন, রাসূলুল্লাহ (ছা.) একদা একটি বড় পাথর খন্ডের দিকে ইশারা করে বলেন যে, যদি এই পাথরটি জাহান্নামের কিনারা দিয়ে তার ভিতরে নিক্ষেপ করা যায়, তবে ৭০ বছরেও সে তলা পাবেনা।</a:t>
            </a:r>
            <a:r>
              <a:rPr lang="en-US" dirty="0">
                <a:solidFill>
                  <a:srgbClr val="AB5606"/>
                </a:solidFill>
                <a:latin typeface="Bangla" panose="03000603000000000000" pitchFamily="66" charset="0"/>
                <a:cs typeface="Bangla" panose="03000603000000000000" pitchFamily="66" charset="0"/>
              </a:rPr>
              <a:t> </a:t>
            </a:r>
            <a:r>
              <a:rPr lang="en-US" dirty="0" err="1">
                <a:solidFill>
                  <a:srgbClr val="AB5606"/>
                </a:solidFill>
                <a:latin typeface="Bangla" panose="03000603000000000000" pitchFamily="66" charset="0"/>
                <a:cs typeface="Bangla" panose="03000603000000000000" pitchFamily="66" charset="0"/>
              </a:rPr>
              <a:t>মুসলিম</a:t>
            </a:r>
            <a:endParaRPr lang="en-US" dirty="0">
              <a:solidFill>
                <a:srgbClr val="AB5606"/>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BDC6BBEA-DCA8-4287-A4BA-A1373C4D5887}"/>
              </a:ext>
            </a:extLst>
          </p:cNvPr>
          <p:cNvSpPr txBox="1"/>
          <p:nvPr/>
        </p:nvSpPr>
        <p:spPr>
          <a:xfrm>
            <a:off x="5624879" y="901061"/>
            <a:ext cx="6097464" cy="1754326"/>
          </a:xfrm>
          <a:prstGeom prst="rect">
            <a:avLst/>
          </a:prstGeom>
          <a:noFill/>
        </p:spPr>
        <p:txBody>
          <a:bodyPr wrap="square">
            <a:spAutoFit/>
          </a:bodyPr>
          <a:lstStyle/>
          <a:p>
            <a:r>
              <a:rPr lang="as-IN" dirty="0">
                <a:solidFill>
                  <a:srgbClr val="023A53"/>
                </a:solidFill>
                <a:latin typeface="Bangla" panose="03000603000000000000" pitchFamily="66" charset="0"/>
                <a:cs typeface="Bangla" panose="03000603000000000000" pitchFamily="66" charset="0"/>
              </a:rPr>
              <a:t>আনাস ইবনে মালেক (রা.) হতে বর্ণিত, রাসূলুল্লাহ (ছা.) বলেছেন, জাহান্নামে অনবরত (জ্বিন-মানুষ) কে নিক্ষেপ করা হবে। তখন জাহান্নাম বলতে থাকবে, আরো অধিক কিছু আছে কি? এভাবে ততক্ষণ পর্যন্ত বলতে থাকবে, যতক্ষণ না আল্লাহ তা‘আলা তাঁর নিজ পাঁ প্রবেশ করাবেন। তখন জাহান্নামের একাংশ অপর অংশের সাথে মিলে যাবে এবং বলবে, তোমার মর্যাদা ও অনুগ্রহের কসম! যথেষ্ট হয়েছে, যথেষ্ট হয়েছে।</a:t>
            </a:r>
            <a:r>
              <a:rPr lang="en-US" dirty="0">
                <a:solidFill>
                  <a:srgbClr val="023A53"/>
                </a:solidFill>
                <a:latin typeface="Bangla" panose="03000603000000000000" pitchFamily="66" charset="0"/>
                <a:cs typeface="Bangla" panose="03000603000000000000" pitchFamily="66" charset="0"/>
              </a:rPr>
              <a:t> </a:t>
            </a:r>
          </a:p>
          <a:p>
            <a:r>
              <a:rPr lang="as-IN" dirty="0">
                <a:solidFill>
                  <a:srgbClr val="023A53"/>
                </a:solidFill>
                <a:latin typeface="Bangla" panose="03000603000000000000" pitchFamily="66" charset="0"/>
                <a:cs typeface="Bangla" panose="03000603000000000000" pitchFamily="66" charset="0"/>
              </a:rPr>
              <a:t>বুখারী ৭৩৮৪, মুসলিম ২৮ ৪৮নং, আবূ আওয়ানাহ)।</a:t>
            </a:r>
            <a:endParaRPr lang="en-US" dirty="0">
              <a:solidFill>
                <a:srgbClr val="023A53"/>
              </a:solidFill>
              <a:latin typeface="Bangla" panose="03000603000000000000" pitchFamily="66" charset="0"/>
              <a:cs typeface="Bangla" panose="03000603000000000000" pitchFamily="66" charset="0"/>
            </a:endParaRPr>
          </a:p>
        </p:txBody>
      </p:sp>
      <p:sp>
        <p:nvSpPr>
          <p:cNvPr id="15" name="TextBox 14">
            <a:extLst>
              <a:ext uri="{FF2B5EF4-FFF2-40B4-BE49-F238E27FC236}">
                <a16:creationId xmlns:a16="http://schemas.microsoft.com/office/drawing/2014/main" id="{37A07CCC-6206-4767-BB48-EAD6690F58B2}"/>
              </a:ext>
            </a:extLst>
          </p:cNvPr>
          <p:cNvSpPr txBox="1"/>
          <p:nvPr/>
        </p:nvSpPr>
        <p:spPr>
          <a:xfrm>
            <a:off x="0" y="4253198"/>
            <a:ext cx="4739054" cy="1077218"/>
          </a:xfrm>
          <a:prstGeom prst="rect">
            <a:avLst/>
          </a:prstGeom>
          <a:noFill/>
        </p:spPr>
        <p:txBody>
          <a:bodyPr wrap="square">
            <a:spAutoFit/>
          </a:bodyPr>
          <a:lstStyle/>
          <a:p>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আব্দুল্লাহ</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ইবনে</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মাস’উদ</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রা</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হতে</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বর্ণিত</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তিনি</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বলেন</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ছা</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বলেছেন</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ক্বিয়ামতের</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দিন</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জাহান্নামকে</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এমন</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অবস্থায়</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উপস্থিত</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যার</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৭০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টি</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লাগাম</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প্রতিটি</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লাগামের</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সাথে</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৭০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হাজার</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ফেরেশতা</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থাকবে</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তা</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টেনে</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আনবে</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41A3BC"/>
                </a:solidFill>
                <a:effectLst/>
                <a:latin typeface="Bangla" panose="03000603000000000000" pitchFamily="66" charset="0"/>
                <a:ea typeface="Calibri" panose="020F0502020204030204" pitchFamily="34" charset="0"/>
                <a:cs typeface="Bangla" panose="03000603000000000000" pitchFamily="66" charset="0"/>
              </a:rPr>
              <a:t>মুসলিম</a:t>
            </a:r>
            <a:r>
              <a:rPr lang="en-US" sz="1600" dirty="0">
                <a:solidFill>
                  <a:srgbClr val="41A3BC"/>
                </a:solidFill>
                <a:effectLst/>
                <a:latin typeface="Bangla" panose="03000603000000000000" pitchFamily="66" charset="0"/>
                <a:ea typeface="Calibri" panose="020F0502020204030204" pitchFamily="34" charset="0"/>
                <a:cs typeface="Bangla" panose="03000603000000000000" pitchFamily="66" charset="0"/>
              </a:rPr>
              <a:t>,</a:t>
            </a:r>
            <a:endParaRPr lang="en-US" dirty="0">
              <a:solidFill>
                <a:srgbClr val="41A3BC"/>
              </a:solidFill>
              <a:latin typeface="Bangla" panose="03000603000000000000" pitchFamily="66" charset="0"/>
              <a:cs typeface="Bangla" panose="03000603000000000000" pitchFamily="66" charset="0"/>
            </a:endParaRPr>
          </a:p>
        </p:txBody>
      </p:sp>
      <p:sp>
        <p:nvSpPr>
          <p:cNvPr id="17" name="TextBox 16">
            <a:extLst>
              <a:ext uri="{FF2B5EF4-FFF2-40B4-BE49-F238E27FC236}">
                <a16:creationId xmlns:a16="http://schemas.microsoft.com/office/drawing/2014/main" id="{C0599F10-36F2-4D94-B53D-0940F209CAFB}"/>
              </a:ext>
            </a:extLst>
          </p:cNvPr>
          <p:cNvSpPr txBox="1"/>
          <p:nvPr/>
        </p:nvSpPr>
        <p:spPr>
          <a:xfrm>
            <a:off x="5686425" y="2779660"/>
            <a:ext cx="6115050" cy="1661545"/>
          </a:xfrm>
          <a:prstGeom prst="rect">
            <a:avLst/>
          </a:prstGeom>
          <a:noFill/>
        </p:spPr>
        <p:txBody>
          <a:bodyPr wrap="square">
            <a:spAutoFit/>
          </a:bodyPr>
          <a:lstStyle/>
          <a:p>
            <a:pPr marL="0" marR="0">
              <a:lnSpc>
                <a:spcPct val="107000"/>
              </a:lnSpc>
              <a:spcBef>
                <a:spcPts val="0"/>
              </a:spcBef>
              <a:spcAft>
                <a:spcPts val="800"/>
              </a:spcAft>
            </a:pP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জিন-ইনসান</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মিলে</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অগণিত</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কোটি</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সংখ্যক</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ব্যক্তি</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জাহান্নামে</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স্থান</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পাবে</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আবার</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দেহ</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এত</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বিরাট</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দাঁতটাই</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উহুদ</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পাহাড়ের</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সমান</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দুই</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কাঁধের</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ব্যবধান</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দিনের</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পথ</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প্রকাশ</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উহুদ</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পাহাড়ের</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দৈর্ঘ্য</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প্রায়</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৭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কিমি</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প্রস্থ</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প্রায়</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২-৩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কিমি</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উচ্চতা</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 ৩৫০ </a:t>
            </a:r>
            <a:r>
              <a:rPr lang="en-US" dirty="0" err="1">
                <a:solidFill>
                  <a:srgbClr val="C11800"/>
                </a:solidFill>
                <a:effectLst/>
                <a:latin typeface="Bangla" panose="03000603000000000000" pitchFamily="66" charset="0"/>
                <a:ea typeface="Calibri" panose="020F0502020204030204" pitchFamily="34" charset="0"/>
                <a:cs typeface="Bangla" panose="03000603000000000000" pitchFamily="66" charset="0"/>
              </a:rPr>
              <a:t>মিটার</a:t>
            </a:r>
            <a:r>
              <a:rPr lang="en-US" dirty="0">
                <a:solidFill>
                  <a:srgbClr val="C11800"/>
                </a:solidFill>
                <a:effectLst/>
                <a:latin typeface="Bangla" panose="03000603000000000000" pitchFamily="66" charset="0"/>
                <a:ea typeface="Calibri" panose="020F0502020204030204" pitchFamily="34" charset="0"/>
                <a:cs typeface="Bangla" panose="03000603000000000000" pitchFamily="66" charset="0"/>
              </a:rPr>
              <a:t>।</a:t>
            </a:r>
          </a:p>
        </p:txBody>
      </p:sp>
    </p:spTree>
    <p:extLst>
      <p:ext uri="{BB962C8B-B14F-4D97-AF65-F5344CB8AC3E}">
        <p14:creationId xmlns:p14="http://schemas.microsoft.com/office/powerpoint/2010/main" val="3156234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7796F0-7CD6-4A22-AD56-6DC2245EFC7E}"/>
              </a:ext>
            </a:extLst>
          </p:cNvPr>
          <p:cNvSpPr txBox="1"/>
          <p:nvPr/>
        </p:nvSpPr>
        <p:spPr>
          <a:xfrm>
            <a:off x="3567479" y="202195"/>
            <a:ext cx="3325690" cy="707886"/>
          </a:xfrm>
          <a:prstGeom prst="rect">
            <a:avLst/>
          </a:prstGeom>
          <a:noFill/>
        </p:spPr>
        <p:txBody>
          <a:bodyPr wrap="square">
            <a:spAutoFit/>
          </a:bodyPr>
          <a:lstStyle/>
          <a:p>
            <a:r>
              <a:rPr lang="as-IN" sz="4000" dirty="0">
                <a:solidFill>
                  <a:srgbClr val="7030A0"/>
                </a:solidFill>
                <a:latin typeface="Bangla" panose="03000603000000000000" pitchFamily="66" charset="0"/>
                <a:cs typeface="Bangla" panose="03000603000000000000" pitchFamily="66" charset="0"/>
              </a:rPr>
              <a:t>জাহান্নামের স্তরসমূহ</a:t>
            </a:r>
            <a:endParaRPr lang="en-US" sz="4000" dirty="0">
              <a:solidFill>
                <a:srgbClr val="7030A0"/>
              </a:solidFill>
              <a:latin typeface="Bangla" panose="03000603000000000000" pitchFamily="66" charset="0"/>
              <a:cs typeface="Bangla" panose="03000603000000000000" pitchFamily="66" charset="0"/>
            </a:endParaRPr>
          </a:p>
        </p:txBody>
      </p:sp>
      <p:pic>
        <p:nvPicPr>
          <p:cNvPr id="5" name="Picture 4" descr="A picture containing text, yellow, grass&#10;&#10;Description automatically generated">
            <a:extLst>
              <a:ext uri="{FF2B5EF4-FFF2-40B4-BE49-F238E27FC236}">
                <a16:creationId xmlns:a16="http://schemas.microsoft.com/office/drawing/2014/main" id="{11BB04B9-5FD9-463D-9E65-13C7E35C3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85" y="774844"/>
            <a:ext cx="2619375" cy="1743075"/>
          </a:xfrm>
          <a:prstGeom prst="rect">
            <a:avLst/>
          </a:prstGeom>
        </p:spPr>
      </p:pic>
      <p:pic>
        <p:nvPicPr>
          <p:cNvPr id="7" name="Picture 6" descr="A picture containing text, yellow, grass&#10;&#10;Description automatically generated">
            <a:extLst>
              <a:ext uri="{FF2B5EF4-FFF2-40B4-BE49-F238E27FC236}">
                <a16:creationId xmlns:a16="http://schemas.microsoft.com/office/drawing/2014/main" id="{6D0A2949-7116-4346-A706-02A2D4AFB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160" y="2019155"/>
            <a:ext cx="2619375" cy="1743075"/>
          </a:xfrm>
          <a:prstGeom prst="rect">
            <a:avLst/>
          </a:prstGeom>
        </p:spPr>
      </p:pic>
      <p:pic>
        <p:nvPicPr>
          <p:cNvPr id="9" name="Picture 8" descr="A picture containing text, yellow, grass&#10;&#10;Description automatically generated">
            <a:extLst>
              <a:ext uri="{FF2B5EF4-FFF2-40B4-BE49-F238E27FC236}">
                <a16:creationId xmlns:a16="http://schemas.microsoft.com/office/drawing/2014/main" id="{E442F042-846F-4E22-88FB-9EA9FA5DA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3062" y="3193185"/>
            <a:ext cx="2619375" cy="1743075"/>
          </a:xfrm>
          <a:prstGeom prst="rect">
            <a:avLst/>
          </a:prstGeom>
        </p:spPr>
      </p:pic>
      <p:pic>
        <p:nvPicPr>
          <p:cNvPr id="11" name="Picture 10" descr="A picture containing text, yellow, grass&#10;&#10;Description automatically generated">
            <a:extLst>
              <a:ext uri="{FF2B5EF4-FFF2-40B4-BE49-F238E27FC236}">
                <a16:creationId xmlns:a16="http://schemas.microsoft.com/office/drawing/2014/main" id="{F0265049-3167-448B-A973-C6A83BCE0930}"/>
              </a:ext>
            </a:extLst>
          </p:cNvPr>
          <p:cNvPicPr>
            <a:picLocks noChangeAspect="1"/>
          </p:cNvPicPr>
          <p:nvPr/>
        </p:nvPicPr>
        <p:blipFill rotWithShape="1">
          <a:blip r:embed="rId2">
            <a:extLst>
              <a:ext uri="{28A0092B-C50C-407E-A947-70E740481C1C}">
                <a14:useLocalDpi xmlns:a14="http://schemas.microsoft.com/office/drawing/2010/main" val="0"/>
              </a:ext>
            </a:extLst>
          </a:blip>
          <a:srcRect b="49602"/>
          <a:stretch/>
        </p:blipFill>
        <p:spPr>
          <a:xfrm>
            <a:off x="8072437" y="4367717"/>
            <a:ext cx="2619375" cy="878465"/>
          </a:xfrm>
          <a:prstGeom prst="rect">
            <a:avLst/>
          </a:prstGeom>
        </p:spPr>
      </p:pic>
      <p:sp>
        <p:nvSpPr>
          <p:cNvPr id="13" name="TextBox 12">
            <a:extLst>
              <a:ext uri="{FF2B5EF4-FFF2-40B4-BE49-F238E27FC236}">
                <a16:creationId xmlns:a16="http://schemas.microsoft.com/office/drawing/2014/main" id="{8A54DCC8-AF5E-4D48-842F-04B4DE124594}"/>
              </a:ext>
            </a:extLst>
          </p:cNvPr>
          <p:cNvSpPr txBox="1"/>
          <p:nvPr/>
        </p:nvSpPr>
        <p:spPr>
          <a:xfrm>
            <a:off x="232785" y="1023308"/>
            <a:ext cx="6096000" cy="373692"/>
          </a:xfrm>
          <a:prstGeom prst="rect">
            <a:avLst/>
          </a:prstGeom>
          <a:noFill/>
        </p:spPr>
        <p:txBody>
          <a:bodyPr wrap="square">
            <a:spAutoFit/>
          </a:bodyPr>
          <a:lstStyle/>
          <a:p>
            <a:pPr marL="0" marR="0">
              <a:lnSpc>
                <a:spcPct val="107000"/>
              </a:lnSpc>
              <a:spcBef>
                <a:spcPts val="0"/>
              </a:spcBef>
              <a:spcAft>
                <a:spcPts val="800"/>
              </a:spcAft>
            </a:pPr>
            <a:r>
              <a:rPr lang="en-US" sz="1800" dirty="0" err="1">
                <a:solidFill>
                  <a:schemeClr val="accent2">
                    <a:lumMod val="40000"/>
                    <a:lumOff val="60000"/>
                  </a:schemeClr>
                </a:solidFill>
                <a:effectLst/>
                <a:latin typeface="Bangla" panose="03000603000000000000" pitchFamily="66" charset="0"/>
                <a:ea typeface="Calibri" panose="020F0502020204030204" pitchFamily="34" charset="0"/>
                <a:cs typeface="Times New Roman" panose="02020603050405020304" pitchFamily="18" charset="0"/>
              </a:rPr>
              <a:t>গোনাহগার</a:t>
            </a:r>
            <a:r>
              <a:rPr lang="en-US" sz="1800" dirty="0">
                <a:solidFill>
                  <a:schemeClr val="accent2">
                    <a:lumMod val="40000"/>
                    <a:lumOff val="60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chemeClr val="accent2">
                    <a:lumMod val="40000"/>
                    <a:lumOff val="60000"/>
                  </a:schemeClr>
                </a:solidFill>
                <a:effectLst/>
                <a:latin typeface="Bangla" panose="03000603000000000000" pitchFamily="66" charset="0"/>
                <a:ea typeface="Calibri" panose="020F0502020204030204" pitchFamily="34" charset="0"/>
                <a:cs typeface="Times New Roman" panose="02020603050405020304" pitchFamily="18" charset="0"/>
              </a:rPr>
              <a:t>মুসলিমরা</a:t>
            </a:r>
            <a:r>
              <a:rPr lang="en-US" sz="1800" dirty="0">
                <a:effectLst/>
                <a:latin typeface="Bangla" panose="03000603000000000000" pitchFamily="66"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BC6BCA0-31CD-4697-AC1D-892B4BA896EB}"/>
              </a:ext>
            </a:extLst>
          </p:cNvPr>
          <p:cNvSpPr txBox="1"/>
          <p:nvPr/>
        </p:nvSpPr>
        <p:spPr>
          <a:xfrm>
            <a:off x="623003" y="1925760"/>
            <a:ext cx="6097464" cy="369332"/>
          </a:xfrm>
          <a:prstGeom prst="rect">
            <a:avLst/>
          </a:prstGeom>
          <a:noFill/>
        </p:spPr>
        <p:txBody>
          <a:bodyPr wrap="square">
            <a:spAutoFit/>
          </a:bodyPr>
          <a:lstStyle/>
          <a:p>
            <a:r>
              <a:rPr lang="en-US" sz="1800" dirty="0">
                <a:solidFill>
                  <a:srgbClr val="FFFF00"/>
                </a:solidFill>
                <a:effectLst/>
                <a:latin typeface="Bangla" panose="03000603000000000000" pitchFamily="66" charset="0"/>
                <a:ea typeface="Calibri" panose="020F0502020204030204" pitchFamily="34" charset="0"/>
              </a:rPr>
              <a:t> </a:t>
            </a:r>
            <a:r>
              <a:rPr lang="en-US" sz="1800" dirty="0" err="1">
                <a:solidFill>
                  <a:srgbClr val="FFFF00"/>
                </a:solidFill>
                <a:effectLst/>
                <a:latin typeface="Bangla" panose="03000603000000000000" pitchFamily="66" charset="0"/>
                <a:ea typeface="Calibri" panose="020F0502020204030204" pitchFamily="34" charset="0"/>
              </a:rPr>
              <a:t>ইয়াহুদীরা</a:t>
            </a:r>
            <a:r>
              <a:rPr lang="en-US" sz="1800" dirty="0">
                <a:effectLst/>
                <a:latin typeface="Bangla" panose="03000603000000000000" pitchFamily="66" charset="0"/>
                <a:ea typeface="Calibri" panose="020F0502020204030204" pitchFamily="34" charset="0"/>
              </a:rPr>
              <a:t>,</a:t>
            </a:r>
            <a:endParaRPr lang="en-US" dirty="0"/>
          </a:p>
        </p:txBody>
      </p:sp>
      <p:sp>
        <p:nvSpPr>
          <p:cNvPr id="17" name="TextBox 16">
            <a:extLst>
              <a:ext uri="{FF2B5EF4-FFF2-40B4-BE49-F238E27FC236}">
                <a16:creationId xmlns:a16="http://schemas.microsoft.com/office/drawing/2014/main" id="{E010D92E-DEC0-414C-AAE8-21CBD7281447}"/>
              </a:ext>
            </a:extLst>
          </p:cNvPr>
          <p:cNvSpPr txBox="1"/>
          <p:nvPr/>
        </p:nvSpPr>
        <p:spPr>
          <a:xfrm>
            <a:off x="3530112" y="2305617"/>
            <a:ext cx="6097464" cy="369332"/>
          </a:xfrm>
          <a:prstGeom prst="rect">
            <a:avLst/>
          </a:prstGeom>
          <a:noFill/>
        </p:spPr>
        <p:txBody>
          <a:bodyPr wrap="square">
            <a:spAutoFit/>
          </a:bodyPr>
          <a:lstStyle/>
          <a:p>
            <a:r>
              <a:rPr lang="en-US" sz="1800" dirty="0" err="1">
                <a:solidFill>
                  <a:schemeClr val="tx2">
                    <a:lumMod val="25000"/>
                    <a:lumOff val="75000"/>
                  </a:schemeClr>
                </a:solidFill>
                <a:effectLst/>
                <a:latin typeface="Bangla" panose="03000603000000000000" pitchFamily="66" charset="0"/>
                <a:ea typeface="Calibri" panose="020F0502020204030204" pitchFamily="34" charset="0"/>
              </a:rPr>
              <a:t>খ্রিষ্টানরা</a:t>
            </a:r>
            <a:endParaRPr lang="en-US" dirty="0">
              <a:solidFill>
                <a:schemeClr val="tx2">
                  <a:lumMod val="25000"/>
                  <a:lumOff val="75000"/>
                </a:schemeClr>
              </a:solidFill>
            </a:endParaRPr>
          </a:p>
        </p:txBody>
      </p:sp>
      <p:sp>
        <p:nvSpPr>
          <p:cNvPr id="19" name="TextBox 18">
            <a:extLst>
              <a:ext uri="{FF2B5EF4-FFF2-40B4-BE49-F238E27FC236}">
                <a16:creationId xmlns:a16="http://schemas.microsoft.com/office/drawing/2014/main" id="{D87C2F9D-0524-4CFE-9377-232D5CBB27C7}"/>
              </a:ext>
            </a:extLst>
          </p:cNvPr>
          <p:cNvSpPr txBox="1"/>
          <p:nvPr/>
        </p:nvSpPr>
        <p:spPr>
          <a:xfrm>
            <a:off x="3530112" y="3077298"/>
            <a:ext cx="1692519" cy="369332"/>
          </a:xfrm>
          <a:prstGeom prst="rect">
            <a:avLst/>
          </a:prstGeom>
          <a:noFill/>
        </p:spPr>
        <p:txBody>
          <a:bodyPr wrap="square">
            <a:spAutoFit/>
          </a:bodyPr>
          <a:lstStyle/>
          <a:p>
            <a:r>
              <a:rPr lang="en-US" sz="1800" dirty="0" err="1">
                <a:solidFill>
                  <a:schemeClr val="tx2">
                    <a:lumMod val="50000"/>
                    <a:lumOff val="50000"/>
                  </a:schemeClr>
                </a:solidFill>
                <a:effectLst/>
                <a:latin typeface="Bangla" panose="03000603000000000000" pitchFamily="66" charset="0"/>
                <a:ea typeface="Calibri" panose="020F0502020204030204" pitchFamily="34" charset="0"/>
              </a:rPr>
              <a:t>সাবায়ীরা</a:t>
            </a:r>
            <a:r>
              <a:rPr lang="en-US" sz="1800" dirty="0">
                <a:solidFill>
                  <a:schemeClr val="tx2">
                    <a:lumMod val="50000"/>
                    <a:lumOff val="50000"/>
                  </a:schemeClr>
                </a:solidFill>
                <a:effectLst/>
                <a:latin typeface="Bangla" panose="03000603000000000000" pitchFamily="66" charset="0"/>
                <a:ea typeface="Calibri" panose="020F0502020204030204" pitchFamily="34" charset="0"/>
              </a:rPr>
              <a:t>,</a:t>
            </a:r>
            <a:endParaRPr lang="en-US" dirty="0">
              <a:solidFill>
                <a:schemeClr val="tx2">
                  <a:lumMod val="50000"/>
                  <a:lumOff val="50000"/>
                </a:schemeClr>
              </a:solidFill>
            </a:endParaRPr>
          </a:p>
        </p:txBody>
      </p:sp>
      <p:sp>
        <p:nvSpPr>
          <p:cNvPr id="21" name="TextBox 20">
            <a:extLst>
              <a:ext uri="{FF2B5EF4-FFF2-40B4-BE49-F238E27FC236}">
                <a16:creationId xmlns:a16="http://schemas.microsoft.com/office/drawing/2014/main" id="{763B8EB4-C4C3-46D2-8808-2A1DA80C7BAF}"/>
              </a:ext>
            </a:extLst>
          </p:cNvPr>
          <p:cNvSpPr txBox="1"/>
          <p:nvPr/>
        </p:nvSpPr>
        <p:spPr>
          <a:xfrm>
            <a:off x="5682761" y="3433881"/>
            <a:ext cx="2263865" cy="369332"/>
          </a:xfrm>
          <a:prstGeom prst="rect">
            <a:avLst/>
          </a:prstGeom>
          <a:noFill/>
        </p:spPr>
        <p:txBody>
          <a:bodyPr wrap="square">
            <a:spAutoFit/>
          </a:bodyPr>
          <a:lstStyle/>
          <a:p>
            <a:r>
              <a:rPr lang="en-US" sz="1800" dirty="0" err="1">
                <a:solidFill>
                  <a:srgbClr val="41A3BC"/>
                </a:solidFill>
                <a:effectLst/>
                <a:latin typeface="Bangla" panose="03000603000000000000" pitchFamily="66" charset="0"/>
                <a:ea typeface="Calibri" panose="020F0502020204030204" pitchFamily="34" charset="0"/>
              </a:rPr>
              <a:t>মজুসী</a:t>
            </a:r>
            <a:r>
              <a:rPr lang="en-US" sz="1800" dirty="0">
                <a:solidFill>
                  <a:srgbClr val="41A3BC"/>
                </a:solidFill>
                <a:effectLst/>
                <a:latin typeface="Bangla" panose="03000603000000000000" pitchFamily="66" charset="0"/>
                <a:ea typeface="Calibri" panose="020F0502020204030204" pitchFamily="34" charset="0"/>
              </a:rPr>
              <a:t> (</a:t>
            </a:r>
            <a:r>
              <a:rPr lang="en-US" sz="1800" dirty="0" err="1">
                <a:solidFill>
                  <a:srgbClr val="41A3BC"/>
                </a:solidFill>
                <a:effectLst/>
                <a:latin typeface="Bangla" panose="03000603000000000000" pitchFamily="66" charset="0"/>
                <a:ea typeface="Calibri" panose="020F0502020204030204" pitchFamily="34" charset="0"/>
              </a:rPr>
              <a:t>অগ্নিপূজক</a:t>
            </a:r>
            <a:r>
              <a:rPr lang="en-US" sz="1800" dirty="0">
                <a:solidFill>
                  <a:srgbClr val="41A3BC"/>
                </a:solidFill>
                <a:effectLst/>
                <a:latin typeface="Bangla" panose="03000603000000000000" pitchFamily="66" charset="0"/>
                <a:ea typeface="Calibri" panose="020F0502020204030204" pitchFamily="34" charset="0"/>
              </a:rPr>
              <a:t>)</a:t>
            </a:r>
            <a:r>
              <a:rPr lang="en-US" sz="1800" dirty="0" err="1">
                <a:solidFill>
                  <a:srgbClr val="41A3BC"/>
                </a:solidFill>
                <a:effectLst/>
                <a:latin typeface="Bangla" panose="03000603000000000000" pitchFamily="66" charset="0"/>
                <a:ea typeface="Calibri" panose="020F0502020204030204" pitchFamily="34" charset="0"/>
              </a:rPr>
              <a:t>রা</a:t>
            </a:r>
            <a:endParaRPr lang="en-US" dirty="0">
              <a:solidFill>
                <a:srgbClr val="41A3BC"/>
              </a:solidFill>
            </a:endParaRPr>
          </a:p>
        </p:txBody>
      </p:sp>
      <p:sp>
        <p:nvSpPr>
          <p:cNvPr id="23" name="TextBox 22">
            <a:extLst>
              <a:ext uri="{FF2B5EF4-FFF2-40B4-BE49-F238E27FC236}">
                <a16:creationId xmlns:a16="http://schemas.microsoft.com/office/drawing/2014/main" id="{86C49DC9-8733-45DF-8D2C-EFD53E82D9A7}"/>
              </a:ext>
            </a:extLst>
          </p:cNvPr>
          <p:cNvSpPr txBox="1"/>
          <p:nvPr/>
        </p:nvSpPr>
        <p:spPr>
          <a:xfrm>
            <a:off x="5923817" y="4321449"/>
            <a:ext cx="1822206" cy="369332"/>
          </a:xfrm>
          <a:prstGeom prst="rect">
            <a:avLst/>
          </a:prstGeom>
          <a:noFill/>
        </p:spPr>
        <p:txBody>
          <a:bodyPr wrap="square">
            <a:spAutoFit/>
          </a:bodyPr>
          <a:lstStyle/>
          <a:p>
            <a:r>
              <a:rPr lang="en-US" sz="1800">
                <a:solidFill>
                  <a:srgbClr val="177FF8"/>
                </a:solidFill>
                <a:effectLst/>
                <a:latin typeface="Bangla" panose="03000603000000000000" pitchFamily="66" charset="0"/>
                <a:ea typeface="Calibri" panose="020F0502020204030204" pitchFamily="34" charset="0"/>
              </a:rPr>
              <a:t>পৌত্তলিকরা</a:t>
            </a:r>
            <a:endParaRPr lang="en-US" dirty="0">
              <a:solidFill>
                <a:srgbClr val="177FF8"/>
              </a:solidFill>
            </a:endParaRPr>
          </a:p>
        </p:txBody>
      </p:sp>
      <p:sp>
        <p:nvSpPr>
          <p:cNvPr id="25" name="TextBox 24">
            <a:extLst>
              <a:ext uri="{FF2B5EF4-FFF2-40B4-BE49-F238E27FC236}">
                <a16:creationId xmlns:a16="http://schemas.microsoft.com/office/drawing/2014/main" id="{B7F9DD84-C4D9-4E49-AAD5-99B015BB4EF4}"/>
              </a:ext>
            </a:extLst>
          </p:cNvPr>
          <p:cNvSpPr txBox="1"/>
          <p:nvPr/>
        </p:nvSpPr>
        <p:spPr>
          <a:xfrm>
            <a:off x="8684602" y="4646792"/>
            <a:ext cx="1804104" cy="369332"/>
          </a:xfrm>
          <a:prstGeom prst="rect">
            <a:avLst/>
          </a:prstGeom>
          <a:noFill/>
        </p:spPr>
        <p:txBody>
          <a:bodyPr wrap="square">
            <a:spAutoFit/>
          </a:bodyPr>
          <a:lstStyle/>
          <a:p>
            <a:r>
              <a:rPr lang="en-US" sz="1800" dirty="0" err="1">
                <a:solidFill>
                  <a:srgbClr val="FF0000"/>
                </a:solidFill>
                <a:effectLst/>
                <a:latin typeface="Bangla" panose="03000603000000000000" pitchFamily="66" charset="0"/>
                <a:ea typeface="Calibri" panose="020F0502020204030204" pitchFamily="34" charset="0"/>
              </a:rPr>
              <a:t>মুনাফিকরা</a:t>
            </a:r>
            <a:r>
              <a:rPr lang="en-US" sz="1800" dirty="0">
                <a:effectLst/>
                <a:latin typeface="Bangla" panose="03000603000000000000" pitchFamily="66" charset="0"/>
                <a:ea typeface="Calibri" panose="020F0502020204030204" pitchFamily="34" charset="0"/>
              </a:rPr>
              <a:t>।</a:t>
            </a:r>
            <a:endParaRPr lang="en-US" dirty="0"/>
          </a:p>
        </p:txBody>
      </p:sp>
      <p:sp>
        <p:nvSpPr>
          <p:cNvPr id="27" name="TextBox 26">
            <a:extLst>
              <a:ext uri="{FF2B5EF4-FFF2-40B4-BE49-F238E27FC236}">
                <a16:creationId xmlns:a16="http://schemas.microsoft.com/office/drawing/2014/main" id="{C44FF7E9-BDB8-4349-B2DE-AA83E6EDFD4F}"/>
              </a:ext>
            </a:extLst>
          </p:cNvPr>
          <p:cNvSpPr txBox="1"/>
          <p:nvPr/>
        </p:nvSpPr>
        <p:spPr>
          <a:xfrm>
            <a:off x="7253654" y="479672"/>
            <a:ext cx="4938346" cy="1323439"/>
          </a:xfrm>
          <a:prstGeom prst="rect">
            <a:avLst/>
          </a:prstGeom>
          <a:noFill/>
        </p:spPr>
        <p:txBody>
          <a:bodyPr wrap="square">
            <a:spAutoFit/>
          </a:bodyPr>
          <a:lstStyle/>
          <a:p>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সাতটি</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স্তরের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নির্দিষ্ট</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নামও</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উল্লেখ</a:t>
            </a:r>
            <a:r>
              <a:rPr lang="en-US" sz="2000" dirty="0" err="1">
                <a:solidFill>
                  <a:srgbClr val="002060"/>
                </a:solidFill>
                <a:latin typeface="Bangla" panose="03000603000000000000" pitchFamily="66" charset="0"/>
                <a:ea typeface="Calibri" panose="020F0502020204030204" pitchFamily="34" charset="0"/>
                <a:cs typeface="Bangla" panose="03000603000000000000" pitchFamily="66" charset="0"/>
              </a:rPr>
              <a:t>ঃ</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p>
          <a:p>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জাহান্নাম</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লাযা</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হুত্বামাহ</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সাঈর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সাক্বার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জাহীম</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হাবিয়াহ</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p>
          <a:p>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কিন্তু</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নির্দিষ্টভাবে</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স্তরের</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নাম</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কুরআন-হাদীসে</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বর্ণিত</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হয়নি</a:t>
            </a:r>
            <a:r>
              <a:rPr lang="en-US" sz="2000"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endParaRPr lang="en-US" sz="2000" dirty="0">
              <a:solidFill>
                <a:srgbClr val="002060"/>
              </a:solidFill>
              <a:latin typeface="Bangla" panose="03000603000000000000" pitchFamily="66" charset="0"/>
              <a:cs typeface="Bangla" panose="03000603000000000000" pitchFamily="66" charset="0"/>
            </a:endParaRPr>
          </a:p>
        </p:txBody>
      </p:sp>
      <p:sp>
        <p:nvSpPr>
          <p:cNvPr id="29" name="TextBox 28">
            <a:extLst>
              <a:ext uri="{FF2B5EF4-FFF2-40B4-BE49-F238E27FC236}">
                <a16:creationId xmlns:a16="http://schemas.microsoft.com/office/drawing/2014/main" id="{E2411A56-E81D-47A8-96D1-4EB3F5E06941}"/>
              </a:ext>
            </a:extLst>
          </p:cNvPr>
          <p:cNvSpPr txBox="1"/>
          <p:nvPr/>
        </p:nvSpPr>
        <p:spPr>
          <a:xfrm>
            <a:off x="6535724" y="2071786"/>
            <a:ext cx="5423491" cy="403637"/>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প্রত্যেকে</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তদনুসারে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স্থান</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রয়েছে</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আনআম</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১৩২</a:t>
            </a:r>
          </a:p>
        </p:txBody>
      </p:sp>
      <p:sp>
        <p:nvSpPr>
          <p:cNvPr id="31" name="TextBox 30">
            <a:extLst>
              <a:ext uri="{FF2B5EF4-FFF2-40B4-BE49-F238E27FC236}">
                <a16:creationId xmlns:a16="http://schemas.microsoft.com/office/drawing/2014/main" id="{56953B2F-5CF1-4D62-9718-E26DA43F9E3E}"/>
              </a:ext>
            </a:extLst>
          </p:cNvPr>
          <p:cNvSpPr txBox="1"/>
          <p:nvPr/>
        </p:nvSpPr>
        <p:spPr>
          <a:xfrm>
            <a:off x="105508" y="4578852"/>
            <a:ext cx="5021140" cy="1720920"/>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সন্তুষ্টির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অনুসরণ</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করেছে</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সেকি</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মত</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ক্রোধ</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নিয়ে</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ফিরে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এসেছে</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আশ্রয়স্থল</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জাহান্নাম</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এবং</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তা</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কতই</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না</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মন্দ</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প্রত্যাবর্তনস্থল</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নিকট</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বিভিন্ন</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মর্যাদার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আর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তার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ওপর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সজাগ</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দৃষ্টি</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রাখেন</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177FF8"/>
                </a:solidFill>
                <a:effectLst/>
                <a:latin typeface="Bangla" panose="03000603000000000000" pitchFamily="66" charset="0"/>
                <a:ea typeface="Calibri" panose="020F0502020204030204" pitchFamily="34" charset="0"/>
                <a:cs typeface="Bangla" panose="03000603000000000000" pitchFamily="66" charset="0"/>
              </a:rPr>
              <a:t>আলে-ইমরান</a:t>
            </a:r>
            <a:r>
              <a:rPr lang="en-US" sz="2000" dirty="0">
                <a:solidFill>
                  <a:srgbClr val="177FF8"/>
                </a:solidFill>
                <a:effectLst/>
                <a:latin typeface="Bangla" panose="03000603000000000000" pitchFamily="66" charset="0"/>
                <a:ea typeface="Calibri" panose="020F0502020204030204" pitchFamily="34" charset="0"/>
                <a:cs typeface="Bangla" panose="03000603000000000000" pitchFamily="66" charset="0"/>
              </a:rPr>
              <a:t>: ১৬২-১৬৩।</a:t>
            </a:r>
          </a:p>
        </p:txBody>
      </p:sp>
      <p:sp>
        <p:nvSpPr>
          <p:cNvPr id="33" name="TextBox 32">
            <a:extLst>
              <a:ext uri="{FF2B5EF4-FFF2-40B4-BE49-F238E27FC236}">
                <a16:creationId xmlns:a16="http://schemas.microsoft.com/office/drawing/2014/main" id="{4EAE9F35-6FE0-407C-92B9-DB67B2526891}"/>
              </a:ext>
            </a:extLst>
          </p:cNvPr>
          <p:cNvSpPr txBox="1"/>
          <p:nvPr/>
        </p:nvSpPr>
        <p:spPr>
          <a:xfrm>
            <a:off x="7629157" y="5382746"/>
            <a:ext cx="3505933" cy="1200329"/>
          </a:xfrm>
          <a:prstGeom prst="rect">
            <a:avLst/>
          </a:prstGeom>
          <a:noFill/>
        </p:spPr>
        <p:txBody>
          <a:bodyPr wrap="square">
            <a:spAutoFit/>
          </a:bodyPr>
          <a:lstStyle/>
          <a:p>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মুনাফিক</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কপট</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ব্যক্তিরা</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অবশ্যই</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দোযখের</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সর্বনিম্ন</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স্তরে</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অবস্থান</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করবে</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এবং</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তাদের</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জন্য</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তুমি</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কখনও</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কোন</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সাহায্যকারী</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পাবে</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না</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p>
          <a:p>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সূরা</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a:t>
            </a:r>
            <a:r>
              <a:rPr lang="en-US" sz="1800" dirty="0" err="1">
                <a:solidFill>
                  <a:srgbClr val="AB5606"/>
                </a:solidFill>
                <a:effectLst/>
                <a:latin typeface="Bangla" panose="03000603000000000000" pitchFamily="66" charset="0"/>
                <a:ea typeface="Calibri" panose="020F0502020204030204" pitchFamily="34" charset="0"/>
                <a:cs typeface="Bangla" panose="03000603000000000000" pitchFamily="66" charset="0"/>
              </a:rPr>
              <a:t>নিসাঃ</a:t>
            </a:r>
            <a:r>
              <a:rPr lang="en-US" sz="1800" dirty="0">
                <a:solidFill>
                  <a:srgbClr val="AB5606"/>
                </a:solidFill>
                <a:effectLst/>
                <a:latin typeface="Bangla" panose="03000603000000000000" pitchFamily="66" charset="0"/>
                <a:ea typeface="Calibri" panose="020F0502020204030204" pitchFamily="34" charset="0"/>
                <a:cs typeface="Bangla" panose="03000603000000000000" pitchFamily="66" charset="0"/>
              </a:rPr>
              <a:t> ১৪৫)</a:t>
            </a:r>
            <a:endParaRPr lang="en-US" dirty="0">
              <a:solidFill>
                <a:srgbClr val="AB5606"/>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625709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8B1FC31C-78F4-4F44-A04D-1E2041D02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ECD34A-4CF9-42F3-BE67-104F8BCCC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1" y="-8238"/>
            <a:ext cx="5232962" cy="3439877"/>
          </a:xfrm>
          <a:custGeom>
            <a:avLst/>
            <a:gdLst>
              <a:gd name="connsiteX0" fmla="*/ 0 w 5232962"/>
              <a:gd name="connsiteY0" fmla="*/ 0 h 3439877"/>
              <a:gd name="connsiteX1" fmla="*/ 5232962 w 5232962"/>
              <a:gd name="connsiteY1" fmla="*/ 0 h 3439877"/>
              <a:gd name="connsiteX2" fmla="*/ 5232962 w 5232962"/>
              <a:gd name="connsiteY2" fmla="*/ 8238 h 3439877"/>
              <a:gd name="connsiteX3" fmla="*/ 3391908 w 5232962"/>
              <a:gd name="connsiteY3" fmla="*/ 8238 h 3439877"/>
              <a:gd name="connsiteX4" fmla="*/ 3312902 w 5232962"/>
              <a:gd name="connsiteY4" fmla="*/ 10193 h 3439877"/>
              <a:gd name="connsiteX5" fmla="*/ 7961 w 5232962"/>
              <a:gd name="connsiteY5" fmla="*/ 3250305 h 3439877"/>
              <a:gd name="connsiteX6" fmla="*/ 3850 w 5232962"/>
              <a:gd name="connsiteY6" fmla="*/ 3414579 h 3439877"/>
              <a:gd name="connsiteX7" fmla="*/ 3701 w 5232962"/>
              <a:gd name="connsiteY7" fmla="*/ 3414579 h 3439877"/>
              <a:gd name="connsiteX8" fmla="*/ 3701 w 5232962"/>
              <a:gd name="connsiteY8" fmla="*/ 3439877 h 3439877"/>
              <a:gd name="connsiteX9" fmla="*/ 0 w 5232962"/>
              <a:gd name="connsiteY9" fmla="*/ 3439877 h 343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2962" h="3439877">
                <a:moveTo>
                  <a:pt x="0" y="0"/>
                </a:moveTo>
                <a:lnTo>
                  <a:pt x="5232962" y="0"/>
                </a:lnTo>
                <a:lnTo>
                  <a:pt x="5232962" y="8238"/>
                </a:lnTo>
                <a:lnTo>
                  <a:pt x="3391908" y="8238"/>
                </a:lnTo>
                <a:lnTo>
                  <a:pt x="3312902" y="10193"/>
                </a:lnTo>
                <a:cubicBezTo>
                  <a:pt x="1527166" y="98795"/>
                  <a:pt x="95685" y="1501678"/>
                  <a:pt x="7961" y="3250305"/>
                </a:cubicBezTo>
                <a:lnTo>
                  <a:pt x="3850" y="3414579"/>
                </a:lnTo>
                <a:lnTo>
                  <a:pt x="3701" y="3414579"/>
                </a:lnTo>
                <a:lnTo>
                  <a:pt x="3701" y="3439877"/>
                </a:lnTo>
                <a:lnTo>
                  <a:pt x="0" y="34398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Icon&#10;&#10;Description automatically generated">
            <a:extLst>
              <a:ext uri="{FF2B5EF4-FFF2-40B4-BE49-F238E27FC236}">
                <a16:creationId xmlns:a16="http://schemas.microsoft.com/office/drawing/2014/main" id="{0A53BDE3-FBD0-4309-B5C2-FCBF7BE97E75}"/>
              </a:ext>
            </a:extLst>
          </p:cNvPr>
          <p:cNvPicPr>
            <a:picLocks noChangeAspect="1"/>
          </p:cNvPicPr>
          <p:nvPr/>
        </p:nvPicPr>
        <p:blipFill rotWithShape="1">
          <a:blip r:embed="rId2">
            <a:extLst>
              <a:ext uri="{28A0092B-C50C-407E-A947-70E740481C1C}">
                <a14:useLocalDpi xmlns:a14="http://schemas.microsoft.com/office/drawing/2010/main" val="0"/>
              </a:ext>
            </a:extLst>
          </a:blip>
          <a:srcRect t="19162" r="1" b="31434"/>
          <a:stretch/>
        </p:blipFill>
        <p:spPr>
          <a:xfrm>
            <a:off x="-3700" y="-8238"/>
            <a:ext cx="6962738" cy="3439877"/>
          </a:xfrm>
          <a:custGeom>
            <a:avLst/>
            <a:gdLst/>
            <a:ahLst/>
            <a:cxnLst/>
            <a:rect l="l" t="t" r="r" b="b"/>
            <a:pathLst>
              <a:path w="6962738" h="3439877">
                <a:moveTo>
                  <a:pt x="3388207" y="0"/>
                </a:moveTo>
                <a:lnTo>
                  <a:pt x="6962738" y="0"/>
                </a:lnTo>
                <a:lnTo>
                  <a:pt x="6962738" y="3439877"/>
                </a:lnTo>
                <a:lnTo>
                  <a:pt x="0" y="3439877"/>
                </a:lnTo>
                <a:lnTo>
                  <a:pt x="0" y="3406341"/>
                </a:lnTo>
                <a:lnTo>
                  <a:pt x="149" y="3406341"/>
                </a:lnTo>
                <a:lnTo>
                  <a:pt x="4260" y="3242067"/>
                </a:lnTo>
                <a:cubicBezTo>
                  <a:pt x="91984" y="1493440"/>
                  <a:pt x="1523465" y="90557"/>
                  <a:pt x="3309201" y="1955"/>
                </a:cubicBezTo>
                <a:close/>
              </a:path>
            </a:pathLst>
          </a:custGeom>
        </p:spPr>
      </p:pic>
      <p:sp>
        <p:nvSpPr>
          <p:cNvPr id="16" name="Rectangle 15">
            <a:extLst>
              <a:ext uri="{FF2B5EF4-FFF2-40B4-BE49-F238E27FC236}">
                <a16:creationId xmlns:a16="http://schemas.microsoft.com/office/drawing/2014/main" id="{0FEB9866-01E9-46F2-837A-577268000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9039" y="-8238"/>
            <a:ext cx="5232962" cy="3439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4">
            <a:extLst>
              <a:ext uri="{FF2B5EF4-FFF2-40B4-BE49-F238E27FC236}">
                <a16:creationId xmlns:a16="http://schemas.microsoft.com/office/drawing/2014/main" id="{EB40E5E0-6677-497A-8E9D-E8575E276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46514" y="4287"/>
            <a:ext cx="3439876" cy="3414827"/>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CEB9346-E068-470D-867E-2985054EB3CA}"/>
              </a:ext>
            </a:extLst>
          </p:cNvPr>
          <p:cNvSpPr txBox="1"/>
          <p:nvPr/>
        </p:nvSpPr>
        <p:spPr>
          <a:xfrm>
            <a:off x="8607582" y="210420"/>
            <a:ext cx="3601905" cy="1991032"/>
          </a:xfrm>
          <a:prstGeom prst="rect">
            <a:avLst/>
          </a:prstGeom>
        </p:spPr>
        <p:txBody>
          <a:bodyPr vert="horz" lIns="91440" tIns="45720" rIns="91440" bIns="45720" rtlCol="0">
            <a:noAutofit/>
          </a:bodyPr>
          <a:lstStyle/>
          <a:p>
            <a:pPr marL="0" marR="0" algn="ctr">
              <a:lnSpc>
                <a:spcPct val="110000"/>
              </a:lnSpc>
              <a:spcBef>
                <a:spcPts val="0"/>
              </a:spcBef>
              <a:spcAft>
                <a:spcPts val="800"/>
              </a:spcAft>
            </a:pPr>
            <a:r>
              <a:rPr lang="en-US" sz="2000" dirty="0" err="1">
                <a:solidFill>
                  <a:srgbClr val="FFFF00"/>
                </a:solidFill>
                <a:effectLst/>
                <a:latin typeface="Bangla" panose="03000603000000000000" pitchFamily="66" charset="0"/>
                <a:cs typeface="Bangla" panose="03000603000000000000" pitchFamily="66" charset="0"/>
              </a:rPr>
              <a:t>জাহান্নাম</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থেকে</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বাঁচার</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উপায়</a:t>
            </a:r>
            <a:endParaRPr lang="en-US" sz="2000" dirty="0">
              <a:solidFill>
                <a:srgbClr val="FFFF00"/>
              </a:solidFill>
              <a:effectLst/>
              <a:latin typeface="Bangla" panose="03000603000000000000" pitchFamily="66" charset="0"/>
              <a:cs typeface="Bangla" panose="03000603000000000000" pitchFamily="66" charset="0"/>
            </a:endParaRPr>
          </a:p>
          <a:p>
            <a:pPr marL="0" marR="0" algn="ctr">
              <a:lnSpc>
                <a:spcPct val="110000"/>
              </a:lnSpc>
              <a:spcBef>
                <a:spcPts val="0"/>
              </a:spcBef>
              <a:spcAft>
                <a:spcPts val="800"/>
              </a:spcAft>
            </a:pPr>
            <a:r>
              <a:rPr lang="en-US" sz="2000" dirty="0" err="1">
                <a:solidFill>
                  <a:srgbClr val="FFFF00"/>
                </a:solidFill>
                <a:effectLst/>
                <a:latin typeface="Bangla" panose="03000603000000000000" pitchFamily="66" charset="0"/>
                <a:cs typeface="Bangla" panose="03000603000000000000" pitchFamily="66" charset="0"/>
              </a:rPr>
              <a:t>জাহান্নাম</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থেকে</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বাঁচার</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উপায়</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ইসলাম</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গ্রহণের</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সাথে</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ঈমান</a:t>
            </a:r>
            <a:r>
              <a:rPr lang="en-US" sz="2000" dirty="0">
                <a:solidFill>
                  <a:srgbClr val="FFFF00"/>
                </a:solidFill>
                <a:effectLst/>
                <a:latin typeface="Bangla" panose="03000603000000000000" pitchFamily="66" charset="0"/>
                <a:cs typeface="Bangla" panose="03000603000000000000" pitchFamily="66" charset="0"/>
              </a:rPr>
              <a:t> ও </a:t>
            </a:r>
            <a:r>
              <a:rPr lang="en-US" sz="2000" dirty="0" err="1">
                <a:solidFill>
                  <a:srgbClr val="FFFF00"/>
                </a:solidFill>
                <a:effectLst/>
                <a:latin typeface="Bangla" panose="03000603000000000000" pitchFamily="66" charset="0"/>
                <a:cs typeface="Bangla" panose="03000603000000000000" pitchFamily="66" charset="0"/>
              </a:rPr>
              <a:t>নেক</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আমল</a:t>
            </a:r>
            <a:r>
              <a:rPr lang="en-US" sz="2000" dirty="0">
                <a:solidFill>
                  <a:srgbClr val="FFFF00"/>
                </a:solidFill>
                <a:effectLst/>
                <a:latin typeface="Bangla" panose="03000603000000000000" pitchFamily="66" charset="0"/>
                <a:cs typeface="Bangla" panose="03000603000000000000" pitchFamily="66" charset="0"/>
              </a:rPr>
              <a:t>। </a:t>
            </a:r>
          </a:p>
          <a:p>
            <a:pPr marL="0" marR="0" algn="ctr">
              <a:lnSpc>
                <a:spcPct val="110000"/>
              </a:lnSpc>
              <a:spcBef>
                <a:spcPts val="0"/>
              </a:spcBef>
              <a:spcAft>
                <a:spcPts val="800"/>
              </a:spcAft>
            </a:pPr>
            <a:r>
              <a:rPr lang="en-US" sz="2000" dirty="0" err="1">
                <a:solidFill>
                  <a:srgbClr val="FFFF00"/>
                </a:solidFill>
                <a:effectLst/>
                <a:latin typeface="Bangla" panose="03000603000000000000" pitchFamily="66" charset="0"/>
                <a:cs typeface="Bangla" panose="03000603000000000000" pitchFamily="66" charset="0"/>
              </a:rPr>
              <a:t>ফরয</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পালন</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পাপ</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বর্জন</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তাক্বওয়া</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অর্জন</a:t>
            </a:r>
            <a:r>
              <a:rPr lang="en-US" sz="2000" dirty="0">
                <a:solidFill>
                  <a:srgbClr val="FFFF00"/>
                </a:solidFill>
                <a:effectLst/>
                <a:latin typeface="Bangla" panose="03000603000000000000" pitchFamily="66" charset="0"/>
                <a:cs typeface="Bangla" panose="03000603000000000000" pitchFamily="66" charset="0"/>
              </a:rPr>
              <a:t> ও </a:t>
            </a:r>
            <a:r>
              <a:rPr lang="en-US" sz="2000" dirty="0" err="1">
                <a:solidFill>
                  <a:srgbClr val="FFFF00"/>
                </a:solidFill>
                <a:effectLst/>
                <a:latin typeface="Bangla" panose="03000603000000000000" pitchFamily="66" charset="0"/>
                <a:cs typeface="Bangla" panose="03000603000000000000" pitchFamily="66" charset="0"/>
              </a:rPr>
              <a:t>দুআ</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মহান</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আল্লাহ</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শিক্ষা</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দিয়েছেন</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সে</a:t>
            </a:r>
            <a:r>
              <a:rPr lang="en-US" sz="2000" dirty="0">
                <a:solidFill>
                  <a:srgbClr val="FFFF00"/>
                </a:solidFill>
                <a:effectLst/>
                <a:latin typeface="Bangla" panose="03000603000000000000" pitchFamily="66" charset="0"/>
                <a:cs typeface="Bangla" panose="03000603000000000000" pitchFamily="66" charset="0"/>
              </a:rPr>
              <a:t> </a:t>
            </a:r>
            <a:r>
              <a:rPr lang="en-US" sz="2000" dirty="0" err="1">
                <a:solidFill>
                  <a:srgbClr val="FFFF00"/>
                </a:solidFill>
                <a:effectLst/>
                <a:latin typeface="Bangla" panose="03000603000000000000" pitchFamily="66" charset="0"/>
                <a:cs typeface="Bangla" panose="03000603000000000000" pitchFamily="66" charset="0"/>
              </a:rPr>
              <a:t>দুআঃ</a:t>
            </a:r>
            <a:endParaRPr lang="en-US" sz="2000" dirty="0">
              <a:solidFill>
                <a:srgbClr val="FFFF00"/>
              </a:solidFill>
              <a:effectLst/>
              <a:latin typeface="Bangla" panose="03000603000000000000" pitchFamily="66" charset="0"/>
              <a:cs typeface="Bangla" panose="03000603000000000000" pitchFamily="66" charset="0"/>
            </a:endParaRPr>
          </a:p>
          <a:p>
            <a:pPr marL="0" marR="0">
              <a:lnSpc>
                <a:spcPct val="110000"/>
              </a:lnSpc>
              <a:spcBef>
                <a:spcPts val="0"/>
              </a:spcBef>
              <a:spcAft>
                <a:spcPts val="800"/>
              </a:spcAft>
            </a:pPr>
            <a:r>
              <a:rPr lang="en-US" sz="2000" dirty="0">
                <a:effectLst/>
                <a:latin typeface="Bangla" panose="03000603000000000000" pitchFamily="66" charset="0"/>
                <a:cs typeface="Bangla" panose="03000603000000000000" pitchFamily="66" charset="0"/>
              </a:rPr>
              <a:t>  </a:t>
            </a:r>
          </a:p>
        </p:txBody>
      </p:sp>
      <p:sp>
        <p:nvSpPr>
          <p:cNvPr id="13" name="TextBox 12">
            <a:extLst>
              <a:ext uri="{FF2B5EF4-FFF2-40B4-BE49-F238E27FC236}">
                <a16:creationId xmlns:a16="http://schemas.microsoft.com/office/drawing/2014/main" id="{71C42461-DE10-4E02-8B01-DDDC5E0BAD59}"/>
              </a:ext>
            </a:extLst>
          </p:cNvPr>
          <p:cNvSpPr txBox="1"/>
          <p:nvPr/>
        </p:nvSpPr>
        <p:spPr>
          <a:xfrm>
            <a:off x="298938" y="3163289"/>
            <a:ext cx="12003314" cy="2517741"/>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800"/>
              </a:spcAft>
              <a:buClrTx/>
              <a:buSzTx/>
              <a:buFontTx/>
              <a:buNone/>
              <a:tabLst/>
              <a:defRPr/>
            </a:pPr>
            <a:endPar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endParaRPr>
          </a:p>
          <a:p>
            <a:pPr marL="0" marR="0" lvl="0" indent="0" algn="l" defTabSz="914400" rtl="0" eaLnBrk="1" fontAlgn="auto" latinLnBrk="0" hangingPunct="1">
              <a:lnSpc>
                <a:spcPct val="110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رَبَّنَا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آتِنَا</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فِي</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الدُّنْيَا</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حَسَنَةً</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وَفِي</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الْآخِرَةِ</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حَسَنَةً</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وَقِنَا</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عَذَابَ</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النَّارِ</a:t>
            </a:r>
            <a:endPar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endParaRPr>
          </a:p>
          <a:p>
            <a:pPr marL="0" marR="0" lvl="0" indent="0" algn="l" defTabSz="914400" rtl="0" eaLnBrk="1" fontAlgn="auto" latinLnBrk="0" hangingPunct="1">
              <a:lnSpc>
                <a:spcPct val="110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হে</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আমাদের</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প্রতিপালক</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আমাদের</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ইহকালে</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কল্যাণ</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দান</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কর</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এবং</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পরকালেও</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কল্যাণ</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দান</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কর</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আর</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আমাদেরকে</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দোযখ-যন্ত্রণা</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থেকে</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রক্ষা</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কর</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বাক্বারাহঃ</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২০১)।</a:t>
            </a:r>
          </a:p>
          <a:p>
            <a:pPr marL="0" marR="0" lvl="0" indent="0" algn="l" defTabSz="914400" rtl="0" eaLnBrk="1" fontAlgn="auto" latinLnBrk="0" hangingPunct="1">
              <a:lnSpc>
                <a:spcPct val="110000"/>
              </a:lnSpc>
              <a:spcBef>
                <a:spcPts val="0"/>
              </a:spcBef>
              <a:spcAft>
                <a:spcPts val="800"/>
              </a:spcAft>
              <a:buClrTx/>
              <a:buSzTx/>
              <a:buFontTx/>
              <a:buNone/>
              <a:tabLst/>
              <a:defRPr/>
            </a:pPr>
            <a:r>
              <a:rPr lang="ar-AE" sz="1600" b="0" i="0" dirty="0">
                <a:solidFill>
                  <a:srgbClr val="00695C"/>
                </a:solidFill>
                <a:effectLst/>
                <a:latin typeface="_PDMS_Saleem_QuranFont"/>
              </a:rPr>
              <a:t>رَبَّنَا اصْرِفْ عَنَّا عَذَابَ جَهَنَّمَ ۖ إِنَّ عَذَابَهَا كَانَ غَرَامًاإِنَّهَا سَاءَتْ مُسْتَقَرًّا وَمُقَامًا</a:t>
            </a:r>
            <a:endPar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endParaRPr>
          </a:p>
          <a:p>
            <a:pPr marL="0" marR="0" lvl="0" indent="0" algn="l" defTabSz="914400" rtl="0" eaLnBrk="1" fontAlgn="auto" latinLnBrk="0" hangingPunct="1">
              <a:lnSpc>
                <a:spcPct val="110000"/>
              </a:lnSpc>
              <a:spcBef>
                <a:spcPts val="0"/>
              </a:spcBef>
              <a:spcAft>
                <a:spcPts val="800"/>
              </a:spcAft>
              <a:buClrTx/>
              <a:buSzTx/>
              <a:buFontTx/>
              <a:buNone/>
              <a:tabLst/>
              <a:defRPr/>
            </a:pP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হে</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আমাদের</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প্রতিপালক</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আমাদের</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থেকে</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জাহান্নামের</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শাস্তি</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নিবৃত্ত</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কর</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জাহান্নামের</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শাস্তি</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তো</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নিশ্চিতভাবে</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ধ্বংসাত্মক</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নিশ্চয়</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তা</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আশ্রয়স্থল</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ও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বসতি</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হিসাবে</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অতীব</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নিকৃষ্ট</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a:t>
            </a:r>
            <a:r>
              <a:rPr kumimoji="0" lang="en-US" sz="1600" b="0" i="0" u="none" strike="noStrike" kern="1200" cap="none" spc="0" normalizeH="0" baseline="0" noProof="0" dirty="0" err="1">
                <a:ln>
                  <a:noFill/>
                </a:ln>
                <a:solidFill>
                  <a:srgbClr val="00695C"/>
                </a:solidFill>
                <a:effectLst/>
                <a:uLnTx/>
                <a:uFillTx/>
                <a:latin typeface="Bangla" panose="03000603000000000000" pitchFamily="66" charset="0"/>
                <a:cs typeface="Bangla" panose="03000603000000000000" pitchFamily="66" charset="0"/>
              </a:rPr>
              <a:t>ফুরক্বানঃ</a:t>
            </a:r>
            <a:r>
              <a:rPr kumimoji="0" lang="en-US" sz="1600"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rPr>
              <a:t> ৬৫-৬৬)</a:t>
            </a:r>
          </a:p>
          <a:p>
            <a:pPr marL="0" marR="0" lvl="0" indent="0" algn="l" defTabSz="914400" rtl="0" eaLnBrk="1" fontAlgn="auto" latinLnBrk="0" hangingPunct="1">
              <a:lnSpc>
                <a:spcPct val="110000"/>
              </a:lnSpc>
              <a:spcBef>
                <a:spcPts val="0"/>
              </a:spcBef>
              <a:spcAft>
                <a:spcPts val="800"/>
              </a:spcAft>
              <a:buClrTx/>
              <a:buSzTx/>
              <a:buFontTx/>
              <a:buNone/>
              <a:tabLst/>
              <a:defRPr/>
            </a:pPr>
            <a:endParaRPr kumimoji="0" lang="en-US" b="0" i="0" u="none" strike="noStrike" kern="1200" cap="none" spc="0" normalizeH="0" baseline="0" noProof="0" dirty="0">
              <a:ln>
                <a:noFill/>
              </a:ln>
              <a:solidFill>
                <a:srgbClr val="00695C"/>
              </a:solidFill>
              <a:effectLst/>
              <a:uLnTx/>
              <a:uFillTx/>
              <a:latin typeface="Bangla" panose="03000603000000000000" pitchFamily="66" charset="0"/>
              <a:cs typeface="Bangla" panose="03000603000000000000" pitchFamily="66" charset="0"/>
            </a:endParaRPr>
          </a:p>
        </p:txBody>
      </p:sp>
      <p:sp>
        <p:nvSpPr>
          <p:cNvPr id="15" name="TextBox 14">
            <a:extLst>
              <a:ext uri="{FF2B5EF4-FFF2-40B4-BE49-F238E27FC236}">
                <a16:creationId xmlns:a16="http://schemas.microsoft.com/office/drawing/2014/main" id="{A6363A36-F837-4529-8051-29F143901ED8}"/>
              </a:ext>
            </a:extLst>
          </p:cNvPr>
          <p:cNvSpPr txBox="1"/>
          <p:nvPr/>
        </p:nvSpPr>
        <p:spPr>
          <a:xfrm>
            <a:off x="88860" y="5901953"/>
            <a:ext cx="4272125" cy="830997"/>
          </a:xfrm>
          <a:prstGeom prst="rect">
            <a:avLst/>
          </a:prstGeom>
          <a:noFill/>
        </p:spPr>
        <p:txBody>
          <a:bodyPr wrap="square">
            <a:spAutoFit/>
          </a:bodyPr>
          <a:lstStyle/>
          <a:p>
            <a:pPr algn="just"/>
            <a:r>
              <a:rPr lang="as-IN" sz="1600" b="0" i="0" dirty="0">
                <a:solidFill>
                  <a:srgbClr val="177FF8"/>
                </a:solidFill>
                <a:effectLst/>
                <a:latin typeface="Bangla" panose="03000603000000000000" pitchFamily="66" charset="0"/>
                <a:cs typeface="Bangla" panose="03000603000000000000" pitchFamily="66" charset="0"/>
              </a:rPr>
              <a:t>আল্লা-হুম্মা ইন্নী আসআলুকাল জান্নাতা ওয়া আ‘উযু বিকা মিনান্নার)</a:t>
            </a:r>
          </a:p>
          <a:p>
            <a:pPr algn="just"/>
            <a:r>
              <a:rPr lang="as-IN" sz="1600" b="0" i="0" dirty="0">
                <a:solidFill>
                  <a:srgbClr val="177FF8"/>
                </a:solidFill>
                <a:effectLst/>
                <a:latin typeface="Bangla" panose="03000603000000000000" pitchFamily="66" charset="0"/>
                <a:cs typeface="Bangla" panose="03000603000000000000" pitchFamily="66" charset="0"/>
              </a:rPr>
              <a:t>“হে আল্লাহ! আমি আপনার কাছে জান্নাত চাই এবং জাহান্নাম থেকে আপনার কাছে আশ্রয় চাই”। আবূ দাউদ- ৭৯৩</a:t>
            </a:r>
          </a:p>
        </p:txBody>
      </p:sp>
      <p:pic>
        <p:nvPicPr>
          <p:cNvPr id="9" name="Picture 8">
            <a:extLst>
              <a:ext uri="{FF2B5EF4-FFF2-40B4-BE49-F238E27FC236}">
                <a16:creationId xmlns:a16="http://schemas.microsoft.com/office/drawing/2014/main" id="{7A7B281A-FDC8-4FCA-A9AB-20C4AE0157E1}"/>
              </a:ext>
            </a:extLst>
          </p:cNvPr>
          <p:cNvPicPr>
            <a:picLocks noChangeAspect="1"/>
          </p:cNvPicPr>
          <p:nvPr/>
        </p:nvPicPr>
        <p:blipFill>
          <a:blip r:embed="rId3"/>
          <a:stretch>
            <a:fillRect/>
          </a:stretch>
        </p:blipFill>
        <p:spPr>
          <a:xfrm>
            <a:off x="565079" y="5583355"/>
            <a:ext cx="4095402" cy="387096"/>
          </a:xfrm>
          <a:prstGeom prst="rect">
            <a:avLst/>
          </a:prstGeom>
        </p:spPr>
      </p:pic>
      <p:sp>
        <p:nvSpPr>
          <p:cNvPr id="19" name="TextBox 18">
            <a:extLst>
              <a:ext uri="{FF2B5EF4-FFF2-40B4-BE49-F238E27FC236}">
                <a16:creationId xmlns:a16="http://schemas.microsoft.com/office/drawing/2014/main" id="{2CC8A484-D511-4742-86BF-1612044DF9A9}"/>
              </a:ext>
            </a:extLst>
          </p:cNvPr>
          <p:cNvSpPr txBox="1"/>
          <p:nvPr/>
        </p:nvSpPr>
        <p:spPr>
          <a:xfrm>
            <a:off x="4604766" y="5159066"/>
            <a:ext cx="7633309" cy="1569660"/>
          </a:xfrm>
          <a:prstGeom prst="rect">
            <a:avLst/>
          </a:prstGeom>
          <a:noFill/>
        </p:spPr>
        <p:txBody>
          <a:bodyPr wrap="square">
            <a:spAutoFit/>
          </a:bodyPr>
          <a:lstStyle/>
          <a:p>
            <a:pPr algn="l"/>
            <a:br>
              <a:rPr lang="ar-AE" sz="1600" b="0" i="0" dirty="0">
                <a:solidFill>
                  <a:srgbClr val="7030A0"/>
                </a:solidFill>
                <a:effectLst/>
                <a:latin typeface="Bangla" panose="03000603000000000000" pitchFamily="66" charset="0"/>
              </a:rPr>
            </a:br>
            <a:r>
              <a:rPr lang="ar-AE" sz="1600" b="0" i="0" dirty="0">
                <a:solidFill>
                  <a:srgbClr val="7030A0"/>
                </a:solidFill>
                <a:effectLst/>
                <a:latin typeface="Bangla" panose="03000603000000000000" pitchFamily="66" charset="0"/>
              </a:rPr>
              <a:t>‎اللَّهُــمَّ إِنِّي أَعُوذُ بِكَ مِنْ عَذَابِ الْقَبْرِ، وَمِنْ عَذَابِ جَهَنَّمَ، وَمِنْ فِتْنَةِ الْمَحْيَا وَالْمَمَاتِ، وَمِنْ شَرِّ فِتْنَةِ الْمَسِيحِ الدَّجَّالِ</a:t>
            </a:r>
          </a:p>
          <a:p>
            <a:pPr algn="l"/>
            <a:r>
              <a:rPr lang="as-IN" sz="1600" b="0" i="0" dirty="0">
                <a:solidFill>
                  <a:srgbClr val="7030A0"/>
                </a:solidFill>
                <a:effectLst/>
                <a:latin typeface="Bangla" panose="03000603000000000000" pitchFamily="66" charset="0"/>
                <a:cs typeface="Bangla" panose="03000603000000000000" pitchFamily="66" charset="0"/>
              </a:rPr>
              <a:t> আল্লা-হুম্মা ইন্নী আ‘ঊযু বিকা মিন ‘আযা-বিল ক্বাবর, ওয়া মিন ‘আযা-বি জাহান্নাম, ওয়া মিন ফিতনাতিল মাহ্ইয়া ওয়াল মামা-ত, ওয়া মিন শাররি ফিতনাতিল মাসীহিদ দাজ্জা-ল</a:t>
            </a:r>
            <a:endParaRPr lang="en-US" sz="1600" b="0" i="0" dirty="0">
              <a:solidFill>
                <a:srgbClr val="7030A0"/>
              </a:solidFill>
              <a:effectLst/>
              <a:latin typeface="Bangla" panose="03000603000000000000" pitchFamily="66" charset="0"/>
              <a:cs typeface="Bangla" panose="03000603000000000000" pitchFamily="66" charset="0"/>
            </a:endParaRPr>
          </a:p>
          <a:p>
            <a:pPr algn="l"/>
            <a:r>
              <a:rPr lang="as-IN" sz="1600" b="0" i="0" dirty="0">
                <a:solidFill>
                  <a:srgbClr val="7030A0"/>
                </a:solidFill>
                <a:effectLst/>
                <a:latin typeface="Bangla" panose="03000603000000000000" pitchFamily="66" charset="0"/>
                <a:cs typeface="Bangla" panose="03000603000000000000" pitchFamily="66" charset="0"/>
              </a:rPr>
              <a:t> হে আল্লাহ! আমি আপনার কাছে আশ্রয় চাচ্ছি কবরের আযাব থেকে, জাহান্নামের আযাব থেকে, জীবন-মৃত্যুর ফিতনা থেকে এবং মাসীহ দাজ্জালের ফিতনার অনিষ্টতা থেকে।বুখারী ২/১০২, নং ১৩৭৭; </a:t>
            </a:r>
          </a:p>
        </p:txBody>
      </p:sp>
      <p:sp>
        <p:nvSpPr>
          <p:cNvPr id="22" name="TextBox 21">
            <a:extLst>
              <a:ext uri="{FF2B5EF4-FFF2-40B4-BE49-F238E27FC236}">
                <a16:creationId xmlns:a16="http://schemas.microsoft.com/office/drawing/2014/main" id="{5BA89DCA-D70B-4B03-9B36-CFE5F595CEED}"/>
              </a:ext>
            </a:extLst>
          </p:cNvPr>
          <p:cNvSpPr txBox="1"/>
          <p:nvPr/>
        </p:nvSpPr>
        <p:spPr>
          <a:xfrm>
            <a:off x="3763108" y="2401870"/>
            <a:ext cx="1776046" cy="646331"/>
          </a:xfrm>
          <a:prstGeom prst="rect">
            <a:avLst/>
          </a:prstGeom>
          <a:noFill/>
        </p:spPr>
        <p:txBody>
          <a:bodyPr wrap="square">
            <a:spAutoFit/>
          </a:bodyPr>
          <a:lstStyle/>
          <a:p>
            <a:br>
              <a:rPr lang="ar-AE" dirty="0"/>
            </a:br>
            <a:r>
              <a:rPr lang="ar-AE" dirty="0">
                <a:solidFill>
                  <a:schemeClr val="bg1"/>
                </a:solidFill>
              </a:rPr>
              <a:t>اللَّهُمَّ أَجِرْنِى مِنَ النَّارِ </a:t>
            </a:r>
          </a:p>
        </p:txBody>
      </p:sp>
      <p:sp>
        <p:nvSpPr>
          <p:cNvPr id="24" name="TextBox 23">
            <a:extLst>
              <a:ext uri="{FF2B5EF4-FFF2-40B4-BE49-F238E27FC236}">
                <a16:creationId xmlns:a16="http://schemas.microsoft.com/office/drawing/2014/main" id="{C24FA8C1-B1CB-40A5-B14B-297EE85BCBF4}"/>
              </a:ext>
            </a:extLst>
          </p:cNvPr>
          <p:cNvSpPr txBox="1"/>
          <p:nvPr/>
        </p:nvSpPr>
        <p:spPr>
          <a:xfrm>
            <a:off x="1605578" y="2481121"/>
            <a:ext cx="1776046" cy="923330"/>
          </a:xfrm>
          <a:prstGeom prst="rect">
            <a:avLst/>
          </a:prstGeom>
          <a:noFill/>
        </p:spPr>
        <p:txBody>
          <a:bodyPr wrap="square">
            <a:spAutoFit/>
          </a:bodyPr>
          <a:lstStyle/>
          <a:p>
            <a:r>
              <a:rPr lang="as-IN" dirty="0">
                <a:solidFill>
                  <a:schemeClr val="bg1"/>
                </a:solidFill>
              </a:rPr>
              <a:t>“</a:t>
            </a:r>
            <a:r>
              <a:rPr lang="as-IN" sz="1600" dirty="0">
                <a:solidFill>
                  <a:schemeClr val="bg1"/>
                </a:solidFill>
                <a:latin typeface="Bangla" panose="03000603000000000000" pitchFamily="66" charset="0"/>
                <a:cs typeface="Bangla" panose="03000603000000000000" pitchFamily="66" charset="0"/>
              </a:rPr>
              <a:t>হে আল্লাহ! আমাকে জাহান্নামের আগুন থেকে মুক্তি দাও</a:t>
            </a:r>
            <a:r>
              <a:rPr lang="as-IN"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7341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030DCD-7C54-40BA-BEAD-6832DB01C8DC}"/>
              </a:ext>
            </a:extLst>
          </p:cNvPr>
          <p:cNvPicPr>
            <a:picLocks noChangeAspect="1"/>
          </p:cNvPicPr>
          <p:nvPr/>
        </p:nvPicPr>
        <p:blipFill>
          <a:blip r:embed="rId2"/>
          <a:stretch>
            <a:fillRect/>
          </a:stretch>
        </p:blipFill>
        <p:spPr>
          <a:xfrm>
            <a:off x="0" y="5260710"/>
            <a:ext cx="8088923" cy="1597290"/>
          </a:xfrm>
          <a:prstGeom prst="rect">
            <a:avLst/>
          </a:prstGeom>
        </p:spPr>
      </p:pic>
      <p:sp>
        <p:nvSpPr>
          <p:cNvPr id="4" name="TextBox 3">
            <a:extLst>
              <a:ext uri="{FF2B5EF4-FFF2-40B4-BE49-F238E27FC236}">
                <a16:creationId xmlns:a16="http://schemas.microsoft.com/office/drawing/2014/main" id="{E97E0073-ADA8-4F1D-BC2F-1EA2BD18B691}"/>
              </a:ext>
            </a:extLst>
          </p:cNvPr>
          <p:cNvSpPr txBox="1"/>
          <p:nvPr/>
        </p:nvSpPr>
        <p:spPr>
          <a:xfrm>
            <a:off x="0" y="87924"/>
            <a:ext cx="12192000" cy="3477875"/>
          </a:xfrm>
          <a:prstGeom prst="rect">
            <a:avLst/>
          </a:prstGeom>
          <a:noFill/>
        </p:spPr>
        <p:txBody>
          <a:bodyPr wrap="square">
            <a:spAutoFit/>
          </a:bodyPr>
          <a:lstStyle/>
          <a:p>
            <a:pPr algn="ctr"/>
            <a:r>
              <a:rPr lang="as-IN" sz="2000" dirty="0">
                <a:solidFill>
                  <a:srgbClr val="822539"/>
                </a:solidFill>
                <a:latin typeface="Bangla" panose="03000603000000000000" pitchFamily="66" charset="0"/>
                <a:cs typeface="Bangla" panose="03000603000000000000" pitchFamily="66" charset="0"/>
              </a:rPr>
              <a:t>জাহান্নাম বা দোযখ</a:t>
            </a:r>
            <a:endParaRPr lang="en-US" sz="2000" dirty="0">
              <a:solidFill>
                <a:srgbClr val="822539"/>
              </a:solidFill>
              <a:latin typeface="Bangla" panose="03000603000000000000" pitchFamily="66" charset="0"/>
              <a:cs typeface="Bangla" panose="03000603000000000000" pitchFamily="66" charset="0"/>
            </a:endParaRPr>
          </a:p>
          <a:p>
            <a:pPr algn="ctr"/>
            <a:r>
              <a:rPr lang="as-IN" sz="2000" dirty="0">
                <a:solidFill>
                  <a:srgbClr val="FF0000"/>
                </a:solidFill>
                <a:latin typeface="Bangla" panose="03000603000000000000" pitchFamily="66" charset="0"/>
                <a:cs typeface="Bangla" panose="03000603000000000000" pitchFamily="66" charset="0"/>
              </a:rPr>
              <a:t>আল্লাহ তা‘আলা বলেন, ‘নিশ্চয়ই জাহান্নাম গোপন ফাঁদ। সীমালংঘনকারীদের জন্য প্রত্যাবর্তন স্থল’ সূরা নাবা: ২১-২২।</a:t>
            </a:r>
          </a:p>
          <a:p>
            <a:r>
              <a:rPr lang="as-IN" sz="2000" dirty="0">
                <a:solidFill>
                  <a:srgbClr val="822539"/>
                </a:solidFill>
                <a:latin typeface="Bangla" panose="03000603000000000000" pitchFamily="66" charset="0"/>
                <a:cs typeface="Bangla" panose="03000603000000000000" pitchFamily="66" charset="0"/>
              </a:rPr>
              <a:t>জাহান্নাম সেই বাসস্থানকে বলা হয়, যেখানে রেখে সৃষ্টিকর্তা আল্লাহ তার অবাধ্যদেরকে শাস্তি দেবেন। ফারসীতে একে ‘দোযখ’ বলা হয়, বাংলাতে নরক।</a:t>
            </a:r>
          </a:p>
          <a:p>
            <a:r>
              <a:rPr lang="as-IN" sz="2000" dirty="0">
                <a:solidFill>
                  <a:srgbClr val="822539"/>
                </a:solidFill>
                <a:latin typeface="Bangla" panose="03000603000000000000" pitchFamily="66" charset="0"/>
                <a:cs typeface="Bangla" panose="03000603000000000000" pitchFamily="66" charset="0"/>
              </a:rPr>
              <a:t>এই জাহান্নাম হল মানুষের সবচেয়ে বড় লাঞ্ছনা, সবচেয়ে বড় ক্ষতি। মহান আল্লাহই সে কথা বলেছেন,</a:t>
            </a:r>
          </a:p>
          <a:p>
            <a:r>
              <a:rPr lang="ar-AE" sz="2000" dirty="0">
                <a:solidFill>
                  <a:srgbClr val="822539"/>
                </a:solidFill>
                <a:latin typeface="Bangla" panose="03000603000000000000" pitchFamily="66" charset="0"/>
              </a:rPr>
              <a:t>رَبَّنَا إِنَّكَ مَن تُدْخِلِ النَّارَ فَقَدْ أَخْزَيْتَهُ ۖ وَمَا لِلظَّالِمِينَ مِنْ أَنصَارٍ</a:t>
            </a:r>
          </a:p>
          <a:p>
            <a:r>
              <a:rPr lang="ar-AE" sz="2000" dirty="0">
                <a:solidFill>
                  <a:srgbClr val="822539"/>
                </a:solidFill>
                <a:latin typeface="Bangla" panose="03000603000000000000" pitchFamily="66" charset="0"/>
              </a:rPr>
              <a:t> </a:t>
            </a:r>
            <a:r>
              <a:rPr lang="as-IN" sz="2000" dirty="0">
                <a:solidFill>
                  <a:srgbClr val="822539"/>
                </a:solidFill>
                <a:latin typeface="Bangla" panose="03000603000000000000" pitchFamily="66" charset="0"/>
                <a:cs typeface="Bangla" panose="03000603000000000000" pitchFamily="66" charset="0"/>
              </a:rPr>
              <a:t>হে আমাদের প্রতিপালক! তুমি যাকে দোযখে প্রবেশ করাবে, তাকে নিশ্চয় লাঞ্ছিত করবে। আর অত্যাচারীদের জন্য কোন সাহায্যকারী নেই। (আলে ইমরানঃ ১৯২)</a:t>
            </a:r>
          </a:p>
          <a:p>
            <a:r>
              <a:rPr lang="ar-AE" sz="2000" dirty="0">
                <a:solidFill>
                  <a:srgbClr val="822539"/>
                </a:solidFill>
                <a:latin typeface="Bangla" panose="03000603000000000000" pitchFamily="66" charset="0"/>
              </a:rPr>
              <a:t>أَلَمْ يَعْلَمُوا أَنَّهُ مَن يُحَادِدِ اللَّهَ وَرَسُولَهُ فَأَنَّ لَهُ نَارَ جَهَنَّمَ خَالِدًا فِيهَا ۚ ذَٰلِكَ الْخِزْيُ الْعَظِيمُ</a:t>
            </a:r>
          </a:p>
          <a:p>
            <a:r>
              <a:rPr lang="ar-AE" sz="2000" dirty="0">
                <a:solidFill>
                  <a:srgbClr val="822539"/>
                </a:solidFill>
                <a:latin typeface="Bangla" panose="03000603000000000000" pitchFamily="66" charset="0"/>
              </a:rPr>
              <a:t> </a:t>
            </a:r>
            <a:r>
              <a:rPr lang="as-IN" sz="2000" dirty="0">
                <a:solidFill>
                  <a:srgbClr val="822539"/>
                </a:solidFill>
                <a:latin typeface="Bangla" panose="03000603000000000000" pitchFamily="66" charset="0"/>
                <a:cs typeface="Bangla" panose="03000603000000000000" pitchFamily="66" charset="0"/>
              </a:rPr>
              <a:t>তারা কি জানে না যে, যে ব্যক্তি আল্লাহ ও তাঁর রসূলের বিরুদ্ধাচরণ করে, তাহলে সুনিশ্চিতভাবে তার জন্য রয়েছে জাহান্নামের আগুন; সে তাতে অনন্তকাল থাকবে। এটা হচ্ছে চরম লাঞ্ছনা। (তাওবাহঃ ৬৩)।</a:t>
            </a:r>
          </a:p>
          <a:p>
            <a:r>
              <a:rPr lang="as-IN" sz="2000" dirty="0">
                <a:solidFill>
                  <a:srgbClr val="822539"/>
                </a:solidFill>
                <a:latin typeface="Bangla" panose="03000603000000000000" pitchFamily="66" charset="0"/>
                <a:cs typeface="Bangla" panose="03000603000000000000" pitchFamily="66" charset="0"/>
              </a:rPr>
              <a:t>আর যারা কুফরী করবে ও আমার নিদর্শনগুলোকে অস্বীকার করবে, তারাই জাহান্নামী;</a:t>
            </a:r>
            <a:r>
              <a:rPr lang="en-US" sz="2000" dirty="0">
                <a:solidFill>
                  <a:srgbClr val="822539"/>
                </a:solidFill>
                <a:latin typeface="Bangla" panose="03000603000000000000" pitchFamily="66" charset="0"/>
                <a:cs typeface="Bangla" panose="03000603000000000000" pitchFamily="66" charset="0"/>
              </a:rPr>
              <a:t> </a:t>
            </a:r>
            <a:r>
              <a:rPr lang="as-IN" sz="2000" dirty="0">
                <a:solidFill>
                  <a:srgbClr val="822539"/>
                </a:solidFill>
                <a:latin typeface="Bangla" panose="03000603000000000000" pitchFamily="66" charset="0"/>
                <a:cs typeface="Bangla" panose="03000603000000000000" pitchFamily="66" charset="0"/>
              </a:rPr>
              <a:t>সেখানে তারা চিরকাল থাকবে”। (সুরা বাকারাহঃ ৩৯ )</a:t>
            </a:r>
          </a:p>
        </p:txBody>
      </p:sp>
      <p:sp>
        <p:nvSpPr>
          <p:cNvPr id="6" name="TextBox 5">
            <a:extLst>
              <a:ext uri="{FF2B5EF4-FFF2-40B4-BE49-F238E27FC236}">
                <a16:creationId xmlns:a16="http://schemas.microsoft.com/office/drawing/2014/main" id="{6F5CCDD2-0A2E-4C10-BA87-5105E596863F}"/>
              </a:ext>
            </a:extLst>
          </p:cNvPr>
          <p:cNvSpPr txBox="1"/>
          <p:nvPr/>
        </p:nvSpPr>
        <p:spPr>
          <a:xfrm>
            <a:off x="0" y="3674590"/>
            <a:ext cx="5662246" cy="1200329"/>
          </a:xfrm>
          <a:prstGeom prst="rect">
            <a:avLst/>
          </a:prstGeom>
          <a:noFill/>
        </p:spPr>
        <p:txBody>
          <a:bodyPr wrap="square">
            <a:spAutoFit/>
          </a:bodyPr>
          <a:lstStyle/>
          <a:p>
            <a:r>
              <a:rPr lang="as-IN" dirty="0">
                <a:solidFill>
                  <a:srgbClr val="1C5E85"/>
                </a:solidFill>
                <a:latin typeface="Bangla" panose="03000603000000000000" pitchFamily="66" charset="0"/>
                <a:cs typeface="Bangla" panose="03000603000000000000" pitchFamily="66" charset="0"/>
              </a:rPr>
              <a:t>তাদের বলা হবে, তোমাদের এ পরিণতির কারণ হচ্ছে, তোমরা পৃথিবীতে অসত্য নিয়ে মেতে ছিলে এবং সে জন্য গর্ব প্রকাশ করতে।এখন অগ্রসর হয়ে জাহান্নামের দরজায় প্রবেশ করো৷ তোমাদেরকে চিরদিন সেখানেই থাকতে হবে৷ অহংকারীদের জন্য তা অতীব জঘন্য জায়গা৷সুরা মুমিনঃ৭৫-৭৬ </a:t>
            </a:r>
            <a:endParaRPr lang="en-US" dirty="0">
              <a:solidFill>
                <a:srgbClr val="1C5E85"/>
              </a:solidFill>
              <a:latin typeface="Bangla" panose="03000603000000000000" pitchFamily="66" charset="0"/>
              <a:cs typeface="Bangla" panose="03000603000000000000" pitchFamily="66" charset="0"/>
            </a:endParaRPr>
          </a:p>
        </p:txBody>
      </p:sp>
      <p:sp>
        <p:nvSpPr>
          <p:cNvPr id="8" name="TextBox 7">
            <a:extLst>
              <a:ext uri="{FF2B5EF4-FFF2-40B4-BE49-F238E27FC236}">
                <a16:creationId xmlns:a16="http://schemas.microsoft.com/office/drawing/2014/main" id="{C89DB7D3-529A-40DB-B166-6A758D992BB9}"/>
              </a:ext>
            </a:extLst>
          </p:cNvPr>
          <p:cNvSpPr txBox="1"/>
          <p:nvPr/>
        </p:nvSpPr>
        <p:spPr>
          <a:xfrm>
            <a:off x="6603021" y="3506384"/>
            <a:ext cx="4550021" cy="1754326"/>
          </a:xfrm>
          <a:prstGeom prst="rect">
            <a:avLst/>
          </a:prstGeom>
          <a:noFill/>
        </p:spPr>
        <p:txBody>
          <a:bodyPr wrap="square">
            <a:spAutoFit/>
          </a:bodyPr>
          <a:lstStyle/>
          <a:p>
            <a:r>
              <a:rPr lang="as-IN" dirty="0">
                <a:solidFill>
                  <a:srgbClr val="00B050"/>
                </a:solidFill>
                <a:latin typeface="Bangla" panose="03000603000000000000" pitchFamily="66" charset="0"/>
                <a:cs typeface="Bangla" panose="03000603000000000000" pitchFamily="66" charset="0"/>
              </a:rPr>
              <a:t>বল, আসল ক্ষতিগ্রস্ত তো তারাই; যারা কিয়ামতের দিন নিজেদেরকে ও নিজেদের পরিজনবর্গকে ক্ষতিগ্রস্ত করেছে। জেনে রাখ, এটিই সুস্পষ্ট ক্ষতি৷’ (যুমারঃ ১৫)</a:t>
            </a:r>
          </a:p>
          <a:p>
            <a:r>
              <a:rPr lang="as-IN" dirty="0">
                <a:solidFill>
                  <a:srgbClr val="00B050"/>
                </a:solidFill>
                <a:latin typeface="Bangla" panose="03000603000000000000" pitchFamily="66" charset="0"/>
                <a:cs typeface="Bangla" panose="03000603000000000000" pitchFamily="66" charset="0"/>
              </a:rPr>
              <a:t>এ হল (সাবধানীদের জন্য) আর সীমালংঘনকারীদের জন্য রয়েছে নিকৃষ্ট পরিণাম; জাহান্নাম, সেখানে ওরা প্রবেশ করবে, সুতরাং কত নিকৃষ্ট সে শয়নাগার। (স্বাদঃ ৫৫-৫৬)</a:t>
            </a:r>
          </a:p>
        </p:txBody>
      </p:sp>
    </p:spTree>
    <p:extLst>
      <p:ext uri="{BB962C8B-B14F-4D97-AF65-F5344CB8AC3E}">
        <p14:creationId xmlns:p14="http://schemas.microsoft.com/office/powerpoint/2010/main" val="66380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EB5962-FC64-4D38-981B-EF0185520F4E}"/>
              </a:ext>
            </a:extLst>
          </p:cNvPr>
          <p:cNvSpPr txBox="1"/>
          <p:nvPr/>
        </p:nvSpPr>
        <p:spPr>
          <a:xfrm>
            <a:off x="369277" y="612845"/>
            <a:ext cx="4440115" cy="5909310"/>
          </a:xfrm>
          <a:prstGeom prst="rect">
            <a:avLst/>
          </a:prstGeom>
          <a:noFill/>
        </p:spPr>
        <p:txBody>
          <a:bodyPr wrap="square">
            <a:spAutoFit/>
          </a:bodyPr>
          <a:lstStyle/>
          <a:p>
            <a:r>
              <a:rPr lang="as-IN" dirty="0">
                <a:solidFill>
                  <a:srgbClr val="7030A0"/>
                </a:solidFill>
                <a:latin typeface="Bangla" panose="03000603000000000000" pitchFamily="66" charset="0"/>
                <a:cs typeface="Bangla" panose="03000603000000000000" pitchFamily="66" charset="0"/>
              </a:rPr>
              <a:t>আব্দুল্লাহ ইবন উমার রাদিয়াল্লাহু ‘আনহু থেকে বর্ণিত, তিনি বলেন, রাসূলুল্লাহ সাল্লাল্লাহু আলাইহি ওয়াসাল্লাম বলেছেন,</a:t>
            </a:r>
          </a:p>
          <a:p>
            <a:r>
              <a:rPr lang="as-IN" dirty="0">
                <a:solidFill>
                  <a:srgbClr val="7030A0"/>
                </a:solidFill>
                <a:latin typeface="Bangla" panose="03000603000000000000" pitchFamily="66" charset="0"/>
                <a:cs typeface="Bangla" panose="03000603000000000000" pitchFamily="66" charset="0"/>
              </a:rPr>
              <a:t>“যখন জান্নাতীরা জান্নাতে যাবে আর জাহান্নামীরা জাহান্নামে যাবে তখন মুত্যুকে জান্নাত ও জাহান্নামের মধ্যস্থানে জবেহ করে দেওয়া হবে। অতঃপর একজন ঘোষণাকারী ঘোষণা দিবে, হে জান্নাতবাসীরা! আর কোনো মৃত্যু নেই। হে জাহান্নামবাসীরা! আর কোনো মৃত্যু নেই। এ ঘোষণা শুনে জান্নাতীদের আনন্দ-ফুর্তি আরো বেড়ে যাবে। আর জাহান্নামীদের দুঃখ- অনুতাপ আরো বেড়ে যাবে। (বর্ণনায়: বুখারী ও মুসলিম) আবু সায়ীদ আল খুদরী বর্ণিত মুসলিমের বর্ণনায় একটি বাক্য বেশি আছে। তা হলো: একথা বলার পর রাসূলুল্লাহ সাল্লাল্লাহু আলাইহি ওয়াসাল্লাম এ আয়াতটি পাঠ করেছেন যে,</a:t>
            </a:r>
          </a:p>
          <a:p>
            <a:r>
              <a:rPr lang="as-IN" dirty="0">
                <a:solidFill>
                  <a:srgbClr val="7030A0"/>
                </a:solidFill>
                <a:latin typeface="Bangla" panose="03000603000000000000" pitchFamily="66" charset="0"/>
                <a:cs typeface="Bangla" panose="03000603000000000000" pitchFamily="66" charset="0"/>
              </a:rPr>
              <a:t>﴿</a:t>
            </a:r>
            <a:r>
              <a:rPr lang="ar-AE" dirty="0">
                <a:solidFill>
                  <a:srgbClr val="7030A0"/>
                </a:solidFill>
                <a:latin typeface="Bangla" panose="03000603000000000000" pitchFamily="66" charset="0"/>
              </a:rPr>
              <a:t>وَأَنذِرۡهُمۡ يَوۡمَ ٱلۡحَسۡرَةِ إِذۡ قُضِيَ ٱلۡأَمۡرُ وَهُمۡ فِي غَفۡلَةٖ وَهُمۡ لَا يُؤۡمِنُونَ ٣٩﴾ [مريم: ٣٩]</a:t>
            </a:r>
          </a:p>
          <a:p>
            <a:r>
              <a:rPr lang="ar-AE" dirty="0">
                <a:solidFill>
                  <a:srgbClr val="7030A0"/>
                </a:solidFill>
                <a:latin typeface="Bangla" panose="03000603000000000000" pitchFamily="66" charset="0"/>
              </a:rPr>
              <a:t>“</a:t>
            </a:r>
            <a:r>
              <a:rPr lang="as-IN" dirty="0">
                <a:solidFill>
                  <a:srgbClr val="7030A0"/>
                </a:solidFill>
                <a:latin typeface="Bangla" panose="03000603000000000000" pitchFamily="66" charset="0"/>
                <a:cs typeface="Bangla" panose="03000603000000000000" pitchFamily="66" charset="0"/>
              </a:rPr>
              <a:t>আর তাদেরকে সতর্ক করে দাও পরিতাপ দিবস সম্পর্কে যখন সব বিষয়ের চূড়ান্ত সিদ্ধান্ত হয়ে যাবে, অথচ তারা রয়েছে উদাসীনতায় বিভোর এবং তারা ঈমান আনছে না”। [সূরা মারইয়াম: ৩৯] উদাসীনতায় বিভোর কথাটি বলার সময় তিনি দুনিয়ার দিকে হাত দ্বারা ইশারা করেছেন”।  সহীহ বুখারীঃ ৬৫৪৮; সহীহ মুসলিমঃ ২৮৪৯।</a:t>
            </a:r>
          </a:p>
        </p:txBody>
      </p:sp>
      <p:sp>
        <p:nvSpPr>
          <p:cNvPr id="5" name="TextBox 4">
            <a:extLst>
              <a:ext uri="{FF2B5EF4-FFF2-40B4-BE49-F238E27FC236}">
                <a16:creationId xmlns:a16="http://schemas.microsoft.com/office/drawing/2014/main" id="{10E784C0-1D80-416D-B602-354DAD3375E9}"/>
              </a:ext>
            </a:extLst>
          </p:cNvPr>
          <p:cNvSpPr txBox="1"/>
          <p:nvPr/>
        </p:nvSpPr>
        <p:spPr>
          <a:xfrm>
            <a:off x="5725259" y="813138"/>
            <a:ext cx="6097464" cy="1477328"/>
          </a:xfrm>
          <a:prstGeom prst="rect">
            <a:avLst/>
          </a:prstGeom>
          <a:noFill/>
        </p:spPr>
        <p:txBody>
          <a:bodyPr wrap="square">
            <a:spAutoFit/>
          </a:bodyPr>
          <a:lstStyle/>
          <a:p>
            <a:r>
              <a:rPr lang="as-IN" dirty="0">
                <a:solidFill>
                  <a:srgbClr val="1C5E85"/>
                </a:solidFill>
                <a:latin typeface="Bangla" panose="03000603000000000000" pitchFamily="66" charset="0"/>
                <a:cs typeface="Bangla" panose="03000603000000000000" pitchFamily="66" charset="0"/>
              </a:rPr>
              <a:t> বল, ‘সত্য তোমাদের প্রতিপালকের নিকট হতে সমাগত; সুতরাং যার ইচ্ছা বিশ্বাস করুক ও যার ইচ্ছা প্রত্যাখ্যান করুক। আমি সীমালংঘনকারীদের জন্য প্রস্তুত রেখেছি অগ্নি, যার বেষ্টনী তাদেরকে পরিবেষ্টন করে থাকবে। তারা পানীয় চাইলে তাদেরকে দেওয়া হবে গলিত ধাতুর ন্যায় পানীয়; যা তাদের মুখমন্ডল দগ্ধ করবে; কত নিকৃষ্ট সেই পানীয় এবং কত নিকৃষ্ট সেই (অগ্নির) আশ্রয়স্থল। (কাহ্‌ফঃ ২৯)</a:t>
            </a:r>
            <a:endParaRPr lang="en-US" dirty="0">
              <a:solidFill>
                <a:srgbClr val="1C5E85"/>
              </a:solidFill>
              <a:latin typeface="Bangla" panose="03000603000000000000" pitchFamily="66" charset="0"/>
              <a:cs typeface="Bangla" panose="03000603000000000000" pitchFamily="66" charset="0"/>
            </a:endParaRPr>
          </a:p>
        </p:txBody>
      </p:sp>
      <p:pic>
        <p:nvPicPr>
          <p:cNvPr id="7" name="Picture 6" descr="Background pattern&#10;&#10;Description automatically generated">
            <a:extLst>
              <a:ext uri="{FF2B5EF4-FFF2-40B4-BE49-F238E27FC236}">
                <a16:creationId xmlns:a16="http://schemas.microsoft.com/office/drawing/2014/main" id="{A1C19091-6270-4103-A67C-FE1A67508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413" y="1"/>
            <a:ext cx="538896" cy="6858000"/>
          </a:xfrm>
          <a:prstGeom prst="rect">
            <a:avLst/>
          </a:prstGeom>
        </p:spPr>
      </p:pic>
      <p:sp>
        <p:nvSpPr>
          <p:cNvPr id="9" name="TextBox 8">
            <a:extLst>
              <a:ext uri="{FF2B5EF4-FFF2-40B4-BE49-F238E27FC236}">
                <a16:creationId xmlns:a16="http://schemas.microsoft.com/office/drawing/2014/main" id="{CE2F729B-E7FA-4C5D-BD57-AAF07CD8BC21}"/>
              </a:ext>
            </a:extLst>
          </p:cNvPr>
          <p:cNvSpPr txBox="1"/>
          <p:nvPr/>
        </p:nvSpPr>
        <p:spPr>
          <a:xfrm>
            <a:off x="5545748" y="2758333"/>
            <a:ext cx="6097464" cy="2585323"/>
          </a:xfrm>
          <a:prstGeom prst="rect">
            <a:avLst/>
          </a:prstGeom>
          <a:noFill/>
        </p:spPr>
        <p:txBody>
          <a:bodyPr wrap="square">
            <a:spAutoFit/>
          </a:bodyPr>
          <a:lstStyle/>
          <a:p>
            <a:r>
              <a:rPr lang="as-IN" dirty="0">
                <a:solidFill>
                  <a:srgbClr val="002060"/>
                </a:solidFill>
                <a:latin typeface="Bangla" panose="03000603000000000000" pitchFamily="66" charset="0"/>
                <a:cs typeface="Bangla" panose="03000603000000000000" pitchFamily="66" charset="0"/>
              </a:rPr>
              <a:t>“আর যারা কুফুরী করে, তাদের জন্য রয়েছে জাহান্নামের আগুন। তাদের প্রতি এমন কোনো ফয়সালা দেওয়া হবে না যে, তারা মারা যাবে, এবং তাদের থেকে জাহান্নামের আযাবও লাঘব করা হবে না। এভাবেই আমি প্রত্যেক অকৃতজ্ঞকে প্রতিফল দিয়ে থাকি। আর সেখানে তারা আর্তনাদ করে বলবে, হে আমাদের রব, আমাদেরকে বের করে দিন, আমরা পূর্বে যে আমল করতাম, তার পরিবর্তে আমরা নেক আমল করব। (আল্লাহ বলবেন) আমি কি তোমাদেরকে এতটা বয়স দেইনি যে, তখন কেউ শিক্ষা গ্রহণ করতে চাইলে শিক্ষা গ্রহণ করতে পারত? আর তোমাদের কাছে তো সতর্ককারী এসেছিল। কাজেই তোমরা আযাব আস্বাদন কর, আর যালিমদের কোনো সাহায্যকারী নেই”। সূরা আল-ফাতির: ৩৬-৩৭</a:t>
            </a:r>
            <a:endParaRPr lang="en-US" dirty="0">
              <a:solidFill>
                <a:srgbClr val="00206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186254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rbecue&#10;&#10;Description automatically generated">
            <a:extLst>
              <a:ext uri="{FF2B5EF4-FFF2-40B4-BE49-F238E27FC236}">
                <a16:creationId xmlns:a16="http://schemas.microsoft.com/office/drawing/2014/main" id="{29A15FC9-AC23-4412-886D-6FC21B58A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1973"/>
            <a:ext cx="7403123" cy="3866027"/>
          </a:xfrm>
          <a:prstGeom prst="rect">
            <a:avLst/>
          </a:prstGeom>
        </p:spPr>
      </p:pic>
      <p:sp>
        <p:nvSpPr>
          <p:cNvPr id="5" name="TextBox 4">
            <a:extLst>
              <a:ext uri="{FF2B5EF4-FFF2-40B4-BE49-F238E27FC236}">
                <a16:creationId xmlns:a16="http://schemas.microsoft.com/office/drawing/2014/main" id="{D01485D7-79DB-4F48-BF12-D77B6915ACB6}"/>
              </a:ext>
            </a:extLst>
          </p:cNvPr>
          <p:cNvSpPr txBox="1"/>
          <p:nvPr/>
        </p:nvSpPr>
        <p:spPr>
          <a:xfrm>
            <a:off x="70339" y="114025"/>
            <a:ext cx="7403124" cy="2400657"/>
          </a:xfrm>
          <a:prstGeom prst="rect">
            <a:avLst/>
          </a:prstGeom>
          <a:noFill/>
        </p:spPr>
        <p:txBody>
          <a:bodyPr wrap="square">
            <a:spAutoFit/>
          </a:bodyPr>
          <a:lstStyle/>
          <a:p>
            <a:pPr algn="ctr"/>
            <a:r>
              <a:rPr lang="as-IN" sz="2400" dirty="0">
                <a:solidFill>
                  <a:srgbClr val="FF0000"/>
                </a:solidFill>
                <a:highlight>
                  <a:srgbClr val="FFFF00"/>
                </a:highlight>
                <a:latin typeface="Bangla" panose="03000603000000000000" pitchFamily="66" charset="0"/>
                <a:cs typeface="Bangla" panose="03000603000000000000" pitchFamily="66" charset="0"/>
              </a:rPr>
              <a:t>জাহান্নাম প্রস্তুত আছে</a:t>
            </a:r>
          </a:p>
          <a:p>
            <a:r>
              <a:rPr lang="as-IN" dirty="0">
                <a:solidFill>
                  <a:srgbClr val="822539"/>
                </a:solidFill>
                <a:latin typeface="Bangla" panose="03000603000000000000" pitchFamily="66" charset="0"/>
                <a:cs typeface="Bangla" panose="03000603000000000000" pitchFamily="66" charset="0"/>
              </a:rPr>
              <a:t>পূর্ব হতেই জাহান্নাম সৃষ্টি করে রেখেছেন মহান আল্লাহ; তিনি বলেছেন,</a:t>
            </a:r>
          </a:p>
          <a:p>
            <a:r>
              <a:rPr lang="ar-AE" dirty="0">
                <a:solidFill>
                  <a:srgbClr val="822539"/>
                </a:solidFill>
                <a:latin typeface="Bangla" panose="03000603000000000000" pitchFamily="66" charset="0"/>
              </a:rPr>
              <a:t>فَإِن لَّمْ تَفْعَلُوا وَلَن تَفْعَلُوا فَاتَّقُوا النَّارَ الَّتِي وَقُودُهَا النَّاسُ وَالْحِجَارَةُ ۖ أُعِدَّتْ لِلْكَافِرِينَ</a:t>
            </a:r>
          </a:p>
          <a:p>
            <a:r>
              <a:rPr lang="as-IN" dirty="0">
                <a:solidFill>
                  <a:srgbClr val="822539"/>
                </a:solidFill>
                <a:latin typeface="Bangla" panose="03000603000000000000" pitchFamily="66" charset="0"/>
                <a:cs typeface="Bangla" panose="03000603000000000000" pitchFamily="66" charset="0"/>
              </a:rPr>
              <a:t>যদি তোমরা তা (আনয়ন) না কর, এবং কখনই তা করতে পারবে না, তাহলে সেই আগুনকে ভয় কর, যার ইন্ধন হবে মানুষ এবং পাথর, অবিশ্বাসীদের জন্য যা প্রস্তুত রয়েছে। (বাক্বারাহঃ ২৪)।</a:t>
            </a:r>
          </a:p>
          <a:p>
            <a:r>
              <a:rPr lang="ar-AE" dirty="0">
                <a:solidFill>
                  <a:srgbClr val="822539"/>
                </a:solidFill>
                <a:latin typeface="Bangla" panose="03000603000000000000" pitchFamily="66" charset="0"/>
              </a:rPr>
              <a:t>وَاتَّقُوا النَّارَ الَّتِي أُعِدَّتْ لِلْكَافِرِينَ</a:t>
            </a:r>
          </a:p>
          <a:p>
            <a:r>
              <a:rPr lang="ar-AE" dirty="0">
                <a:solidFill>
                  <a:srgbClr val="822539"/>
                </a:solidFill>
                <a:latin typeface="Bangla" panose="03000603000000000000" pitchFamily="66" charset="0"/>
              </a:rPr>
              <a:t> </a:t>
            </a:r>
            <a:r>
              <a:rPr lang="as-IN" dirty="0">
                <a:solidFill>
                  <a:srgbClr val="822539"/>
                </a:solidFill>
                <a:latin typeface="Bangla" panose="03000603000000000000" pitchFamily="66" charset="0"/>
                <a:cs typeface="Bangla" panose="03000603000000000000" pitchFamily="66" charset="0"/>
              </a:rPr>
              <a:t>তোমরা সেই আগুনকে ভয় কর, যা অবিশ্বাসীদের জন্য প্রস্তুত রাখা হয়েছে। (আলে ইমরানঃ ১৩১)</a:t>
            </a:r>
          </a:p>
          <a:p>
            <a:r>
              <a:rPr lang="as-IN" dirty="0">
                <a:solidFill>
                  <a:srgbClr val="FF0000"/>
                </a:solidFill>
                <a:latin typeface="Bangla" panose="03000603000000000000" pitchFamily="66" charset="0"/>
                <a:cs typeface="Bangla" panose="03000603000000000000" pitchFamily="66" charset="0"/>
              </a:rPr>
              <a:t>মহানবী </a:t>
            </a:r>
            <a:r>
              <a:rPr lang="ar-AE" dirty="0">
                <a:solidFill>
                  <a:srgbClr val="FF0000"/>
                </a:solidFill>
                <a:latin typeface="Bangla" panose="03000603000000000000" pitchFamily="66" charset="0"/>
              </a:rPr>
              <a:t>ﷺ </a:t>
            </a:r>
            <a:r>
              <a:rPr lang="en-US" dirty="0">
                <a:solidFill>
                  <a:srgbClr val="FF0000"/>
                </a:solidFill>
                <a:latin typeface="Bangla" panose="03000603000000000000" pitchFamily="66" charset="0"/>
              </a:rPr>
              <a:t> </a:t>
            </a:r>
            <a:r>
              <a:rPr lang="as-IN" dirty="0">
                <a:solidFill>
                  <a:srgbClr val="FF0000"/>
                </a:solidFill>
                <a:latin typeface="Bangla" panose="03000603000000000000" pitchFamily="66" charset="0"/>
                <a:cs typeface="Bangla" panose="03000603000000000000" pitchFamily="66" charset="0"/>
              </a:rPr>
              <a:t>জাহান্নাম স্বচক্ষে দর্শন করেছেন। সৃষ্টি করার পর মহান আল্লাহ জিবরীল</a:t>
            </a:r>
            <a:r>
              <a:rPr lang="en-US" dirty="0">
                <a:solidFill>
                  <a:srgbClr val="FF0000"/>
                </a:solidFill>
                <a:latin typeface="Bangla" panose="03000603000000000000" pitchFamily="66" charset="0"/>
                <a:cs typeface="Bangla" panose="03000603000000000000" pitchFamily="66" charset="0"/>
              </a:rPr>
              <a:t> আ </a:t>
            </a:r>
            <a:r>
              <a:rPr lang="as-IN" dirty="0">
                <a:solidFill>
                  <a:srgbClr val="FF0000"/>
                </a:solidFill>
                <a:latin typeface="Bangla" panose="03000603000000000000" pitchFamily="66" charset="0"/>
                <a:cs typeface="Bangla" panose="03000603000000000000" pitchFamily="66" charset="0"/>
              </a:rPr>
              <a:t>কে দেখিয়েছেন।</a:t>
            </a:r>
          </a:p>
        </p:txBody>
      </p:sp>
      <p:sp>
        <p:nvSpPr>
          <p:cNvPr id="7" name="TextBox 6">
            <a:extLst>
              <a:ext uri="{FF2B5EF4-FFF2-40B4-BE49-F238E27FC236}">
                <a16:creationId xmlns:a16="http://schemas.microsoft.com/office/drawing/2014/main" id="{B896197F-3803-4CBE-A044-AC6365ACD14D}"/>
              </a:ext>
            </a:extLst>
          </p:cNvPr>
          <p:cNvSpPr txBox="1"/>
          <p:nvPr/>
        </p:nvSpPr>
        <p:spPr>
          <a:xfrm>
            <a:off x="7541602" y="215179"/>
            <a:ext cx="4451105" cy="4401205"/>
          </a:xfrm>
          <a:prstGeom prst="rect">
            <a:avLst/>
          </a:prstGeom>
          <a:noFill/>
        </p:spPr>
        <p:txBody>
          <a:bodyPr wrap="square">
            <a:spAutoFit/>
          </a:bodyPr>
          <a:lstStyle/>
          <a:p>
            <a:r>
              <a:rPr lang="as-IN" sz="2000" dirty="0">
                <a:solidFill>
                  <a:srgbClr val="FFFF00"/>
                </a:solidFill>
                <a:highlight>
                  <a:srgbClr val="FF0000"/>
                </a:highlight>
                <a:latin typeface="Bangla" panose="03000603000000000000" pitchFamily="66" charset="0"/>
                <a:cs typeface="Bangla" panose="03000603000000000000" pitchFamily="66" charset="0"/>
              </a:rPr>
              <a:t>জাহান্নামের অবস্থান</a:t>
            </a:r>
          </a:p>
          <a:p>
            <a:r>
              <a:rPr lang="as-IN" sz="2000" dirty="0">
                <a:solidFill>
                  <a:srgbClr val="1C5E85"/>
                </a:solidFill>
                <a:latin typeface="Bangla" panose="03000603000000000000" pitchFamily="66" charset="0"/>
                <a:cs typeface="Bangla" panose="03000603000000000000" pitchFamily="66" charset="0"/>
              </a:rPr>
              <a:t>ওলামায়ে আহলুস সুন্নাহ্ ওয়াল জামা‘আত ঐক্যমত পোষণ করেন যে, বর্তমানে জাহান্নাম সৃষ্ট অবস্থায় বিদ্যমান,কিন্তু বর্তমান অবস্থান নিয়ে ওলামায়ে কেরামদের মধ্যে মতভেদ পরিলক্ষিত হয়, যা পর্যালোচনা করলে তিনটি মত পাওয়া যায়। </a:t>
            </a:r>
            <a:endParaRPr lang="en-US" sz="2000" dirty="0">
              <a:solidFill>
                <a:srgbClr val="1C5E85"/>
              </a:solidFill>
              <a:latin typeface="Bangla" panose="03000603000000000000" pitchFamily="66" charset="0"/>
              <a:cs typeface="Bangla" panose="03000603000000000000" pitchFamily="66" charset="0"/>
            </a:endParaRPr>
          </a:p>
          <a:p>
            <a:r>
              <a:rPr lang="as-IN" sz="2000" dirty="0">
                <a:solidFill>
                  <a:srgbClr val="1C5E85"/>
                </a:solidFill>
                <a:latin typeface="Bangla" panose="03000603000000000000" pitchFamily="66" charset="0"/>
                <a:cs typeface="Bangla" panose="03000603000000000000" pitchFamily="66" charset="0"/>
              </a:rPr>
              <a:t>প্রথম মত : বর্তমানে জাহান্নাম মাটির নীচে অবস্থিত। </a:t>
            </a:r>
            <a:endParaRPr lang="en-US" sz="2000" dirty="0">
              <a:solidFill>
                <a:srgbClr val="1C5E85"/>
              </a:solidFill>
              <a:latin typeface="Bangla" panose="03000603000000000000" pitchFamily="66" charset="0"/>
              <a:cs typeface="Bangla" panose="03000603000000000000" pitchFamily="66" charset="0"/>
            </a:endParaRPr>
          </a:p>
          <a:p>
            <a:r>
              <a:rPr lang="as-IN" sz="2000" dirty="0">
                <a:solidFill>
                  <a:srgbClr val="1C5E85"/>
                </a:solidFill>
                <a:latin typeface="Bangla" panose="03000603000000000000" pitchFamily="66" charset="0"/>
                <a:cs typeface="Bangla" panose="03000603000000000000" pitchFamily="66" charset="0"/>
              </a:rPr>
              <a:t>দ্বিতীয় মত : বর্তমানে তা আসমানে অবস্থিত। </a:t>
            </a:r>
            <a:endParaRPr lang="en-US" sz="2000" dirty="0">
              <a:solidFill>
                <a:srgbClr val="1C5E85"/>
              </a:solidFill>
              <a:latin typeface="Bangla" panose="03000603000000000000" pitchFamily="66" charset="0"/>
              <a:cs typeface="Bangla" panose="03000603000000000000" pitchFamily="66" charset="0"/>
            </a:endParaRPr>
          </a:p>
          <a:p>
            <a:r>
              <a:rPr lang="as-IN" sz="2000" dirty="0">
                <a:solidFill>
                  <a:srgbClr val="1C5E85"/>
                </a:solidFill>
                <a:latin typeface="Bangla" panose="03000603000000000000" pitchFamily="66" charset="0"/>
                <a:cs typeface="Bangla" panose="03000603000000000000" pitchFamily="66" charset="0"/>
              </a:rPr>
              <a:t>তৃতীয় মত : জাহান্নামের বর্তমান অবস্থান সম্পর্কে আল্লাহ তায়ালাই অধিক জ্ঞাত যা মানুষের জ্ঞানের বাইরে।</a:t>
            </a:r>
            <a:endParaRPr lang="en-US" sz="2000" dirty="0">
              <a:solidFill>
                <a:srgbClr val="1C5E85"/>
              </a:solidFill>
              <a:latin typeface="Bangla" panose="03000603000000000000" pitchFamily="66" charset="0"/>
              <a:cs typeface="Bangla" panose="03000603000000000000" pitchFamily="66" charset="0"/>
            </a:endParaRPr>
          </a:p>
          <a:p>
            <a:r>
              <a:rPr lang="as-IN" sz="2000" dirty="0">
                <a:solidFill>
                  <a:srgbClr val="1C5E85"/>
                </a:solidFill>
                <a:latin typeface="Bangla" panose="03000603000000000000" pitchFamily="66" charset="0"/>
                <a:cs typeface="Bangla" panose="03000603000000000000" pitchFamily="66" charset="0"/>
              </a:rPr>
              <a:t> আর এই মতটিই ছহীহ। কারণ, জাহান্নামের অবস্থান সম্পর্কে কুরআন ও ছহীহ হাদীছ থেকে কোন দলীল পাওয়া যায় না।</a:t>
            </a:r>
          </a:p>
        </p:txBody>
      </p:sp>
    </p:spTree>
    <p:extLst>
      <p:ext uri="{BB962C8B-B14F-4D97-AF65-F5344CB8AC3E}">
        <p14:creationId xmlns:p14="http://schemas.microsoft.com/office/powerpoint/2010/main" val="117229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EF4B0E-67CC-4A97-A440-82128A395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FC137C-7F97-41FA-86A1-2E01C3837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5787" y="-1"/>
            <a:ext cx="3458739" cy="68579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fire&#10;&#10;Description automatically generated with medium confidence">
            <a:extLst>
              <a:ext uri="{FF2B5EF4-FFF2-40B4-BE49-F238E27FC236}">
                <a16:creationId xmlns:a16="http://schemas.microsoft.com/office/drawing/2014/main" id="{053703C1-AD4F-4858-8572-7F1495E72963}"/>
              </a:ext>
            </a:extLst>
          </p:cNvPr>
          <p:cNvPicPr>
            <a:picLocks noChangeAspect="1"/>
          </p:cNvPicPr>
          <p:nvPr/>
        </p:nvPicPr>
        <p:blipFill rotWithShape="1">
          <a:blip r:embed="rId2">
            <a:extLst>
              <a:ext uri="{28A0092B-C50C-407E-A947-70E740481C1C}">
                <a14:useLocalDpi xmlns:a14="http://schemas.microsoft.com/office/drawing/2010/main" val="0"/>
              </a:ext>
            </a:extLst>
          </a:blip>
          <a:srcRect r="4251"/>
          <a:stretch/>
        </p:blipFill>
        <p:spPr>
          <a:xfrm>
            <a:off x="-19221" y="-1"/>
            <a:ext cx="2919439" cy="6858000"/>
          </a:xfrm>
          <a:custGeom>
            <a:avLst/>
            <a:gdLst/>
            <a:ahLst/>
            <a:cxnLst/>
            <a:rect l="l" t="t" r="r" b="b"/>
            <a:pathLst>
              <a:path w="8755258" h="6858000">
                <a:moveTo>
                  <a:pt x="0" y="0"/>
                </a:moveTo>
                <a:lnTo>
                  <a:pt x="5326258" y="0"/>
                </a:lnTo>
                <a:lnTo>
                  <a:pt x="5411299" y="0"/>
                </a:lnTo>
                <a:lnTo>
                  <a:pt x="5411299" y="2150"/>
                </a:lnTo>
                <a:lnTo>
                  <a:pt x="5502714" y="4462"/>
                </a:lnTo>
                <a:cubicBezTo>
                  <a:pt x="7314494" y="96301"/>
                  <a:pt x="8755258" y="1594397"/>
                  <a:pt x="8755258" y="3429000"/>
                </a:cubicBezTo>
                <a:cubicBezTo>
                  <a:pt x="8755258" y="5263603"/>
                  <a:pt x="7314494" y="6761699"/>
                  <a:pt x="5502714" y="6853538"/>
                </a:cubicBezTo>
                <a:lnTo>
                  <a:pt x="5411299" y="6855850"/>
                </a:lnTo>
                <a:lnTo>
                  <a:pt x="5411299" y="6857987"/>
                </a:lnTo>
                <a:lnTo>
                  <a:pt x="5326772" y="6857987"/>
                </a:lnTo>
                <a:lnTo>
                  <a:pt x="5326258" y="6858000"/>
                </a:lnTo>
                <a:lnTo>
                  <a:pt x="5325745" y="6857987"/>
                </a:lnTo>
                <a:lnTo>
                  <a:pt x="0" y="6857987"/>
                </a:lnTo>
                <a:close/>
              </a:path>
            </a:pathLst>
          </a:custGeom>
        </p:spPr>
      </p:pic>
      <p:sp>
        <p:nvSpPr>
          <p:cNvPr id="12" name="Rectangle 11">
            <a:extLst>
              <a:ext uri="{FF2B5EF4-FFF2-40B4-BE49-F238E27FC236}">
                <a16:creationId xmlns:a16="http://schemas.microsoft.com/office/drawing/2014/main" id="{1A7B0098-64CB-4CA2-913F-B6361A640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5493" y="-1"/>
            <a:ext cx="3458738" cy="3428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34">
            <a:extLst>
              <a:ext uri="{FF2B5EF4-FFF2-40B4-BE49-F238E27FC236}">
                <a16:creationId xmlns:a16="http://schemas.microsoft.com/office/drawing/2014/main" id="{F058BB3D-7B21-46A3-B0D6-AB9D1578D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58139" y="-22647"/>
            <a:ext cx="3428989" cy="3474281"/>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1D6B41-589D-4DD8-9A1B-34C4CF076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5493" y="3434976"/>
            <a:ext cx="3456507" cy="342898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E55F008-418D-4A3D-9F43-E50DF4BA7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35493" y="3429002"/>
            <a:ext cx="3456020" cy="1718477"/>
          </a:xfrm>
          <a:custGeom>
            <a:avLst/>
            <a:gdLst>
              <a:gd name="connsiteX0" fmla="*/ 3423466 w 3423466"/>
              <a:gd name="connsiteY0" fmla="*/ 0 h 1718483"/>
              <a:gd name="connsiteX1" fmla="*/ 1710280 w 3423466"/>
              <a:gd name="connsiteY1" fmla="*/ 0 h 1718483"/>
              <a:gd name="connsiteX2" fmla="*/ 1710280 w 3423466"/>
              <a:gd name="connsiteY2" fmla="*/ 1 h 1718483"/>
              <a:gd name="connsiteX3" fmla="*/ 0 w 3423466"/>
              <a:gd name="connsiteY3" fmla="*/ 1 h 1718483"/>
              <a:gd name="connsiteX4" fmla="*/ 1538022 w 3423466"/>
              <a:gd name="connsiteY4" fmla="*/ 1709611 h 1718483"/>
              <a:gd name="connsiteX5" fmla="*/ 1710280 w 3423466"/>
              <a:gd name="connsiteY5" fmla="*/ 1718336 h 1718483"/>
              <a:gd name="connsiteX6" fmla="*/ 1710280 w 3423466"/>
              <a:gd name="connsiteY6" fmla="*/ 1718482 h 1718483"/>
              <a:gd name="connsiteX7" fmla="*/ 1711723 w 3423466"/>
              <a:gd name="connsiteY7" fmla="*/ 1718409 h 1718483"/>
              <a:gd name="connsiteX8" fmla="*/ 1713186 w 3423466"/>
              <a:gd name="connsiteY8" fmla="*/ 1718483 h 1718483"/>
              <a:gd name="connsiteX9" fmla="*/ 1713186 w 3423466"/>
              <a:gd name="connsiteY9" fmla="*/ 1718335 h 1718483"/>
              <a:gd name="connsiteX10" fmla="*/ 1885444 w 3423466"/>
              <a:gd name="connsiteY10" fmla="*/ 1709610 h 1718483"/>
              <a:gd name="connsiteX11" fmla="*/ 3423466 w 3423466"/>
              <a:gd name="connsiteY11" fmla="*/ 0 h 17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3466" h="1718483">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B3A964CF-9B08-4310-A326-19181F907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35493" y="5139536"/>
            <a:ext cx="3456020" cy="1718477"/>
          </a:xfrm>
          <a:custGeom>
            <a:avLst/>
            <a:gdLst>
              <a:gd name="connsiteX0" fmla="*/ 3423466 w 3423466"/>
              <a:gd name="connsiteY0" fmla="*/ 0 h 1718483"/>
              <a:gd name="connsiteX1" fmla="*/ 1710280 w 3423466"/>
              <a:gd name="connsiteY1" fmla="*/ 0 h 1718483"/>
              <a:gd name="connsiteX2" fmla="*/ 1710280 w 3423466"/>
              <a:gd name="connsiteY2" fmla="*/ 1 h 1718483"/>
              <a:gd name="connsiteX3" fmla="*/ 0 w 3423466"/>
              <a:gd name="connsiteY3" fmla="*/ 1 h 1718483"/>
              <a:gd name="connsiteX4" fmla="*/ 1538022 w 3423466"/>
              <a:gd name="connsiteY4" fmla="*/ 1709611 h 1718483"/>
              <a:gd name="connsiteX5" fmla="*/ 1710280 w 3423466"/>
              <a:gd name="connsiteY5" fmla="*/ 1718336 h 1718483"/>
              <a:gd name="connsiteX6" fmla="*/ 1710280 w 3423466"/>
              <a:gd name="connsiteY6" fmla="*/ 1718482 h 1718483"/>
              <a:gd name="connsiteX7" fmla="*/ 1711723 w 3423466"/>
              <a:gd name="connsiteY7" fmla="*/ 1718409 h 1718483"/>
              <a:gd name="connsiteX8" fmla="*/ 1713186 w 3423466"/>
              <a:gd name="connsiteY8" fmla="*/ 1718483 h 1718483"/>
              <a:gd name="connsiteX9" fmla="*/ 1713186 w 3423466"/>
              <a:gd name="connsiteY9" fmla="*/ 1718335 h 1718483"/>
              <a:gd name="connsiteX10" fmla="*/ 1885444 w 3423466"/>
              <a:gd name="connsiteY10" fmla="*/ 1709610 h 1718483"/>
              <a:gd name="connsiteX11" fmla="*/ 3423466 w 3423466"/>
              <a:gd name="connsiteY11" fmla="*/ 0 h 17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3466" h="1718483">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3" name="TextBox 12">
            <a:extLst>
              <a:ext uri="{FF2B5EF4-FFF2-40B4-BE49-F238E27FC236}">
                <a16:creationId xmlns:a16="http://schemas.microsoft.com/office/drawing/2014/main" id="{F8584CFF-8746-4411-808C-22106D7276A6}"/>
              </a:ext>
            </a:extLst>
          </p:cNvPr>
          <p:cNvSpPr txBox="1"/>
          <p:nvPr/>
        </p:nvSpPr>
        <p:spPr>
          <a:xfrm>
            <a:off x="2919439" y="0"/>
            <a:ext cx="2348574" cy="6463308"/>
          </a:xfrm>
          <a:prstGeom prst="rect">
            <a:avLst/>
          </a:prstGeom>
          <a:noFill/>
        </p:spPr>
        <p:txBody>
          <a:bodyPr wrap="square">
            <a:spAutoFit/>
          </a:bodyPr>
          <a:lstStyle/>
          <a:p>
            <a:r>
              <a:rPr lang="as-IN" b="1" dirty="0">
                <a:solidFill>
                  <a:srgbClr val="822539"/>
                </a:solidFill>
                <a:latin typeface="Bangla" panose="03000603000000000000" pitchFamily="66" charset="0"/>
                <a:cs typeface="Bangla" panose="03000603000000000000" pitchFamily="66" charset="0"/>
              </a:rPr>
              <a:t>জাহান্নামের তত্ত্বাবধান</a:t>
            </a:r>
          </a:p>
          <a:p>
            <a:r>
              <a:rPr lang="as-IN" dirty="0">
                <a:solidFill>
                  <a:srgbClr val="8A664B"/>
                </a:solidFill>
                <a:latin typeface="Bangla" panose="03000603000000000000" pitchFamily="66" charset="0"/>
                <a:cs typeface="Bangla" panose="03000603000000000000" pitchFamily="66" charset="0"/>
              </a:rPr>
              <a:t>জাহান্নামের তত্ত্বাবধানে অসংখ্য ফিরিস্তা মোতায়েন আছেন। মহান আল্লাহ বলেন,</a:t>
            </a:r>
            <a:endParaRPr lang="en-US" dirty="0">
              <a:solidFill>
                <a:srgbClr val="8A664B"/>
              </a:solidFill>
              <a:latin typeface="Bangla" panose="03000603000000000000" pitchFamily="66" charset="0"/>
              <a:cs typeface="Bangla" panose="03000603000000000000" pitchFamily="66" charset="0"/>
            </a:endParaRPr>
          </a:p>
          <a:p>
            <a:endParaRPr lang="as-IN" dirty="0">
              <a:solidFill>
                <a:srgbClr val="0070C0"/>
              </a:solidFill>
              <a:latin typeface="Bangla" panose="03000603000000000000" pitchFamily="66" charset="0"/>
              <a:cs typeface="Bangla" panose="03000603000000000000" pitchFamily="66" charset="0"/>
            </a:endParaRPr>
          </a:p>
          <a:p>
            <a:r>
              <a:rPr lang="ar-AE" dirty="0">
                <a:solidFill>
                  <a:srgbClr val="0070C0"/>
                </a:solidFill>
                <a:latin typeface="Bangla" panose="03000603000000000000" pitchFamily="66" charset="0"/>
              </a:rPr>
              <a:t>يَا أَيُّهَا الَّذِينَ آمَنُوا قُوا أَنفُسَكُمْ وَأَهْلِيكُمْ نَارًا وَقُودُهَا النَّاسُ وَالْحِجَارَةُ عَلَيْهَا مَلَائِكَةٌ غِلَاظٌ شِدَادٌ لَّا يَعْصُونَ اللَّهَ مَا أَمَرَهُمْ وَيَفْعَلُونَ مَا يُؤْمَرُونَ</a:t>
            </a:r>
          </a:p>
          <a:p>
            <a:endParaRPr lang="en-US" dirty="0">
              <a:solidFill>
                <a:srgbClr val="8A664B"/>
              </a:solidFill>
              <a:latin typeface="Bangla" panose="03000603000000000000" pitchFamily="66" charset="0"/>
            </a:endParaRPr>
          </a:p>
          <a:p>
            <a:r>
              <a:rPr lang="ar-AE" dirty="0">
                <a:solidFill>
                  <a:srgbClr val="8A664B"/>
                </a:solidFill>
                <a:latin typeface="Bangla" panose="03000603000000000000" pitchFamily="66" charset="0"/>
              </a:rPr>
              <a:t> </a:t>
            </a:r>
            <a:r>
              <a:rPr lang="as-IN" dirty="0">
                <a:solidFill>
                  <a:srgbClr val="8A664B"/>
                </a:solidFill>
                <a:latin typeface="Bangla" panose="03000603000000000000" pitchFamily="66" charset="0"/>
                <a:cs typeface="Bangla" panose="03000603000000000000" pitchFamily="66" charset="0"/>
              </a:rPr>
              <a:t>হে বিশ্বাসিগণ! তোমরা নিজেদেরকে এবং তোমাদের পরিবার পরিজনকে রক্ষা কর অগ্নি হতে, যার ইন্ধন হবে মানুষ ও পাথর, যাতে নিয়োজিত আছে নির্মম-হৃদয়, কঠোর-স্বভাব ফিরিস্তাগণ, যারা আল্লাহ যা তাদেরকে আদেশ করেন, তা অমান্য করে না এবং তারা যা করতে আদিষ্ট হয়, তাই করে।</a:t>
            </a:r>
            <a:r>
              <a:rPr lang="en-US" dirty="0">
                <a:solidFill>
                  <a:srgbClr val="8A664B"/>
                </a:solidFill>
                <a:latin typeface="Bangla" panose="03000603000000000000" pitchFamily="66" charset="0"/>
                <a:cs typeface="Bangla" panose="03000603000000000000" pitchFamily="66" charset="0"/>
              </a:rPr>
              <a:t> </a:t>
            </a:r>
          </a:p>
          <a:p>
            <a:r>
              <a:rPr lang="en-US" dirty="0">
                <a:solidFill>
                  <a:srgbClr val="8A664B"/>
                </a:solidFill>
                <a:latin typeface="Bangla" panose="03000603000000000000" pitchFamily="66" charset="0"/>
                <a:cs typeface="Bangla" panose="03000603000000000000" pitchFamily="66" charset="0"/>
              </a:rPr>
              <a:t>         </a:t>
            </a:r>
            <a:r>
              <a:rPr lang="en-US" dirty="0" err="1">
                <a:solidFill>
                  <a:srgbClr val="8A664B"/>
                </a:solidFill>
                <a:latin typeface="Bangla" panose="03000603000000000000" pitchFamily="66" charset="0"/>
                <a:cs typeface="Bangla" panose="03000603000000000000" pitchFamily="66" charset="0"/>
              </a:rPr>
              <a:t>সূরা</a:t>
            </a:r>
            <a:r>
              <a:rPr lang="en-US" dirty="0">
                <a:solidFill>
                  <a:srgbClr val="8A664B"/>
                </a:solidFill>
                <a:latin typeface="Bangla" panose="03000603000000000000" pitchFamily="66" charset="0"/>
                <a:cs typeface="Bangla" panose="03000603000000000000" pitchFamily="66" charset="0"/>
              </a:rPr>
              <a:t> </a:t>
            </a:r>
            <a:r>
              <a:rPr lang="as-IN" dirty="0">
                <a:solidFill>
                  <a:srgbClr val="8A664B"/>
                </a:solidFill>
                <a:latin typeface="Bangla" panose="03000603000000000000" pitchFamily="66" charset="0"/>
                <a:cs typeface="Bangla" panose="03000603000000000000" pitchFamily="66" charset="0"/>
              </a:rPr>
              <a:t>তাহরীমঃ ৬)</a:t>
            </a:r>
          </a:p>
        </p:txBody>
      </p:sp>
      <p:sp>
        <p:nvSpPr>
          <p:cNvPr id="15" name="TextBox 14">
            <a:extLst>
              <a:ext uri="{FF2B5EF4-FFF2-40B4-BE49-F238E27FC236}">
                <a16:creationId xmlns:a16="http://schemas.microsoft.com/office/drawing/2014/main" id="{54D6EA39-56ED-48F9-9114-7ADFE7F74AE0}"/>
              </a:ext>
            </a:extLst>
          </p:cNvPr>
          <p:cNvSpPr txBox="1"/>
          <p:nvPr/>
        </p:nvSpPr>
        <p:spPr>
          <a:xfrm>
            <a:off x="5477607" y="81507"/>
            <a:ext cx="3240112" cy="6568016"/>
          </a:xfrm>
          <a:prstGeom prst="rect">
            <a:avLst/>
          </a:prstGeom>
          <a:noFill/>
        </p:spPr>
        <p:txBody>
          <a:bodyPr wrap="square">
            <a:spAutoFit/>
          </a:bodyPr>
          <a:lstStyle/>
          <a:p>
            <a:pPr marL="0" marR="0">
              <a:lnSpc>
                <a:spcPct val="107000"/>
              </a:lnSpc>
              <a:spcBef>
                <a:spcPts val="0"/>
              </a:spcBef>
              <a:spcAft>
                <a:spcPts val="800"/>
              </a:spcAft>
            </a:pPr>
            <a:r>
              <a:rPr lang="en-US" sz="1400" dirty="0" err="1">
                <a:solidFill>
                  <a:srgbClr val="FFFF00"/>
                </a:solidFill>
                <a:effectLst/>
                <a:latin typeface="Bangla" panose="03000603000000000000" pitchFamily="66" charset="0"/>
                <a:ea typeface="Calibri" panose="020F0502020204030204" pitchFamily="34" charset="0"/>
                <a:cs typeface="Times New Roman" panose="02020603050405020304" pitchFamily="18" charset="0"/>
              </a:rPr>
              <a:t>জাহান্নামের</a:t>
            </a:r>
            <a:r>
              <a:rPr lang="en-US" sz="1400" dirty="0">
                <a:solidFill>
                  <a:srgbClr val="FFFF00"/>
                </a:solidFill>
                <a:effectLst/>
                <a:latin typeface="Bangla" panose="03000603000000000000" pitchFamily="66" charset="0"/>
                <a:ea typeface="Calibri" panose="020F0502020204030204" pitchFamily="34" charset="0"/>
                <a:cs typeface="Times New Roman" panose="02020603050405020304" pitchFamily="18" charset="0"/>
              </a:rPr>
              <a:t> </a:t>
            </a:r>
            <a:r>
              <a:rPr lang="en-US" sz="1400" dirty="0" err="1">
                <a:solidFill>
                  <a:srgbClr val="FFFF00"/>
                </a:solidFill>
                <a:effectLst/>
                <a:latin typeface="Bangla" panose="03000603000000000000" pitchFamily="66" charset="0"/>
                <a:ea typeface="Calibri" panose="020F0502020204030204" pitchFamily="34" charset="0"/>
                <a:cs typeface="Times New Roman" panose="02020603050405020304" pitchFamily="18" charset="0"/>
              </a:rPr>
              <a:t>তত্ত্বাবধায়ক</a:t>
            </a:r>
            <a:r>
              <a:rPr lang="en-US" sz="1400" dirty="0">
                <a:solidFill>
                  <a:srgbClr val="FFFF00"/>
                </a:solidFill>
                <a:effectLst/>
                <a:latin typeface="Bangla" panose="03000603000000000000" pitchFamily="66" charset="0"/>
                <a:ea typeface="Calibri" panose="020F0502020204030204" pitchFamily="34" charset="0"/>
                <a:cs typeface="Times New Roman" panose="02020603050405020304" pitchFamily="18" charset="0"/>
              </a:rPr>
              <a:t> </a:t>
            </a:r>
            <a:r>
              <a:rPr lang="en-US" sz="1400" dirty="0" err="1">
                <a:solidFill>
                  <a:srgbClr val="FFFF00"/>
                </a:solidFill>
                <a:effectLst/>
                <a:latin typeface="Bangla" panose="03000603000000000000" pitchFamily="66" charset="0"/>
                <a:ea typeface="Calibri" panose="020F0502020204030204" pitchFamily="34" charset="0"/>
                <a:cs typeface="Times New Roman" panose="02020603050405020304" pitchFamily="18" charset="0"/>
              </a:rPr>
              <a:t>ফিরিশতার</a:t>
            </a:r>
            <a:r>
              <a:rPr lang="en-US" sz="1400" dirty="0">
                <a:solidFill>
                  <a:srgbClr val="FFFF00"/>
                </a:solidFill>
                <a:effectLst/>
                <a:latin typeface="Bangla" panose="03000603000000000000" pitchFamily="66" charset="0"/>
                <a:ea typeface="Calibri" panose="020F0502020204030204" pitchFamily="34" charset="0"/>
                <a:cs typeface="Times New Roman" panose="02020603050405020304" pitchFamily="18" charset="0"/>
              </a:rPr>
              <a:t> </a:t>
            </a:r>
            <a:r>
              <a:rPr lang="en-US" sz="1400" dirty="0" err="1">
                <a:solidFill>
                  <a:srgbClr val="FFFF00"/>
                </a:solidFill>
                <a:effectLst/>
                <a:latin typeface="Bangla" panose="03000603000000000000" pitchFamily="66" charset="0"/>
                <a:ea typeface="Calibri" panose="020F0502020204030204" pitchFamily="34" charset="0"/>
                <a:cs typeface="Times New Roman" panose="02020603050405020304" pitchFamily="18" charset="0"/>
              </a:rPr>
              <a:t>সংখ্যা</a:t>
            </a:r>
            <a:endPar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তাকে</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নিক্ষেপ</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সাক্কার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জাহান্নামে</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কিসে</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তোমাকে</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জানাল</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সাক্বার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ওটা</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তাদেরকে</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জীবিত</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অবস্থায়</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রাখবে</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মৃত</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অবস্থায়ও</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ছেড়ে</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দেবে</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ওটা</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দেহের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চামড়া</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দগ্ধ</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দেবে</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ওর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তত্ত্বাবধানে</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রয়েছে</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উনিশ</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জন</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প্রহরী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ফেরেশ্তাদেরকেই</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করেছি</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প্রহরী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অবিশ্বাসীদের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পরীক্ষা</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স্বরূপই</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এই</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সংখ্যা</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উল্লেখ</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করেছি</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যাতে</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কিতাবধারীদের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দৃঢ়</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প্রত্যয়</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জন্মে</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বিশ্বাসীদের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বিশ্বাস</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বর্ধিত</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হয়</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বিশ্বাসীরা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কিতাবধারীগণ</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সন্দেহ</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পোষণ</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ফলে</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যাদের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অন্তরে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ব্যাধি</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আছে</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অবিশ্বাসীরা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বলবে</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এ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বর্ণনায়</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উদ্দেশ্য</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এইভাবে</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যাকে</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ইচ্ছা</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পথভ্রষ্ট</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যাকে</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ইচ্ছা</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পথ</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নির্দেশ</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প্রতিপালকের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বাহিনী</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সম্পর্কে</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একমাত্র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তিনিই</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জানেন</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এই</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বর্ণনা</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মানুষের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উপদেশ</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বাণী</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মুদ্দাসসিরঃ</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২৬-৩১)</a:t>
            </a:r>
          </a:p>
        </p:txBody>
      </p:sp>
      <p:sp>
        <p:nvSpPr>
          <p:cNvPr id="17" name="TextBox 16">
            <a:extLst>
              <a:ext uri="{FF2B5EF4-FFF2-40B4-BE49-F238E27FC236}">
                <a16:creationId xmlns:a16="http://schemas.microsoft.com/office/drawing/2014/main" id="{6993EC42-866B-40FF-8EE7-09511FD9AE79}"/>
              </a:ext>
            </a:extLst>
          </p:cNvPr>
          <p:cNvSpPr txBox="1"/>
          <p:nvPr/>
        </p:nvSpPr>
        <p:spPr>
          <a:xfrm rot="2726335">
            <a:off x="8815350" y="1904740"/>
            <a:ext cx="2873788" cy="1477328"/>
          </a:xfrm>
          <a:prstGeom prst="rect">
            <a:avLst/>
          </a:prstGeom>
          <a:noFill/>
        </p:spPr>
        <p:txBody>
          <a:bodyPr wrap="square">
            <a:spAutoFit/>
          </a:bodyPr>
          <a:lstStyle/>
          <a:p>
            <a:r>
              <a:rPr lang="en-US" dirty="0" err="1">
                <a:solidFill>
                  <a:srgbClr val="63787F"/>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dirty="0">
                <a:solidFill>
                  <a:srgbClr val="63787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63787F"/>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dirty="0">
                <a:solidFill>
                  <a:srgbClr val="63787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63787F"/>
                </a:solidFill>
                <a:effectLst/>
                <a:latin typeface="Bangla" panose="03000603000000000000" pitchFamily="66" charset="0"/>
                <a:ea typeface="Calibri" panose="020F0502020204030204" pitchFamily="34" charset="0"/>
                <a:cs typeface="Bangla" panose="03000603000000000000" pitchFamily="66" charset="0"/>
              </a:rPr>
              <a:t>প্রহরীদেরকে</a:t>
            </a:r>
            <a:r>
              <a:rPr lang="en-US" dirty="0">
                <a:solidFill>
                  <a:srgbClr val="63787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63787F"/>
                </a:solidFill>
                <a:effectLst/>
                <a:latin typeface="Bangla" panose="03000603000000000000" pitchFamily="66" charset="0"/>
                <a:ea typeface="Calibri" panose="020F0502020204030204" pitchFamily="34" charset="0"/>
                <a:cs typeface="Bangla" panose="03000603000000000000" pitchFamily="66" charset="0"/>
              </a:rPr>
              <a:t>বলবে</a:t>
            </a:r>
            <a:r>
              <a:rPr lang="en-US" dirty="0">
                <a:solidFill>
                  <a:srgbClr val="63787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63787F"/>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63787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63787F"/>
                </a:solidFill>
                <a:effectLst/>
                <a:latin typeface="Bangla" panose="03000603000000000000" pitchFamily="66" charset="0"/>
                <a:ea typeface="Calibri" panose="020F0502020204030204" pitchFamily="34" charset="0"/>
                <a:cs typeface="Bangla" panose="03000603000000000000" pitchFamily="66" charset="0"/>
              </a:rPr>
              <a:t>প্রতিপালককে</a:t>
            </a:r>
            <a:r>
              <a:rPr lang="en-US" dirty="0">
                <a:solidFill>
                  <a:srgbClr val="63787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63787F"/>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rgbClr val="63787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63787F"/>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63787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63787F"/>
                </a:solidFill>
                <a:effectLst/>
                <a:latin typeface="Bangla" panose="03000603000000000000" pitchFamily="66" charset="0"/>
                <a:ea typeface="Calibri" panose="020F0502020204030204" pitchFamily="34" charset="0"/>
                <a:cs typeface="Bangla" panose="03000603000000000000" pitchFamily="66" charset="0"/>
              </a:rPr>
              <a:t>যেন</a:t>
            </a:r>
            <a:r>
              <a:rPr lang="en-US" dirty="0">
                <a:solidFill>
                  <a:srgbClr val="63787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63787F"/>
                </a:solidFill>
                <a:effectLst/>
                <a:latin typeface="Bangla" panose="03000603000000000000" pitchFamily="66" charset="0"/>
                <a:ea typeface="Calibri" panose="020F0502020204030204" pitchFamily="34" charset="0"/>
                <a:cs typeface="Bangla" panose="03000603000000000000" pitchFamily="66" charset="0"/>
              </a:rPr>
              <a:t>আমাদের</a:t>
            </a:r>
            <a:r>
              <a:rPr lang="en-US" dirty="0">
                <a:solidFill>
                  <a:srgbClr val="63787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63787F"/>
                </a:solidFill>
                <a:effectLst/>
                <a:latin typeface="Bangla" panose="03000603000000000000" pitchFamily="66" charset="0"/>
                <a:ea typeface="Calibri" panose="020F0502020204030204" pitchFamily="34" charset="0"/>
                <a:cs typeface="Bangla" panose="03000603000000000000" pitchFamily="66" charset="0"/>
              </a:rPr>
              <a:t>নিকট</a:t>
            </a:r>
            <a:r>
              <a:rPr lang="en-US" dirty="0">
                <a:solidFill>
                  <a:srgbClr val="63787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63787F"/>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63787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63787F"/>
                </a:solidFill>
                <a:effectLst/>
                <a:latin typeface="Bangla" panose="03000603000000000000" pitchFamily="66" charset="0"/>
                <a:ea typeface="Calibri" panose="020F0502020204030204" pitchFamily="34" charset="0"/>
                <a:cs typeface="Bangla" panose="03000603000000000000" pitchFamily="66" charset="0"/>
              </a:rPr>
              <a:t>একদিনের</a:t>
            </a:r>
            <a:r>
              <a:rPr lang="en-US" dirty="0">
                <a:solidFill>
                  <a:srgbClr val="63787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63787F"/>
                </a:solidFill>
                <a:effectLst/>
                <a:latin typeface="Bangla" panose="03000603000000000000" pitchFamily="66" charset="0"/>
                <a:ea typeface="Calibri" panose="020F0502020204030204" pitchFamily="34" charset="0"/>
                <a:cs typeface="Bangla" panose="03000603000000000000" pitchFamily="66" charset="0"/>
              </a:rPr>
              <a:t>শাস্তি</a:t>
            </a:r>
            <a:r>
              <a:rPr lang="en-US" dirty="0">
                <a:solidFill>
                  <a:srgbClr val="63787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63787F"/>
                </a:solidFill>
                <a:effectLst/>
                <a:latin typeface="Bangla" panose="03000603000000000000" pitchFamily="66" charset="0"/>
                <a:ea typeface="Calibri" panose="020F0502020204030204" pitchFamily="34" charset="0"/>
                <a:cs typeface="Bangla" panose="03000603000000000000" pitchFamily="66" charset="0"/>
              </a:rPr>
              <a:t>লাঘব</a:t>
            </a:r>
            <a:r>
              <a:rPr lang="en-US" dirty="0">
                <a:solidFill>
                  <a:srgbClr val="63787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63787F"/>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63787F"/>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63787F"/>
                </a:solidFill>
                <a:effectLst/>
                <a:latin typeface="Bangla" panose="03000603000000000000" pitchFamily="66" charset="0"/>
                <a:ea typeface="Calibri" panose="020F0502020204030204" pitchFamily="34" charset="0"/>
                <a:cs typeface="Bangla" panose="03000603000000000000" pitchFamily="66" charset="0"/>
              </a:rPr>
              <a:t>মু’মিনঃ</a:t>
            </a:r>
            <a:r>
              <a:rPr lang="en-US" dirty="0">
                <a:solidFill>
                  <a:srgbClr val="63787F"/>
                </a:solidFill>
                <a:effectLst/>
                <a:latin typeface="Bangla" panose="03000603000000000000" pitchFamily="66" charset="0"/>
                <a:ea typeface="Calibri" panose="020F0502020204030204" pitchFamily="34" charset="0"/>
                <a:cs typeface="Bangla" panose="03000603000000000000" pitchFamily="66" charset="0"/>
              </a:rPr>
              <a:t> ৪৯)</a:t>
            </a:r>
            <a:endParaRPr lang="en-US" dirty="0">
              <a:solidFill>
                <a:srgbClr val="63787F"/>
              </a:solidFill>
              <a:latin typeface="Bangla" panose="03000603000000000000" pitchFamily="66" charset="0"/>
              <a:cs typeface="Bangla" panose="03000603000000000000" pitchFamily="66" charset="0"/>
            </a:endParaRPr>
          </a:p>
        </p:txBody>
      </p:sp>
      <p:sp>
        <p:nvSpPr>
          <p:cNvPr id="19" name="TextBox 18">
            <a:extLst>
              <a:ext uri="{FF2B5EF4-FFF2-40B4-BE49-F238E27FC236}">
                <a16:creationId xmlns:a16="http://schemas.microsoft.com/office/drawing/2014/main" id="{882F6D13-3632-4421-9299-C3D6756804C9}"/>
              </a:ext>
            </a:extLst>
          </p:cNvPr>
          <p:cNvSpPr txBox="1"/>
          <p:nvPr/>
        </p:nvSpPr>
        <p:spPr>
          <a:xfrm>
            <a:off x="9065199" y="3382681"/>
            <a:ext cx="2919439" cy="3456524"/>
          </a:xfrm>
          <a:prstGeom prst="rect">
            <a:avLst/>
          </a:prstGeom>
          <a:noFill/>
        </p:spPr>
        <p:txBody>
          <a:bodyPr wrap="square">
            <a:spAutoFit/>
          </a:bodyPr>
          <a:lstStyle/>
          <a:p>
            <a:pPr marL="0" marR="0">
              <a:lnSpc>
                <a:spcPct val="107000"/>
              </a:lnSpc>
              <a:spcBef>
                <a:spcPts val="0"/>
              </a:spcBef>
              <a:spcAft>
                <a:spcPts val="800"/>
              </a:spcAft>
            </a:pP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নিশ্চয়</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অপরাধীরা</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আযাবে</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স্থায়ী</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তাদের</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আযাব</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কমানো</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না</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তাতে</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হতাশ</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হয়ে</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পড়বে</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আর</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আমি</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তাদের</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উপর</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যুলুম</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নি</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কিন্তু</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1600" dirty="0">
                <a:solidFill>
                  <a:schemeClr val="bg1"/>
                </a:solidFill>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তারাই</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ছিল</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যালিম</a:t>
            </a: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16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তারা</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চিৎকার</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করে</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বলবে</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হে</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মালিক</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তোমার</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রব</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যেন</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আমাদেরকে</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শেষ</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করে</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দেন</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সে</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বলবে</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নিশ্চয়</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তোমরা</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অবস্থানকারী</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অবশ্যই</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তোমাদের</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কাছে</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আমি</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সত্য</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নিয়ে</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এসেছিলাম</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কিন্তু</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তোমাদের</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অধিকাংশই</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ছিলে</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সত্য</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অপছন্দকারী</a:t>
            </a:r>
            <a:r>
              <a:rPr lang="en-US" sz="1400" dirty="0">
                <a:solidFill>
                  <a:schemeClr val="bg1"/>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1200" dirty="0">
                <a:solidFill>
                  <a:schemeClr val="bg1"/>
                </a:solidFill>
                <a:latin typeface="Bangla" panose="03000603000000000000" pitchFamily="66" charset="0"/>
                <a:ea typeface="Calibri" panose="020F0502020204030204" pitchFamily="34" charset="0"/>
                <a:cs typeface="Bangla" panose="03000603000000000000" pitchFamily="66" charset="0"/>
              </a:rPr>
              <a:t>             </a:t>
            </a:r>
            <a:r>
              <a:rPr lang="en-US" sz="12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200" dirty="0">
                <a:solidFill>
                  <a:schemeClr val="bg1"/>
                </a:solidFill>
                <a:latin typeface="Bangla" panose="03000603000000000000" pitchFamily="66" charset="0"/>
                <a:ea typeface="Calibri" panose="020F0502020204030204" pitchFamily="34" charset="0"/>
                <a:cs typeface="Bangla" panose="03000603000000000000" pitchFamily="66" charset="0"/>
              </a:rPr>
              <a:t>  </a:t>
            </a:r>
            <a:r>
              <a:rPr lang="en-US" sz="12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সূরা</a:t>
            </a:r>
            <a:r>
              <a:rPr lang="en-US" sz="12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a:t>
            </a:r>
            <a:r>
              <a:rPr lang="en-US" sz="1200" dirty="0" err="1">
                <a:solidFill>
                  <a:schemeClr val="bg1"/>
                </a:solidFill>
                <a:effectLst/>
                <a:latin typeface="Bangla" panose="03000603000000000000" pitchFamily="66" charset="0"/>
                <a:ea typeface="Calibri" panose="020F0502020204030204" pitchFamily="34" charset="0"/>
                <a:cs typeface="Bangla" panose="03000603000000000000" pitchFamily="66" charset="0"/>
              </a:rPr>
              <a:t>যুখরুফ</a:t>
            </a:r>
            <a:r>
              <a:rPr lang="en-US" sz="1200" dirty="0">
                <a:solidFill>
                  <a:schemeClr val="bg1"/>
                </a:solidFill>
                <a:effectLst/>
                <a:latin typeface="Bangla" panose="03000603000000000000" pitchFamily="66" charset="0"/>
                <a:ea typeface="Calibri" panose="020F0502020204030204" pitchFamily="34" charset="0"/>
                <a:cs typeface="Bangla" panose="03000603000000000000" pitchFamily="66" charset="0"/>
              </a:rPr>
              <a:t>: ৭৪-৭৮</a:t>
            </a:r>
          </a:p>
        </p:txBody>
      </p:sp>
    </p:spTree>
    <p:extLst>
      <p:ext uri="{BB962C8B-B14F-4D97-AF65-F5344CB8AC3E}">
        <p14:creationId xmlns:p14="http://schemas.microsoft.com/office/powerpoint/2010/main" val="377604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2EC24213-FC04-4A18-A697-955F20C8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light&#10;&#10;Description automatically generated">
            <a:extLst>
              <a:ext uri="{FF2B5EF4-FFF2-40B4-BE49-F238E27FC236}">
                <a16:creationId xmlns:a16="http://schemas.microsoft.com/office/drawing/2014/main" id="{90526663-9550-4E70-AAA1-4C6E9392209C}"/>
              </a:ext>
            </a:extLst>
          </p:cNvPr>
          <p:cNvPicPr>
            <a:picLocks noChangeAspect="1"/>
          </p:cNvPicPr>
          <p:nvPr/>
        </p:nvPicPr>
        <p:blipFill rotWithShape="1">
          <a:blip r:embed="rId2">
            <a:extLst>
              <a:ext uri="{28A0092B-C50C-407E-A947-70E740481C1C}">
                <a14:useLocalDpi xmlns:a14="http://schemas.microsoft.com/office/drawing/2010/main" val="0"/>
              </a:ext>
            </a:extLst>
          </a:blip>
          <a:srcRect t="16409" b="8591"/>
          <a:stretch/>
        </p:blipFill>
        <p:spPr>
          <a:xfrm>
            <a:off x="0" y="-41183"/>
            <a:ext cx="12192000" cy="6857990"/>
          </a:xfrm>
          <a:prstGeom prst="rect">
            <a:avLst/>
          </a:prstGeom>
        </p:spPr>
      </p:pic>
      <p:sp>
        <p:nvSpPr>
          <p:cNvPr id="14" name="Rectangle 13">
            <a:extLst>
              <a:ext uri="{FF2B5EF4-FFF2-40B4-BE49-F238E27FC236}">
                <a16:creationId xmlns:a16="http://schemas.microsoft.com/office/drawing/2014/main" id="{C7846A0D-19A4-4F64-B17F-AB38D3F47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18322" y="-818321"/>
            <a:ext cx="6857999" cy="8494643"/>
          </a:xfrm>
          <a:prstGeom prst="rect">
            <a:avLst/>
          </a:prstGeom>
          <a:gradFill flip="none" rotWithShape="1">
            <a:gsLst>
              <a:gs pos="0">
                <a:srgbClr val="000000">
                  <a:alpha val="34902"/>
                </a:srgbClr>
              </a:gs>
              <a:gs pos="100000">
                <a:srgbClr val="000000">
                  <a:alpha val="0"/>
                </a:srgbClr>
              </a:gs>
              <a:gs pos="60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a:extLst>
              <a:ext uri="{FF2B5EF4-FFF2-40B4-BE49-F238E27FC236}">
                <a16:creationId xmlns:a16="http://schemas.microsoft.com/office/drawing/2014/main" id="{A8BE8142-0FA9-4C5D-A772-DC9F1E4D061F}"/>
              </a:ext>
            </a:extLst>
          </p:cNvPr>
          <p:cNvSpPr txBox="1"/>
          <p:nvPr/>
        </p:nvSpPr>
        <p:spPr>
          <a:xfrm>
            <a:off x="83127" y="83127"/>
            <a:ext cx="2558473" cy="2909971"/>
          </a:xfrm>
          <a:prstGeom prst="rect">
            <a:avLst/>
          </a:prstGeom>
        </p:spPr>
        <p:txBody>
          <a:bodyPr vert="horz" lIns="91440" tIns="45720" rIns="91440" bIns="45720" rtlCol="0" anchor="b">
            <a:normAutofit/>
          </a:bodyPr>
          <a:lstStyle/>
          <a:p>
            <a:pPr marL="0" marR="0">
              <a:lnSpc>
                <a:spcPct val="110000"/>
              </a:lnSpc>
              <a:spcBef>
                <a:spcPct val="0"/>
              </a:spcBef>
              <a:spcAft>
                <a:spcPts val="800"/>
              </a:spcAft>
            </a:pPr>
            <a:r>
              <a:rPr lang="en-US" sz="3200" b="1" kern="1200" dirty="0" err="1">
                <a:solidFill>
                  <a:srgbClr val="FFFFFF"/>
                </a:solidFill>
                <a:effectLst/>
                <a:latin typeface="+mj-lt"/>
                <a:ea typeface="+mj-ea"/>
                <a:cs typeface="+mj-cs"/>
              </a:rPr>
              <a:t>অনুসারীদের</a:t>
            </a:r>
            <a:r>
              <a:rPr lang="en-US" sz="3200" b="1" kern="1200" dirty="0">
                <a:solidFill>
                  <a:srgbClr val="FFFFFF"/>
                </a:solidFill>
                <a:effectLst/>
                <a:latin typeface="+mj-lt"/>
                <a:ea typeface="+mj-ea"/>
                <a:cs typeface="+mj-cs"/>
              </a:rPr>
              <a:t> </a:t>
            </a:r>
            <a:r>
              <a:rPr lang="en-US" sz="3200" b="1" kern="1200" dirty="0" err="1">
                <a:solidFill>
                  <a:srgbClr val="FFFFFF"/>
                </a:solidFill>
                <a:effectLst/>
                <a:latin typeface="+mj-lt"/>
                <a:ea typeface="+mj-ea"/>
                <a:cs typeface="+mj-cs"/>
              </a:rPr>
              <a:t>থেকে</a:t>
            </a:r>
            <a:r>
              <a:rPr lang="en-US" sz="3200" b="1" kern="1200" dirty="0">
                <a:solidFill>
                  <a:srgbClr val="FFFFFF"/>
                </a:solidFill>
                <a:effectLst/>
                <a:latin typeface="+mj-lt"/>
                <a:ea typeface="+mj-ea"/>
                <a:cs typeface="+mj-cs"/>
              </a:rPr>
              <a:t> </a:t>
            </a:r>
            <a:r>
              <a:rPr lang="en-US" sz="3200" b="1" kern="1200" dirty="0" err="1">
                <a:solidFill>
                  <a:srgbClr val="FFFFFF"/>
                </a:solidFill>
                <a:effectLst/>
                <a:latin typeface="+mj-lt"/>
                <a:ea typeface="+mj-ea"/>
                <a:cs typeface="+mj-cs"/>
              </a:rPr>
              <a:t>শয়তানের</a:t>
            </a:r>
            <a:r>
              <a:rPr lang="en-US" sz="3200" b="1" kern="1200" dirty="0">
                <a:solidFill>
                  <a:srgbClr val="FFFFFF"/>
                </a:solidFill>
                <a:effectLst/>
                <a:latin typeface="+mj-lt"/>
                <a:ea typeface="+mj-ea"/>
                <a:cs typeface="+mj-cs"/>
              </a:rPr>
              <a:t> </a:t>
            </a:r>
            <a:r>
              <a:rPr lang="en-US" sz="3200" b="1" kern="1200" dirty="0" err="1">
                <a:solidFill>
                  <a:srgbClr val="FFFFFF"/>
                </a:solidFill>
                <a:effectLst/>
                <a:latin typeface="+mj-lt"/>
                <a:ea typeface="+mj-ea"/>
                <a:cs typeface="+mj-cs"/>
              </a:rPr>
              <a:t>দায়মুক্তির</a:t>
            </a:r>
            <a:r>
              <a:rPr lang="en-US" sz="3200" b="1" kern="1200" dirty="0">
                <a:solidFill>
                  <a:srgbClr val="FFFFFF"/>
                </a:solidFill>
                <a:effectLst/>
                <a:latin typeface="+mj-lt"/>
                <a:ea typeface="+mj-ea"/>
                <a:cs typeface="+mj-cs"/>
              </a:rPr>
              <a:t> </a:t>
            </a:r>
            <a:r>
              <a:rPr lang="en-US" sz="3200" b="1" kern="1200" dirty="0" err="1">
                <a:solidFill>
                  <a:srgbClr val="FFFFFF"/>
                </a:solidFill>
                <a:effectLst/>
                <a:latin typeface="+mj-lt"/>
                <a:ea typeface="+mj-ea"/>
                <a:cs typeface="+mj-cs"/>
              </a:rPr>
              <a:t>চেষ্টা</a:t>
            </a:r>
            <a:endParaRPr lang="en-US" sz="3200" b="1" kern="1200" dirty="0">
              <a:solidFill>
                <a:srgbClr val="FFFFFF"/>
              </a:solidFill>
              <a:effectLst/>
              <a:latin typeface="+mj-lt"/>
              <a:ea typeface="+mj-ea"/>
              <a:cs typeface="+mj-cs"/>
            </a:endParaRPr>
          </a:p>
        </p:txBody>
      </p:sp>
      <p:sp>
        <p:nvSpPr>
          <p:cNvPr id="16" name="Freeform: Shape 15">
            <a:extLst>
              <a:ext uri="{FF2B5EF4-FFF2-40B4-BE49-F238E27FC236}">
                <a16:creationId xmlns:a16="http://schemas.microsoft.com/office/drawing/2014/main" id="{935F47D6-FD2F-4F0A-929E-3C0EEEF7D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8CFB0BD0-AD56-459A-A7BA-2C347F57004E}"/>
              </a:ext>
            </a:extLst>
          </p:cNvPr>
          <p:cNvSpPr txBox="1"/>
          <p:nvPr/>
        </p:nvSpPr>
        <p:spPr>
          <a:xfrm>
            <a:off x="6096000" y="-4237"/>
            <a:ext cx="5923085" cy="4768100"/>
          </a:xfrm>
          <a:prstGeom prst="rect">
            <a:avLst/>
          </a:prstGeom>
          <a:noFill/>
        </p:spPr>
        <p:txBody>
          <a:bodyPr wrap="square">
            <a:spAutoFit/>
          </a:bodyPr>
          <a:lstStyle/>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রাব্বুল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আলামীন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وَقَالَ</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ٱلشَّيۡطَٰنُ</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لَمَّا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قُضِيَ</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ٱلۡأَمۡرُ</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إِنَّ</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ٱللَّهَ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وَعَدَكُمۡ</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وَعۡدَ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ٱلۡحَقِّ</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وَوَعَدتُّكُمۡ</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فَأَخۡلَفۡتُكُمۡۖ</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وَمَا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كَانَ</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لِيَ</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عَلَيۡكُم</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مِّن</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سُلۡطَٰنٍ</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إِلَّآ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أَن</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دَعَوۡتُكُمۡ</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فَٱسۡتَجَبۡتُمۡ</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لِيۖ</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فَلَا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تَلُومُونِي</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وَلُومُوٓاْ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أَنفُسَكُمۖ</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مَّآ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أَنَا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بِمُصۡرِخِكُمۡ</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وَمَآ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أَنتُم</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بِمُصۡرِخِيَّ</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إِنِّي</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كَفَرۡتُ</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بِمَآ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أَشۡرَكۡتُمُونِ</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مِن</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قَبۡلُۗ</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إِنَّ</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ٱلظَّٰلِمِينَ</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لَهُمۡ</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عَذَابٌ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أَلِيم</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٢٢﴾[</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ابراهيم</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٢٢</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যখন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যাবতীয়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বিষয়ের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ফয়সালা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শয়তান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বলবে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নিশ্চয়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তোমাদেরকে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ওয়াদা</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দিয়েছিলেন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সত্য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ওয়াদা</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উপর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আধিপত্য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ছিল</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আমিও</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তোমাদেরকে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ওয়াদা</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দিয়েছিলাম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এখন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ভঙ্গ</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করলাম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তোমাদেরকে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দাওয়াত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দিয়েছি</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দাওয়াতে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সাড়া</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দিয়েছ</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সুতরাং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আমাকে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তিরস্কার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নিজদেরকেই</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তিরস্কার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উদ্ধারকারী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নই</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তোমরাও</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উদ্ধারকারী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নও</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ইতঃপূর্বে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আমাকে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শরীক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করেছ</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নিশ্চয়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অস্বীকার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করছি</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নিশ্চয়</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যালিমদের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রয়েছে</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বেদনাদায়ক</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আযাব</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সূরা</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2060"/>
                </a:solidFill>
                <a:effectLst/>
                <a:latin typeface="Bangla" panose="03000603000000000000" pitchFamily="66" charset="0"/>
                <a:ea typeface="Calibri" panose="020F0502020204030204" pitchFamily="34" charset="0"/>
                <a:cs typeface="Bangla" panose="03000603000000000000" pitchFamily="66" charset="0"/>
              </a:rPr>
              <a:t>ইবরাহীম</a:t>
            </a:r>
            <a:r>
              <a:rPr lang="en-US" dirty="0">
                <a:solidFill>
                  <a:srgbClr val="002060"/>
                </a:solidFill>
                <a:effectLst/>
                <a:latin typeface="Bangla" panose="03000603000000000000" pitchFamily="66" charset="0"/>
                <a:ea typeface="Calibri" panose="020F0502020204030204" pitchFamily="34" charset="0"/>
                <a:cs typeface="Bangla" panose="03000603000000000000" pitchFamily="66" charset="0"/>
              </a:rPr>
              <a:t>: ২২</a:t>
            </a:r>
          </a:p>
          <a:p>
            <a:pPr marL="0" marR="0">
              <a:lnSpc>
                <a:spcPct val="107000"/>
              </a:lnSpc>
              <a:spcBef>
                <a:spcPts val="0"/>
              </a:spcBef>
              <a:spcAft>
                <a:spcPts val="800"/>
              </a:spcAft>
            </a:pPr>
            <a:r>
              <a:rPr lang="en-US" sz="14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303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7" name="Rectangle 26">
            <a:extLst>
              <a:ext uri="{FF2B5EF4-FFF2-40B4-BE49-F238E27FC236}">
                <a16:creationId xmlns:a16="http://schemas.microsoft.com/office/drawing/2014/main" id="{845648E2-B946-43A1-80DE-C50CBBDF9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72DA03F-DA4D-454C-AEB0-A9F007B4E6EA}"/>
              </a:ext>
            </a:extLst>
          </p:cNvPr>
          <p:cNvSpPr txBox="1"/>
          <p:nvPr/>
        </p:nvSpPr>
        <p:spPr>
          <a:xfrm>
            <a:off x="8661037" y="909707"/>
            <a:ext cx="2935627" cy="1056479"/>
          </a:xfrm>
          <a:prstGeom prst="rect">
            <a:avLst/>
          </a:prstGeom>
        </p:spPr>
        <p:txBody>
          <a:bodyPr vert="horz" lIns="91440" tIns="45720" rIns="91440" bIns="45720" rtlCol="0" anchor="b">
            <a:normAutofit/>
          </a:bodyPr>
          <a:lstStyle/>
          <a:p>
            <a:pPr marL="0" marR="0">
              <a:lnSpc>
                <a:spcPct val="110000"/>
              </a:lnSpc>
              <a:spcBef>
                <a:spcPct val="0"/>
              </a:spcBef>
              <a:spcAft>
                <a:spcPts val="800"/>
              </a:spcAft>
            </a:pPr>
            <a:r>
              <a:rPr lang="en-US" sz="2400" b="1" dirty="0" err="1">
                <a:solidFill>
                  <a:srgbClr val="177FF8"/>
                </a:solidFill>
                <a:latin typeface="Bangla" panose="03000603000000000000" pitchFamily="66" charset="0"/>
                <a:ea typeface="+mj-ea"/>
                <a:cs typeface="Bangla" panose="03000603000000000000" pitchFamily="66" charset="0"/>
              </a:rPr>
              <a:t>জাহান্নামবাসীদের</a:t>
            </a:r>
            <a:r>
              <a:rPr lang="en-US" sz="2400" b="1" dirty="0">
                <a:solidFill>
                  <a:srgbClr val="177FF8"/>
                </a:solidFill>
                <a:latin typeface="Bangla" panose="03000603000000000000" pitchFamily="66" charset="0"/>
                <a:ea typeface="+mj-ea"/>
                <a:cs typeface="Bangla" panose="03000603000000000000" pitchFamily="66" charset="0"/>
              </a:rPr>
              <a:t> </a:t>
            </a:r>
            <a:r>
              <a:rPr lang="en-US" sz="2400" b="1" dirty="0" err="1">
                <a:solidFill>
                  <a:srgbClr val="177FF8"/>
                </a:solidFill>
                <a:latin typeface="Bangla" panose="03000603000000000000" pitchFamily="66" charset="0"/>
                <a:ea typeface="+mj-ea"/>
                <a:cs typeface="Bangla" panose="03000603000000000000" pitchFamily="66" charset="0"/>
              </a:rPr>
              <a:t>আফসোস</a:t>
            </a:r>
            <a:r>
              <a:rPr lang="en-US" sz="2400" b="1" dirty="0">
                <a:solidFill>
                  <a:srgbClr val="177FF8"/>
                </a:solidFill>
                <a:latin typeface="Bangla" panose="03000603000000000000" pitchFamily="66" charset="0"/>
                <a:ea typeface="+mj-ea"/>
                <a:cs typeface="Bangla" panose="03000603000000000000" pitchFamily="66" charset="0"/>
              </a:rPr>
              <a:t> ও </a:t>
            </a:r>
            <a:r>
              <a:rPr lang="en-US" sz="2400" b="1" dirty="0" err="1">
                <a:solidFill>
                  <a:srgbClr val="177FF8"/>
                </a:solidFill>
                <a:latin typeface="Bangla" panose="03000603000000000000" pitchFamily="66" charset="0"/>
                <a:ea typeface="+mj-ea"/>
                <a:cs typeface="Bangla" panose="03000603000000000000" pitchFamily="66" charset="0"/>
              </a:rPr>
              <a:t>অনুতাপ</a:t>
            </a:r>
            <a:endParaRPr lang="en-US" sz="2400" b="1" dirty="0">
              <a:solidFill>
                <a:srgbClr val="177FF8"/>
              </a:solidFill>
              <a:latin typeface="Bangla" panose="03000603000000000000" pitchFamily="66" charset="0"/>
              <a:ea typeface="+mj-ea"/>
              <a:cs typeface="Bangla" panose="03000603000000000000" pitchFamily="66" charset="0"/>
            </a:endParaRPr>
          </a:p>
        </p:txBody>
      </p:sp>
      <p:sp>
        <p:nvSpPr>
          <p:cNvPr id="29" name="Freeform: Shape 28">
            <a:extLst>
              <a:ext uri="{FF2B5EF4-FFF2-40B4-BE49-F238E27FC236}">
                <a16:creationId xmlns:a16="http://schemas.microsoft.com/office/drawing/2014/main" id="{EA06546B-3E90-4E24-BD32-C6BFD1CD8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3FA95682-BEE6-4B33-BA34-7E7BE497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3"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F26E8162-82B5-4930-A8F0-25E4A34753FE}"/>
              </a:ext>
            </a:extLst>
          </p:cNvPr>
          <p:cNvPicPr>
            <a:picLocks noChangeAspect="1"/>
          </p:cNvPicPr>
          <p:nvPr/>
        </p:nvPicPr>
        <p:blipFill rotWithShape="1">
          <a:blip r:embed="rId2">
            <a:extLst>
              <a:ext uri="{28A0092B-C50C-407E-A947-70E740481C1C}">
                <a14:useLocalDpi xmlns:a14="http://schemas.microsoft.com/office/drawing/2010/main" val="0"/>
              </a:ext>
            </a:extLst>
          </a:blip>
          <a:srcRect t="3006" r="1" b="9062"/>
          <a:stretch/>
        </p:blipFill>
        <p:spPr>
          <a:xfrm>
            <a:off x="8876146" y="2209097"/>
            <a:ext cx="2961054" cy="1397223"/>
          </a:xfrm>
          <a:prstGeom prst="rect">
            <a:avLst/>
          </a:prstGeom>
        </p:spPr>
      </p:pic>
      <p:sp>
        <p:nvSpPr>
          <p:cNvPr id="19" name="TextBox 18">
            <a:extLst>
              <a:ext uri="{FF2B5EF4-FFF2-40B4-BE49-F238E27FC236}">
                <a16:creationId xmlns:a16="http://schemas.microsoft.com/office/drawing/2014/main" id="{79D5D7B2-EBF4-4D70-A230-C5A072679E77}"/>
              </a:ext>
            </a:extLst>
          </p:cNvPr>
          <p:cNvSpPr txBox="1"/>
          <p:nvPr/>
        </p:nvSpPr>
        <p:spPr>
          <a:xfrm>
            <a:off x="82908" y="196114"/>
            <a:ext cx="8302137" cy="1262590"/>
          </a:xfrm>
          <a:prstGeom prst="rect">
            <a:avLst/>
          </a:prstGeom>
          <a:noFill/>
        </p:spPr>
        <p:txBody>
          <a:bodyPr wrap="square">
            <a:spAutoFit/>
          </a:bodyPr>
          <a:lstStyle/>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সেদিন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যালিম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অনুতাপে</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নিজের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কামড়িয়ে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রাসূলের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পথ</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অবলম্বন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দুর্ভোগ</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যদি</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অমুককে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বন্ধুরূপে</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গ্রহণ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অবশ্যই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উপদেশবাণী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বিভ্রান্ত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করেছিল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আসার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শয়তান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মানুষের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চরম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আল-ফুরকান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২৭-২৯</a:t>
            </a:r>
            <a:endParaRPr lang="en-US" dirty="0">
              <a:effectLst/>
              <a:latin typeface="Bangla" panose="03000603000000000000" pitchFamily="66" charset="0"/>
              <a:ea typeface="Calibri" panose="020F0502020204030204" pitchFamily="34" charset="0"/>
              <a:cs typeface="Bangla" panose="03000603000000000000" pitchFamily="66" charset="0"/>
            </a:endParaRPr>
          </a:p>
        </p:txBody>
      </p:sp>
      <p:sp>
        <p:nvSpPr>
          <p:cNvPr id="21" name="TextBox 20">
            <a:extLst>
              <a:ext uri="{FF2B5EF4-FFF2-40B4-BE49-F238E27FC236}">
                <a16:creationId xmlns:a16="http://schemas.microsoft.com/office/drawing/2014/main" id="{069B6F09-C563-4216-85EC-76CAC56C2FD5}"/>
              </a:ext>
            </a:extLst>
          </p:cNvPr>
          <p:cNvSpPr txBox="1"/>
          <p:nvPr/>
        </p:nvSpPr>
        <p:spPr>
          <a:xfrm>
            <a:off x="82908" y="1535651"/>
            <a:ext cx="8430859" cy="646331"/>
          </a:xfrm>
          <a:prstGeom prst="rect">
            <a:avLst/>
          </a:prstGeom>
          <a:noFill/>
        </p:spPr>
        <p:txBody>
          <a:bodyPr wrap="square">
            <a:spAutoFit/>
          </a:bodyPr>
          <a:lstStyle/>
          <a:p>
            <a:r>
              <a:rPr lang="as-IN" dirty="0">
                <a:solidFill>
                  <a:srgbClr val="1C5E85"/>
                </a:solidFill>
                <a:latin typeface="Bangla" panose="03000603000000000000" pitchFamily="66" charset="0"/>
                <a:cs typeface="Bangla" panose="03000603000000000000" pitchFamily="66" charset="0"/>
              </a:rPr>
              <a:t>আর তারা যখন আযাব দেখবে তখন তারা অনুতাপ গোপন করবে। আর আমি কাফিরদের গলায় শৃঙ্খল পরিয়ে দেব। তারা যা করত কেবল তারই প্রতিফল তাদেরকে দেওয়া হবে”। [সূরা সাবা: ৩৩]</a:t>
            </a:r>
            <a:endParaRPr lang="en-US" dirty="0">
              <a:solidFill>
                <a:srgbClr val="1C5E85"/>
              </a:solidFill>
              <a:latin typeface="Bangla" panose="03000603000000000000" pitchFamily="66" charset="0"/>
              <a:cs typeface="Bangla" panose="03000603000000000000" pitchFamily="66" charset="0"/>
            </a:endParaRPr>
          </a:p>
        </p:txBody>
      </p:sp>
      <p:sp>
        <p:nvSpPr>
          <p:cNvPr id="23" name="TextBox 22">
            <a:extLst>
              <a:ext uri="{FF2B5EF4-FFF2-40B4-BE49-F238E27FC236}">
                <a16:creationId xmlns:a16="http://schemas.microsoft.com/office/drawing/2014/main" id="{5EB5C532-F6C8-491D-A7D5-14B5AAB82227}"/>
              </a:ext>
            </a:extLst>
          </p:cNvPr>
          <p:cNvSpPr txBox="1"/>
          <p:nvPr/>
        </p:nvSpPr>
        <p:spPr>
          <a:xfrm>
            <a:off x="-1" y="2169044"/>
            <a:ext cx="6576646" cy="1477328"/>
          </a:xfrm>
          <a:prstGeom prst="rect">
            <a:avLst/>
          </a:prstGeom>
          <a:noFill/>
        </p:spPr>
        <p:txBody>
          <a:bodyPr wrap="square">
            <a:spAutoFit/>
          </a:bodyPr>
          <a:lstStyle/>
          <a:p>
            <a:r>
              <a:rPr lang="as-IN" dirty="0">
                <a:solidFill>
                  <a:srgbClr val="7030A0"/>
                </a:solidFill>
                <a:latin typeface="Bangla" panose="03000603000000000000" pitchFamily="66" charset="0"/>
                <a:cs typeface="Bangla" panose="03000603000000000000" pitchFamily="66" charset="0"/>
              </a:rPr>
              <a:t>দোযখে নিক্ষিপ্ত এসব লোক জাহান্নামের কর্মকর্তাদের বলবেঃ “তোমাদের রবের কাছে দোয়া করো তিনি যেন একদিনের জন্য আমাদের আযাব হ্রাস করেন৷”  </a:t>
            </a:r>
          </a:p>
          <a:p>
            <a:r>
              <a:rPr lang="as-IN" dirty="0">
                <a:solidFill>
                  <a:srgbClr val="7030A0"/>
                </a:solidFill>
                <a:latin typeface="Bangla" panose="03000603000000000000" pitchFamily="66" charset="0"/>
                <a:cs typeface="Bangla" panose="03000603000000000000" pitchFamily="66" charset="0"/>
              </a:rPr>
              <a:t>তারা বলবে, “তোমাদের রসূলগণ কি তোমাদের কাছে স্পষ্ট নিদর্শনাবলী নিয়ে আসেননি ?” “তারা বলবে হ্যাঁ৷” জাহান্নামের কর্মকর্তারা বলবেঃ “তাহলে তোমরাই দোয়া করো৷ তবে কাফেরদের দোয়া ব্যর্থই হয়ে থাকে৷সুরা মুমিনঃ</a:t>
            </a:r>
            <a:r>
              <a:rPr lang="en-US" dirty="0">
                <a:solidFill>
                  <a:srgbClr val="7030A0"/>
                </a:solidFill>
                <a:latin typeface="Bangla" panose="03000603000000000000" pitchFamily="66" charset="0"/>
                <a:cs typeface="Bangla" panose="03000603000000000000" pitchFamily="66" charset="0"/>
              </a:rPr>
              <a:t> </a:t>
            </a:r>
            <a:r>
              <a:rPr lang="as-IN" dirty="0">
                <a:solidFill>
                  <a:srgbClr val="7030A0"/>
                </a:solidFill>
                <a:latin typeface="Bangla" panose="03000603000000000000" pitchFamily="66" charset="0"/>
                <a:cs typeface="Bangla" panose="03000603000000000000" pitchFamily="66" charset="0"/>
              </a:rPr>
              <a:t>৪৯-৫০</a:t>
            </a:r>
          </a:p>
        </p:txBody>
      </p:sp>
      <p:sp>
        <p:nvSpPr>
          <p:cNvPr id="26" name="TextBox 25">
            <a:extLst>
              <a:ext uri="{FF2B5EF4-FFF2-40B4-BE49-F238E27FC236}">
                <a16:creationId xmlns:a16="http://schemas.microsoft.com/office/drawing/2014/main" id="{BA20DA4F-0776-4311-9161-A1A9A8F81342}"/>
              </a:ext>
            </a:extLst>
          </p:cNvPr>
          <p:cNvSpPr txBox="1"/>
          <p:nvPr/>
        </p:nvSpPr>
        <p:spPr>
          <a:xfrm>
            <a:off x="5857017" y="5248285"/>
            <a:ext cx="5045446" cy="1557991"/>
          </a:xfrm>
          <a:prstGeom prst="rect">
            <a:avLst/>
          </a:prstGeom>
          <a:noFill/>
        </p:spPr>
        <p:txBody>
          <a:bodyPr wrap="square">
            <a:spAutoFit/>
          </a:bodyPr>
          <a:lstStyle/>
          <a:p>
            <a:pPr marL="0" marR="0">
              <a:lnSpc>
                <a:spcPct val="107000"/>
              </a:lnSpc>
              <a:spcBef>
                <a:spcPts val="0"/>
              </a:spcBef>
              <a:spcAft>
                <a:spcPts val="800"/>
              </a:spcAft>
            </a:pP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প্রত্যেক</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জান্নাতীকে</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যদি</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কর্ম</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খারাপ</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তাহলে</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জাহান্নামে</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অবস্থান</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কোথায়</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দেখানো</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কৃতজ্ঞতা</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প্রকাশ</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প্রত্যেক</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জাহান্নামীকে</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যদি</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কর্ম</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ভালো</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তাহলে</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জান্নাতে</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অবস্থান</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কোথায়</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দেখানো</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অনুতাপ</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সহীহ</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695C"/>
                </a:solidFill>
                <a:effectLst/>
                <a:latin typeface="Bangla" panose="03000603000000000000" pitchFamily="66" charset="0"/>
                <a:ea typeface="Calibri" panose="020F0502020204030204" pitchFamily="34" charset="0"/>
                <a:cs typeface="Bangla" panose="03000603000000000000" pitchFamily="66" charset="0"/>
              </a:rPr>
              <a:t>বুখারীঃ</a:t>
            </a:r>
            <a:r>
              <a:rPr lang="en-US" dirty="0">
                <a:solidFill>
                  <a:srgbClr val="00695C"/>
                </a:solidFill>
                <a:effectLst/>
                <a:latin typeface="Bangla" panose="03000603000000000000" pitchFamily="66" charset="0"/>
                <a:ea typeface="Calibri" panose="020F0502020204030204" pitchFamily="34" charset="0"/>
                <a:cs typeface="Bangla" panose="03000603000000000000" pitchFamily="66" charset="0"/>
              </a:rPr>
              <a:t> ৬৫৬৯।</a:t>
            </a:r>
          </a:p>
        </p:txBody>
      </p:sp>
      <p:sp>
        <p:nvSpPr>
          <p:cNvPr id="28" name="TextBox 27">
            <a:extLst>
              <a:ext uri="{FF2B5EF4-FFF2-40B4-BE49-F238E27FC236}">
                <a16:creationId xmlns:a16="http://schemas.microsoft.com/office/drawing/2014/main" id="{55002658-5417-4AD7-B87C-34E58950F6B7}"/>
              </a:ext>
            </a:extLst>
          </p:cNvPr>
          <p:cNvSpPr txBox="1"/>
          <p:nvPr/>
        </p:nvSpPr>
        <p:spPr>
          <a:xfrm>
            <a:off x="82908" y="3636524"/>
            <a:ext cx="5774108" cy="1200329"/>
          </a:xfrm>
          <a:prstGeom prst="rect">
            <a:avLst/>
          </a:prstGeom>
          <a:noFill/>
        </p:spPr>
        <p:txBody>
          <a:bodyPr wrap="square">
            <a:spAutoFit/>
          </a:bodyPr>
          <a:lstStyle/>
          <a:p>
            <a:r>
              <a:rPr lang="as-IN" dirty="0"/>
              <a:t>‘</a:t>
            </a:r>
            <a:r>
              <a:rPr lang="as-IN" dirty="0">
                <a:solidFill>
                  <a:srgbClr val="002060"/>
                </a:solidFill>
                <a:latin typeface="Bangla" panose="03000603000000000000" pitchFamily="66" charset="0"/>
                <a:cs typeface="Bangla" panose="03000603000000000000" pitchFamily="66" charset="0"/>
              </a:rPr>
              <a:t>আর আপনি যদি দেখতেন, যখন তাদের জাহান্নামের পাশে দাঁড় করানো হবে। তারা বলবে, কতই না ভালো হতো, যদি আমাদের আবার পৃথিবীতে পাঠানো হতো! তাহলে আমরা স্বীয় পালনকর্তার নিদর্শনাবলিতে মিথ্যারোপ করতাম না এবং আমরা বিশ্বাসীদের অন্তর্ভুক্ত হয়ে যেতাম।’ (সুরা</a:t>
            </a:r>
            <a:r>
              <a:rPr lang="en-US" dirty="0">
                <a:solidFill>
                  <a:srgbClr val="002060"/>
                </a:solidFill>
                <a:latin typeface="Bangla" panose="03000603000000000000" pitchFamily="66" charset="0"/>
                <a:cs typeface="Bangla" panose="03000603000000000000" pitchFamily="66" charset="0"/>
              </a:rPr>
              <a:t> </a:t>
            </a:r>
            <a:r>
              <a:rPr lang="as-IN" dirty="0">
                <a:solidFill>
                  <a:srgbClr val="002060"/>
                </a:solidFill>
                <a:latin typeface="Bangla" panose="03000603000000000000" pitchFamily="66" charset="0"/>
                <a:cs typeface="Bangla" panose="03000603000000000000" pitchFamily="66" charset="0"/>
              </a:rPr>
              <a:t>আনআম : ২৭)</a:t>
            </a:r>
            <a:endParaRPr lang="en-US" dirty="0">
              <a:solidFill>
                <a:srgbClr val="002060"/>
              </a:solidFill>
              <a:latin typeface="Bangla" panose="03000603000000000000" pitchFamily="66" charset="0"/>
              <a:cs typeface="Bangla" panose="03000603000000000000" pitchFamily="66" charset="0"/>
            </a:endParaRPr>
          </a:p>
        </p:txBody>
      </p:sp>
      <p:sp>
        <p:nvSpPr>
          <p:cNvPr id="30" name="TextBox 29">
            <a:extLst>
              <a:ext uri="{FF2B5EF4-FFF2-40B4-BE49-F238E27FC236}">
                <a16:creationId xmlns:a16="http://schemas.microsoft.com/office/drawing/2014/main" id="{6FB22348-53E2-4F62-86FC-0B1F1743EABE}"/>
              </a:ext>
            </a:extLst>
          </p:cNvPr>
          <p:cNvSpPr txBox="1"/>
          <p:nvPr/>
        </p:nvSpPr>
        <p:spPr>
          <a:xfrm>
            <a:off x="0" y="5633150"/>
            <a:ext cx="5926015" cy="1200329"/>
          </a:xfrm>
          <a:prstGeom prst="rect">
            <a:avLst/>
          </a:prstGeom>
          <a:noFill/>
        </p:spPr>
        <p:txBody>
          <a:bodyPr wrap="square">
            <a:spAutoFit/>
          </a:bodyPr>
          <a:lstStyle/>
          <a:p>
            <a:r>
              <a:rPr lang="as-IN" dirty="0">
                <a:solidFill>
                  <a:srgbClr val="00B050"/>
                </a:solidFill>
                <a:latin typeface="Bangla" panose="03000603000000000000" pitchFamily="66" charset="0"/>
                <a:cs typeface="Bangla" panose="03000603000000000000" pitchFamily="66" charset="0"/>
              </a:rPr>
              <a:t>আব্দুল্লাহ ইবনে কায়েস (রা.) হতে বর্ণিত, তিনি বলেন, রাসূলুল্লাহ (ছা.) বলেছেন, নিশ্চয়ই জাহান্নামবাসীগণ এমনভাবে কাঁদতে থাকবে যে তাদের চোখের পানিতে নৌকা চালালে তা চলবে এবং তারা রক্ত কান্না করবে, অর্থাৎ চোখের পানির স্থানে রক্ত বের হবে। [মুসতাদরাক হাকিমঃ ৮৭৯১, নাছিরুদ্দী আলবানীঃ ১৬৭৯]</a:t>
            </a:r>
            <a:endParaRPr lang="en-US" dirty="0">
              <a:solidFill>
                <a:srgbClr val="00B050"/>
              </a:solidFill>
              <a:latin typeface="Bangla" panose="03000603000000000000" pitchFamily="66" charset="0"/>
              <a:cs typeface="Bangla" panose="03000603000000000000" pitchFamily="66" charset="0"/>
            </a:endParaRPr>
          </a:p>
        </p:txBody>
      </p:sp>
      <p:sp>
        <p:nvSpPr>
          <p:cNvPr id="32" name="TextBox 31">
            <a:extLst>
              <a:ext uri="{FF2B5EF4-FFF2-40B4-BE49-F238E27FC236}">
                <a16:creationId xmlns:a16="http://schemas.microsoft.com/office/drawing/2014/main" id="{1AD0B782-F0E1-4673-8E3D-C833DC0F4558}"/>
              </a:ext>
            </a:extLst>
          </p:cNvPr>
          <p:cNvSpPr txBox="1"/>
          <p:nvPr/>
        </p:nvSpPr>
        <p:spPr>
          <a:xfrm>
            <a:off x="5985250" y="3929414"/>
            <a:ext cx="6123842" cy="923330"/>
          </a:xfrm>
          <a:prstGeom prst="rect">
            <a:avLst/>
          </a:prstGeom>
          <a:noFill/>
        </p:spPr>
        <p:txBody>
          <a:bodyPr wrap="square">
            <a:spAutoFit/>
          </a:bodyPr>
          <a:lstStyle/>
          <a:p>
            <a:r>
              <a:rPr lang="as-IN" dirty="0">
                <a:solidFill>
                  <a:srgbClr val="7030A0"/>
                </a:solidFill>
                <a:latin typeface="Bangla" panose="03000603000000000000" pitchFamily="66" charset="0"/>
                <a:cs typeface="Bangla" panose="03000603000000000000" pitchFamily="66" charset="0"/>
              </a:rPr>
              <a:t>হে পরোয়ারদেগার! সেই জ্বিন ও মানুষদেরকে আমাদের সামনে এনে দাও, যারা আমাদের গোমরাহ করছিলো। আমরা তাদেরকে আমাদের পায়ের তলায় রেখে দলিত মথিত করবো, যেনো তারা লাঞ্ছিত ও অপমানিত হয়। (হামীম সিজদাহ্‌-২৯)</a:t>
            </a:r>
            <a:endParaRPr lang="en-US" dirty="0">
              <a:solidFill>
                <a:srgbClr val="7030A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815960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B7D0C495-14B0-423E-838E-4E20256C3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9CE9F38-DEA8-46C3-B8FA-DAB191F21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5523" y="-1"/>
            <a:ext cx="6413682" cy="6857987"/>
          </a:xfrm>
          <a:custGeom>
            <a:avLst/>
            <a:gdLst>
              <a:gd name="connsiteX0" fmla="*/ 0 w 6413682"/>
              <a:gd name="connsiteY0" fmla="*/ 0 h 6857987"/>
              <a:gd name="connsiteX1" fmla="*/ 6413682 w 6413682"/>
              <a:gd name="connsiteY1" fmla="*/ 0 h 6857987"/>
              <a:gd name="connsiteX2" fmla="*/ 6413682 w 6413682"/>
              <a:gd name="connsiteY2" fmla="*/ 6857987 h 6857987"/>
              <a:gd name="connsiteX3" fmla="*/ 6407241 w 6413682"/>
              <a:gd name="connsiteY3" fmla="*/ 6857987 h 6857987"/>
              <a:gd name="connsiteX4" fmla="*/ 6398174 w 6413682"/>
              <a:gd name="connsiteY4" fmla="*/ 6504093 h 6857987"/>
              <a:gd name="connsiteX5" fmla="*/ 151765 w 6413682"/>
              <a:gd name="connsiteY5" fmla="*/ 16175 h 6857987"/>
              <a:gd name="connsiteX6" fmla="*/ 0 w 6413682"/>
              <a:gd name="connsiteY6" fmla="*/ 4784 h 685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3682" h="6857987">
                <a:moveTo>
                  <a:pt x="0" y="0"/>
                </a:moveTo>
                <a:lnTo>
                  <a:pt x="6413682" y="0"/>
                </a:lnTo>
                <a:lnTo>
                  <a:pt x="6413682" y="6857987"/>
                </a:lnTo>
                <a:lnTo>
                  <a:pt x="6407241" y="6857987"/>
                </a:lnTo>
                <a:lnTo>
                  <a:pt x="6398174" y="6504093"/>
                </a:lnTo>
                <a:cubicBezTo>
                  <a:pt x="6223592" y="3104756"/>
                  <a:pt x="3548252" y="356623"/>
                  <a:pt x="151765" y="16175"/>
                </a:cubicBezTo>
                <a:lnTo>
                  <a:pt x="0" y="478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E50F0068-5919-474B-87B5-D6C1E03C92F4}"/>
              </a:ext>
            </a:extLst>
          </p:cNvPr>
          <p:cNvSpPr txBox="1"/>
          <p:nvPr/>
        </p:nvSpPr>
        <p:spPr>
          <a:xfrm>
            <a:off x="4899348" y="81279"/>
            <a:ext cx="4041454" cy="537557"/>
          </a:xfrm>
          <a:prstGeom prst="rect">
            <a:avLst/>
          </a:prstGeom>
        </p:spPr>
        <p:txBody>
          <a:bodyPr vert="horz" lIns="91440" tIns="45720" rIns="91440" bIns="45720" rtlCol="0" anchor="b">
            <a:normAutofit fontScale="92500" lnSpcReduction="20000"/>
          </a:bodyPr>
          <a:lstStyle/>
          <a:p>
            <a:pPr marL="0" marR="0">
              <a:lnSpc>
                <a:spcPct val="110000"/>
              </a:lnSpc>
              <a:spcBef>
                <a:spcPct val="0"/>
              </a:spcBef>
              <a:spcAft>
                <a:spcPts val="800"/>
              </a:spcAft>
            </a:pPr>
            <a:r>
              <a:rPr lang="en-US" sz="3200" b="1" dirty="0" err="1">
                <a:solidFill>
                  <a:srgbClr val="FFC000"/>
                </a:solidFill>
                <a:latin typeface="Bangla" panose="03000603000000000000" pitchFamily="66" charset="0"/>
                <a:ea typeface="+mj-ea"/>
                <a:cs typeface="Bangla" panose="03000603000000000000" pitchFamily="66" charset="0"/>
              </a:rPr>
              <a:t>জাহান্নামের</a:t>
            </a:r>
            <a:r>
              <a:rPr lang="en-US" sz="3200" b="1" dirty="0">
                <a:solidFill>
                  <a:srgbClr val="FFC000"/>
                </a:solidFill>
                <a:latin typeface="Bangla" panose="03000603000000000000" pitchFamily="66" charset="0"/>
                <a:ea typeface="+mj-ea"/>
                <a:cs typeface="Bangla" panose="03000603000000000000" pitchFamily="66" charset="0"/>
              </a:rPr>
              <a:t> </a:t>
            </a:r>
            <a:r>
              <a:rPr lang="en-US" sz="3200" b="1" dirty="0" err="1">
                <a:solidFill>
                  <a:srgbClr val="FFC000"/>
                </a:solidFill>
                <a:latin typeface="Bangla" panose="03000603000000000000" pitchFamily="66" charset="0"/>
                <a:ea typeface="+mj-ea"/>
                <a:cs typeface="Bangla" panose="03000603000000000000" pitchFamily="66" charset="0"/>
              </a:rPr>
              <a:t>জ্বালানী</a:t>
            </a:r>
            <a:endParaRPr lang="en-US" sz="3200" b="1" dirty="0">
              <a:solidFill>
                <a:srgbClr val="FFC000"/>
              </a:solidFill>
              <a:latin typeface="Bangla" panose="03000603000000000000" pitchFamily="66" charset="0"/>
              <a:ea typeface="+mj-ea"/>
              <a:cs typeface="Bangla" panose="03000603000000000000" pitchFamily="66" charset="0"/>
            </a:endParaRPr>
          </a:p>
        </p:txBody>
      </p:sp>
      <p:pic>
        <p:nvPicPr>
          <p:cNvPr id="4" name="Picture 3">
            <a:extLst>
              <a:ext uri="{FF2B5EF4-FFF2-40B4-BE49-F238E27FC236}">
                <a16:creationId xmlns:a16="http://schemas.microsoft.com/office/drawing/2014/main" id="{49ACA47A-238B-4122-B8ED-8AA7F0E416B5}"/>
              </a:ext>
            </a:extLst>
          </p:cNvPr>
          <p:cNvPicPr>
            <a:picLocks noChangeAspect="1"/>
          </p:cNvPicPr>
          <p:nvPr/>
        </p:nvPicPr>
        <p:blipFill rotWithShape="1">
          <a:blip r:embed="rId2"/>
          <a:srcRect l="20260" r="11780" b="2"/>
          <a:stretch/>
        </p:blipFill>
        <p:spPr>
          <a:xfrm>
            <a:off x="8680449" y="3428987"/>
            <a:ext cx="3501966" cy="3428987"/>
          </a:xfrm>
          <a:prstGeom prst="rect">
            <a:avLst/>
          </a:prstGeom>
        </p:spPr>
      </p:pic>
      <p:pic>
        <p:nvPicPr>
          <p:cNvPr id="5" name="Picture 4">
            <a:extLst>
              <a:ext uri="{FF2B5EF4-FFF2-40B4-BE49-F238E27FC236}">
                <a16:creationId xmlns:a16="http://schemas.microsoft.com/office/drawing/2014/main" id="{42C83FC6-3C55-4F7E-A17C-AF0F402990C8}"/>
              </a:ext>
            </a:extLst>
          </p:cNvPr>
          <p:cNvPicPr>
            <a:picLocks noChangeAspect="1"/>
          </p:cNvPicPr>
          <p:nvPr/>
        </p:nvPicPr>
        <p:blipFill rotWithShape="1">
          <a:blip r:embed="rId3"/>
          <a:srcRect l="1007" r="1" b="1"/>
          <a:stretch/>
        </p:blipFill>
        <p:spPr>
          <a:xfrm>
            <a:off x="8709205" y="13454"/>
            <a:ext cx="3501966" cy="3428987"/>
          </a:xfrm>
          <a:prstGeom prst="rect">
            <a:avLst/>
          </a:prstGeom>
        </p:spPr>
      </p:pic>
      <p:sp>
        <p:nvSpPr>
          <p:cNvPr id="11" name="TextBox 10">
            <a:extLst>
              <a:ext uri="{FF2B5EF4-FFF2-40B4-BE49-F238E27FC236}">
                <a16:creationId xmlns:a16="http://schemas.microsoft.com/office/drawing/2014/main" id="{86CB3637-79C3-4D62-8B88-4751D4EFDAE3}"/>
              </a:ext>
            </a:extLst>
          </p:cNvPr>
          <p:cNvSpPr txBox="1"/>
          <p:nvPr/>
        </p:nvSpPr>
        <p:spPr>
          <a:xfrm>
            <a:off x="2200937" y="2716590"/>
            <a:ext cx="5158226" cy="1077218"/>
          </a:xfrm>
          <a:prstGeom prst="rect">
            <a:avLst/>
          </a:prstGeom>
          <a:noFill/>
        </p:spPr>
        <p:txBody>
          <a:bodyPr wrap="square">
            <a:spAutoFit/>
          </a:bodyPr>
          <a:lstStyle/>
          <a:p>
            <a:r>
              <a:rPr lang="as-IN" sz="1600" b="0" i="0" dirty="0">
                <a:solidFill>
                  <a:srgbClr val="7030A0"/>
                </a:solidFill>
                <a:effectLst/>
                <a:latin typeface="Bangla" panose="03000603000000000000" pitchFamily="66" charset="0"/>
                <a:cs typeface="Bangla" panose="03000603000000000000" pitchFamily="66" charset="0"/>
              </a:rPr>
              <a:t>তোমরা এবং আল্লাহর পরিবর্তে তোমরা যাদের উপাসনা কর, সেগুলি তো জাহান্নামের ইন্ধন; তোমরা সবাই তাতে প্রবেশ করবে। যদি তারা উপাস্য হত, তবে তারা জাহান্নামে প্রবেশ করত না; তাদের সবাই তাতে স্থায়ী হবে। </a:t>
            </a:r>
            <a:endParaRPr lang="en-US" sz="1600" b="0" i="0" dirty="0">
              <a:solidFill>
                <a:srgbClr val="7030A0"/>
              </a:solidFill>
              <a:effectLst/>
              <a:latin typeface="Bangla" panose="03000603000000000000" pitchFamily="66" charset="0"/>
              <a:cs typeface="Bangla" panose="03000603000000000000" pitchFamily="66" charset="0"/>
            </a:endParaRPr>
          </a:p>
          <a:p>
            <a:r>
              <a:rPr lang="en-US" sz="1600" dirty="0">
                <a:solidFill>
                  <a:srgbClr val="7030A0"/>
                </a:solidFill>
                <a:latin typeface="Bangla" panose="03000603000000000000" pitchFamily="66" charset="0"/>
                <a:cs typeface="Bangla" panose="03000603000000000000" pitchFamily="66" charset="0"/>
              </a:rPr>
              <a:t>                         </a:t>
            </a:r>
            <a:r>
              <a:rPr lang="as-IN" sz="1600" b="0" i="0" dirty="0">
                <a:solidFill>
                  <a:srgbClr val="7030A0"/>
                </a:solidFill>
                <a:effectLst/>
                <a:latin typeface="Bangla" panose="03000603000000000000" pitchFamily="66" charset="0"/>
                <a:cs typeface="Bangla" panose="03000603000000000000" pitchFamily="66" charset="0"/>
              </a:rPr>
              <a:t>(</a:t>
            </a:r>
            <a:r>
              <a:rPr lang="en-US" sz="1600" b="0" i="0" dirty="0" err="1">
                <a:solidFill>
                  <a:srgbClr val="7030A0"/>
                </a:solidFill>
                <a:effectLst/>
                <a:latin typeface="Bangla" panose="03000603000000000000" pitchFamily="66" charset="0"/>
                <a:cs typeface="Bangla" panose="03000603000000000000" pitchFamily="66" charset="0"/>
              </a:rPr>
              <a:t>সূরা</a:t>
            </a:r>
            <a:r>
              <a:rPr lang="en-US" sz="1600" b="0" i="0" dirty="0">
                <a:solidFill>
                  <a:srgbClr val="7030A0"/>
                </a:solidFill>
                <a:effectLst/>
                <a:latin typeface="Bangla" panose="03000603000000000000" pitchFamily="66" charset="0"/>
                <a:cs typeface="Bangla" panose="03000603000000000000" pitchFamily="66" charset="0"/>
              </a:rPr>
              <a:t> </a:t>
            </a:r>
            <a:r>
              <a:rPr lang="as-IN" sz="1600" b="0" i="0" dirty="0">
                <a:solidFill>
                  <a:srgbClr val="7030A0"/>
                </a:solidFill>
                <a:effectLst/>
                <a:latin typeface="Bangla" panose="03000603000000000000" pitchFamily="66" charset="0"/>
                <a:cs typeface="Bangla" panose="03000603000000000000" pitchFamily="66" charset="0"/>
              </a:rPr>
              <a:t>আম্বিয়াঃ ৯৮-৯৯)।</a:t>
            </a:r>
            <a:endParaRPr lang="en-US" sz="1600" dirty="0">
              <a:solidFill>
                <a:srgbClr val="7030A0"/>
              </a:solidFill>
              <a:latin typeface="Bangla" panose="03000603000000000000" pitchFamily="66" charset="0"/>
              <a:cs typeface="Bangla" panose="03000603000000000000" pitchFamily="66" charset="0"/>
            </a:endParaRPr>
          </a:p>
        </p:txBody>
      </p:sp>
      <p:sp>
        <p:nvSpPr>
          <p:cNvPr id="13" name="TextBox 12">
            <a:extLst>
              <a:ext uri="{FF2B5EF4-FFF2-40B4-BE49-F238E27FC236}">
                <a16:creationId xmlns:a16="http://schemas.microsoft.com/office/drawing/2014/main" id="{82A4878A-C45A-488C-8E24-2EB55F7DB955}"/>
              </a:ext>
            </a:extLst>
          </p:cNvPr>
          <p:cNvSpPr txBox="1"/>
          <p:nvPr/>
        </p:nvSpPr>
        <p:spPr>
          <a:xfrm>
            <a:off x="211303" y="4983246"/>
            <a:ext cx="8007594" cy="1077218"/>
          </a:xfrm>
          <a:prstGeom prst="rect">
            <a:avLst/>
          </a:prstGeom>
          <a:noFill/>
        </p:spPr>
        <p:txBody>
          <a:bodyPr wrap="square">
            <a:spAutoFit/>
          </a:bodyPr>
          <a:lstStyle/>
          <a:p>
            <a:r>
              <a:rPr lang="as-IN" sz="1600" dirty="0">
                <a:solidFill>
                  <a:srgbClr val="0070C0"/>
                </a:solidFill>
                <a:latin typeface="Bangla" panose="03000603000000000000" pitchFamily="66" charset="0"/>
                <a:cs typeface="Bangla" panose="03000603000000000000" pitchFamily="66" charset="0"/>
              </a:rPr>
              <a:t>ইবনে রজব (রহ.) বলেন, অধিকাংশ মুফাসসিরগণ পাথর বলতে গন্ধক পাথরকে বুঝিয়েছেন যা আগুনকে প্রজ্জ্বলিত করে এবং বলা হয়ে থাকে এই আগুনে পাঁচ প্রকার শাস্তি বিদ্যমান। ১- দ্রুত আগুন প্রজ্জ্বলিতকরণ। ২- অতি দুর্গন্ধময়। ৩- অতিরিক্ত ধোঁয়া নিসৃতকরণ ৪- কঠিনভাবে শরীরের সাথে আগুনের সংযুক্তকরণ। ৫- তাপের প্রখরতা। আত-তাখবীফ মিনান নার, ইবনে রজব, মাকতাবাহ ইলমিয়্যাহ, বৈরূত, পৃঃ ১০৭।</a:t>
            </a:r>
            <a:endParaRPr lang="en-US" sz="1600" dirty="0">
              <a:solidFill>
                <a:srgbClr val="0070C0"/>
              </a:solidFill>
              <a:latin typeface="Bangla" panose="03000603000000000000" pitchFamily="66" charset="0"/>
              <a:cs typeface="Bangla" panose="03000603000000000000" pitchFamily="66" charset="0"/>
            </a:endParaRPr>
          </a:p>
        </p:txBody>
      </p:sp>
      <p:sp>
        <p:nvSpPr>
          <p:cNvPr id="15" name="TextBox 14">
            <a:extLst>
              <a:ext uri="{FF2B5EF4-FFF2-40B4-BE49-F238E27FC236}">
                <a16:creationId xmlns:a16="http://schemas.microsoft.com/office/drawing/2014/main" id="{37634464-6F98-4127-911D-1BABACE2C8FC}"/>
              </a:ext>
            </a:extLst>
          </p:cNvPr>
          <p:cNvSpPr txBox="1"/>
          <p:nvPr/>
        </p:nvSpPr>
        <p:spPr>
          <a:xfrm>
            <a:off x="0" y="149538"/>
            <a:ext cx="4690697" cy="2655727"/>
          </a:xfrm>
          <a:prstGeom prst="rect">
            <a:avLst/>
          </a:prstGeom>
          <a:noFill/>
        </p:spPr>
        <p:txBody>
          <a:bodyPr wrap="square">
            <a:spAutoFit/>
          </a:bodyPr>
          <a:lstStyle/>
          <a:p>
            <a:pPr marL="0" marR="0">
              <a:lnSpc>
                <a:spcPct val="107000"/>
              </a:lnSpc>
              <a:spcBef>
                <a:spcPts val="0"/>
              </a:spcBef>
              <a:spcAft>
                <a:spcPts val="800"/>
              </a:spcAft>
            </a:pP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তা‘আলা</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as-IN" sz="1600" b="0" i="0" dirty="0">
                <a:solidFill>
                  <a:srgbClr val="7030A0"/>
                </a:solidFill>
                <a:effectLst/>
                <a:latin typeface="Bangla" panose="03000603000000000000" pitchFamily="66" charset="0"/>
                <a:cs typeface="Bangla" panose="03000603000000000000" pitchFamily="66" charset="0"/>
              </a:rPr>
              <a:t>যদি তোমরা তা (আনয়ন) না কর, এবং কখনই তা করতে পারবে না, তাহলে সেই আগুনকে ভয় কর, যার ইন্ধন হবে মানুষ এবং পাথর, অবিশ্বাসীদের জন্য যা প্রস্তুত রয়েছে। (বাক্বারাহঃ ২৪)</a:t>
            </a:r>
            <a:endPar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মুমিনগণ</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নিজেদেরকে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তোমাদের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পরিবার-পরিজনকে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আগুন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রক্ষা</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ইন্ধন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মানুষ</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পাথর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নিয়োজিত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আছে</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নির্মমহৃদয়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কঠোরস্বভাব</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ফিরিশতাগণ</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অমান্য</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আদেশ</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আদিষ্ট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তাই</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আত-তাহরীম</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৬</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1FBA7B56-5739-481B-B9A5-865AFBB2A533}"/>
              </a:ext>
            </a:extLst>
          </p:cNvPr>
          <p:cNvSpPr txBox="1"/>
          <p:nvPr/>
        </p:nvSpPr>
        <p:spPr>
          <a:xfrm>
            <a:off x="211303" y="4033807"/>
            <a:ext cx="8134500" cy="869212"/>
          </a:xfrm>
          <a:prstGeom prst="rect">
            <a:avLst/>
          </a:prstGeom>
          <a:noFill/>
        </p:spPr>
        <p:txBody>
          <a:bodyPr wrap="square">
            <a:spAutoFit/>
          </a:bodyPr>
          <a:lstStyle/>
          <a:p>
            <a:pPr marL="0" marR="0">
              <a:lnSpc>
                <a:spcPct val="107000"/>
              </a:lnSpc>
              <a:spcBef>
                <a:spcPts val="0"/>
              </a:spcBef>
              <a:spcAft>
                <a:spcPts val="800"/>
              </a:spcAft>
            </a:pP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আব্দুল্লাহ</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ইবনে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মাসউদ</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গন্ধক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পাথর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আগুনকে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প্রজ্জ্বলিত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তা‘আলা</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আসমান-যমীন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সৃষ্টির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সময়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সৃষ্টি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কাফিরদের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জন্য</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নির্ধারণ</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করেছেন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তাফসীর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ইবনে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কাছীর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তাহক্বীক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আব্দুর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রায্‌যাক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মাহদী</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দারুল</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কিতাবিল</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আরাবী</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৬/২৫৯।</a:t>
            </a:r>
            <a:endParaRPr lang="en-US" sz="1600"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1490191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E433FEA1-E0F8-43CF-91D5-6A98CD36D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27F252-0E29-4BC4-ADDA-C4B801C66A72}"/>
              </a:ext>
            </a:extLst>
          </p:cNvPr>
          <p:cNvSpPr txBox="1"/>
          <p:nvPr/>
        </p:nvSpPr>
        <p:spPr>
          <a:xfrm>
            <a:off x="4368801" y="-83127"/>
            <a:ext cx="2678545" cy="434875"/>
          </a:xfrm>
          <a:prstGeom prst="rect">
            <a:avLst/>
          </a:prstGeom>
        </p:spPr>
        <p:txBody>
          <a:bodyPr vert="horz" lIns="91440" tIns="45720" rIns="91440" bIns="45720" rtlCol="0" anchor="b">
            <a:normAutofit/>
          </a:bodyPr>
          <a:lstStyle/>
          <a:p>
            <a:pPr>
              <a:lnSpc>
                <a:spcPct val="110000"/>
              </a:lnSpc>
              <a:spcBef>
                <a:spcPct val="0"/>
              </a:spcBef>
              <a:spcAft>
                <a:spcPts val="600"/>
              </a:spcAft>
            </a:pPr>
            <a:r>
              <a:rPr lang="en-US" sz="2000" b="1" kern="1200" dirty="0" err="1">
                <a:solidFill>
                  <a:schemeClr val="tx1"/>
                </a:solidFill>
                <a:effectLst/>
                <a:highlight>
                  <a:srgbClr val="FFFF00"/>
                </a:highlight>
                <a:latin typeface="Bangla" panose="03000603000000000000" pitchFamily="66" charset="0"/>
                <a:ea typeface="+mj-ea"/>
                <a:cs typeface="Bangla" panose="03000603000000000000" pitchFamily="66" charset="0"/>
              </a:rPr>
              <a:t>জাহান্নামের</a:t>
            </a:r>
            <a:r>
              <a:rPr lang="en-US" sz="2000" b="1" kern="1200" dirty="0">
                <a:solidFill>
                  <a:schemeClr val="tx1"/>
                </a:solidFill>
                <a:effectLst/>
                <a:highlight>
                  <a:srgbClr val="FFFF00"/>
                </a:highlight>
                <a:latin typeface="Bangla" panose="03000603000000000000" pitchFamily="66" charset="0"/>
                <a:ea typeface="+mj-ea"/>
                <a:cs typeface="Bangla" panose="03000603000000000000" pitchFamily="66" charset="0"/>
              </a:rPr>
              <a:t> </a:t>
            </a:r>
            <a:r>
              <a:rPr lang="en-US" sz="2000" b="1" kern="1200" dirty="0" err="1">
                <a:solidFill>
                  <a:schemeClr val="tx1"/>
                </a:solidFill>
                <a:effectLst/>
                <a:highlight>
                  <a:srgbClr val="FFFF00"/>
                </a:highlight>
                <a:latin typeface="Bangla" panose="03000603000000000000" pitchFamily="66" charset="0"/>
                <a:ea typeface="+mj-ea"/>
                <a:cs typeface="Bangla" panose="03000603000000000000" pitchFamily="66" charset="0"/>
              </a:rPr>
              <a:t>আগুন</a:t>
            </a:r>
            <a:r>
              <a:rPr lang="en-US" sz="2000" b="1" kern="1200" dirty="0">
                <a:solidFill>
                  <a:schemeClr val="tx1"/>
                </a:solidFill>
                <a:effectLst/>
                <a:highlight>
                  <a:srgbClr val="FFFF00"/>
                </a:highlight>
                <a:latin typeface="Bangla" panose="03000603000000000000" pitchFamily="66" charset="0"/>
                <a:ea typeface="+mj-ea"/>
                <a:cs typeface="Bangla" panose="03000603000000000000" pitchFamily="66" charset="0"/>
              </a:rPr>
              <a:t> </a:t>
            </a:r>
            <a:r>
              <a:rPr lang="en-US" sz="2000" b="1" kern="1200" dirty="0" err="1">
                <a:solidFill>
                  <a:schemeClr val="tx1"/>
                </a:solidFill>
                <a:effectLst/>
                <a:highlight>
                  <a:srgbClr val="FFFF00"/>
                </a:highlight>
                <a:latin typeface="Bangla" panose="03000603000000000000" pitchFamily="66" charset="0"/>
                <a:ea typeface="+mj-ea"/>
                <a:cs typeface="Bangla" panose="03000603000000000000" pitchFamily="66" charset="0"/>
              </a:rPr>
              <a:t>এর</a:t>
            </a:r>
            <a:r>
              <a:rPr lang="en-US" sz="2000" b="1" kern="1200" dirty="0">
                <a:solidFill>
                  <a:schemeClr val="tx1"/>
                </a:solidFill>
                <a:effectLst/>
                <a:highlight>
                  <a:srgbClr val="FFFF00"/>
                </a:highlight>
                <a:latin typeface="Bangla" panose="03000603000000000000" pitchFamily="66" charset="0"/>
                <a:ea typeface="+mj-ea"/>
                <a:cs typeface="Bangla" panose="03000603000000000000" pitchFamily="66" charset="0"/>
              </a:rPr>
              <a:t> </a:t>
            </a:r>
            <a:r>
              <a:rPr lang="en-US" sz="2000" b="1" kern="1200" dirty="0" err="1">
                <a:solidFill>
                  <a:schemeClr val="tx1"/>
                </a:solidFill>
                <a:effectLst/>
                <a:highlight>
                  <a:srgbClr val="FFFF00"/>
                </a:highlight>
                <a:latin typeface="Bangla" panose="03000603000000000000" pitchFamily="66" charset="0"/>
                <a:ea typeface="+mj-ea"/>
                <a:cs typeface="Bangla" panose="03000603000000000000" pitchFamily="66" charset="0"/>
              </a:rPr>
              <a:t>প্রকৃতিঃ</a:t>
            </a:r>
            <a:endParaRPr lang="en-US" sz="2000" b="1" kern="1200" dirty="0">
              <a:solidFill>
                <a:schemeClr val="tx1"/>
              </a:solidFill>
              <a:effectLst/>
              <a:highlight>
                <a:srgbClr val="FFFF00"/>
              </a:highlight>
              <a:latin typeface="Bangla" panose="03000603000000000000" pitchFamily="66" charset="0"/>
              <a:ea typeface="+mj-ea"/>
              <a:cs typeface="Bangla" panose="03000603000000000000" pitchFamily="66" charset="0"/>
            </a:endParaRPr>
          </a:p>
        </p:txBody>
      </p:sp>
      <p:sp>
        <p:nvSpPr>
          <p:cNvPr id="14" name="Freeform: Shape 13">
            <a:extLst>
              <a:ext uri="{FF2B5EF4-FFF2-40B4-BE49-F238E27FC236}">
                <a16:creationId xmlns:a16="http://schemas.microsoft.com/office/drawing/2014/main" id="{A9AE6A41-32AB-41F7-90EF-073C089C61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39950"/>
            <a:ext cx="10500930" cy="3417723"/>
          </a:xfrm>
          <a:custGeom>
            <a:avLst/>
            <a:gdLst>
              <a:gd name="connsiteX0" fmla="*/ 1559664 w 10500930"/>
              <a:gd name="connsiteY0" fmla="*/ 3417723 h 3417723"/>
              <a:gd name="connsiteX1" fmla="*/ 0 w 10500930"/>
              <a:gd name="connsiteY1" fmla="*/ 3417723 h 3417723"/>
              <a:gd name="connsiteX2" fmla="*/ 0 w 10500930"/>
              <a:gd name="connsiteY2" fmla="*/ 2944791 h 3417723"/>
              <a:gd name="connsiteX3" fmla="*/ 193582 w 10500930"/>
              <a:gd name="connsiteY3" fmla="*/ 3053540 h 3417723"/>
              <a:gd name="connsiteX4" fmla="*/ 1423717 w 10500930"/>
              <a:gd name="connsiteY4" fmla="*/ 3410968 h 3417723"/>
              <a:gd name="connsiteX5" fmla="*/ 10500930 w 10500930"/>
              <a:gd name="connsiteY5" fmla="*/ 3417723 h 3417723"/>
              <a:gd name="connsiteX6" fmla="*/ 1994489 w 10500930"/>
              <a:gd name="connsiteY6" fmla="*/ 3417723 h 3417723"/>
              <a:gd name="connsiteX7" fmla="*/ 2130396 w 10500930"/>
              <a:gd name="connsiteY7" fmla="*/ 3410970 h 3417723"/>
              <a:gd name="connsiteX8" fmla="*/ 5243003 w 10500930"/>
              <a:gd name="connsiteY8" fmla="*/ 328636 h 3417723"/>
              <a:gd name="connsiteX9" fmla="*/ 5258816 w 10500930"/>
              <a:gd name="connsiteY9" fmla="*/ 0 h 3417723"/>
              <a:gd name="connsiteX10" fmla="*/ 10500930 w 10500930"/>
              <a:gd name="connsiteY10" fmla="*/ 0 h 341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00930" h="3417723">
                <a:moveTo>
                  <a:pt x="1559664" y="3417723"/>
                </a:moveTo>
                <a:lnTo>
                  <a:pt x="0" y="3417723"/>
                </a:lnTo>
                <a:lnTo>
                  <a:pt x="0" y="2944791"/>
                </a:lnTo>
                <a:lnTo>
                  <a:pt x="193582" y="3053540"/>
                </a:lnTo>
                <a:cubicBezTo>
                  <a:pt x="569241" y="3242876"/>
                  <a:pt x="984418" y="3367068"/>
                  <a:pt x="1423717" y="3410968"/>
                </a:cubicBezTo>
                <a:close/>
                <a:moveTo>
                  <a:pt x="10500930" y="3417723"/>
                </a:moveTo>
                <a:lnTo>
                  <a:pt x="1994489" y="3417723"/>
                </a:lnTo>
                <a:lnTo>
                  <a:pt x="2130396" y="3410970"/>
                </a:lnTo>
                <a:cubicBezTo>
                  <a:pt x="3777767" y="3246345"/>
                  <a:pt x="5085919" y="1952612"/>
                  <a:pt x="5243003" y="328636"/>
                </a:cubicBezTo>
                <a:lnTo>
                  <a:pt x="5258816" y="0"/>
                </a:lnTo>
                <a:lnTo>
                  <a:pt x="1050093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34">
            <a:extLst>
              <a:ext uri="{FF2B5EF4-FFF2-40B4-BE49-F238E27FC236}">
                <a16:creationId xmlns:a16="http://schemas.microsoft.com/office/drawing/2014/main" id="{A3F5937F-9524-421C-ACE9-BB237B773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00" y="3405873"/>
            <a:ext cx="3417721" cy="3485877"/>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C65D78F-1248-459A-A8FE-DED2F4A25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927617" y="3439950"/>
            <a:ext cx="3264378" cy="3417721"/>
          </a:xfrm>
          <a:custGeom>
            <a:avLst/>
            <a:gdLst>
              <a:gd name="connsiteX0" fmla="*/ 3264378 w 3264378"/>
              <a:gd name="connsiteY0" fmla="*/ 3417721 h 3417721"/>
              <a:gd name="connsiteX1" fmla="*/ 0 w 3264378"/>
              <a:gd name="connsiteY1" fmla="*/ 3417721 h 3417721"/>
              <a:gd name="connsiteX2" fmla="*/ 0 w 3264378"/>
              <a:gd name="connsiteY2" fmla="*/ 0 h 3417721"/>
              <a:gd name="connsiteX3" fmla="*/ 11 w 3264378"/>
              <a:gd name="connsiteY3" fmla="*/ 0 h 3417721"/>
              <a:gd name="connsiteX4" fmla="*/ 15824 w 3264378"/>
              <a:gd name="connsiteY4" fmla="*/ 328633 h 3417721"/>
              <a:gd name="connsiteX5" fmla="*/ 3128431 w 3264378"/>
              <a:gd name="connsiteY5" fmla="*/ 3410966 h 341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4378" h="3417721">
                <a:moveTo>
                  <a:pt x="3264378" y="3417721"/>
                </a:moveTo>
                <a:lnTo>
                  <a:pt x="0" y="3417721"/>
                </a:lnTo>
                <a:lnTo>
                  <a:pt x="0" y="0"/>
                </a:lnTo>
                <a:lnTo>
                  <a:pt x="11" y="0"/>
                </a:lnTo>
                <a:lnTo>
                  <a:pt x="15824" y="328633"/>
                </a:lnTo>
                <a:cubicBezTo>
                  <a:pt x="172908" y="1952608"/>
                  <a:pt x="1481060" y="3246341"/>
                  <a:pt x="3128431" y="341096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Background pattern&#10;&#10;Description automatically generated">
            <a:extLst>
              <a:ext uri="{FF2B5EF4-FFF2-40B4-BE49-F238E27FC236}">
                <a16:creationId xmlns:a16="http://schemas.microsoft.com/office/drawing/2014/main" id="{668610ED-27DB-4DDD-AAB1-8622A8D074FB}"/>
              </a:ext>
            </a:extLst>
          </p:cNvPr>
          <p:cNvPicPr>
            <a:picLocks noChangeAspect="1"/>
          </p:cNvPicPr>
          <p:nvPr/>
        </p:nvPicPr>
        <p:blipFill rotWithShape="1">
          <a:blip r:embed="rId2">
            <a:extLst>
              <a:ext uri="{28A0092B-C50C-407E-A947-70E740481C1C}">
                <a14:useLocalDpi xmlns:a14="http://schemas.microsoft.com/office/drawing/2010/main" val="0"/>
              </a:ext>
            </a:extLst>
          </a:blip>
          <a:srcRect t="15371" r="1" b="15065"/>
          <a:stretch/>
        </p:blipFill>
        <p:spPr>
          <a:xfrm>
            <a:off x="5235128" y="3418050"/>
            <a:ext cx="6963551" cy="3429000"/>
          </a:xfrm>
          <a:custGeom>
            <a:avLst/>
            <a:gdLst/>
            <a:ahLst/>
            <a:cxnLst/>
            <a:rect l="l" t="t" r="r" b="b"/>
            <a:pathLst>
              <a:path w="6963551" h="3417723">
                <a:moveTo>
                  <a:pt x="3484731" y="0"/>
                </a:moveTo>
                <a:lnTo>
                  <a:pt x="3484731" y="294"/>
                </a:lnTo>
                <a:lnTo>
                  <a:pt x="3835115" y="17647"/>
                </a:lnTo>
                <a:cubicBezTo>
                  <a:pt x="5592311" y="192669"/>
                  <a:pt x="6963551" y="1648141"/>
                  <a:pt x="6963551" y="3417723"/>
                </a:cubicBezTo>
                <a:lnTo>
                  <a:pt x="3478820" y="3417723"/>
                </a:lnTo>
                <a:lnTo>
                  <a:pt x="3478820" y="3417721"/>
                </a:lnTo>
                <a:lnTo>
                  <a:pt x="0" y="3417721"/>
                </a:lnTo>
                <a:cubicBezTo>
                  <a:pt x="0" y="1648139"/>
                  <a:pt x="1371240" y="192667"/>
                  <a:pt x="3128436" y="17645"/>
                </a:cubicBezTo>
                <a:lnTo>
                  <a:pt x="3478820" y="292"/>
                </a:lnTo>
                <a:lnTo>
                  <a:pt x="3478820" y="2"/>
                </a:lnTo>
                <a:lnTo>
                  <a:pt x="3481755" y="147"/>
                </a:lnTo>
                <a:close/>
              </a:path>
            </a:pathLst>
          </a:custGeom>
        </p:spPr>
      </p:pic>
      <p:sp>
        <p:nvSpPr>
          <p:cNvPr id="13" name="TextBox 12">
            <a:extLst>
              <a:ext uri="{FF2B5EF4-FFF2-40B4-BE49-F238E27FC236}">
                <a16:creationId xmlns:a16="http://schemas.microsoft.com/office/drawing/2014/main" id="{3CF194AF-5191-4143-A8CB-2D101A599E24}"/>
              </a:ext>
            </a:extLst>
          </p:cNvPr>
          <p:cNvSpPr txBox="1"/>
          <p:nvPr/>
        </p:nvSpPr>
        <p:spPr>
          <a:xfrm>
            <a:off x="6599258" y="3506998"/>
            <a:ext cx="4335713" cy="1364220"/>
          </a:xfrm>
          <a:prstGeom prst="rect">
            <a:avLst/>
          </a:prstGeom>
          <a:noFill/>
        </p:spPr>
        <p:txBody>
          <a:bodyPr wrap="square">
            <a:spAutoFit/>
          </a:bodyPr>
          <a:lstStyle/>
          <a:p>
            <a:pPr marL="0" marR="0">
              <a:lnSpc>
                <a:spcPct val="107000"/>
              </a:lnSpc>
              <a:spcBef>
                <a:spcPts val="0"/>
              </a:spcBef>
              <a:spcAft>
                <a:spcPts val="800"/>
              </a:spcAft>
            </a:pP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نَارُكُمْ</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هَذِهِ</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الَّتِىْ</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يُوْقِدُ</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ابْنُ</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آدَمَ</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جُزْءٌ</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مِنْ</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سَبْعِيْنَ</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جُزْءًا</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مِنْ</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حَرِّ</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جَهَنَّمَ</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قَالُوْا</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وَاللهِ</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إِنْ</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كَانَتْ</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لَكَافِيَةً</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يَا</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رَسُوْلَ</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اللهِ</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r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قَالَ</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فَإِنَّهَا</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فُضِّلَتْ</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عَلَيْهَا</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بِتِسْعَةٍ</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وَسِتِّيْنَ</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جُزْءًا</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كُلُّهَا</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مِثْلُ</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effectLst/>
                <a:latin typeface="Bangla" panose="03000603000000000000" pitchFamily="66" charset="0"/>
                <a:ea typeface="Calibri" panose="020F0502020204030204" pitchFamily="34" charset="0"/>
                <a:cs typeface="Bangla" panose="03000603000000000000" pitchFamily="66" charset="0"/>
              </a:rPr>
              <a:t>حَرِّهَا</a:t>
            </a:r>
            <a:r>
              <a:rPr lang="en-US" dirty="0">
                <a:solidFill>
                  <a:srgbClr val="FFFF00"/>
                </a:solidFill>
                <a:effectLst/>
                <a:latin typeface="Bangla" panose="03000603000000000000" pitchFamily="66" charset="0"/>
                <a:ea typeface="Calibri" panose="020F0502020204030204" pitchFamily="34" charset="0"/>
                <a:cs typeface="Bangla" panose="03000603000000000000" pitchFamily="66" charset="0"/>
              </a:rPr>
              <a:t>.</a:t>
            </a:r>
          </a:p>
        </p:txBody>
      </p:sp>
      <p:sp>
        <p:nvSpPr>
          <p:cNvPr id="15" name="TextBox 14">
            <a:extLst>
              <a:ext uri="{FF2B5EF4-FFF2-40B4-BE49-F238E27FC236}">
                <a16:creationId xmlns:a16="http://schemas.microsoft.com/office/drawing/2014/main" id="{02E5A4D9-3981-4BC0-9471-3C6030570388}"/>
              </a:ext>
            </a:extLst>
          </p:cNvPr>
          <p:cNvSpPr txBox="1"/>
          <p:nvPr/>
        </p:nvSpPr>
        <p:spPr>
          <a:xfrm>
            <a:off x="5683733" y="4751253"/>
            <a:ext cx="6132634" cy="155895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তোমাদের</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এই</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আগুন</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যা</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বনী</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আদম</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প্রজ্বলিত</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তা</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জাহান্নামের</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আগুনের</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তীব্রতার</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সত্তর</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ভাগের</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এক</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ভাগ</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latin typeface="Bangla" panose="03000603000000000000" pitchFamily="66" charset="0"/>
                <a:ea typeface="Calibri" panose="020F0502020204030204" pitchFamily="34" charset="0"/>
                <a:cs typeface="Bangla" panose="03000603000000000000" pitchFamily="66" charset="0"/>
              </a:rPr>
              <a:t>সা</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হাবীগণ</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বলল</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হে</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আল্লাহর</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রাসূল</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lang="en-US" dirty="0" err="1">
                <a:solidFill>
                  <a:srgbClr val="FFFF00"/>
                </a:solidFill>
                <a:latin typeface="Bangla" panose="03000603000000000000" pitchFamily="66" charset="0"/>
                <a:ea typeface="Calibri" panose="020F0502020204030204" pitchFamily="34" charset="0"/>
                <a:cs typeface="Bangla" panose="03000603000000000000" pitchFamily="66" charset="0"/>
              </a:rPr>
              <a:t>সা</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আল্লাহর</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কসম</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সে</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আগুন</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পৃথিবীর</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ন্যায়</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হওয়াই</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তো</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যথেষ্ট</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ছিল</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তখন</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তিনি</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বললেন</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তাকে</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দুনিয়ার</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আগুনের</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চেয়ে</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৬৯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গুণ</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অধিক</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উত্তাপ</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সম্পন্ন</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করা</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হয়েছে</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আর</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তার</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প্রত্যেকটি</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ভাগ</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দুনিয়ার</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আগুনের</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মত</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উত্তাপ</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সম্পন্ন</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হবে</a:t>
            </a:r>
            <a:r>
              <a:rPr lang="en-US" dirty="0">
                <a:solidFill>
                  <a:srgbClr val="FFFF00"/>
                </a:solidFill>
                <a:latin typeface="Bangla" panose="03000603000000000000" pitchFamily="66" charset="0"/>
                <a:ea typeface="Calibri" panose="020F0502020204030204" pitchFamily="34" charset="0"/>
                <a:cs typeface="Bangla" panose="03000603000000000000" pitchFamily="66" charset="0"/>
              </a:rPr>
              <a:t>।</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মুসলিম</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হা</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/৭৩৪৪;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তিরমিযী</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 </a:t>
            </a:r>
            <a:r>
              <a:rPr kumimoji="0" lang="en-US" sz="1800" b="0" i="0" u="none" strike="noStrike" kern="1200" cap="none" spc="0" normalizeH="0" baseline="0" noProof="0" dirty="0" err="1">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হা</a:t>
            </a:r>
            <a:r>
              <a:rPr kumimoji="0" lang="en-US" sz="1800" b="0" i="0" u="none" strike="noStrike" kern="1200" cap="none" spc="0" normalizeH="0" baseline="0" noProof="0" dirty="0">
                <a:ln>
                  <a:noFill/>
                </a:ln>
                <a:solidFill>
                  <a:srgbClr val="FFFF00"/>
                </a:solidFill>
                <a:effectLst/>
                <a:uLnTx/>
                <a:uFillTx/>
                <a:latin typeface="Bangla" panose="03000603000000000000" pitchFamily="66" charset="0"/>
                <a:ea typeface="Calibri" panose="020F0502020204030204" pitchFamily="34" charset="0"/>
                <a:cs typeface="Bangla" panose="03000603000000000000" pitchFamily="66" charset="0"/>
              </a:rPr>
              <a:t>/২৫৮৯।</a:t>
            </a:r>
          </a:p>
        </p:txBody>
      </p:sp>
      <p:sp>
        <p:nvSpPr>
          <p:cNvPr id="17" name="TextBox 16">
            <a:extLst>
              <a:ext uri="{FF2B5EF4-FFF2-40B4-BE49-F238E27FC236}">
                <a16:creationId xmlns:a16="http://schemas.microsoft.com/office/drawing/2014/main" id="{BF4C876A-D27D-41F3-BA97-66426CCF66D5}"/>
              </a:ext>
            </a:extLst>
          </p:cNvPr>
          <p:cNvSpPr txBox="1"/>
          <p:nvPr/>
        </p:nvSpPr>
        <p:spPr>
          <a:xfrm>
            <a:off x="64797" y="257609"/>
            <a:ext cx="5143500" cy="2846998"/>
          </a:xfrm>
          <a:prstGeom prst="rect">
            <a:avLst/>
          </a:prstGeom>
          <a:noFill/>
        </p:spPr>
        <p:txBody>
          <a:bodyPr wrap="square">
            <a:spAutoFit/>
          </a:bodyPr>
          <a:lstStyle/>
          <a:p>
            <a:pPr marL="0" marR="0">
              <a:lnSpc>
                <a:spcPct val="107000"/>
              </a:lnSpc>
              <a:spcBef>
                <a:spcPts val="0"/>
              </a:spcBef>
              <a:spcAft>
                <a:spcPts val="800"/>
              </a:spcAft>
            </a:pP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জান্নাতীরা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জান্নাতে</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জাহান্নামে</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প্রবেশ</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করার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পর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বলবেন</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যার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অন্তরে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অণু</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পরিমাণ</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ঈমান</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আছে</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তাকে</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জাহান্নাম</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জাহান্নাম</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বের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আনা</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সে</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সময়</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প্রজ্বলিত</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কয়লার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ন্যায়</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তখন</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আবার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হায়া</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বা</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হায়াত</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বর্ণনাকারী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মালেক-এর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সন্দেহ</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নামক</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নদীতে</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নিক্ষেপ</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হবে</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এতে</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সেখানে</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নতুন</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জীবন</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লাভ</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যেমনভাবে</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নদীর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চারা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গজায়</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নবী</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করীম</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ছাঃ</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বললেন</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কি</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দেখনি</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নদীর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চারা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গাছ</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যেমন</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হলুদ</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বর্ণের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পেচানো</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অবস্থায়</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জন্ম</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নেয়</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বুখারী</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হা</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/২২;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মুসলিম</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হা</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/৪৭৫;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মিশকাত</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C5E45"/>
                </a:solidFill>
                <a:effectLst/>
                <a:latin typeface="Bangla" panose="03000603000000000000" pitchFamily="66" charset="0"/>
                <a:ea typeface="Calibri" panose="020F0502020204030204" pitchFamily="34" charset="0"/>
                <a:cs typeface="Bangla" panose="03000603000000000000" pitchFamily="66" charset="0"/>
              </a:rPr>
              <a:t>হা</a:t>
            </a:r>
            <a:r>
              <a:rPr lang="en-US" dirty="0">
                <a:solidFill>
                  <a:srgbClr val="0C5E45"/>
                </a:solidFill>
                <a:effectLst/>
                <a:latin typeface="Bangla" panose="03000603000000000000" pitchFamily="66" charset="0"/>
                <a:ea typeface="Calibri" panose="020F0502020204030204" pitchFamily="34" charset="0"/>
                <a:cs typeface="Bangla" panose="03000603000000000000" pitchFamily="66" charset="0"/>
              </a:rPr>
              <a:t>/৫৫৮০।</a:t>
            </a:r>
          </a:p>
        </p:txBody>
      </p:sp>
      <p:sp>
        <p:nvSpPr>
          <p:cNvPr id="19" name="TextBox 18">
            <a:extLst>
              <a:ext uri="{FF2B5EF4-FFF2-40B4-BE49-F238E27FC236}">
                <a16:creationId xmlns:a16="http://schemas.microsoft.com/office/drawing/2014/main" id="{FAFECA6A-7577-44B5-93BD-6F3C37607F51}"/>
              </a:ext>
            </a:extLst>
          </p:cNvPr>
          <p:cNvSpPr txBox="1"/>
          <p:nvPr/>
        </p:nvSpPr>
        <p:spPr>
          <a:xfrm>
            <a:off x="5730796" y="281271"/>
            <a:ext cx="6536400" cy="1364220"/>
          </a:xfrm>
          <a:prstGeom prst="rect">
            <a:avLst/>
          </a:prstGeom>
          <a:noFill/>
        </p:spPr>
        <p:txBody>
          <a:bodyPr wrap="square">
            <a:spAutoFit/>
          </a:bodyPr>
          <a:lstStyle/>
          <a:p>
            <a:pPr marL="0" marR="0">
              <a:lnSpc>
                <a:spcPct val="107000"/>
              </a:lnSpc>
              <a:spcBef>
                <a:spcPts val="0"/>
              </a:spcBef>
              <a:spcAft>
                <a:spcPts val="800"/>
              </a:spcAft>
            </a:pP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আগুনের</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প্রখরতা</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ধোঁয়ার</a:t>
            </a:r>
            <a:r>
              <a:rPr lang="en-US" dirty="0">
                <a:solidFill>
                  <a:srgbClr val="C0000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C00000"/>
                </a:solidFill>
                <a:effectLst/>
                <a:latin typeface="Bangla" panose="03000603000000000000" pitchFamily="66" charset="0"/>
                <a:ea typeface="Calibri" panose="020F0502020204030204" pitchFamily="34" charset="0"/>
                <a:cs typeface="Bangla" panose="03000603000000000000" pitchFamily="66" charset="0"/>
              </a:rPr>
              <a:t>আধিক্য</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তা‘আলা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হতভাগ্য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তীব্র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গরম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হাওয়া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প্রচন্ড</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উত্তপ্ত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পানিতে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প্রচন্ড</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ধোঁয়ার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ছাঁয়ায়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শীতলও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সুখকরও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ওয়াকি‘আহ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৪১-৪৪।</a:t>
            </a:r>
            <a:endParaRPr lang="en-US" dirty="0">
              <a:effectLst/>
              <a:latin typeface="Bangla" panose="03000603000000000000" pitchFamily="66" charset="0"/>
              <a:ea typeface="Calibri" panose="020F0502020204030204" pitchFamily="34" charset="0"/>
              <a:cs typeface="Bangla" panose="03000603000000000000" pitchFamily="66" charset="0"/>
            </a:endParaRPr>
          </a:p>
        </p:txBody>
      </p:sp>
      <p:sp>
        <p:nvSpPr>
          <p:cNvPr id="20" name="TextBox 19">
            <a:extLst>
              <a:ext uri="{FF2B5EF4-FFF2-40B4-BE49-F238E27FC236}">
                <a16:creationId xmlns:a16="http://schemas.microsoft.com/office/drawing/2014/main" id="{76338AAA-F3D1-47DD-8AB3-AF1545336729}"/>
              </a:ext>
            </a:extLst>
          </p:cNvPr>
          <p:cNvSpPr txBox="1"/>
          <p:nvPr/>
        </p:nvSpPr>
        <p:spPr>
          <a:xfrm>
            <a:off x="6188497" y="1568933"/>
            <a:ext cx="6057900" cy="965264"/>
          </a:xfrm>
          <a:prstGeom prst="rect">
            <a:avLst/>
          </a:prstGeom>
          <a:noFill/>
        </p:spPr>
        <p:txBody>
          <a:bodyPr wrap="square">
            <a:spAutoFit/>
          </a:bodyPr>
          <a:lstStyle/>
          <a:p>
            <a:pPr marL="0" marR="0">
              <a:lnSpc>
                <a:spcPct val="107000"/>
              </a:lnSpc>
              <a:spcBef>
                <a:spcPts val="0"/>
              </a:spcBef>
              <a:spcAft>
                <a:spcPts val="800"/>
              </a:spcAft>
            </a:pP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তা‘আলা</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চল</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তিন</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শাখাবিশিষ্ট</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ছাঁয়ার</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দিকে</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ছাঁয়া</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শীতল</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নহে</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রক্ষা</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অগ্নিশিখা</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হতে</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উহা</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উৎক্ষেপ</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বৃহ</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ৎ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স্ফুলিংগ</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অট্টালিকাতুল্য</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উহা</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পীতবর্ণ</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উষ্ট্রশ্রেণী</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সদৃশ</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সূরা</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22539"/>
                </a:solidFill>
                <a:effectLst/>
                <a:latin typeface="Bangla" panose="03000603000000000000" pitchFamily="66" charset="0"/>
                <a:ea typeface="Calibri" panose="020F0502020204030204" pitchFamily="34" charset="0"/>
                <a:cs typeface="Bangla" panose="03000603000000000000" pitchFamily="66" charset="0"/>
              </a:rPr>
              <a:t>মুরসালাত</a:t>
            </a:r>
            <a:r>
              <a:rPr lang="en-US" dirty="0">
                <a:solidFill>
                  <a:srgbClr val="822539"/>
                </a:solidFill>
                <a:effectLst/>
                <a:latin typeface="Bangla" panose="03000603000000000000" pitchFamily="66" charset="0"/>
                <a:ea typeface="Calibri" panose="020F0502020204030204" pitchFamily="34" charset="0"/>
                <a:cs typeface="Bangla" panose="03000603000000000000" pitchFamily="66" charset="0"/>
              </a:rPr>
              <a:t>: ৩০-৩৩।</a:t>
            </a:r>
          </a:p>
        </p:txBody>
      </p:sp>
      <p:sp>
        <p:nvSpPr>
          <p:cNvPr id="22" name="TextBox 21">
            <a:extLst>
              <a:ext uri="{FF2B5EF4-FFF2-40B4-BE49-F238E27FC236}">
                <a16:creationId xmlns:a16="http://schemas.microsoft.com/office/drawing/2014/main" id="{AC51E425-A8FA-44EA-8D34-98CE89E39ED4}"/>
              </a:ext>
            </a:extLst>
          </p:cNvPr>
          <p:cNvSpPr txBox="1"/>
          <p:nvPr/>
        </p:nvSpPr>
        <p:spPr>
          <a:xfrm>
            <a:off x="5730795" y="2458607"/>
            <a:ext cx="6528611" cy="965264"/>
          </a:xfrm>
          <a:prstGeom prst="rect">
            <a:avLst/>
          </a:prstGeom>
          <a:noFill/>
        </p:spPr>
        <p:txBody>
          <a:bodyPr wrap="square">
            <a:spAutoFit/>
          </a:bodyPr>
          <a:lstStyle/>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তা‘আলা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জাহান্নামের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আগুনের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প্রখরতা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উল্লেখ</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নিক্ষেপ</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-এ,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জীবিতাবস্থায়</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রাখবে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অবস্থায়ও</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ছেড়ে</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গাত্রচর্ম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দগ্ধ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করবে</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মুদ্দাছছির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২৬-২৯।</a:t>
            </a:r>
            <a:endParaRPr lang="en-US" dirty="0">
              <a:effectLst/>
              <a:latin typeface="Bangla" panose="03000603000000000000" pitchFamily="66" charset="0"/>
              <a:ea typeface="Calibri" panose="020F0502020204030204" pitchFamily="34" charset="0"/>
              <a:cs typeface="Bangla" panose="03000603000000000000" pitchFamily="66" charset="0"/>
            </a:endParaRPr>
          </a:p>
        </p:txBody>
      </p:sp>
      <p:sp>
        <p:nvSpPr>
          <p:cNvPr id="24" name="TextBox 23">
            <a:extLst>
              <a:ext uri="{FF2B5EF4-FFF2-40B4-BE49-F238E27FC236}">
                <a16:creationId xmlns:a16="http://schemas.microsoft.com/office/drawing/2014/main" id="{D6DBE3A4-E976-4E5E-9043-563A4B841567}"/>
              </a:ext>
            </a:extLst>
          </p:cNvPr>
          <p:cNvSpPr txBox="1"/>
          <p:nvPr/>
        </p:nvSpPr>
        <p:spPr>
          <a:xfrm>
            <a:off x="95100" y="3412162"/>
            <a:ext cx="5387862" cy="1200329"/>
          </a:xfrm>
          <a:prstGeom prst="rect">
            <a:avLst/>
          </a:prstGeom>
          <a:noFill/>
        </p:spPr>
        <p:txBody>
          <a:bodyPr wrap="square">
            <a:spAutoFit/>
          </a:bodyPr>
          <a:lstStyle/>
          <a:p>
            <a:r>
              <a:rPr lang="as-IN" b="0" i="0" dirty="0">
                <a:solidFill>
                  <a:srgbClr val="0070C0"/>
                </a:solidFill>
                <a:effectLst/>
                <a:latin typeface="Bangla" panose="03000603000000000000" pitchFamily="66" charset="0"/>
                <a:cs typeface="Bangla" panose="03000603000000000000" pitchFamily="66" charset="0"/>
              </a:rPr>
              <a:t> নিশ্চয় যারা আমার আয়াতসমূহকে অবিশ্বাস করে, তাদেরকে আমি অচিরেই আগুনে প্রবিষ্ট করব। যখনই তাদের চর্ম দগ্ধ হবে, তখনই ওর স্থলে নূতন চর্ম সৃষ্টি করব, যাতে তারা শাস্তি ভোগ করতে থাকে। নিশ্চয় আল্লাহ পরাক্রমশালী, প্রজ্ঞাময়। (নিসা ৫৬)।</a:t>
            </a:r>
            <a:endParaRPr lang="en-US" dirty="0">
              <a:solidFill>
                <a:srgbClr val="0070C0"/>
              </a:solidFill>
              <a:latin typeface="Bangla" panose="03000603000000000000" pitchFamily="66" charset="0"/>
              <a:cs typeface="Bangla" panose="03000603000000000000" pitchFamily="66" charset="0"/>
            </a:endParaRPr>
          </a:p>
        </p:txBody>
      </p:sp>
      <p:sp>
        <p:nvSpPr>
          <p:cNvPr id="26" name="TextBox 25">
            <a:extLst>
              <a:ext uri="{FF2B5EF4-FFF2-40B4-BE49-F238E27FC236}">
                <a16:creationId xmlns:a16="http://schemas.microsoft.com/office/drawing/2014/main" id="{AC29C59E-9656-4452-88C3-AD0EFA73889A}"/>
              </a:ext>
            </a:extLst>
          </p:cNvPr>
          <p:cNvSpPr txBox="1"/>
          <p:nvPr/>
        </p:nvSpPr>
        <p:spPr>
          <a:xfrm>
            <a:off x="54397" y="5426495"/>
            <a:ext cx="5387862" cy="1200329"/>
          </a:xfrm>
          <a:prstGeom prst="rect">
            <a:avLst/>
          </a:prstGeom>
          <a:noFill/>
        </p:spPr>
        <p:txBody>
          <a:bodyPr wrap="square">
            <a:spAutoFit/>
          </a:bodyPr>
          <a:lstStyle/>
          <a:p>
            <a:r>
              <a:rPr lang="as-IN" dirty="0">
                <a:solidFill>
                  <a:srgbClr val="7030A0"/>
                </a:solidFill>
                <a:latin typeface="Bangla" panose="03000603000000000000" pitchFamily="66" charset="0"/>
                <a:cs typeface="Bangla" panose="03000603000000000000" pitchFamily="66" charset="0"/>
              </a:rPr>
              <a:t> ‘যখনই উহা (জাহান্নামের আগুন) স্তিমিত হবে আমি তখনই তাদের জন্য অগ্নিশিখা বৃদ্ধি করে দেব</a:t>
            </a:r>
            <a:r>
              <a:rPr lang="en-US" dirty="0">
                <a:solidFill>
                  <a:srgbClr val="7030A0"/>
                </a:solidFill>
                <a:latin typeface="Bangla" panose="03000603000000000000" pitchFamily="66" charset="0"/>
                <a:cs typeface="Bangla" panose="03000603000000000000" pitchFamily="66" charset="0"/>
              </a:rPr>
              <a:t>।</a:t>
            </a:r>
            <a:r>
              <a:rPr lang="as-IN" dirty="0">
                <a:solidFill>
                  <a:srgbClr val="7030A0"/>
                </a:solidFill>
                <a:latin typeface="Bangla" panose="03000603000000000000" pitchFamily="66" charset="0"/>
                <a:cs typeface="Bangla" panose="03000603000000000000" pitchFamily="66" charset="0"/>
              </a:rPr>
              <a:t>’ সূরা বানী ইসরাঈল: ৯৭।</a:t>
            </a:r>
          </a:p>
          <a:p>
            <a:r>
              <a:rPr lang="as-IN" dirty="0">
                <a:solidFill>
                  <a:srgbClr val="7030A0"/>
                </a:solidFill>
                <a:latin typeface="Bangla" panose="03000603000000000000" pitchFamily="66" charset="0"/>
                <a:cs typeface="Bangla" panose="03000603000000000000" pitchFamily="66" charset="0"/>
              </a:rPr>
              <a:t>আল্লাহ তা‘আলা বলেন, ‘সুতরাং তাদের শাস্তি লাঘব করা হবে না এবং তারা কোন সাহায্যপ্রাপ্ত হবে না’ সূরা বাক্বারহা: ৮৬।</a:t>
            </a:r>
          </a:p>
        </p:txBody>
      </p:sp>
      <p:sp>
        <p:nvSpPr>
          <p:cNvPr id="28" name="TextBox 27">
            <a:extLst>
              <a:ext uri="{FF2B5EF4-FFF2-40B4-BE49-F238E27FC236}">
                <a16:creationId xmlns:a16="http://schemas.microsoft.com/office/drawing/2014/main" id="{CF6F7C8C-0FDB-494B-A760-C238747C0B38}"/>
              </a:ext>
            </a:extLst>
          </p:cNvPr>
          <p:cNvSpPr txBox="1"/>
          <p:nvPr/>
        </p:nvSpPr>
        <p:spPr>
          <a:xfrm>
            <a:off x="1356629" y="4695618"/>
            <a:ext cx="38930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s-IN" sz="1800" b="0" i="0" u="none" strike="noStrike" kern="1200" cap="none" spc="0" normalizeH="0" baseline="0" noProof="0" dirty="0">
                <a:ln>
                  <a:noFill/>
                </a:ln>
                <a:solidFill>
                  <a:srgbClr val="0C5E45"/>
                </a:solidFill>
                <a:effectLst/>
                <a:uLnTx/>
                <a:uFillTx/>
                <a:latin typeface="Bangla" panose="03000603000000000000" pitchFamily="66" charset="0"/>
                <a:cs typeface="Bangla" panose="03000603000000000000" pitchFamily="66" charset="0"/>
              </a:rPr>
              <a:t>অতঃপর তোমরা আস্বাদ গ্রহণ কর, আমি তো তোমাদের শাস্তিই শুধু বৃদ্ধি করব’ সূরা নাবা: ৩০।</a:t>
            </a:r>
          </a:p>
        </p:txBody>
      </p:sp>
      <p:sp>
        <p:nvSpPr>
          <p:cNvPr id="30" name="TextBox 29">
            <a:extLst>
              <a:ext uri="{FF2B5EF4-FFF2-40B4-BE49-F238E27FC236}">
                <a16:creationId xmlns:a16="http://schemas.microsoft.com/office/drawing/2014/main" id="{3EE2151C-C130-4801-8395-B998D221CA56}"/>
              </a:ext>
            </a:extLst>
          </p:cNvPr>
          <p:cNvSpPr txBox="1"/>
          <p:nvPr/>
        </p:nvSpPr>
        <p:spPr>
          <a:xfrm>
            <a:off x="6096000" y="6200720"/>
            <a:ext cx="5213121" cy="646331"/>
          </a:xfrm>
          <a:prstGeom prst="rect">
            <a:avLst/>
          </a:prstGeom>
          <a:noFill/>
        </p:spPr>
        <p:txBody>
          <a:bodyPr wrap="square">
            <a:spAutoFit/>
          </a:bodyPr>
          <a:lstStyle/>
          <a:p>
            <a:r>
              <a:rPr lang="as-IN" b="0" i="0" dirty="0">
                <a:solidFill>
                  <a:schemeClr val="bg1"/>
                </a:solidFill>
                <a:effectLst/>
                <a:latin typeface="Bangla" panose="03000603000000000000" pitchFamily="66" charset="0"/>
                <a:cs typeface="Bangla" panose="03000603000000000000" pitchFamily="66" charset="0"/>
              </a:rPr>
              <a:t>“গ্রীষ্মের এই প্রখর উত্তাপ দোযখের অংশ। অতএব</a:t>
            </a:r>
            <a:r>
              <a:rPr lang="en-US" b="0" i="0" dirty="0">
                <a:solidFill>
                  <a:schemeClr val="bg1"/>
                </a:solidFill>
                <a:effectLst/>
                <a:latin typeface="Bangla" panose="03000603000000000000" pitchFamily="66" charset="0"/>
                <a:cs typeface="Bangla" panose="03000603000000000000" pitchFamily="66" charset="0"/>
              </a:rPr>
              <a:t> </a:t>
            </a:r>
            <a:r>
              <a:rPr lang="as-IN" b="0" i="0" dirty="0">
                <a:solidFill>
                  <a:schemeClr val="bg1"/>
                </a:solidFill>
                <a:effectLst/>
                <a:latin typeface="Bangla" panose="03000603000000000000" pitchFamily="66" charset="0"/>
                <a:cs typeface="Bangla" panose="03000603000000000000" pitchFamily="66" charset="0"/>
              </a:rPr>
              <a:t>গরম কঠিন হলে নামায ঠান্ডা (দেরী) করে পড়।” (বুখরী ৫৩ ৯নং মুসলিম ৬১৫)</a:t>
            </a:r>
            <a:endParaRPr lang="en-US" dirty="0">
              <a:solidFill>
                <a:schemeClr val="bg1"/>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999238962"/>
      </p:ext>
    </p:extLst>
  </p:cSld>
  <p:clrMapOvr>
    <a:masterClrMapping/>
  </p:clrMapOvr>
</p:sld>
</file>

<file path=ppt/theme/theme1.xml><?xml version="1.0" encoding="utf-8"?>
<a:theme xmlns:a="http://schemas.openxmlformats.org/drawingml/2006/main" name="BlocksVTI">
  <a:themeElements>
    <a:clrScheme name="Blocks">
      <a:dk1>
        <a:sysClr val="windowText" lastClr="000000"/>
      </a:dk1>
      <a:lt1>
        <a:sysClr val="window" lastClr="FFFFFF"/>
      </a:lt1>
      <a:dk2>
        <a:srgbClr val="1B3843"/>
      </a:dk2>
      <a:lt2>
        <a:srgbClr val="F2F3F1"/>
      </a:lt2>
      <a:accent1>
        <a:srgbClr val="7A8592"/>
      </a:accent1>
      <a:accent2>
        <a:srgbClr val="8C8C96"/>
      </a:accent2>
      <a:accent3>
        <a:srgbClr val="7A6C76"/>
      </a:accent3>
      <a:accent4>
        <a:srgbClr val="A7AA9D"/>
      </a:accent4>
      <a:accent5>
        <a:srgbClr val="63787F"/>
      </a:accent5>
      <a:accent6>
        <a:srgbClr val="889DA5"/>
      </a:accent6>
      <a:hlink>
        <a:srgbClr val="71819B"/>
      </a:hlink>
      <a:folHlink>
        <a:srgbClr val="7E8B85"/>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docProps/app.xml><?xml version="1.0" encoding="utf-8"?>
<Properties xmlns="http://schemas.openxmlformats.org/officeDocument/2006/extended-properties" xmlns:vt="http://schemas.openxmlformats.org/officeDocument/2006/docPropsVTypes">
  <TotalTime>591</TotalTime>
  <Words>3219</Words>
  <Application>Microsoft Office PowerPoint</Application>
  <PresentationFormat>Widescreen</PresentationFormat>
  <Paragraphs>125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_PDMS_Saleem_QuranFont</vt:lpstr>
      <vt:lpstr>Arial</vt:lpstr>
      <vt:lpstr>Avenir Next LT Pro</vt:lpstr>
      <vt:lpstr>Avenir Next LT Pro Light</vt:lpstr>
      <vt:lpstr>Bangla</vt:lpstr>
      <vt:lpstr>Calibri</vt:lpstr>
      <vt:lpstr>BlocksVTI</vt:lpstr>
      <vt:lpstr> মৃত ব‍্যক্তি ও আমরা-১৩তম                              জাহান্নাম-পর্বঃ১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মৃত ব‍্যক্তি ও আমরা-১৩তম                              জাহান্নাম-পর্বঃ১ </dc:title>
  <dc:creator>Mahbuba Rehana Raheen</dc:creator>
  <cp:lastModifiedBy>Mahbuba Rehana Raheen</cp:lastModifiedBy>
  <cp:revision>4</cp:revision>
  <dcterms:created xsi:type="dcterms:W3CDTF">2021-11-25T05:15:55Z</dcterms:created>
  <dcterms:modified xsi:type="dcterms:W3CDTF">2021-11-25T15:07:31Z</dcterms:modified>
</cp:coreProperties>
</file>