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1"/>
  </p:sldMasterIdLst>
  <p:sldIdLst>
    <p:sldId id="256" r:id="rId2"/>
    <p:sldId id="271" r:id="rId3"/>
    <p:sldId id="257" r:id="rId4"/>
    <p:sldId id="258" r:id="rId5"/>
    <p:sldId id="259" r:id="rId6"/>
    <p:sldId id="260" r:id="rId7"/>
    <p:sldId id="261" r:id="rId8"/>
    <p:sldId id="262" r:id="rId9"/>
    <p:sldId id="263" r:id="rId10"/>
    <p:sldId id="264" r:id="rId11"/>
    <p:sldId id="267" r:id="rId12"/>
    <p:sldId id="266" r:id="rId13"/>
    <p:sldId id="265" r:id="rId14"/>
    <p:sldId id="268" r:id="rId15"/>
    <p:sldId id="269" r:id="rId16"/>
    <p:sldId id="270"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74C6"/>
    <a:srgbClr val="B15E4E"/>
    <a:srgbClr val="1082C9"/>
    <a:srgbClr val="5F048D"/>
    <a:srgbClr val="F6F28C"/>
    <a:srgbClr val="A81BD7"/>
    <a:srgbClr val="F61BD6"/>
    <a:srgbClr val="F0E140"/>
    <a:srgbClr val="FCD9F9"/>
    <a:srgbClr val="FCAE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11/18/2021</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19239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11/18/2021</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07342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11/18/2021</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650117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11/18/2021</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969679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11/18/2021</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564443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11/18/2021</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292533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11/18/2021</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806919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11/18/2021</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039196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11/18/2021</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447331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11/18/2021</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711116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11/18/2021</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513686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11/18/2021</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3521235022"/>
      </p:ext>
    </p:extLst>
  </p:cSld>
  <p:clrMap bg1="dk1" tx1="lt1" bg2="dk2" tx2="lt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68" r:id="rId6"/>
    <p:sldLayoutId id="2147483764" r:id="rId7"/>
    <p:sldLayoutId id="2147483765" r:id="rId8"/>
    <p:sldLayoutId id="2147483766" r:id="rId9"/>
    <p:sldLayoutId id="2147483767" r:id="rId10"/>
    <p:sldLayoutId id="214748376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9.jfif"/><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 Id="rId4" Type="http://schemas.openxmlformats.org/officeDocument/2006/relationships/image" Target="../media/image7.jf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665A5CBD-5BDA-4345-915C-718F0E5859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BCBB88-D06F-4C8E-A3D3-24179A8C231C}"/>
              </a:ext>
            </a:extLst>
          </p:cNvPr>
          <p:cNvSpPr>
            <a:spLocks noGrp="1"/>
          </p:cNvSpPr>
          <p:nvPr>
            <p:ph type="ctrTitle"/>
          </p:nvPr>
        </p:nvSpPr>
        <p:spPr>
          <a:xfrm>
            <a:off x="762000" y="1523999"/>
            <a:ext cx="3810000" cy="2285999"/>
          </a:xfrm>
        </p:spPr>
        <p:txBody>
          <a:bodyPr>
            <a:normAutofit/>
          </a:bodyPr>
          <a:lstStyle/>
          <a:p>
            <a:pPr algn="l"/>
            <a:r>
              <a:rPr lang="as-IN" sz="4400" dirty="0">
                <a:solidFill>
                  <a:srgbClr val="F0E140"/>
                </a:solidFill>
                <a:latin typeface="Bangla" panose="03000603000000000000" pitchFamily="66" charset="0"/>
                <a:cs typeface="Bangla" panose="03000603000000000000" pitchFamily="66" charset="0"/>
              </a:rPr>
              <a:t>মৃত ব‍্যক্তি ও আমরা-১২তম পর্ব জান্নাত-৫</a:t>
            </a:r>
            <a:endParaRPr lang="en-US" sz="4400" dirty="0">
              <a:solidFill>
                <a:srgbClr val="F0E140"/>
              </a:solidFill>
              <a:latin typeface="Bangla" panose="03000603000000000000" pitchFamily="66" charset="0"/>
              <a:cs typeface="Bangla" panose="03000603000000000000" pitchFamily="66" charset="0"/>
            </a:endParaRPr>
          </a:p>
        </p:txBody>
      </p:sp>
      <p:sp>
        <p:nvSpPr>
          <p:cNvPr id="3" name="Subtitle 2">
            <a:extLst>
              <a:ext uri="{FF2B5EF4-FFF2-40B4-BE49-F238E27FC236}">
                <a16:creationId xmlns:a16="http://schemas.microsoft.com/office/drawing/2014/main" id="{6B55B6A5-1CBA-4797-B978-E890C0269156}"/>
              </a:ext>
            </a:extLst>
          </p:cNvPr>
          <p:cNvSpPr>
            <a:spLocks noGrp="1"/>
          </p:cNvSpPr>
          <p:nvPr>
            <p:ph type="subTitle" idx="1"/>
          </p:nvPr>
        </p:nvSpPr>
        <p:spPr>
          <a:xfrm>
            <a:off x="0" y="4287646"/>
            <a:ext cx="7143750" cy="1922653"/>
          </a:xfrm>
        </p:spPr>
        <p:txBody>
          <a:bodyPr>
            <a:noAutofit/>
          </a:bodyPr>
          <a:lstStyle/>
          <a:p>
            <a:pPr algn="l"/>
            <a:r>
              <a:rPr lang="en-US" sz="3600" dirty="0" err="1">
                <a:solidFill>
                  <a:srgbClr val="FCD9F9"/>
                </a:solidFill>
                <a:latin typeface="Bangla" panose="03000603000000000000" pitchFamily="66" charset="0"/>
                <a:cs typeface="Bangla" panose="03000603000000000000" pitchFamily="66" charset="0"/>
              </a:rPr>
              <a:t>আসসালামু’আলাইকুম</a:t>
            </a:r>
            <a:r>
              <a:rPr lang="en-US" sz="3600" dirty="0">
                <a:solidFill>
                  <a:srgbClr val="F61BD6"/>
                </a:solidFill>
                <a:latin typeface="Bangla" panose="03000603000000000000" pitchFamily="66" charset="0"/>
                <a:cs typeface="Bangla" panose="03000603000000000000" pitchFamily="66" charset="0"/>
              </a:rPr>
              <a:t> </a:t>
            </a:r>
            <a:r>
              <a:rPr lang="en-US" sz="3600" dirty="0" err="1">
                <a:solidFill>
                  <a:srgbClr val="FCD9F9"/>
                </a:solidFill>
                <a:latin typeface="Bangla" panose="03000603000000000000" pitchFamily="66" charset="0"/>
                <a:cs typeface="Bangla" panose="03000603000000000000" pitchFamily="66" charset="0"/>
              </a:rPr>
              <a:t>ওয়া</a:t>
            </a:r>
            <a:r>
              <a:rPr lang="en-US" sz="3600" dirty="0">
                <a:solidFill>
                  <a:srgbClr val="FCD9F9"/>
                </a:solidFill>
                <a:latin typeface="Bangla" panose="03000603000000000000" pitchFamily="66" charset="0"/>
                <a:cs typeface="Bangla" panose="03000603000000000000" pitchFamily="66" charset="0"/>
              </a:rPr>
              <a:t> </a:t>
            </a:r>
            <a:r>
              <a:rPr lang="en-US" sz="3600" dirty="0" err="1">
                <a:solidFill>
                  <a:srgbClr val="FCD9F9"/>
                </a:solidFill>
                <a:latin typeface="Bangla" panose="03000603000000000000" pitchFamily="66" charset="0"/>
                <a:cs typeface="Bangla" panose="03000603000000000000" pitchFamily="66" charset="0"/>
              </a:rPr>
              <a:t>রাহমাতুল্লাহি</a:t>
            </a:r>
            <a:r>
              <a:rPr lang="en-US" sz="3600" dirty="0">
                <a:solidFill>
                  <a:srgbClr val="FCD9F9"/>
                </a:solidFill>
                <a:latin typeface="Bangla" panose="03000603000000000000" pitchFamily="66" charset="0"/>
                <a:cs typeface="Bangla" panose="03000603000000000000" pitchFamily="66" charset="0"/>
              </a:rPr>
              <a:t>  </a:t>
            </a:r>
          </a:p>
          <a:p>
            <a:pPr algn="l"/>
            <a:r>
              <a:rPr lang="en-US" sz="3600" dirty="0">
                <a:solidFill>
                  <a:srgbClr val="FCD9F9"/>
                </a:solidFill>
                <a:latin typeface="Bangla" panose="03000603000000000000" pitchFamily="66" charset="0"/>
                <a:cs typeface="Bangla" panose="03000603000000000000" pitchFamily="66" charset="0"/>
              </a:rPr>
              <a:t>                       </a:t>
            </a:r>
            <a:r>
              <a:rPr lang="en-US" sz="3600" dirty="0" err="1">
                <a:solidFill>
                  <a:srgbClr val="FCD9F9"/>
                </a:solidFill>
                <a:latin typeface="Bangla" panose="03000603000000000000" pitchFamily="66" charset="0"/>
                <a:cs typeface="Bangla" panose="03000603000000000000" pitchFamily="66" charset="0"/>
              </a:rPr>
              <a:t>ওয়া</a:t>
            </a:r>
            <a:r>
              <a:rPr lang="en-US" sz="3600" dirty="0">
                <a:solidFill>
                  <a:srgbClr val="FCD9F9"/>
                </a:solidFill>
                <a:latin typeface="Bangla" panose="03000603000000000000" pitchFamily="66" charset="0"/>
                <a:cs typeface="Bangla" panose="03000603000000000000" pitchFamily="66" charset="0"/>
              </a:rPr>
              <a:t> </a:t>
            </a:r>
            <a:r>
              <a:rPr lang="en-US" sz="3600" dirty="0" err="1">
                <a:solidFill>
                  <a:srgbClr val="FCD9F9"/>
                </a:solidFill>
                <a:latin typeface="Bangla" panose="03000603000000000000" pitchFamily="66" charset="0"/>
                <a:cs typeface="Bangla" panose="03000603000000000000" pitchFamily="66" charset="0"/>
              </a:rPr>
              <a:t>বারাকাতুহ</a:t>
            </a:r>
            <a:endParaRPr lang="en-US" sz="3600" dirty="0">
              <a:solidFill>
                <a:srgbClr val="FCD9F9"/>
              </a:solidFill>
              <a:latin typeface="Bangla" panose="03000603000000000000" pitchFamily="66" charset="0"/>
              <a:cs typeface="Bangla" panose="03000603000000000000" pitchFamily="66" charset="0"/>
            </a:endParaRPr>
          </a:p>
        </p:txBody>
      </p:sp>
      <p:pic>
        <p:nvPicPr>
          <p:cNvPr id="7" name="Picture 6" descr="Text&#10;&#10;Description automatically generated">
            <a:extLst>
              <a:ext uri="{FF2B5EF4-FFF2-40B4-BE49-F238E27FC236}">
                <a16:creationId xmlns:a16="http://schemas.microsoft.com/office/drawing/2014/main" id="{E34481E2-25DB-417E-B20A-CB61A1E5D6E4}"/>
              </a:ext>
            </a:extLst>
          </p:cNvPr>
          <p:cNvPicPr>
            <a:picLocks noChangeAspect="1"/>
          </p:cNvPicPr>
          <p:nvPr/>
        </p:nvPicPr>
        <p:blipFill rotWithShape="1">
          <a:blip r:embed="rId2">
            <a:extLst>
              <a:ext uri="{28A0092B-C50C-407E-A947-70E740481C1C}">
                <a14:useLocalDpi xmlns:a14="http://schemas.microsoft.com/office/drawing/2010/main" val="0"/>
              </a:ext>
            </a:extLst>
          </a:blip>
          <a:srcRect l="21414" r="26817" b="2"/>
          <a:stretch/>
        </p:blipFill>
        <p:spPr>
          <a:xfrm>
            <a:off x="5045804" y="10"/>
            <a:ext cx="3336197" cy="4765286"/>
          </a:xfrm>
          <a:custGeom>
            <a:avLst/>
            <a:gdLst/>
            <a:ahLst/>
            <a:cxnLst/>
            <a:rect l="l" t="t" r="r" b="b"/>
            <a:pathLst>
              <a:path w="3336197" h="4765296">
                <a:moveTo>
                  <a:pt x="158486" y="0"/>
                </a:moveTo>
                <a:lnTo>
                  <a:pt x="3090935" y="0"/>
                </a:lnTo>
                <a:lnTo>
                  <a:pt x="3113368" y="35957"/>
                </a:lnTo>
                <a:cubicBezTo>
                  <a:pt x="3380853" y="491103"/>
                  <a:pt x="3275553" y="729635"/>
                  <a:pt x="3269988" y="1149992"/>
                </a:cubicBezTo>
                <a:cubicBezTo>
                  <a:pt x="3262592" y="1714385"/>
                  <a:pt x="3344943" y="2359152"/>
                  <a:pt x="3335431" y="2924995"/>
                </a:cubicBezTo>
                <a:cubicBezTo>
                  <a:pt x="3324549" y="3573269"/>
                  <a:pt x="3244318" y="4173943"/>
                  <a:pt x="3025033" y="4490670"/>
                </a:cubicBezTo>
                <a:cubicBezTo>
                  <a:pt x="2932830" y="4624027"/>
                  <a:pt x="2821677" y="4701242"/>
                  <a:pt x="2697860" y="4738158"/>
                </a:cubicBezTo>
                <a:cubicBezTo>
                  <a:pt x="2491500" y="4799684"/>
                  <a:pt x="2249964" y="4749274"/>
                  <a:pt x="2002356" y="4660273"/>
                </a:cubicBezTo>
                <a:cubicBezTo>
                  <a:pt x="1878325" y="4615558"/>
                  <a:pt x="1752750" y="4561255"/>
                  <a:pt x="1629127" y="4507019"/>
                </a:cubicBezTo>
                <a:cubicBezTo>
                  <a:pt x="1373564" y="4393418"/>
                  <a:pt x="1112925" y="4276178"/>
                  <a:pt x="847235" y="4007922"/>
                </a:cubicBezTo>
                <a:cubicBezTo>
                  <a:pt x="581440" y="3739696"/>
                  <a:pt x="304859" y="3291399"/>
                  <a:pt x="149399" y="2753289"/>
                </a:cubicBezTo>
                <a:cubicBezTo>
                  <a:pt x="-37894" y="2104872"/>
                  <a:pt x="-9803" y="1497874"/>
                  <a:pt x="26334" y="958725"/>
                </a:cubicBezTo>
                <a:cubicBezTo>
                  <a:pt x="48903" y="622864"/>
                  <a:pt x="74033" y="276721"/>
                  <a:pt x="150401" y="22534"/>
                </a:cubicBezTo>
                <a:close/>
              </a:path>
            </a:pathLst>
          </a:custGeom>
        </p:spPr>
      </p:pic>
      <p:pic>
        <p:nvPicPr>
          <p:cNvPr id="5" name="Picture 4" descr="A large group of flowers&#10;&#10;Description automatically generated with low confidence">
            <a:extLst>
              <a:ext uri="{FF2B5EF4-FFF2-40B4-BE49-F238E27FC236}">
                <a16:creationId xmlns:a16="http://schemas.microsoft.com/office/drawing/2014/main" id="{E7EDAC45-54D4-4751-8C60-234128AEC282}"/>
              </a:ext>
            </a:extLst>
          </p:cNvPr>
          <p:cNvPicPr>
            <a:picLocks noChangeAspect="1"/>
          </p:cNvPicPr>
          <p:nvPr/>
        </p:nvPicPr>
        <p:blipFill rotWithShape="1">
          <a:blip r:embed="rId3">
            <a:extLst>
              <a:ext uri="{28A0092B-C50C-407E-A947-70E740481C1C}">
                <a14:useLocalDpi xmlns:a14="http://schemas.microsoft.com/office/drawing/2010/main" val="0"/>
              </a:ext>
            </a:extLst>
          </a:blip>
          <a:srcRect l="19188" r="30351" b="2"/>
          <a:stretch/>
        </p:blipFill>
        <p:spPr>
          <a:xfrm>
            <a:off x="8273065" y="2286000"/>
            <a:ext cx="3456365" cy="4572000"/>
          </a:xfrm>
          <a:custGeom>
            <a:avLst/>
            <a:gdLst/>
            <a:ahLst/>
            <a:cxnLst/>
            <a:rect l="l" t="t" r="r" b="b"/>
            <a:pathLst>
              <a:path w="3456365" h="4572000">
                <a:moveTo>
                  <a:pt x="1712868" y="1687"/>
                </a:moveTo>
                <a:cubicBezTo>
                  <a:pt x="2037533" y="-20794"/>
                  <a:pt x="2359803" y="181537"/>
                  <a:pt x="2665432" y="604720"/>
                </a:cubicBezTo>
                <a:cubicBezTo>
                  <a:pt x="2921509" y="959259"/>
                  <a:pt x="3442667" y="1150697"/>
                  <a:pt x="3456010" y="2313061"/>
                </a:cubicBezTo>
                <a:cubicBezTo>
                  <a:pt x="3471602" y="3683857"/>
                  <a:pt x="2971342" y="4092628"/>
                  <a:pt x="2643570" y="4299841"/>
                </a:cubicBezTo>
                <a:cubicBezTo>
                  <a:pt x="2568117" y="4347497"/>
                  <a:pt x="2470294" y="4420930"/>
                  <a:pt x="2356864" y="4505750"/>
                </a:cubicBezTo>
                <a:lnTo>
                  <a:pt x="2267355" y="4572000"/>
                </a:lnTo>
                <a:lnTo>
                  <a:pt x="205139" y="4572000"/>
                </a:lnTo>
                <a:lnTo>
                  <a:pt x="193970" y="4544857"/>
                </a:lnTo>
                <a:cubicBezTo>
                  <a:pt x="73141" y="4207116"/>
                  <a:pt x="877" y="3716942"/>
                  <a:pt x="3" y="3025776"/>
                </a:cubicBezTo>
                <a:cubicBezTo>
                  <a:pt x="-1765" y="1662263"/>
                  <a:pt x="804727" y="580843"/>
                  <a:pt x="1128964" y="285799"/>
                </a:cubicBezTo>
                <a:cubicBezTo>
                  <a:pt x="1322409" y="109597"/>
                  <a:pt x="1518072" y="15177"/>
                  <a:pt x="1712868" y="1687"/>
                </a:cubicBezTo>
                <a:close/>
              </a:path>
            </a:pathLst>
          </a:custGeom>
        </p:spPr>
      </p:pic>
      <p:sp>
        <p:nvSpPr>
          <p:cNvPr id="53" name="Freeform: Shape 52">
            <a:extLst>
              <a:ext uri="{FF2B5EF4-FFF2-40B4-BE49-F238E27FC236}">
                <a16:creationId xmlns:a16="http://schemas.microsoft.com/office/drawing/2014/main" id="{2DF2BFFF-ADAB-4E4F-9F4B-651D0710F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7257" y="-2635"/>
            <a:ext cx="3926694" cy="4767930"/>
          </a:xfrm>
          <a:custGeom>
            <a:avLst/>
            <a:gdLst>
              <a:gd name="connsiteX0" fmla="*/ 158486 w 3336197"/>
              <a:gd name="connsiteY0" fmla="*/ 0 h 4765296"/>
              <a:gd name="connsiteX1" fmla="*/ 3090935 w 3336197"/>
              <a:gd name="connsiteY1" fmla="*/ 0 h 4765296"/>
              <a:gd name="connsiteX2" fmla="*/ 3113368 w 3336197"/>
              <a:gd name="connsiteY2" fmla="*/ 35957 h 4765296"/>
              <a:gd name="connsiteX3" fmla="*/ 3269988 w 3336197"/>
              <a:gd name="connsiteY3" fmla="*/ 1149992 h 4765296"/>
              <a:gd name="connsiteX4" fmla="*/ 3335431 w 3336197"/>
              <a:gd name="connsiteY4" fmla="*/ 2924995 h 4765296"/>
              <a:gd name="connsiteX5" fmla="*/ 3025033 w 3336197"/>
              <a:gd name="connsiteY5" fmla="*/ 4490670 h 4765296"/>
              <a:gd name="connsiteX6" fmla="*/ 2697860 w 3336197"/>
              <a:gd name="connsiteY6" fmla="*/ 4738158 h 4765296"/>
              <a:gd name="connsiteX7" fmla="*/ 2002356 w 3336197"/>
              <a:gd name="connsiteY7" fmla="*/ 4660273 h 4765296"/>
              <a:gd name="connsiteX8" fmla="*/ 1629127 w 3336197"/>
              <a:gd name="connsiteY8" fmla="*/ 4507019 h 4765296"/>
              <a:gd name="connsiteX9" fmla="*/ 847235 w 3336197"/>
              <a:gd name="connsiteY9" fmla="*/ 4007922 h 4765296"/>
              <a:gd name="connsiteX10" fmla="*/ 149399 w 3336197"/>
              <a:gd name="connsiteY10" fmla="*/ 2753289 h 4765296"/>
              <a:gd name="connsiteX11" fmla="*/ 26334 w 3336197"/>
              <a:gd name="connsiteY11" fmla="*/ 958725 h 4765296"/>
              <a:gd name="connsiteX12" fmla="*/ 150401 w 3336197"/>
              <a:gd name="connsiteY12" fmla="*/ 22534 h 4765296"/>
              <a:gd name="connsiteX0" fmla="*/ 3090935 w 3336197"/>
              <a:gd name="connsiteY0" fmla="*/ 0 h 4765296"/>
              <a:gd name="connsiteX1" fmla="*/ 3113368 w 3336197"/>
              <a:gd name="connsiteY1" fmla="*/ 35957 h 4765296"/>
              <a:gd name="connsiteX2" fmla="*/ 3269988 w 3336197"/>
              <a:gd name="connsiteY2" fmla="*/ 1149992 h 4765296"/>
              <a:gd name="connsiteX3" fmla="*/ 3335431 w 3336197"/>
              <a:gd name="connsiteY3" fmla="*/ 2924995 h 4765296"/>
              <a:gd name="connsiteX4" fmla="*/ 3025033 w 3336197"/>
              <a:gd name="connsiteY4" fmla="*/ 4490670 h 4765296"/>
              <a:gd name="connsiteX5" fmla="*/ 2697860 w 3336197"/>
              <a:gd name="connsiteY5" fmla="*/ 4738158 h 4765296"/>
              <a:gd name="connsiteX6" fmla="*/ 2002356 w 3336197"/>
              <a:gd name="connsiteY6" fmla="*/ 4660273 h 4765296"/>
              <a:gd name="connsiteX7" fmla="*/ 1629127 w 3336197"/>
              <a:gd name="connsiteY7" fmla="*/ 4507019 h 4765296"/>
              <a:gd name="connsiteX8" fmla="*/ 847235 w 3336197"/>
              <a:gd name="connsiteY8" fmla="*/ 4007922 h 4765296"/>
              <a:gd name="connsiteX9" fmla="*/ 149399 w 3336197"/>
              <a:gd name="connsiteY9" fmla="*/ 2753289 h 4765296"/>
              <a:gd name="connsiteX10" fmla="*/ 26334 w 3336197"/>
              <a:gd name="connsiteY10" fmla="*/ 958725 h 4765296"/>
              <a:gd name="connsiteX11" fmla="*/ 150401 w 3336197"/>
              <a:gd name="connsiteY11" fmla="*/ 22534 h 4765296"/>
              <a:gd name="connsiteX12" fmla="*/ 236175 w 3336197"/>
              <a:gd name="connsiteY12" fmla="*/ 91440 h 4765296"/>
              <a:gd name="connsiteX0" fmla="*/ 3090935 w 3336197"/>
              <a:gd name="connsiteY0" fmla="*/ 0 h 4765296"/>
              <a:gd name="connsiteX1" fmla="*/ 3113368 w 3336197"/>
              <a:gd name="connsiteY1" fmla="*/ 35957 h 4765296"/>
              <a:gd name="connsiteX2" fmla="*/ 3269988 w 3336197"/>
              <a:gd name="connsiteY2" fmla="*/ 1149992 h 4765296"/>
              <a:gd name="connsiteX3" fmla="*/ 3335431 w 3336197"/>
              <a:gd name="connsiteY3" fmla="*/ 2924995 h 4765296"/>
              <a:gd name="connsiteX4" fmla="*/ 3025033 w 3336197"/>
              <a:gd name="connsiteY4" fmla="*/ 4490670 h 4765296"/>
              <a:gd name="connsiteX5" fmla="*/ 2697860 w 3336197"/>
              <a:gd name="connsiteY5" fmla="*/ 4738158 h 4765296"/>
              <a:gd name="connsiteX6" fmla="*/ 2002356 w 3336197"/>
              <a:gd name="connsiteY6" fmla="*/ 4660273 h 4765296"/>
              <a:gd name="connsiteX7" fmla="*/ 1629127 w 3336197"/>
              <a:gd name="connsiteY7" fmla="*/ 4507019 h 4765296"/>
              <a:gd name="connsiteX8" fmla="*/ 847235 w 3336197"/>
              <a:gd name="connsiteY8" fmla="*/ 4007922 h 4765296"/>
              <a:gd name="connsiteX9" fmla="*/ 149399 w 3336197"/>
              <a:gd name="connsiteY9" fmla="*/ 2753289 h 4765296"/>
              <a:gd name="connsiteX10" fmla="*/ 26334 w 3336197"/>
              <a:gd name="connsiteY10" fmla="*/ 958725 h 4765296"/>
              <a:gd name="connsiteX11" fmla="*/ 150401 w 3336197"/>
              <a:gd name="connsiteY11" fmla="*/ 22534 h 4765296"/>
              <a:gd name="connsiteX0" fmla="*/ 3090935 w 3336197"/>
              <a:gd name="connsiteY0" fmla="*/ 2633 h 4767929"/>
              <a:gd name="connsiteX1" fmla="*/ 3113368 w 3336197"/>
              <a:gd name="connsiteY1" fmla="*/ 38590 h 4767929"/>
              <a:gd name="connsiteX2" fmla="*/ 3269988 w 3336197"/>
              <a:gd name="connsiteY2" fmla="*/ 1152625 h 4767929"/>
              <a:gd name="connsiteX3" fmla="*/ 3335431 w 3336197"/>
              <a:gd name="connsiteY3" fmla="*/ 2927628 h 4767929"/>
              <a:gd name="connsiteX4" fmla="*/ 3025033 w 3336197"/>
              <a:gd name="connsiteY4" fmla="*/ 4493303 h 4767929"/>
              <a:gd name="connsiteX5" fmla="*/ 2697860 w 3336197"/>
              <a:gd name="connsiteY5" fmla="*/ 4740791 h 4767929"/>
              <a:gd name="connsiteX6" fmla="*/ 2002356 w 3336197"/>
              <a:gd name="connsiteY6" fmla="*/ 4662906 h 4767929"/>
              <a:gd name="connsiteX7" fmla="*/ 1629127 w 3336197"/>
              <a:gd name="connsiteY7" fmla="*/ 4509652 h 4767929"/>
              <a:gd name="connsiteX8" fmla="*/ 847235 w 3336197"/>
              <a:gd name="connsiteY8" fmla="*/ 4010555 h 4767929"/>
              <a:gd name="connsiteX9" fmla="*/ 149399 w 3336197"/>
              <a:gd name="connsiteY9" fmla="*/ 2755922 h 4767929"/>
              <a:gd name="connsiteX10" fmla="*/ 26334 w 3336197"/>
              <a:gd name="connsiteY10" fmla="*/ 961358 h 4767929"/>
              <a:gd name="connsiteX11" fmla="*/ 178911 w 3336197"/>
              <a:gd name="connsiteY11" fmla="*/ 0 h 4767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36197" h="4767929">
                <a:moveTo>
                  <a:pt x="3090935" y="2633"/>
                </a:moveTo>
                <a:lnTo>
                  <a:pt x="3113368" y="38590"/>
                </a:lnTo>
                <a:cubicBezTo>
                  <a:pt x="3380853" y="493736"/>
                  <a:pt x="3275553" y="732268"/>
                  <a:pt x="3269988" y="1152625"/>
                </a:cubicBezTo>
                <a:cubicBezTo>
                  <a:pt x="3262592" y="1717018"/>
                  <a:pt x="3344943" y="2361785"/>
                  <a:pt x="3335431" y="2927628"/>
                </a:cubicBezTo>
                <a:cubicBezTo>
                  <a:pt x="3324549" y="3575902"/>
                  <a:pt x="3244318" y="4176576"/>
                  <a:pt x="3025033" y="4493303"/>
                </a:cubicBezTo>
                <a:cubicBezTo>
                  <a:pt x="2932830" y="4626660"/>
                  <a:pt x="2821677" y="4703875"/>
                  <a:pt x="2697860" y="4740791"/>
                </a:cubicBezTo>
                <a:cubicBezTo>
                  <a:pt x="2491500" y="4802317"/>
                  <a:pt x="2249964" y="4751907"/>
                  <a:pt x="2002356" y="4662906"/>
                </a:cubicBezTo>
                <a:cubicBezTo>
                  <a:pt x="1878325" y="4618191"/>
                  <a:pt x="1752750" y="4563888"/>
                  <a:pt x="1629127" y="4509652"/>
                </a:cubicBezTo>
                <a:cubicBezTo>
                  <a:pt x="1373564" y="4396051"/>
                  <a:pt x="1112925" y="4278811"/>
                  <a:pt x="847235" y="4010555"/>
                </a:cubicBezTo>
                <a:cubicBezTo>
                  <a:pt x="581440" y="3742329"/>
                  <a:pt x="304859" y="3294032"/>
                  <a:pt x="149399" y="2755922"/>
                </a:cubicBezTo>
                <a:cubicBezTo>
                  <a:pt x="-37894" y="2107505"/>
                  <a:pt x="-9803" y="1500507"/>
                  <a:pt x="26334" y="961358"/>
                </a:cubicBezTo>
                <a:cubicBezTo>
                  <a:pt x="48903" y="625497"/>
                  <a:pt x="102543" y="254187"/>
                  <a:pt x="178911" y="0"/>
                </a:cubicBez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Light"/>
            </a:endParaRPr>
          </a:p>
        </p:txBody>
      </p:sp>
    </p:spTree>
    <p:extLst>
      <p:ext uri="{BB962C8B-B14F-4D97-AF65-F5344CB8AC3E}">
        <p14:creationId xmlns:p14="http://schemas.microsoft.com/office/powerpoint/2010/main" val="320123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flower, plant, bouquet&#10;&#10;Description automatically generated">
            <a:extLst>
              <a:ext uri="{FF2B5EF4-FFF2-40B4-BE49-F238E27FC236}">
                <a16:creationId xmlns:a16="http://schemas.microsoft.com/office/drawing/2014/main" id="{0FD36EDC-3191-4D79-A6C0-8D8528CBE3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8547" y="0"/>
            <a:ext cx="5363453" cy="6858000"/>
          </a:xfrm>
          <a:prstGeom prst="rect">
            <a:avLst/>
          </a:prstGeom>
        </p:spPr>
      </p:pic>
      <p:sp>
        <p:nvSpPr>
          <p:cNvPr id="5" name="TextBox 4">
            <a:extLst>
              <a:ext uri="{FF2B5EF4-FFF2-40B4-BE49-F238E27FC236}">
                <a16:creationId xmlns:a16="http://schemas.microsoft.com/office/drawing/2014/main" id="{D5F3BA05-9A11-4ED8-9433-699702BE72A9}"/>
              </a:ext>
            </a:extLst>
          </p:cNvPr>
          <p:cNvSpPr txBox="1"/>
          <p:nvPr/>
        </p:nvSpPr>
        <p:spPr>
          <a:xfrm>
            <a:off x="7492753" y="2614167"/>
            <a:ext cx="2263806" cy="1109022"/>
          </a:xfrm>
          <a:prstGeom prst="rect">
            <a:avLst/>
          </a:prstGeom>
          <a:noFill/>
        </p:spPr>
        <p:txBody>
          <a:bodyPr wrap="square">
            <a:spAutoFit/>
          </a:bodyPr>
          <a:lstStyle/>
          <a:p>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৫) হযরত মরিয়ম আ.</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৬) হযরত </a:t>
            </a:r>
            <a:r>
              <a:rPr kumimoji="0" lang="en-US" sz="20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আসিয়া</a:t>
            </a:r>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আ. </a:t>
            </a:r>
          </a:p>
          <a:p>
            <a:endParaRPr lang="en-US" dirty="0"/>
          </a:p>
        </p:txBody>
      </p:sp>
      <p:sp>
        <p:nvSpPr>
          <p:cNvPr id="7" name="TextBox 6">
            <a:extLst>
              <a:ext uri="{FF2B5EF4-FFF2-40B4-BE49-F238E27FC236}">
                <a16:creationId xmlns:a16="http://schemas.microsoft.com/office/drawing/2014/main" id="{B02140CE-EE1B-4212-A145-0B160EDCC057}"/>
              </a:ext>
            </a:extLst>
          </p:cNvPr>
          <p:cNvSpPr txBox="1"/>
          <p:nvPr/>
        </p:nvSpPr>
        <p:spPr>
          <a:xfrm>
            <a:off x="7574872" y="3334210"/>
            <a:ext cx="2740980" cy="2564356"/>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৭)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উম্মে</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সুলাইম</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৮)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গুমায়সা</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বিনতে</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মিলহান</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৯)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রবী</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বিনতে</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মুআওয়ায</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১০) হযরত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সুমাইয়া</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১১)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সুয়াইরা</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আসাদিয়া</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১২)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উম্মে</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হারাম</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বিনতে</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মিলহান</a:t>
            </a:r>
            <a:endPar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endParaRPr>
          </a:p>
        </p:txBody>
      </p:sp>
      <p:sp>
        <p:nvSpPr>
          <p:cNvPr id="9" name="TextBox 8">
            <a:extLst>
              <a:ext uri="{FF2B5EF4-FFF2-40B4-BE49-F238E27FC236}">
                <a16:creationId xmlns:a16="http://schemas.microsoft.com/office/drawing/2014/main" id="{5AE83CB7-9E69-4538-97B2-EFE157F73A63}"/>
              </a:ext>
            </a:extLst>
          </p:cNvPr>
          <p:cNvSpPr txBox="1"/>
          <p:nvPr/>
        </p:nvSpPr>
        <p:spPr>
          <a:xfrm>
            <a:off x="295183" y="100818"/>
            <a:ext cx="6094520" cy="1262590"/>
          </a:xfrm>
          <a:prstGeom prst="rect">
            <a:avLst/>
          </a:prstGeom>
          <a:noFill/>
        </p:spPr>
        <p:txBody>
          <a:bodyPr wrap="square">
            <a:spAutoFit/>
          </a:bodyPr>
          <a:lstStyle/>
          <a:p>
            <a:pPr marL="0" marR="0">
              <a:lnSpc>
                <a:spcPct val="107000"/>
              </a:lnSpc>
              <a:spcBef>
                <a:spcPts val="0"/>
              </a:spcBef>
              <a:spcAft>
                <a:spcPts val="800"/>
              </a:spcAft>
            </a:pP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আনাস</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বিন</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মালেক</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রা</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বর্ণিত</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রাসুল</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সা</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বলেছেন</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সৃষ্টিজগতের</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মধ্যে</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চারজন</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নারী</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শ্রেষ্ঠ</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হলেন</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মারইয়াম</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বিনতে</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ইমরান</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ফেরাউনের</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স্ত্রী</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আসিয়া</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খাদিজা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বিনতে</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খুওয়াইলিদ</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ও ফাতেমা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বিনতে</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মুহাম্মাদ</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তিরমিজি</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 ৩৮৭৪,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আহমাদ</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0E140"/>
                </a:solidFill>
                <a:effectLst/>
                <a:latin typeface="Bangla" panose="03000603000000000000" pitchFamily="66" charset="0"/>
                <a:ea typeface="Calibri" panose="020F0502020204030204" pitchFamily="34" charset="0"/>
                <a:cs typeface="Bangla" panose="03000603000000000000" pitchFamily="66" charset="0"/>
              </a:rPr>
              <a:t>হাদিস</a:t>
            </a:r>
            <a:r>
              <a:rPr lang="en-US" dirty="0">
                <a:solidFill>
                  <a:srgbClr val="F0E140"/>
                </a:solidFill>
                <a:effectLst/>
                <a:latin typeface="Bangla" panose="03000603000000000000" pitchFamily="66" charset="0"/>
                <a:ea typeface="Calibri" panose="020F0502020204030204" pitchFamily="34" charset="0"/>
                <a:cs typeface="Bangla" panose="03000603000000000000" pitchFamily="66" charset="0"/>
              </a:rPr>
              <a:t> : ১২৪১৪)</a:t>
            </a:r>
          </a:p>
        </p:txBody>
      </p:sp>
      <p:sp>
        <p:nvSpPr>
          <p:cNvPr id="11" name="TextBox 10">
            <a:extLst>
              <a:ext uri="{FF2B5EF4-FFF2-40B4-BE49-F238E27FC236}">
                <a16:creationId xmlns:a16="http://schemas.microsoft.com/office/drawing/2014/main" id="{76ACB765-D6BF-41DA-BBCF-9C2042694481}"/>
              </a:ext>
            </a:extLst>
          </p:cNvPr>
          <p:cNvSpPr txBox="1"/>
          <p:nvPr/>
        </p:nvSpPr>
        <p:spPr>
          <a:xfrm>
            <a:off x="497150" y="1363408"/>
            <a:ext cx="6331396" cy="4636590"/>
          </a:xfrm>
          <a:prstGeom prst="rect">
            <a:avLst/>
          </a:prstGeom>
          <a:noFill/>
        </p:spPr>
        <p:txBody>
          <a:bodyPr wrap="square">
            <a:spAutoFit/>
          </a:bodyPr>
          <a:lstStyle/>
          <a:p>
            <a:pPr marL="0" marR="0">
              <a:lnSpc>
                <a:spcPct val="107000"/>
              </a:lnSpc>
              <a:spcBef>
                <a:spcPts val="0"/>
              </a:spcBef>
              <a:spcAft>
                <a:spcPts val="800"/>
              </a:spcAft>
            </a:pPr>
            <a:r>
              <a:rPr lang="en-US" dirty="0">
                <a:solidFill>
                  <a:schemeClr val="bg1"/>
                </a:solidFill>
                <a:effectLst/>
                <a:latin typeface="Bangla" panose="03000603000000000000" pitchFamily="66" charset="0"/>
                <a:ea typeface="Calibri" panose="020F0502020204030204" pitchFamily="34" charset="0"/>
                <a:cs typeface="Bangla" panose="03000603000000000000" pitchFamily="66" charset="0"/>
              </a:rPr>
              <a:t>জান্নাতের </a:t>
            </a:r>
            <a:r>
              <a:rPr lang="en-US" dirty="0" err="1">
                <a:solidFill>
                  <a:schemeClr val="bg1"/>
                </a:solidFill>
                <a:effectLst/>
                <a:latin typeface="Bangla" panose="03000603000000000000" pitchFamily="66" charset="0"/>
                <a:ea typeface="Calibri" panose="020F0502020204030204" pitchFamily="34" charset="0"/>
                <a:cs typeface="Bangla" panose="03000603000000000000" pitchFamily="66" charset="0"/>
              </a:rPr>
              <a:t>সুসংবাদ</a:t>
            </a:r>
            <a:r>
              <a:rPr lang="en-US" dirty="0">
                <a:solidFill>
                  <a:schemeClr val="bg1"/>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chemeClr val="bg1"/>
                </a:solidFill>
                <a:effectLst/>
                <a:latin typeface="Bangla" panose="03000603000000000000" pitchFamily="66" charset="0"/>
                <a:ea typeface="Calibri" panose="020F0502020204030204" pitchFamily="34" charset="0"/>
                <a:cs typeface="Bangla" panose="03000603000000000000" pitchFamily="66" charset="0"/>
              </a:rPr>
              <a:t>প্রাপ্ত</a:t>
            </a:r>
            <a:r>
              <a:rPr lang="en-US" dirty="0">
                <a:solidFill>
                  <a:schemeClr val="bg1"/>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chemeClr val="bg1"/>
                </a:solidFill>
                <a:effectLst/>
                <a:latin typeface="Bangla" panose="03000603000000000000" pitchFamily="66" charset="0"/>
                <a:ea typeface="Calibri" panose="020F0502020204030204" pitchFamily="34" charset="0"/>
                <a:cs typeface="Bangla" panose="03000603000000000000" pitchFamily="66" charset="0"/>
              </a:rPr>
              <a:t>এক</a:t>
            </a:r>
            <a:r>
              <a:rPr lang="en-US" dirty="0">
                <a:solidFill>
                  <a:schemeClr val="bg1"/>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chemeClr val="bg1"/>
                </a:solidFill>
                <a:effectLst/>
                <a:latin typeface="Bangla" panose="03000603000000000000" pitchFamily="66" charset="0"/>
                <a:ea typeface="Calibri" panose="020F0502020204030204" pitchFamily="34" charset="0"/>
                <a:cs typeface="Bangla" panose="03000603000000000000" pitchFamily="66" charset="0"/>
              </a:rPr>
              <a:t>সাহাবীয়া</a:t>
            </a:r>
            <a:r>
              <a:rPr lang="en-US" dirty="0">
                <a:solidFill>
                  <a:schemeClr val="bg1"/>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chemeClr val="bg1"/>
                </a:solidFill>
                <a:effectLst/>
                <a:latin typeface="Bangla" panose="03000603000000000000" pitchFamily="66" charset="0"/>
                <a:ea typeface="Calibri" panose="020F0502020204030204" pitchFamily="34" charset="0"/>
                <a:cs typeface="Bangla" panose="03000603000000000000" pitchFamily="66" charset="0"/>
              </a:rPr>
              <a:t>উম্মে</a:t>
            </a:r>
            <a:r>
              <a:rPr lang="en-US" dirty="0">
                <a:solidFill>
                  <a:schemeClr val="bg1"/>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chemeClr val="bg1"/>
                </a:solidFill>
                <a:effectLst/>
                <a:latin typeface="Bangla" panose="03000603000000000000" pitchFamily="66" charset="0"/>
                <a:ea typeface="Calibri" panose="020F0502020204030204" pitchFamily="34" charset="0"/>
                <a:cs typeface="Bangla" panose="03000603000000000000" pitchFamily="66" charset="0"/>
              </a:rPr>
              <a:t>সুলাইম</a:t>
            </a:r>
            <a:r>
              <a:rPr lang="en-US" dirty="0">
                <a:solidFill>
                  <a:schemeClr val="bg1"/>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chemeClr val="bg1"/>
                </a:solidFill>
                <a:effectLst/>
                <a:latin typeface="Bangla" panose="03000603000000000000" pitchFamily="66" charset="0"/>
                <a:ea typeface="Calibri" panose="020F0502020204030204" pitchFamily="34" charset="0"/>
                <a:cs typeface="Bangla" panose="03000603000000000000" pitchFamily="66" charset="0"/>
              </a:rPr>
              <a:t>রদ্বিয়াল্লাহু</a:t>
            </a:r>
            <a:r>
              <a:rPr lang="en-US" dirty="0">
                <a:solidFill>
                  <a:schemeClr val="bg1"/>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chemeClr val="bg1"/>
                </a:solidFill>
                <a:effectLst/>
                <a:latin typeface="Bangla" panose="03000603000000000000" pitchFamily="66" charset="0"/>
                <a:ea typeface="Calibri" panose="020F0502020204030204" pitchFamily="34" charset="0"/>
                <a:cs typeface="Bangla" panose="03000603000000000000" pitchFamily="66" charset="0"/>
              </a:rPr>
              <a:t>আনহা</a:t>
            </a:r>
            <a:r>
              <a:rPr lang="en-US" dirty="0">
                <a:solidFill>
                  <a:schemeClr val="bg1"/>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উনার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জীবনের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একটি</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ঘটনার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পড়লেই</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বোঝা</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যাবে</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আল্লাহ</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পাকের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উপর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উনার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সন্তুষ্টি</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বিশ্বাসের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স্তর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অতুলনীয়</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ধৈর্য</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সম্পর্কে</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উনার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আসল</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নাম</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ছিলো</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রুমাইছা</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বিনতে</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মিলহান</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আল-আনসারিয়্যা</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উপনাম</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উম্মে</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সুলাইম</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রদ্বিয়াল্লাহু</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আনহা</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এ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নামেই</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তিনি</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প্রসিদ্ধ</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হযরত </a:t>
            </a:r>
            <a:r>
              <a:rPr kumimoji="0" lang="en-US" sz="1800" b="0" i="0" u="none" strike="noStrike" kern="1200" cap="none" spc="0" normalizeH="0" baseline="0" noProof="0" dirty="0" err="1">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রসূলে</a:t>
            </a:r>
            <a:r>
              <a:rPr kumimoji="0" lang="en-US" sz="1800" b="0" i="0" u="none" strike="noStrike" kern="1200" cap="none" spc="0" normalizeH="0" baseline="0" noProof="0" dirty="0">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পাক</a:t>
            </a:r>
            <a:r>
              <a:rPr kumimoji="0" lang="en-US" sz="1800" b="0" i="0" u="none" strike="noStrike" kern="1200" cap="none" spc="0" normalizeH="0" baseline="0" noProof="0" dirty="0">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ছল্লাল্লাহু</a:t>
            </a:r>
            <a:r>
              <a:rPr kumimoji="0" lang="en-US" sz="1800" b="0" i="0" u="none" strike="noStrike" kern="1200" cap="none" spc="0" normalizeH="0" baseline="0" noProof="0" dirty="0">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আলাইহি</a:t>
            </a:r>
            <a:r>
              <a:rPr kumimoji="0" lang="en-US" sz="1800" b="0" i="0" u="none" strike="noStrike" kern="1200" cap="none" spc="0" normalizeH="0" baseline="0" noProof="0" dirty="0">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ওয়া</a:t>
            </a:r>
            <a:r>
              <a:rPr kumimoji="0" lang="en-US" sz="1800" b="0" i="0" u="none" strike="noStrike" kern="1200" cap="none" spc="0" normalizeH="0" baseline="0" noProof="0" dirty="0">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সাল্লাম</a:t>
            </a:r>
            <a:r>
              <a:rPr kumimoji="0" lang="en-US" sz="1800" b="0" i="0" u="none" strike="noStrike" kern="1200" cap="none" spc="0" normalizeH="0" baseline="0" noProof="0" dirty="0">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বলেন</a:t>
            </a:r>
            <a:r>
              <a:rPr kumimoji="0" lang="en-US" sz="1800" b="0" i="0" u="none" strike="noStrike" kern="1200" cap="none" spc="0" normalizeH="0" baseline="0" noProof="0" dirty="0">
                <a:ln>
                  <a:noFill/>
                </a:ln>
                <a:solidFill>
                  <a:srgbClr val="FCD9F9"/>
                </a:solidFill>
                <a:effectLst/>
                <a:uLnTx/>
                <a:uFillTx/>
                <a:latin typeface="Bangla" panose="03000603000000000000" pitchFamily="66" charset="0"/>
                <a:ea typeface="Calibri" panose="020F0502020204030204" pitchFamily="34" charset="0"/>
                <a:cs typeface="Bangla" panose="03000603000000000000" pitchFamily="66" charset="0"/>
              </a:rPr>
              <a:t>,</a:t>
            </a:r>
            <a:endPar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স্বপ্নে</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আমি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জান্নাতে</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প্রবেশ</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হঠা</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ৎ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নড়াচড়ার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শব্দ</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শুনতে</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পাই</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ফেরেশতাদের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জিজ্ঞেস</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করলাম</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ইনি</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কে</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বললেন</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রুমাইছা</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বিনতে</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মিলহান</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আনাস</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ইবনে</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মালিকের</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মা</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মুসলিম</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২৪৫৬;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মুসনাদে</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আহমদ</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১১৯৫৫;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তাবাকাতে</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ইবনে</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সাদ</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 ৮/৪২৯)</a:t>
            </a:r>
          </a:p>
          <a:p>
            <a:pPr marL="0" marR="0">
              <a:lnSpc>
                <a:spcPct val="107000"/>
              </a:lnSpc>
              <a:spcBef>
                <a:spcPts val="0"/>
              </a:spcBef>
              <a:spcAft>
                <a:spcPts val="800"/>
              </a:spcAft>
            </a:pP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হযরত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জাবের</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রদ্বিয়াল্লাহু</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আনহু</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বর্ণিত</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নবী</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করিম</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ছল্লাল্লাহু</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আলাইহি</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ওয়া</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সাল্লাম</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বলেন</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,“আমি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স্বপ্নে</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দেখলাম</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জান্নাতে</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প্রবেশ</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করেছি</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হঠা</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ৎ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আমার</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সামনে</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আবু</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তলহার</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স্ত্রী</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রুমাইছা</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বুখারী</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৩৬৭৯;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মুসনাদে</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আহমদ</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১৫০০২;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ইবনে</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হিববান</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৭০৮৪;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সুনানে</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নাসায়ি</a:t>
            </a:r>
            <a:r>
              <a:rPr lang="en-US"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৮১২৪</a:t>
            </a:r>
            <a:r>
              <a:rPr lang="en-US" dirty="0">
                <a:solidFill>
                  <a:srgbClr val="FCD9F9"/>
                </a:solidFill>
                <a:effectLst/>
                <a:latin typeface="Bangla" panose="03000603000000000000" pitchFamily="66" charset="0"/>
                <a:ea typeface="Calibri" panose="020F0502020204030204" pitchFamily="34" charset="0"/>
                <a:cs typeface="Bangla" panose="03000603000000000000" pitchFamily="66" charset="0"/>
              </a:rPr>
              <a:t>)</a:t>
            </a:r>
          </a:p>
        </p:txBody>
      </p:sp>
    </p:spTree>
    <p:extLst>
      <p:ext uri="{BB962C8B-B14F-4D97-AF65-F5344CB8AC3E}">
        <p14:creationId xmlns:p14="http://schemas.microsoft.com/office/powerpoint/2010/main" val="1380467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EF5A53-0A64-4CA5-B9C7-1CB97CB5C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2" name="Freeform: Shape 11">
            <a:extLst>
              <a:ext uri="{FF2B5EF4-FFF2-40B4-BE49-F238E27FC236}">
                <a16:creationId xmlns:a16="http://schemas.microsoft.com/office/drawing/2014/main" id="{34ABFBEA-4EB0-4D02-A2C0-1733CD3D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4" name="Freeform: Shape 13">
            <a:extLst>
              <a:ext uri="{FF2B5EF4-FFF2-40B4-BE49-F238E27FC236}">
                <a16:creationId xmlns:a16="http://schemas.microsoft.com/office/drawing/2014/main" id="{19E083F6-57F4-487B-A766-EA0462B1E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useBgFill="1">
        <p:nvSpPr>
          <p:cNvPr id="16" name="Rectangle 15">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indoor, flower, colorful, plant&#10;&#10;Description automatically generated">
            <a:extLst>
              <a:ext uri="{FF2B5EF4-FFF2-40B4-BE49-F238E27FC236}">
                <a16:creationId xmlns:a16="http://schemas.microsoft.com/office/drawing/2014/main" id="{908D582D-4C0F-49B0-8516-CC22BEA5BF8B}"/>
              </a:ext>
            </a:extLst>
          </p:cNvPr>
          <p:cNvPicPr>
            <a:picLocks noChangeAspect="1"/>
          </p:cNvPicPr>
          <p:nvPr/>
        </p:nvPicPr>
        <p:blipFill rotWithShape="1">
          <a:blip r:embed="rId2">
            <a:extLst>
              <a:ext uri="{28A0092B-C50C-407E-A947-70E740481C1C}">
                <a14:useLocalDpi xmlns:a14="http://schemas.microsoft.com/office/drawing/2010/main" val="0"/>
              </a:ext>
            </a:extLst>
          </a:blip>
          <a:srcRect l="2199" r="215" b="-1"/>
          <a:stretch/>
        </p:blipFill>
        <p:spPr>
          <a:xfrm>
            <a:off x="-8" y="762006"/>
            <a:ext cx="5495285" cy="6095979"/>
          </a:xfrm>
          <a:custGeom>
            <a:avLst/>
            <a:gdLst/>
            <a:ahLst/>
            <a:cxnLst/>
            <a:rect l="l" t="t" r="r" b="b"/>
            <a:pathLst>
              <a:path w="5948805" h="6095979">
                <a:moveTo>
                  <a:pt x="1573832" y="765"/>
                </a:moveTo>
                <a:cubicBezTo>
                  <a:pt x="1940190" y="-10734"/>
                  <a:pt x="2329345" y="109280"/>
                  <a:pt x="2734663" y="238687"/>
                </a:cubicBezTo>
                <a:cubicBezTo>
                  <a:pt x="4118244" y="680647"/>
                  <a:pt x="5296697" y="1302752"/>
                  <a:pt x="5668316" y="3639516"/>
                </a:cubicBezTo>
                <a:cubicBezTo>
                  <a:pt x="5788298" y="4393559"/>
                  <a:pt x="5890546" y="5142244"/>
                  <a:pt x="5937022" y="5865869"/>
                </a:cubicBezTo>
                <a:lnTo>
                  <a:pt x="5948805" y="6095979"/>
                </a:lnTo>
                <a:lnTo>
                  <a:pt x="0" y="6095979"/>
                </a:lnTo>
                <a:lnTo>
                  <a:pt x="0" y="1621672"/>
                </a:lnTo>
                <a:lnTo>
                  <a:pt x="36310" y="1518814"/>
                </a:lnTo>
                <a:cubicBezTo>
                  <a:pt x="109805" y="1321982"/>
                  <a:pt x="192755" y="1133640"/>
                  <a:pt x="287891" y="956872"/>
                </a:cubicBezTo>
                <a:cubicBezTo>
                  <a:pt x="669453" y="247734"/>
                  <a:pt x="1102800" y="15549"/>
                  <a:pt x="1573832" y="765"/>
                </a:cubicBezTo>
                <a:close/>
              </a:path>
            </a:pathLst>
          </a:custGeom>
        </p:spPr>
      </p:pic>
      <p:sp>
        <p:nvSpPr>
          <p:cNvPr id="18" name="Freeform: Shape 17">
            <a:extLst>
              <a:ext uri="{FF2B5EF4-FFF2-40B4-BE49-F238E27FC236}">
                <a16:creationId xmlns:a16="http://schemas.microsoft.com/office/drawing/2014/main" id="{A3BFB3E6-2D9E-4A5C-826F-44A91F5977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23838" y="538152"/>
            <a:ext cx="6095989" cy="6543686"/>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Light"/>
            </a:endParaRPr>
          </a:p>
        </p:txBody>
      </p:sp>
      <p:sp>
        <p:nvSpPr>
          <p:cNvPr id="3" name="TextBox 2">
            <a:extLst>
              <a:ext uri="{FF2B5EF4-FFF2-40B4-BE49-F238E27FC236}">
                <a16:creationId xmlns:a16="http://schemas.microsoft.com/office/drawing/2014/main" id="{873B0D51-0487-47B8-B08E-F848E8AA6441}"/>
              </a:ext>
            </a:extLst>
          </p:cNvPr>
          <p:cNvSpPr txBox="1"/>
          <p:nvPr/>
        </p:nvSpPr>
        <p:spPr>
          <a:xfrm>
            <a:off x="6249880" y="0"/>
            <a:ext cx="5942119" cy="5776405"/>
          </a:xfrm>
          <a:prstGeom prst="rect">
            <a:avLst/>
          </a:prstGeom>
        </p:spPr>
        <p:txBody>
          <a:bodyPr vert="horz" lIns="91440" tIns="45720" rIns="91440" bIns="45720" rtlCol="0">
            <a:noAutofit/>
          </a:bodyPr>
          <a:lstStyle/>
          <a:p>
            <a:pPr marL="0" marR="0" indent="-228600">
              <a:lnSpc>
                <a:spcPct val="115000"/>
              </a:lnSpc>
              <a:spcBef>
                <a:spcPts val="0"/>
              </a:spcBef>
              <a:spcAft>
                <a:spcPts val="800"/>
              </a:spcAft>
              <a:buFont typeface="Arial" panose="020B0604020202020204" pitchFamily="34" charset="0"/>
              <a:buChar char="•"/>
            </a:pPr>
            <a:r>
              <a:rPr lang="en-US" sz="2400" dirty="0" err="1">
                <a:solidFill>
                  <a:srgbClr val="5F048D">
                    <a:alpha val="70000"/>
                  </a:srgbClr>
                </a:solidFill>
                <a:effectLst/>
                <a:latin typeface="Bangla" panose="03000603000000000000" pitchFamily="66" charset="0"/>
                <a:cs typeface="Bangla" panose="03000603000000000000" pitchFamily="66" charset="0"/>
              </a:rPr>
              <a:t>গুমাইসা</a:t>
            </a:r>
            <a:r>
              <a:rPr lang="en-US" sz="2400" dirty="0">
                <a:solidFill>
                  <a:srgbClr val="5F048D">
                    <a:alpha val="70000"/>
                  </a:srgbClr>
                </a:solidFill>
                <a:effectLst/>
                <a:latin typeface="Bangla" panose="03000603000000000000" pitchFamily="66" charset="0"/>
                <a:cs typeface="Bangla" panose="03000603000000000000" pitchFamily="66" charset="0"/>
              </a:rPr>
              <a:t> </a:t>
            </a:r>
            <a:r>
              <a:rPr lang="en-US" sz="2400" dirty="0" err="1">
                <a:solidFill>
                  <a:srgbClr val="5F048D">
                    <a:alpha val="70000"/>
                  </a:srgbClr>
                </a:solidFill>
                <a:effectLst/>
                <a:latin typeface="Bangla" panose="03000603000000000000" pitchFamily="66" charset="0"/>
                <a:cs typeface="Bangla" panose="03000603000000000000" pitchFamily="66" charset="0"/>
              </a:rPr>
              <a:t>বিনতে</a:t>
            </a:r>
            <a:r>
              <a:rPr lang="en-US" sz="2400" dirty="0">
                <a:solidFill>
                  <a:srgbClr val="5F048D">
                    <a:alpha val="70000"/>
                  </a:srgbClr>
                </a:solidFill>
                <a:effectLst/>
                <a:latin typeface="Bangla" panose="03000603000000000000" pitchFamily="66" charset="0"/>
                <a:cs typeface="Bangla" panose="03000603000000000000" pitchFamily="66" charset="0"/>
              </a:rPr>
              <a:t> </a:t>
            </a:r>
            <a:r>
              <a:rPr lang="en-US" sz="2400" dirty="0" err="1">
                <a:solidFill>
                  <a:srgbClr val="5F048D">
                    <a:alpha val="70000"/>
                  </a:srgbClr>
                </a:solidFill>
                <a:effectLst/>
                <a:latin typeface="Bangla" panose="03000603000000000000" pitchFamily="66" charset="0"/>
                <a:cs typeface="Bangla" panose="03000603000000000000" pitchFamily="66" charset="0"/>
              </a:rPr>
              <a:t>মিলহান</a:t>
            </a:r>
            <a:r>
              <a:rPr lang="en-US" sz="2400" dirty="0">
                <a:solidFill>
                  <a:srgbClr val="5F048D">
                    <a:alpha val="70000"/>
                  </a:srgbClr>
                </a:solidFill>
                <a:effectLst/>
                <a:latin typeface="Bangla" panose="03000603000000000000" pitchFamily="66" charset="0"/>
                <a:cs typeface="Bangla" panose="03000603000000000000" pitchFamily="66" charset="0"/>
              </a:rPr>
              <a:t> </a:t>
            </a:r>
            <a:r>
              <a:rPr lang="en-US" sz="2400" dirty="0" err="1">
                <a:solidFill>
                  <a:srgbClr val="5F048D">
                    <a:alpha val="70000"/>
                  </a:srgbClr>
                </a:solidFill>
                <a:effectLst/>
                <a:latin typeface="Bangla" panose="03000603000000000000" pitchFamily="66" charset="0"/>
                <a:cs typeface="Bangla" panose="03000603000000000000" pitchFamily="66" charset="0"/>
              </a:rPr>
              <a:t>রাদিয়াল্লাহু</a:t>
            </a:r>
            <a:r>
              <a:rPr lang="en-US" sz="2400" dirty="0">
                <a:solidFill>
                  <a:srgbClr val="5F048D">
                    <a:alpha val="70000"/>
                  </a:srgbClr>
                </a:solidFill>
                <a:effectLst/>
                <a:latin typeface="Bangla" panose="03000603000000000000" pitchFamily="66" charset="0"/>
                <a:cs typeface="Bangla" panose="03000603000000000000" pitchFamily="66" charset="0"/>
              </a:rPr>
              <a:t> </a:t>
            </a:r>
            <a:r>
              <a:rPr lang="en-US" sz="2400" dirty="0" err="1">
                <a:solidFill>
                  <a:srgbClr val="5F048D">
                    <a:alpha val="70000"/>
                  </a:srgbClr>
                </a:solidFill>
                <a:effectLst/>
                <a:latin typeface="Bangla" panose="03000603000000000000" pitchFamily="66" charset="0"/>
                <a:cs typeface="Bangla" panose="03000603000000000000" pitchFamily="66" charset="0"/>
              </a:rPr>
              <a:t>আনহুা</a:t>
            </a:r>
            <a:r>
              <a:rPr lang="en-US" sz="2400" dirty="0">
                <a:solidFill>
                  <a:srgbClr val="5F048D">
                    <a:alpha val="70000"/>
                  </a:srgbClr>
                </a:solidFill>
                <a:effectLst/>
                <a:latin typeface="Bangla" panose="03000603000000000000" pitchFamily="66" charset="0"/>
                <a:cs typeface="Bangla" panose="03000603000000000000" pitchFamily="66" charset="0"/>
              </a:rPr>
              <a:t> ˆ</a:t>
            </a:r>
            <a:r>
              <a:rPr lang="en-US" sz="2400" dirty="0" err="1">
                <a:solidFill>
                  <a:srgbClr val="5F048D">
                    <a:alpha val="70000"/>
                  </a:srgbClr>
                </a:solidFill>
                <a:effectLst/>
                <a:latin typeface="Bangla" panose="03000603000000000000" pitchFamily="66" charset="0"/>
                <a:cs typeface="Bangla" panose="03000603000000000000" pitchFamily="66" charset="0"/>
              </a:rPr>
              <a:t>জান্নাতি</a:t>
            </a:r>
            <a:r>
              <a:rPr lang="en-US" sz="2400" dirty="0">
                <a:solidFill>
                  <a:srgbClr val="5F048D">
                    <a:alpha val="70000"/>
                  </a:srgbClr>
                </a:solidFill>
                <a:effectLst/>
                <a:latin typeface="Bangla" panose="03000603000000000000" pitchFamily="66" charset="0"/>
                <a:cs typeface="Bangla" panose="03000603000000000000" pitchFamily="66" charset="0"/>
              </a:rPr>
              <a:t> </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আনাস</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রাদিয়াল্লাহু</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আনহুথেকে</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বর্ণিত</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তিনি</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বলেন</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রাসূলুল্লাহ</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সাল্লাল্লাহু</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আলাইহি</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ওয়াসাল্লামবলেছেন</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আমি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জান্নাতে</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প্রবেশ</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করে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আমার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সামনে</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কারো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চলার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আওয়াজ</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পেলাম</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আমি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জিবরীলকে</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জিজ্ঞেস</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করলাম</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এ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কিসের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আওয়াজ</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আমাকে</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বলা</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হল</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যে</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এটা</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গুমাইসা</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বিনতে</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মিলহানের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চলার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আওয়াজ।মুসলিম</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হাদিস</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২৪৫৬</a:t>
            </a:r>
          </a:p>
          <a:p>
            <a:pPr marR="0">
              <a:lnSpc>
                <a:spcPct val="115000"/>
              </a:lnSpc>
              <a:spcBef>
                <a:spcPts val="0"/>
              </a:spcBef>
              <a:spcAft>
                <a:spcPts val="800"/>
              </a:spcAft>
            </a:pP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উল্লেখ্য</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যে</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গুমাইসা</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বিনতে</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মিলহানের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শ্বশুর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ও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ছেলে</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ওহুদ</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যুদ্ধে</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শহীদ</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হয়েছিল</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আর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তার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ভাই</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হারাম</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ইবন</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মিলহান</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বি’র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মা‘উনার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ঘটনায়</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শহীদ</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হয়েছিল</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আর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সে</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নিজে</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কুবরুস</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দ্বীপে</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আক্রমণ</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করে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প্রত্যাবর্তনকারী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সৈন্যদের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অন্তর্ভুক্ত</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ছিল</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আর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ঐ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সফরেই</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তিনি</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আল্লাহর</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প্রিয়</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হয়ে</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গিয়েছিলেন</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ইন্নালিল্লাহে</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ওয়া</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ইন্না</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ইলাইহি</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 </a:t>
            </a:r>
            <a:r>
              <a:rPr lang="en-US" sz="2400" dirty="0" err="1">
                <a:solidFill>
                  <a:schemeClr val="accent4">
                    <a:lumMod val="20000"/>
                    <a:lumOff val="80000"/>
                    <a:alpha val="70000"/>
                  </a:schemeClr>
                </a:solidFill>
                <a:effectLst/>
                <a:latin typeface="Bangla" panose="03000603000000000000" pitchFamily="66" charset="0"/>
                <a:cs typeface="Bangla" panose="03000603000000000000" pitchFamily="66" charset="0"/>
              </a:rPr>
              <a:t>রাজিউন</a:t>
            </a:r>
            <a:r>
              <a:rPr lang="en-US" sz="2400" dirty="0">
                <a:solidFill>
                  <a:schemeClr val="accent4">
                    <a:lumMod val="20000"/>
                    <a:lumOff val="80000"/>
                    <a:alpha val="70000"/>
                  </a:schemeClr>
                </a:solidFill>
                <a:effectLst/>
                <a:latin typeface="Bangla" panose="03000603000000000000" pitchFamily="66" charset="0"/>
                <a:cs typeface="Bangla" panose="03000603000000000000" pitchFamily="66" charset="0"/>
              </a:rPr>
              <a:t>)</a:t>
            </a:r>
          </a:p>
        </p:txBody>
      </p:sp>
    </p:spTree>
    <p:extLst>
      <p:ext uri="{BB962C8B-B14F-4D97-AF65-F5344CB8AC3E}">
        <p14:creationId xmlns:p14="http://schemas.microsoft.com/office/powerpoint/2010/main" val="2483827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14C0667-E3F3-42F8-A8C7-3EC21B0436FE}"/>
              </a:ext>
            </a:extLst>
          </p:cNvPr>
          <p:cNvSpPr txBox="1"/>
          <p:nvPr/>
        </p:nvSpPr>
        <p:spPr>
          <a:xfrm>
            <a:off x="275209" y="0"/>
            <a:ext cx="11798422" cy="6512680"/>
          </a:xfrm>
          <a:prstGeom prst="rect">
            <a:avLst/>
          </a:prstGeom>
          <a:noFill/>
        </p:spPr>
        <p:txBody>
          <a:bodyPr wrap="square">
            <a:spAutoFit/>
          </a:bodyPr>
          <a:lstStyle/>
          <a:p>
            <a:pPr marL="0" marR="0">
              <a:lnSpc>
                <a:spcPct val="107000"/>
              </a:lnSpc>
              <a:spcBef>
                <a:spcPts val="0"/>
              </a:spcBef>
              <a:spcAft>
                <a:spcPts val="800"/>
              </a:spcAft>
            </a:pPr>
            <a:r>
              <a:rPr lang="en-US" sz="2400" dirty="0" err="1">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রবী</a:t>
            </a:r>
            <a:r>
              <a:rPr lang="en-US" sz="2400" dirty="0">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বিনতে</a:t>
            </a:r>
            <a:r>
              <a:rPr lang="en-US" sz="2400" dirty="0">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মুয়াওয়ায</a:t>
            </a:r>
            <a:r>
              <a:rPr lang="en-US" sz="2400" dirty="0">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400" dirty="0">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আনহা</a:t>
            </a:r>
            <a:r>
              <a:rPr lang="en-US" sz="2400" dirty="0">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জান্নাতী</a:t>
            </a:r>
            <a:r>
              <a:rPr lang="en-US" sz="2400" dirty="0">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রবী</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বিনতে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মুয়াওয়ায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একজন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আনসারী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মহিলা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বাই‘য়াতে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দুই</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মহিলা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অংশ</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গ্রহণ</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করেন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মধ্যে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একজন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তাকে</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জান্নাতী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সু-সংবাদ</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দেন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বলেন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لا</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يدخل</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النار</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احد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ممن</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بايع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تحت</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الشجرة</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গাছের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নিচে</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বাইয়াতে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অংশ</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গ্রহণকারী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কেউ</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জাহান্নামে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যাবে</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তিরমিযি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হাদিস</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৩৮৬০,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আবু</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দাউদ</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হাদিস</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৪৬৫৩,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আহমদ</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হাদিস</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১৪৭৭৮</a:t>
            </a:r>
          </a:p>
          <a:p>
            <a:pPr marL="0" marR="0">
              <a:lnSpc>
                <a:spcPct val="107000"/>
              </a:lnSpc>
              <a:spcBef>
                <a:spcPts val="0"/>
              </a:spcBef>
              <a:spcAft>
                <a:spcPts val="800"/>
              </a:spcAft>
            </a:pPr>
            <a:r>
              <a:rPr lang="en-US" sz="2400" dirty="0" err="1">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উম্মে</a:t>
            </a:r>
            <a:r>
              <a:rPr lang="en-US" sz="2400" dirty="0">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হারাম</a:t>
            </a:r>
            <a:r>
              <a:rPr lang="en-US" sz="2400" dirty="0">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বিনতে</a:t>
            </a:r>
            <a:r>
              <a:rPr lang="en-US" sz="2400" dirty="0">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মিলহান</a:t>
            </a:r>
            <a:r>
              <a:rPr lang="en-US" sz="2400" dirty="0">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400" dirty="0">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আনহা</a:t>
            </a:r>
            <a:r>
              <a:rPr lang="en-US" sz="2400" dirty="0">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জান্নাতী</a:t>
            </a:r>
            <a:r>
              <a:rPr lang="en-US" sz="2400" dirty="0">
                <a:solidFill>
                  <a:schemeClr val="bg1">
                    <a:lumMod val="95000"/>
                    <a:lumOff val="5000"/>
                  </a:schemeClr>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উম্মে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হারাম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বিনতে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মিলহান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আনহা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ছিলেন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আনাস</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ইবন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মালেক</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আনহু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এর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খালা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তাকে</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জান্নাতের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সু-সংবাদ</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দেন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একদিন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বলতে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শুনেন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বলেন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উম্মতের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সর্ব</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প্রথম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সৈন্য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দলটি</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সমুদ্রে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যুদ্ধ</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পরিচালনা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করবে</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জন্য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জান্নাতকে</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অবধারিত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নেবে</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এ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কথা</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শোনে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উম্মে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হারাম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আনহা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আমি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মধ্যে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থাকতে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চাই</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মধ্য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তারপর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বলেন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মধ্য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সৈন্য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দলটি</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সম্রাট</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সীজারের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শহরে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যুদ্ধ</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করবে</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সবাই</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ক্ষমা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প্রাপ্ত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আমি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বললাম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আমি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অন্তর্ভুক্ত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চাই</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বুখারি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হাদিস</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২৯২৪</a:t>
            </a:r>
          </a:p>
        </p:txBody>
      </p:sp>
    </p:spTree>
    <p:extLst>
      <p:ext uri="{BB962C8B-B14F-4D97-AF65-F5344CB8AC3E}">
        <p14:creationId xmlns:p14="http://schemas.microsoft.com/office/powerpoint/2010/main" val="13631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AF5EA3-5C8B-4E1A-B768-DDA54BF479BA}"/>
              </a:ext>
            </a:extLst>
          </p:cNvPr>
          <p:cNvSpPr txBox="1"/>
          <p:nvPr/>
        </p:nvSpPr>
        <p:spPr>
          <a:xfrm>
            <a:off x="506027" y="195309"/>
            <a:ext cx="11685974" cy="6977231"/>
          </a:xfrm>
          <a:prstGeom prst="rect">
            <a:avLst/>
          </a:prstGeom>
          <a:noFill/>
        </p:spPr>
        <p:txBody>
          <a:bodyPr wrap="square">
            <a:spAutoFit/>
          </a:bodyPr>
          <a:lstStyle/>
          <a:p>
            <a:pPr marL="0" marR="0">
              <a:lnSpc>
                <a:spcPct val="107000"/>
              </a:lnSpc>
              <a:spcBef>
                <a:spcPts val="0"/>
              </a:spcBef>
              <a:spcAft>
                <a:spcPts val="800"/>
              </a:spcAft>
            </a:pPr>
            <a:r>
              <a:rPr lang="en-US" sz="24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ইসলামের</a:t>
            </a:r>
            <a:r>
              <a:rPr lang="en-US" sz="24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মধ্যে</a:t>
            </a:r>
            <a:r>
              <a:rPr lang="en-US" sz="24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সর্ব</a:t>
            </a:r>
            <a:r>
              <a:rPr lang="en-US" sz="24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প্রথম</a:t>
            </a:r>
            <a:r>
              <a:rPr lang="en-US" sz="24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শাহাদাতের</a:t>
            </a:r>
            <a:r>
              <a:rPr lang="en-US" sz="24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গৌরব</a:t>
            </a:r>
            <a:r>
              <a:rPr lang="en-US" sz="24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অর্জনকারী</a:t>
            </a:r>
            <a:r>
              <a:rPr lang="en-US" sz="24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নারী</a:t>
            </a:r>
            <a:r>
              <a:rPr lang="en-US" sz="24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সুমাইয়া</a:t>
            </a:r>
            <a:r>
              <a:rPr lang="en-US" sz="24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বিনতে</a:t>
            </a:r>
            <a:r>
              <a:rPr lang="en-US" sz="24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খাইয়াত</a:t>
            </a:r>
            <a:r>
              <a:rPr lang="en-US" sz="24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জান্নাতী</a:t>
            </a:r>
            <a:r>
              <a:rPr lang="en-US" sz="24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সুমাইয়া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বিনতে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খাইয়াত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নারী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শহীদ</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অপর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ধৈর্যশীল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ঈমানদার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শহীদ</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ইয়াসের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স্ত্রী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আম্মার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ইয়াসের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আনহুর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মাতা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তাদেরকে</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জান্নাতের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ঘোষণা</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صبرًا</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آل</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ياسر</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فإن</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موعدكم</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الجنة“ইয়াসের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পরিবার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ধৈর্য</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ধারণ</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জান্নাত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অবধারিত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এ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বিষয়ে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অপর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শব্দ</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জাবের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আব্দুল্লাহ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اصبر</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اللهم</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اغفر</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لآل</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ياسرধৈর্য</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ধারণ</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ইয়াসের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পরিবারকে</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অপর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বর্ণনায়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জাবের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আনহু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আম্মার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পরিবারকে</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শাস্তি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দেয়া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হচ্ছিল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ওয়াসাল্লামতাদের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নিকট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দিয়ে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অতিক্রম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অকথ্যনির্যাতনের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দৃশ্য</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দেখে</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বলেন,أبشروا</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آل</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عمار</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وآل</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ياسر</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فإن</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موعدكم</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الجنة</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আম্মার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ইয়াসের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পরিবারকে</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সু-সংবাদ</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দাও</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জান্নাত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অবধারিত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হাকেম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হাদিস</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৩৮৮/৩,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আল-মাজমা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২৯৩/৯</a:t>
            </a:r>
          </a:p>
          <a:p>
            <a:pPr marL="0" marR="0">
              <a:lnSpc>
                <a:spcPct val="107000"/>
              </a:lnSpc>
              <a:spcBef>
                <a:spcPts val="0"/>
              </a:spcBef>
              <a:spcAft>
                <a:spcPts val="800"/>
              </a:spcAft>
            </a:pPr>
            <a:r>
              <a:rPr lang="en-US" sz="2400" dirty="0" err="1">
                <a:solidFill>
                  <a:schemeClr val="accent6">
                    <a:lumMod val="75000"/>
                  </a:schemeClr>
                </a:solidFill>
                <a:effectLst/>
                <a:latin typeface="Bangla" panose="03000603000000000000" pitchFamily="66" charset="0"/>
                <a:ea typeface="Calibri" panose="020F0502020204030204" pitchFamily="34" charset="0"/>
                <a:cs typeface="Bangla" panose="03000603000000000000" pitchFamily="66" charset="0"/>
              </a:rPr>
              <a:t>সুয়াইরা</a:t>
            </a:r>
            <a:r>
              <a:rPr lang="en-US" sz="2400" dirty="0">
                <a:solidFill>
                  <a:schemeClr val="accent6">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6">
                    <a:lumMod val="75000"/>
                  </a:schemeClr>
                </a:solidFill>
                <a:effectLst/>
                <a:latin typeface="Bangla" panose="03000603000000000000" pitchFamily="66" charset="0"/>
                <a:ea typeface="Calibri" panose="020F0502020204030204" pitchFamily="34" charset="0"/>
                <a:cs typeface="Bangla" panose="03000603000000000000" pitchFamily="66" charset="0"/>
              </a:rPr>
              <a:t>আল-আসা‘দিয়াহ</a:t>
            </a:r>
            <a:r>
              <a:rPr lang="en-US" sz="2400" dirty="0">
                <a:solidFill>
                  <a:schemeClr val="accent6">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6">
                    <a:lumMod val="75000"/>
                  </a:schemeClr>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400" dirty="0">
                <a:solidFill>
                  <a:schemeClr val="accent6">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6">
                    <a:lumMod val="75000"/>
                  </a:schemeClr>
                </a:solidFill>
                <a:effectLst/>
                <a:latin typeface="Bangla" panose="03000603000000000000" pitchFamily="66" charset="0"/>
                <a:ea typeface="Calibri" panose="020F0502020204030204" pitchFamily="34" charset="0"/>
                <a:cs typeface="Bangla" panose="03000603000000000000" pitchFamily="66" charset="0"/>
              </a:rPr>
              <a:t>আনহা</a:t>
            </a:r>
            <a:r>
              <a:rPr lang="en-US" sz="2400" dirty="0">
                <a:solidFill>
                  <a:schemeClr val="accent6">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6">
                    <a:lumMod val="75000"/>
                  </a:schemeClr>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chemeClr val="accent6">
                    <a:lumMod val="75000"/>
                  </a:schemeClr>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আব্বাস</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আনহু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আমি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একজন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নারী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দেখাব</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আমি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বললাম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মহিলা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মহিলাটি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একদিন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দরবারে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এসে</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আমি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মৃগী</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রোগের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বেঁহুস</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পড়ি</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কাপড়-চোপড়</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খুলে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আপনি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দো‘আ</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আমি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যাতে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ভালো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যাই</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চাও</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ধৈর্য</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ধারণ</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বিনিময়ে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চাও</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আমি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দো‘আ</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ভালো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মহিলাটি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বলল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আমি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ধৈর্য</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ধারণ</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তারপর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বলল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আমি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উলঙ্গ</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যাই</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আপনি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নিকট</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দো‘আ</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আমি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যাতে</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উলঙ্গ</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হই</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দো‘আ</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করেন।বুখারী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হাদিস</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৫৬৫২,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হাদিস</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২৫৭৬</a:t>
            </a:r>
          </a:p>
          <a:p>
            <a:pPr marL="0" marR="0">
              <a:lnSpc>
                <a:spcPct val="107000"/>
              </a:lnSpc>
              <a:spcBef>
                <a:spcPts val="0"/>
              </a:spcBef>
              <a:spcAft>
                <a:spcPts val="800"/>
              </a:spcAft>
            </a:pPr>
            <a:r>
              <a:rPr lang="en-US" sz="1600" dirty="0">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মহিলাটির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নাম</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সুয়াইরা</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আল-আসা‘দিয়াহ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92D050"/>
                </a:solidFill>
                <a:effectLst/>
                <a:latin typeface="Bangla" panose="03000603000000000000" pitchFamily="66" charset="0"/>
                <a:ea typeface="Calibri" panose="020F0502020204030204" pitchFamily="34" charset="0"/>
                <a:cs typeface="Bangla" panose="03000603000000000000" pitchFamily="66" charset="0"/>
              </a:rPr>
              <a:t>আনহুা</a:t>
            </a:r>
            <a:r>
              <a:rPr lang="en-US" sz="2000" dirty="0">
                <a:solidFill>
                  <a:srgbClr val="92D05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4023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7A7A51D4-63E9-4FED-88E2-0072097D9D2A}"/>
              </a:ext>
            </a:extLst>
          </p:cNvPr>
          <p:cNvPicPr>
            <a:picLocks noChangeAspect="1"/>
          </p:cNvPicPr>
          <p:nvPr/>
        </p:nvPicPr>
        <p:blipFill rotWithShape="1">
          <a:blip r:embed="rId2">
            <a:extLst>
              <a:ext uri="{28A0092B-C50C-407E-A947-70E740481C1C}">
                <a14:useLocalDpi xmlns:a14="http://schemas.microsoft.com/office/drawing/2010/main" val="0"/>
              </a:ext>
            </a:extLst>
          </a:blip>
          <a:srcRect b="7099"/>
          <a:stretch/>
        </p:blipFill>
        <p:spPr>
          <a:xfrm>
            <a:off x="479394" y="97654"/>
            <a:ext cx="11620870" cy="6045694"/>
          </a:xfrm>
          <a:prstGeom prst="rect">
            <a:avLst/>
          </a:prstGeom>
        </p:spPr>
      </p:pic>
      <p:sp>
        <p:nvSpPr>
          <p:cNvPr id="5" name="TextBox 4">
            <a:extLst>
              <a:ext uri="{FF2B5EF4-FFF2-40B4-BE49-F238E27FC236}">
                <a16:creationId xmlns:a16="http://schemas.microsoft.com/office/drawing/2014/main" id="{07934453-3B12-4F1C-9B59-A2DE0B8C1430}"/>
              </a:ext>
            </a:extLst>
          </p:cNvPr>
          <p:cNvSpPr txBox="1"/>
          <p:nvPr/>
        </p:nvSpPr>
        <p:spPr>
          <a:xfrm>
            <a:off x="3269202" y="175260"/>
            <a:ext cx="8831062" cy="4855625"/>
          </a:xfrm>
          <a:prstGeom prst="rect">
            <a:avLst/>
          </a:prstGeom>
          <a:noFill/>
        </p:spPr>
        <p:txBody>
          <a:bodyPr wrap="square">
            <a:spAutoFit/>
          </a:bodyPr>
          <a:lstStyle/>
          <a:p>
            <a:pPr marL="0" marR="0">
              <a:lnSpc>
                <a:spcPct val="107000"/>
              </a:lnSpc>
              <a:spcBef>
                <a:spcPts val="0"/>
              </a:spcBef>
              <a:spcAft>
                <a:spcPts val="800"/>
              </a:spcAft>
            </a:pPr>
            <a:r>
              <a:rPr lang="en-US" sz="2800" dirty="0">
                <a:solidFill>
                  <a:srgbClr val="F61BD6"/>
                </a:solidFill>
                <a:effectLst/>
                <a:latin typeface="Bangla" panose="03000603000000000000" pitchFamily="66" charset="0"/>
                <a:ea typeface="Calibri" panose="020F0502020204030204" pitchFamily="34" charset="0"/>
                <a:cs typeface="Bangla" panose="03000603000000000000" pitchFamily="66" charset="0"/>
              </a:rPr>
              <a:t>নারীদের </a:t>
            </a:r>
            <a:r>
              <a:rPr lang="en-US" sz="2800" dirty="0" err="1">
                <a:solidFill>
                  <a:srgbClr val="F61BD6"/>
                </a:solidFill>
                <a:effectLst/>
                <a:latin typeface="Bangla" panose="03000603000000000000" pitchFamily="66" charset="0"/>
                <a:ea typeface="Calibri" panose="020F0502020204030204" pitchFamily="34" charset="0"/>
                <a:cs typeface="Bangla" panose="03000603000000000000" pitchFamily="66" charset="0"/>
              </a:rPr>
              <a:t>জন্য</a:t>
            </a:r>
            <a:r>
              <a:rPr lang="en-US" sz="2800" dirty="0">
                <a:solidFill>
                  <a:srgbClr val="F61BD6"/>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F61BD6"/>
                </a:solidFill>
                <a:effectLst/>
                <a:latin typeface="Bangla" panose="03000603000000000000" pitchFamily="66" charset="0"/>
                <a:ea typeface="Calibri" panose="020F0502020204030204" pitchFamily="34" charset="0"/>
                <a:cs typeface="Bangla" panose="03000603000000000000" pitchFamily="66" charset="0"/>
              </a:rPr>
              <a:t>বিশেষ</a:t>
            </a:r>
            <a:r>
              <a:rPr lang="en-US" sz="2800" dirty="0">
                <a:solidFill>
                  <a:srgbClr val="F61BD6"/>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F61BD6"/>
                </a:solidFill>
                <a:effectLst/>
                <a:latin typeface="Bangla" panose="03000603000000000000" pitchFamily="66" charset="0"/>
                <a:ea typeface="Calibri" panose="020F0502020204030204" pitchFamily="34" charset="0"/>
                <a:cs typeface="Bangla" panose="03000603000000000000" pitchFamily="66" charset="0"/>
              </a:rPr>
              <a:t>গুরুত্বপূর্ণ</a:t>
            </a:r>
            <a:r>
              <a:rPr lang="en-US" sz="2800" dirty="0">
                <a:solidFill>
                  <a:srgbClr val="F61BD6"/>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F61BD6"/>
                </a:solidFill>
                <a:effectLst/>
                <a:latin typeface="Bangla" panose="03000603000000000000" pitchFamily="66" charset="0"/>
                <a:ea typeface="Calibri" panose="020F0502020204030204" pitchFamily="34" charset="0"/>
                <a:cs typeface="Bangla" panose="03000603000000000000" pitchFamily="66" charset="0"/>
              </a:rPr>
              <a:t>কতিপয়</a:t>
            </a:r>
            <a:r>
              <a:rPr lang="en-US" sz="2800" dirty="0">
                <a:solidFill>
                  <a:srgbClr val="F61BD6"/>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F61BD6"/>
                </a:solidFill>
                <a:effectLst/>
                <a:latin typeface="Bangla" panose="03000603000000000000" pitchFamily="66" charset="0"/>
                <a:ea typeface="Calibri" panose="020F0502020204030204" pitchFamily="34" charset="0"/>
                <a:cs typeface="Bangla" panose="03000603000000000000" pitchFamily="66" charset="0"/>
              </a:rPr>
              <a:t>আমল</a:t>
            </a:r>
            <a:r>
              <a:rPr lang="en-US" sz="2800" dirty="0">
                <a:solidFill>
                  <a:srgbClr val="F61BD6"/>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F61BD6"/>
                </a:solidFill>
                <a:effectLst/>
                <a:latin typeface="Bangla" panose="03000603000000000000" pitchFamily="66" charset="0"/>
                <a:ea typeface="Calibri" panose="020F0502020204030204" pitchFamily="34" charset="0"/>
                <a:cs typeface="Bangla" panose="03000603000000000000" pitchFamily="66" charset="0"/>
              </a:rPr>
              <a:t>তুলে</a:t>
            </a:r>
            <a:r>
              <a:rPr lang="en-US" sz="2800" dirty="0">
                <a:solidFill>
                  <a:srgbClr val="F61BD6"/>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F61BD6"/>
                </a:solidFill>
                <a:effectLst/>
                <a:latin typeface="Bangla" panose="03000603000000000000" pitchFamily="66" charset="0"/>
                <a:ea typeface="Calibri" panose="020F0502020204030204" pitchFamily="34" charset="0"/>
                <a:cs typeface="Bangla" panose="03000603000000000000" pitchFamily="66" charset="0"/>
              </a:rPr>
              <a:t>ধরা</a:t>
            </a:r>
            <a:r>
              <a:rPr lang="en-US" sz="2800" dirty="0">
                <a:solidFill>
                  <a:srgbClr val="F61BD6"/>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F61BD6"/>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১).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যথাসময়ে</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একান্ত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ভয়-ভীতি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বিনয়-নম্রতা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সহকারে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পাঁচ</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ওয়াক্ত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সালাত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আদায়</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২)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ফরজ</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সালাতের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পাশাপাশি</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বিভিন্ন</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ধরণের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নফল</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সালাত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আদায়</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a:solidFill>
                  <a:srgbClr val="5F048D"/>
                </a:solidFill>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তাহাজ্জুদ</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সালাতুল</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ইশরাক</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সালাতুয</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যোহা</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চাশত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আওয়াবিন</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তাহিয়াতুল</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ওযু</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ইত্যাদি</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৩)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রমজান</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মাসের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ফরজ</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রোজা</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পালন</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৪)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যথাসাধ্য</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নফল</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রোজা</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রাখা</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সোম</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বৃহস্পতিবার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5F048D"/>
                </a:solidFill>
                <a:latin typeface="Bangla" panose="03000603000000000000" pitchFamily="66" charset="0"/>
                <a:ea typeface="Calibri" panose="020F0502020204030204" pitchFamily="34" charset="0"/>
                <a:cs typeface="Bangla" panose="03000603000000000000" pitchFamily="66" charset="0"/>
              </a:rPr>
              <a:t>   </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আইয়ামে</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বীয</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তথা</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আরবি</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মাসের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১৩,  ১৪ ও ১৫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তারিখ</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অথবা</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মাসের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কোনও</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সময়</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তিনটি</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a:solidFill>
                  <a:srgbClr val="5F048D"/>
                </a:solidFill>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রোযা</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আরাফা</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আশুরা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ইত্যাদি</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৫)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যাকাত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ফরজ</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যাকাত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দেওয়ার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পাশাপাশি</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যথাসম্ভব</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বেশি</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পরিমাণে</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নফল</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দান-সদকা</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a:solidFill>
                  <a:srgbClr val="5F048D"/>
                </a:solidFill>
                <a:latin typeface="Bangla" panose="03000603000000000000" pitchFamily="66" charset="0"/>
                <a:ea typeface="Calibri" panose="020F0502020204030204" pitchFamily="34" charset="0"/>
                <a:cs typeface="Bangla" panose="03000603000000000000" pitchFamily="66" charset="0"/>
              </a:rPr>
              <a:t>   </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হাদিসে</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নারীদেরকে</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জাহান্নামের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আগুন</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বাঁচার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দান-সদকা</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ব্যাপারে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বিশেষভাবে</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উৎসাহিত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a:solidFill>
                  <a:srgbClr val="5F048D"/>
                </a:solidFill>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a:t>
            </a:r>
          </a:p>
        </p:txBody>
      </p:sp>
      <p:sp>
        <p:nvSpPr>
          <p:cNvPr id="7" name="TextBox 6">
            <a:extLst>
              <a:ext uri="{FF2B5EF4-FFF2-40B4-BE49-F238E27FC236}">
                <a16:creationId xmlns:a16="http://schemas.microsoft.com/office/drawing/2014/main" id="{2FC87F80-F626-4EF9-B2BD-39D48218DD93}"/>
              </a:ext>
            </a:extLst>
          </p:cNvPr>
          <p:cNvSpPr txBox="1"/>
          <p:nvPr/>
        </p:nvSpPr>
        <p:spPr>
          <a:xfrm>
            <a:off x="3269201" y="4907882"/>
            <a:ext cx="8831061" cy="1268617"/>
          </a:xfrm>
          <a:prstGeom prst="rect">
            <a:avLst/>
          </a:prstGeom>
          <a:noFill/>
        </p:spPr>
        <p:txBody>
          <a:bodyPr wrap="square">
            <a:spAutoFit/>
          </a:bodyPr>
          <a:lstStyle/>
          <a:p>
            <a:pPr marL="0" marR="0">
              <a:lnSpc>
                <a:spcPct val="107000"/>
              </a:lnSpc>
              <a:spcBef>
                <a:spcPts val="0"/>
              </a:spcBef>
              <a:spcAft>
                <a:spcPts val="800"/>
              </a:spcAft>
            </a:pP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৬)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হজ্জ</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ফরজ</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আদায়</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যথাসম্ভব</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উমরা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আদায়</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৭)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কুরআন</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তিলাওয়াত</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কুরআনের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তরজমা</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তাফসির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পাঠ</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হাদিস</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পাঠ</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a:solidFill>
                  <a:srgbClr val="5F048D"/>
                </a:solidFill>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জ্ঞানার্জন</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5F048D"/>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5F048D"/>
                </a:solidFill>
                <a:effectLst/>
                <a:latin typeface="Bangla" panose="03000603000000000000" pitchFamily="66" charset="0"/>
                <a:ea typeface="Calibri" panose="020F0502020204030204" pitchFamily="34" charset="0"/>
                <a:cs typeface="Bangla" panose="03000603000000000000" pitchFamily="66" charset="0"/>
              </a:rPr>
              <a:t>।</a:t>
            </a:r>
          </a:p>
        </p:txBody>
      </p:sp>
    </p:spTree>
    <p:extLst>
      <p:ext uri="{BB962C8B-B14F-4D97-AF65-F5344CB8AC3E}">
        <p14:creationId xmlns:p14="http://schemas.microsoft.com/office/powerpoint/2010/main" val="4142926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914EC8AE-5101-4D79-AC3C-6A94F40E22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639" y="0"/>
            <a:ext cx="11730361" cy="6241002"/>
          </a:xfrm>
          <a:prstGeom prst="rect">
            <a:avLst/>
          </a:prstGeom>
        </p:spPr>
      </p:pic>
      <p:sp>
        <p:nvSpPr>
          <p:cNvPr id="5" name="TextBox 4">
            <a:extLst>
              <a:ext uri="{FF2B5EF4-FFF2-40B4-BE49-F238E27FC236}">
                <a16:creationId xmlns:a16="http://schemas.microsoft.com/office/drawing/2014/main" id="{6B945695-BAF9-46A6-8292-680B2EFD13F6}"/>
              </a:ext>
            </a:extLst>
          </p:cNvPr>
          <p:cNvSpPr txBox="1"/>
          <p:nvPr/>
        </p:nvSpPr>
        <p:spPr>
          <a:xfrm>
            <a:off x="4323425" y="616999"/>
            <a:ext cx="7868574" cy="5485156"/>
          </a:xfrm>
          <a:prstGeom prst="rect">
            <a:avLst/>
          </a:prstGeom>
          <a:noFill/>
        </p:spPr>
        <p:txBody>
          <a:bodyPr wrap="square">
            <a:spAutoFit/>
          </a:bodyPr>
          <a:lstStyle/>
          <a:p>
            <a:pPr marL="0" marR="0">
              <a:lnSpc>
                <a:spcPct val="107000"/>
              </a:lnSpc>
              <a:spcBef>
                <a:spcPts val="0"/>
              </a:spcBef>
              <a:spcAft>
                <a:spcPts val="800"/>
              </a:spcAft>
            </a:pP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৮)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তওবা-ইস্তিগফার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দুআ</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জিকির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তাসবিহ</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ইত্যাদি</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পাঠ</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মাধ্যমে</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সদাসর্বদা</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জিহ্বা</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তরতাজা</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a:solidFill>
                  <a:srgbClr val="A81BD7"/>
                </a:solidFill>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রাখা</a:t>
            </a:r>
            <a:endPar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৯)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সব</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ধরণের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পাপাচার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বেঁচে</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বিশেষ</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গিবত</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চোগলখোরি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পরনিন্দা</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মিথ্যা</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a:solidFill>
                  <a:srgbClr val="A81BD7"/>
                </a:solidFill>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সাক্ষ্য</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অশ্লীল</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মানুষকে</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গালাগালি</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অভিশাপ</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দেয়া</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বিভিন্ন</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প্রকার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গোপন</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পাপ</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ইত্যাদি</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১০)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শিরকি</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কর্মকাণ্ড</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বিরত</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বিশেষ</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তাবিজ-কবজ</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সুতা</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জিন</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ও  </a:t>
            </a:r>
          </a:p>
          <a:p>
            <a:pPr marL="0" marR="0">
              <a:lnSpc>
                <a:spcPct val="107000"/>
              </a:lnSpc>
              <a:spcBef>
                <a:spcPts val="0"/>
              </a:spcBef>
              <a:spcAft>
                <a:spcPts val="800"/>
              </a:spcAft>
            </a:pPr>
            <a:r>
              <a:rPr lang="en-US" sz="2000" dirty="0">
                <a:solidFill>
                  <a:srgbClr val="A81BD7"/>
                </a:solidFill>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গণকের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আশ্রয়</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নেওয়া</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ইত্যাদি</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১১)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স্বামীর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আনুগত্য</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কৃতজ্ঞতা</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আদায়</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১২)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স্বামীর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অনুপস্থিতে</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নিজের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লজ্জা</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স্থান</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হেফাজত</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১৩)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আত্মীয়দের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সুসম্পর্ক</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রক্ষা</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১৪)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গরিব-অসহায়</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মানুষকে</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খাদ্য</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ইত্যাদি</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এগুলোর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অধিকাংশই</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নারী-পুরুষের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উভয়ের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জন্যই</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প্রযোজ্য</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সকলকে</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জাহান্নাম</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বাঁচার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প্রবেশের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পূর্ণ</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প্রস্তুতি</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গ্রহণের</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তাওফিক</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আমিন</a:t>
            </a:r>
            <a:r>
              <a:rPr lang="en-US" sz="20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a:t>
            </a:r>
          </a:p>
        </p:txBody>
      </p:sp>
      <p:sp>
        <p:nvSpPr>
          <p:cNvPr id="7" name="TextBox 6">
            <a:extLst>
              <a:ext uri="{FF2B5EF4-FFF2-40B4-BE49-F238E27FC236}">
                <a16:creationId xmlns:a16="http://schemas.microsoft.com/office/drawing/2014/main" id="{E972062E-8A27-4954-A8CE-604899B613C7}"/>
              </a:ext>
            </a:extLst>
          </p:cNvPr>
          <p:cNvSpPr txBox="1"/>
          <p:nvPr/>
        </p:nvSpPr>
        <p:spPr>
          <a:xfrm>
            <a:off x="4323423" y="0"/>
            <a:ext cx="7528265" cy="529697"/>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নারীদের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বিশেষ</a:t>
            </a:r>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গুরুত্বপূর্ণ</a:t>
            </a:r>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কতিপয়</a:t>
            </a:r>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আমল</a:t>
            </a:r>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তুলে</a:t>
            </a:r>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ধরা</a:t>
            </a:r>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হল</a:t>
            </a:r>
            <a:r>
              <a:rPr kumimoji="0" lang="en-US" sz="20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a:t>
            </a:r>
          </a:p>
        </p:txBody>
      </p:sp>
    </p:spTree>
    <p:extLst>
      <p:ext uri="{BB962C8B-B14F-4D97-AF65-F5344CB8AC3E}">
        <p14:creationId xmlns:p14="http://schemas.microsoft.com/office/powerpoint/2010/main" val="950208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white flowers&#10;&#10;Description automatically generated with medium confidence">
            <a:extLst>
              <a:ext uri="{FF2B5EF4-FFF2-40B4-BE49-F238E27FC236}">
                <a16:creationId xmlns:a16="http://schemas.microsoft.com/office/drawing/2014/main" id="{FB430E74-D050-4D13-AB74-3988E6BB9A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975" y="1"/>
            <a:ext cx="11630025" cy="6858000"/>
          </a:xfrm>
          <a:prstGeom prst="rect">
            <a:avLst/>
          </a:prstGeom>
        </p:spPr>
      </p:pic>
      <p:sp>
        <p:nvSpPr>
          <p:cNvPr id="7" name="TextBox 6">
            <a:extLst>
              <a:ext uri="{FF2B5EF4-FFF2-40B4-BE49-F238E27FC236}">
                <a16:creationId xmlns:a16="http://schemas.microsoft.com/office/drawing/2014/main" id="{7FA72ACA-7C5F-413E-9EE6-F84954FACAAC}"/>
              </a:ext>
            </a:extLst>
          </p:cNvPr>
          <p:cNvSpPr txBox="1"/>
          <p:nvPr/>
        </p:nvSpPr>
        <p:spPr>
          <a:xfrm>
            <a:off x="2414725" y="0"/>
            <a:ext cx="8362765" cy="4125104"/>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জান্নাতের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শ্রেষ্ঠ</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পাওয়া</a:t>
            </a:r>
            <a:endPar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রাসূলুল্লাহ</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(ﷺ)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বলেছেন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মহান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প্রভু</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জান্নাতীদেরকে</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সম্বােধন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বলবেন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হে</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জান্নাতের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অধিবাসিগণ</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উত্তরে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বলবে</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হে</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প্রতিপালক</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হাযির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আছি</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যাবতীয়</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সুখ</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কল্যাণ</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আছে</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তখন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পাক</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বললেন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সন্তুষ্ট</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হয়েছ</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বলবে</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হয়েছে</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সন্তুষ্ট</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হে</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প্রতিপালক</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আমাদেরকে</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সেই</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জিনিস</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করেছ</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সৃষ্টিকে</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তখন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বলবেন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চেয়েও</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উত্তম</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তোমাদেরকে</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করব</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বলবে</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চেয়েও</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উত্তম</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বস্তু</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পারে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মহান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প্রভু</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জবাবে</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বলবেন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তোমাদের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সন্তুষ্টি</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অনিবার্য</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করব</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অতঃপর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আমি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তোমাদের</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প্রতি</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কখনো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অসন্তুষ্ট</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বুখারী-মুসলিম</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a:t>
            </a:r>
          </a:p>
        </p:txBody>
      </p:sp>
    </p:spTree>
    <p:extLst>
      <p:ext uri="{BB962C8B-B14F-4D97-AF65-F5344CB8AC3E}">
        <p14:creationId xmlns:p14="http://schemas.microsoft.com/office/powerpoint/2010/main" val="552119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A6EF5A53-0A64-4CA5-B9C7-1CB97CB5C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31" name="Freeform: Shape 30">
            <a:extLst>
              <a:ext uri="{FF2B5EF4-FFF2-40B4-BE49-F238E27FC236}">
                <a16:creationId xmlns:a16="http://schemas.microsoft.com/office/drawing/2014/main" id="{34ABFBEA-4EB0-4D02-A2C0-1733CD3D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33" name="Freeform: Shape 32">
            <a:extLst>
              <a:ext uri="{FF2B5EF4-FFF2-40B4-BE49-F238E27FC236}">
                <a16:creationId xmlns:a16="http://schemas.microsoft.com/office/drawing/2014/main" id="{19E083F6-57F4-487B-A766-EA0462B1E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useBgFill="1">
        <p:nvSpPr>
          <p:cNvPr id="35" name="Rectangle 34">
            <a:extLst>
              <a:ext uri="{FF2B5EF4-FFF2-40B4-BE49-F238E27FC236}">
                <a16:creationId xmlns:a16="http://schemas.microsoft.com/office/drawing/2014/main" id="{075615F8-B807-416B-8DBB-536E4371AA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F157CE7C-AD96-4C66-87F8-0FE04896D5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2104481" cy="6858001"/>
          </a:xfrm>
          <a:custGeom>
            <a:avLst/>
            <a:gdLst>
              <a:gd name="connsiteX0" fmla="*/ 0 w 2104481"/>
              <a:gd name="connsiteY0" fmla="*/ 0 h 6858001"/>
              <a:gd name="connsiteX1" fmla="*/ 631371 w 2104481"/>
              <a:gd name="connsiteY1" fmla="*/ 0 h 6858001"/>
              <a:gd name="connsiteX2" fmla="*/ 631371 w 2104481"/>
              <a:gd name="connsiteY2" fmla="*/ 1 h 6858001"/>
              <a:gd name="connsiteX3" fmla="*/ 1598581 w 2104481"/>
              <a:gd name="connsiteY3" fmla="*/ 1 h 6858001"/>
              <a:gd name="connsiteX4" fmla="*/ 1619235 w 2104481"/>
              <a:gd name="connsiteY4" fmla="*/ 52985 h 6858001"/>
              <a:gd name="connsiteX5" fmla="*/ 1828671 w 2104481"/>
              <a:gd name="connsiteY5" fmla="*/ 803891 h 6858001"/>
              <a:gd name="connsiteX6" fmla="*/ 2096129 w 2104481"/>
              <a:gd name="connsiteY6" fmla="*/ 2925121 h 6858001"/>
              <a:gd name="connsiteX7" fmla="*/ 2082790 w 2104481"/>
              <a:gd name="connsiteY7" fmla="*/ 4099808 h 6858001"/>
              <a:gd name="connsiteX8" fmla="*/ 1713648 w 2104481"/>
              <a:gd name="connsiteY8" fmla="*/ 5467759 h 6858001"/>
              <a:gd name="connsiteX9" fmla="*/ 742641 w 2104481"/>
              <a:gd name="connsiteY9" fmla="*/ 6851640 h 6858001"/>
              <a:gd name="connsiteX10" fmla="*/ 736233 w 2104481"/>
              <a:gd name="connsiteY10" fmla="*/ 6858001 h 6858001"/>
              <a:gd name="connsiteX11" fmla="*/ 520179 w 2104481"/>
              <a:gd name="connsiteY11" fmla="*/ 6858001 h 6858001"/>
              <a:gd name="connsiteX12" fmla="*/ 520179 w 2104481"/>
              <a:gd name="connsiteY12" fmla="*/ 6858000 h 6858001"/>
              <a:gd name="connsiteX13" fmla="*/ 0 w 2104481"/>
              <a:gd name="connsiteY13" fmla="*/ 6858000 h 6858001"/>
              <a:gd name="connsiteX14" fmla="*/ 0 w 2104481"/>
              <a:gd name="connsiteY14"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04481" h="6858001">
                <a:moveTo>
                  <a:pt x="0" y="0"/>
                </a:moveTo>
                <a:lnTo>
                  <a:pt x="631371" y="0"/>
                </a:lnTo>
                <a:lnTo>
                  <a:pt x="631371" y="1"/>
                </a:lnTo>
                <a:lnTo>
                  <a:pt x="1598581" y="1"/>
                </a:lnTo>
                <a:lnTo>
                  <a:pt x="1619235" y="52985"/>
                </a:lnTo>
                <a:cubicBezTo>
                  <a:pt x="1719191" y="327523"/>
                  <a:pt x="1785841" y="600965"/>
                  <a:pt x="1828671" y="803891"/>
                </a:cubicBezTo>
                <a:cubicBezTo>
                  <a:pt x="1975926" y="1501514"/>
                  <a:pt x="2082236" y="2211392"/>
                  <a:pt x="2096129" y="2925121"/>
                </a:cubicBezTo>
                <a:cubicBezTo>
                  <a:pt x="2104795" y="3349260"/>
                  <a:pt x="2114079" y="3729535"/>
                  <a:pt x="2082790" y="4099808"/>
                </a:cubicBezTo>
                <a:cubicBezTo>
                  <a:pt x="2044815" y="4550167"/>
                  <a:pt x="1946656" y="4985759"/>
                  <a:pt x="1713648" y="5467759"/>
                </a:cubicBezTo>
                <a:cubicBezTo>
                  <a:pt x="1466438" y="5978960"/>
                  <a:pt x="1134085" y="6441253"/>
                  <a:pt x="742641" y="6851640"/>
                </a:cubicBezTo>
                <a:lnTo>
                  <a:pt x="736233" y="6858001"/>
                </a:lnTo>
                <a:lnTo>
                  <a:pt x="520179" y="6858001"/>
                </a:lnTo>
                <a:lnTo>
                  <a:pt x="520179" y="6858000"/>
                </a:lnTo>
                <a:lnTo>
                  <a:pt x="0" y="68580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id="{5507C61F-55C2-482E-B916-A0C3A3A029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31194">
            <a:off x="354366" y="102924"/>
            <a:ext cx="1872343" cy="6739811"/>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Light"/>
            </a:endParaRPr>
          </a:p>
        </p:txBody>
      </p:sp>
      <p:pic>
        <p:nvPicPr>
          <p:cNvPr id="7" name="Picture 6" descr="A bowl of pink flowers&#10;&#10;Description automatically generated with low confidence">
            <a:extLst>
              <a:ext uri="{FF2B5EF4-FFF2-40B4-BE49-F238E27FC236}">
                <a16:creationId xmlns:a16="http://schemas.microsoft.com/office/drawing/2014/main" id="{5A3AC0A1-628B-4C97-ACCE-FA065141CD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31650"/>
            <a:ext cx="5104660" cy="3497802"/>
          </a:xfrm>
          <a:prstGeom prst="rect">
            <a:avLst/>
          </a:prstGeom>
        </p:spPr>
      </p:pic>
      <p:sp>
        <p:nvSpPr>
          <p:cNvPr id="5" name="TextBox 4">
            <a:extLst>
              <a:ext uri="{FF2B5EF4-FFF2-40B4-BE49-F238E27FC236}">
                <a16:creationId xmlns:a16="http://schemas.microsoft.com/office/drawing/2014/main" id="{10041BBB-3E08-4BB3-8CD9-30E1EB56ABCC}"/>
              </a:ext>
            </a:extLst>
          </p:cNvPr>
          <p:cNvSpPr txBox="1"/>
          <p:nvPr/>
        </p:nvSpPr>
        <p:spPr>
          <a:xfrm>
            <a:off x="3048000" y="3056083"/>
            <a:ext cx="3810000" cy="3048000"/>
          </a:xfrm>
          <a:prstGeom prst="rect">
            <a:avLst/>
          </a:prstGeom>
        </p:spPr>
        <p:txBody>
          <a:bodyPr vert="horz" lIns="91440" tIns="45720" rIns="91440" bIns="45720" rtlCol="0">
            <a:normAutofit/>
          </a:bodyPr>
          <a:lstStyle/>
          <a:p>
            <a:pPr marL="0" marR="0" indent="-228600">
              <a:lnSpc>
                <a:spcPct val="125000"/>
              </a:lnSpc>
              <a:spcBef>
                <a:spcPts val="0"/>
              </a:spcBef>
              <a:spcAft>
                <a:spcPts val="800"/>
              </a:spcAft>
              <a:buFont typeface="Arial" panose="020B0604020202020204" pitchFamily="34" charset="0"/>
              <a:buChar char="•"/>
            </a:pPr>
            <a:endParaRPr lang="en-US" dirty="0">
              <a:solidFill>
                <a:schemeClr val="tx1">
                  <a:alpha val="70000"/>
                </a:schemeClr>
              </a:solidFill>
              <a:effectLst/>
            </a:endParaRPr>
          </a:p>
        </p:txBody>
      </p:sp>
      <p:sp>
        <p:nvSpPr>
          <p:cNvPr id="41" name="Freeform: Shape 40">
            <a:extLst>
              <a:ext uri="{FF2B5EF4-FFF2-40B4-BE49-F238E27FC236}">
                <a16:creationId xmlns:a16="http://schemas.microsoft.com/office/drawing/2014/main" id="{10995CF4-F248-4F1E-ABCA-892C825319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418" y="2722960"/>
            <a:ext cx="4931582" cy="4135040"/>
          </a:xfrm>
          <a:custGeom>
            <a:avLst/>
            <a:gdLst>
              <a:gd name="connsiteX0" fmla="*/ 2552210 w 4931582"/>
              <a:gd name="connsiteY0" fmla="*/ 121 h 4135040"/>
              <a:gd name="connsiteX1" fmla="*/ 4267212 w 4931582"/>
              <a:gd name="connsiteY1" fmla="*/ 466681 h 4135040"/>
              <a:gd name="connsiteX2" fmla="*/ 4871902 w 4931582"/>
              <a:gd name="connsiteY2" fmla="*/ 702362 h 4135040"/>
              <a:gd name="connsiteX3" fmla="*/ 4931582 w 4931582"/>
              <a:gd name="connsiteY3" fmla="*/ 726580 h 4135040"/>
              <a:gd name="connsiteX4" fmla="*/ 4931582 w 4931582"/>
              <a:gd name="connsiteY4" fmla="*/ 4135040 h 4135040"/>
              <a:gd name="connsiteX5" fmla="*/ 173982 w 4931582"/>
              <a:gd name="connsiteY5" fmla="*/ 4135040 h 4135040"/>
              <a:gd name="connsiteX6" fmla="*/ 155445 w 4931582"/>
              <a:gd name="connsiteY6" fmla="*/ 4095529 h 4135040"/>
              <a:gd name="connsiteX7" fmla="*/ 96519 w 4931582"/>
              <a:gd name="connsiteY7" fmla="*/ 3940386 h 4135040"/>
              <a:gd name="connsiteX8" fmla="*/ 727333 w 4931582"/>
              <a:gd name="connsiteY8" fmla="*/ 1034973 h 4135040"/>
              <a:gd name="connsiteX9" fmla="*/ 2102481 w 4931582"/>
              <a:gd name="connsiteY9" fmla="*/ 43895 h 4135040"/>
              <a:gd name="connsiteX10" fmla="*/ 2552210 w 4931582"/>
              <a:gd name="connsiteY10" fmla="*/ 121 h 413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31582" h="4135040">
                <a:moveTo>
                  <a:pt x="2552210" y="121"/>
                </a:moveTo>
                <a:cubicBezTo>
                  <a:pt x="3195748" y="6760"/>
                  <a:pt x="3804442" y="287311"/>
                  <a:pt x="4267212" y="466681"/>
                </a:cubicBezTo>
                <a:cubicBezTo>
                  <a:pt x="4468996" y="544715"/>
                  <a:pt x="4670782" y="622865"/>
                  <a:pt x="4871902" y="702362"/>
                </a:cubicBezTo>
                <a:lnTo>
                  <a:pt x="4931582" y="726580"/>
                </a:lnTo>
                <a:lnTo>
                  <a:pt x="4931582" y="4135040"/>
                </a:lnTo>
                <a:lnTo>
                  <a:pt x="173982" y="4135040"/>
                </a:lnTo>
                <a:lnTo>
                  <a:pt x="155445" y="4095529"/>
                </a:lnTo>
                <a:cubicBezTo>
                  <a:pt x="134157" y="4045291"/>
                  <a:pt x="114485" y="3993575"/>
                  <a:pt x="96519" y="3940386"/>
                </a:cubicBezTo>
                <a:cubicBezTo>
                  <a:pt x="-149797" y="3212027"/>
                  <a:pt x="80616" y="1935543"/>
                  <a:pt x="727333" y="1034973"/>
                </a:cubicBezTo>
                <a:cubicBezTo>
                  <a:pt x="1162734" y="428187"/>
                  <a:pt x="1634777" y="143879"/>
                  <a:pt x="2102481" y="43895"/>
                </a:cubicBezTo>
                <a:cubicBezTo>
                  <a:pt x="2253336" y="11643"/>
                  <a:pt x="2403701" y="-1412"/>
                  <a:pt x="2552210" y="121"/>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 name="Picture 2" descr="A picture containing text&#10;&#10;Description automatically generated">
            <a:extLst>
              <a:ext uri="{FF2B5EF4-FFF2-40B4-BE49-F238E27FC236}">
                <a16:creationId xmlns:a16="http://schemas.microsoft.com/office/drawing/2014/main" id="{953595FA-4485-43D2-8D09-38E0E080B3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74835" y="3780586"/>
            <a:ext cx="3695584" cy="2459243"/>
          </a:xfrm>
          <a:prstGeom prst="rect">
            <a:avLst/>
          </a:prstGeom>
        </p:spPr>
      </p:pic>
      <p:sp>
        <p:nvSpPr>
          <p:cNvPr id="23" name="TextBox 22">
            <a:extLst>
              <a:ext uri="{FF2B5EF4-FFF2-40B4-BE49-F238E27FC236}">
                <a16:creationId xmlns:a16="http://schemas.microsoft.com/office/drawing/2014/main" id="{FD097E04-F96C-43CA-B5D8-55A22E6D7F96}"/>
              </a:ext>
            </a:extLst>
          </p:cNvPr>
          <p:cNvSpPr txBox="1"/>
          <p:nvPr/>
        </p:nvSpPr>
        <p:spPr>
          <a:xfrm>
            <a:off x="1056443" y="2661423"/>
            <a:ext cx="3755253" cy="729495"/>
          </a:xfrm>
          <a:prstGeom prst="rect">
            <a:avLst/>
          </a:prstGeom>
          <a:noFill/>
        </p:spPr>
        <p:txBody>
          <a:bodyPr wrap="square">
            <a:spAutoFit/>
          </a:bodyPr>
          <a:lstStyle/>
          <a:p>
            <a:pPr marR="0" lvl="0" algn="l" defTabSz="914400" rtl="0" eaLnBrk="1" fontAlgn="auto" latinLnBrk="0" hangingPunct="1">
              <a:lnSpc>
                <a:spcPct val="125000"/>
              </a:lnSpc>
              <a:spcBef>
                <a:spcPts val="0"/>
              </a:spcBef>
              <a:spcAft>
                <a:spcPts val="800"/>
              </a:spcAft>
              <a:buClrTx/>
              <a:buSzTx/>
              <a:tabLst/>
              <a:defRPr/>
            </a:pPr>
            <a:r>
              <a:rPr kumimoji="0" lang="en-US" sz="3600" b="1" i="0" u="none" strike="noStrike" kern="1200" cap="none" spc="0" normalizeH="0" baseline="0" noProof="0" dirty="0">
                <a:ln>
                  <a:noFill/>
                </a:ln>
                <a:solidFill>
                  <a:srgbClr val="0774C6"/>
                </a:solidFill>
                <a:effectLst/>
                <a:uLnTx/>
                <a:uFillTx/>
                <a:latin typeface="Bangla" panose="03000603000000000000" pitchFamily="66" charset="0"/>
                <a:cs typeface="Bangla" panose="03000603000000000000" pitchFamily="66" charset="0"/>
              </a:rPr>
              <a:t>জাযাকুমুল্লাহি </a:t>
            </a:r>
            <a:r>
              <a:rPr kumimoji="0" lang="en-US" sz="3600" b="1" i="0" u="none" strike="noStrike" kern="1200" cap="none" spc="0" normalizeH="0" baseline="0" noProof="0" dirty="0" err="1">
                <a:ln>
                  <a:noFill/>
                </a:ln>
                <a:solidFill>
                  <a:srgbClr val="0774C6"/>
                </a:solidFill>
                <a:effectLst/>
                <a:uLnTx/>
                <a:uFillTx/>
                <a:latin typeface="Bangla" panose="03000603000000000000" pitchFamily="66" charset="0"/>
                <a:cs typeface="Bangla" panose="03000603000000000000" pitchFamily="66" charset="0"/>
              </a:rPr>
              <a:t>খাইরান</a:t>
            </a:r>
            <a:endParaRPr kumimoji="0" lang="en-US" sz="3600" b="1" i="0" u="none" strike="noStrike" kern="1200" cap="none" spc="0" normalizeH="0" baseline="0" noProof="0" dirty="0">
              <a:ln>
                <a:noFill/>
              </a:ln>
              <a:solidFill>
                <a:srgbClr val="0774C6"/>
              </a:solidFill>
              <a:effectLst/>
              <a:uLnTx/>
              <a:uFillTx/>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2586871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6F965E88-481F-4AC5-AA1E-DEC57FF30E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14036"/>
            <a:ext cx="7104950" cy="6363854"/>
          </a:xfrm>
          <a:prstGeom prst="rect">
            <a:avLst/>
          </a:prstGeom>
        </p:spPr>
      </p:pic>
      <p:sp>
        <p:nvSpPr>
          <p:cNvPr id="5" name="TextBox 4">
            <a:extLst>
              <a:ext uri="{FF2B5EF4-FFF2-40B4-BE49-F238E27FC236}">
                <a16:creationId xmlns:a16="http://schemas.microsoft.com/office/drawing/2014/main" id="{6FB58C81-F4BD-474D-A749-F7C6E8756B58}"/>
              </a:ext>
            </a:extLst>
          </p:cNvPr>
          <p:cNvSpPr txBox="1"/>
          <p:nvPr/>
        </p:nvSpPr>
        <p:spPr>
          <a:xfrm>
            <a:off x="845559" y="1648021"/>
            <a:ext cx="5726546" cy="342466"/>
          </a:xfrm>
          <a:prstGeom prst="rect">
            <a:avLst/>
          </a:prstGeom>
          <a:noFill/>
        </p:spPr>
        <p:txBody>
          <a:bodyPr wrap="square">
            <a:spAutoFit/>
          </a:bodyPr>
          <a:lstStyle/>
          <a:p>
            <a:pPr marL="0" marR="0">
              <a:lnSpc>
                <a:spcPct val="107000"/>
              </a:lnSpc>
              <a:spcBef>
                <a:spcPts val="0"/>
              </a:spcBef>
              <a:spcAft>
                <a:spcPts val="800"/>
              </a:spcAft>
            </a:pPr>
            <a:r>
              <a:rPr lang="en-US" sz="1600" dirty="0">
                <a:effectLst/>
                <a:latin typeface="Bangla" panose="03000603000000000000" pitchFamily="66"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descr="Background pattern&#10;&#10;Description automatically generated">
            <a:extLst>
              <a:ext uri="{FF2B5EF4-FFF2-40B4-BE49-F238E27FC236}">
                <a16:creationId xmlns:a16="http://schemas.microsoft.com/office/drawing/2014/main" id="{324E4441-0248-441D-B560-4FA79D7F6F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9891" y="314036"/>
            <a:ext cx="5072108" cy="6363854"/>
          </a:xfrm>
          <a:prstGeom prst="rect">
            <a:avLst/>
          </a:prstGeom>
        </p:spPr>
      </p:pic>
      <p:sp>
        <p:nvSpPr>
          <p:cNvPr id="10" name="TextBox 9">
            <a:extLst>
              <a:ext uri="{FF2B5EF4-FFF2-40B4-BE49-F238E27FC236}">
                <a16:creationId xmlns:a16="http://schemas.microsoft.com/office/drawing/2014/main" id="{AB4959DE-A53B-4AEE-B02A-34B323F7B9D9}"/>
              </a:ext>
            </a:extLst>
          </p:cNvPr>
          <p:cNvSpPr txBox="1"/>
          <p:nvPr/>
        </p:nvSpPr>
        <p:spPr>
          <a:xfrm>
            <a:off x="7392796" y="1334761"/>
            <a:ext cx="4663080" cy="491679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জান্নাত ও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জাহান্নামের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কলহ</a:t>
            </a:r>
            <a:endPar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নবী</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(ﷺ)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বললেন</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একদা</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জান্নাত ও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জাহান্নামের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বিবাদ</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হল</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জাহান্নাম</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বলল</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উদ্ধত</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অহংকারী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লোকেরা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থাকবে</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জান্নাত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বলল</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দুর্বল</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দরিদ্র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ব্যক্তিরা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ভিতরে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বসবাস</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করবে</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অতঃপর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তাআলা</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ফায়সালা</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করলেন</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জান্নাত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রহমত</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দ্বারা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আমি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প্রতি</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ইচ্ছা</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অনুগ্রহ</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করব</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জাহান্নাম</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শাস্তি</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দ্বারা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আমি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যাকে</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ইচ্ছা</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শাস্তি</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দেব</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তোমাদের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উভয়কেই</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পরিপূর্ণ</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দায়িত্ব</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মুসলিম</a:t>
            </a:r>
            <a:r>
              <a:rPr kumimoji="0" lang="en-US" sz="2400" b="0" i="0" u="none" strike="noStrike" kern="1200" cap="none" spc="0" normalizeH="0" baseline="0" noProof="0" dirty="0">
                <a:ln>
                  <a:noFill/>
                </a:ln>
                <a:solidFill>
                  <a:prstClr val="white"/>
                </a:solidFill>
                <a:effectLst/>
                <a:uLnTx/>
                <a:uFillTx/>
                <a:latin typeface="Bangla" panose="03000603000000000000" pitchFamily="66" charset="0"/>
                <a:ea typeface="Calibri" panose="020F0502020204030204" pitchFamily="34" charset="0"/>
                <a:cs typeface="Bangla" panose="03000603000000000000" pitchFamily="66" charset="0"/>
              </a:rPr>
              <a:t>)।</a:t>
            </a:r>
          </a:p>
        </p:txBody>
      </p:sp>
      <p:sp>
        <p:nvSpPr>
          <p:cNvPr id="12" name="TextBox 11">
            <a:extLst>
              <a:ext uri="{FF2B5EF4-FFF2-40B4-BE49-F238E27FC236}">
                <a16:creationId xmlns:a16="http://schemas.microsoft.com/office/drawing/2014/main" id="{E2642E06-C10F-499E-80BE-A494641725E0}"/>
              </a:ext>
            </a:extLst>
          </p:cNvPr>
          <p:cNvSpPr txBox="1"/>
          <p:nvPr/>
        </p:nvSpPr>
        <p:spPr>
          <a:xfrm>
            <a:off x="-62144" y="-71020"/>
            <a:ext cx="7167095" cy="6876282"/>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F6F28C"/>
                </a:solidFill>
                <a:effectLst/>
                <a:uLnTx/>
                <a:uFillTx/>
                <a:latin typeface="Bangla" panose="03000603000000000000" pitchFamily="66" charset="0"/>
                <a:ea typeface="Calibri" panose="020F0502020204030204" pitchFamily="34" charset="0"/>
                <a:cs typeface="Bangla" panose="03000603000000000000" pitchFamily="66" charset="0"/>
              </a:rPr>
              <a:t>জান্নাতের </a:t>
            </a:r>
            <a:r>
              <a:rPr kumimoji="0" lang="en-US" sz="2400" b="0" i="0" u="none" strike="noStrike" kern="1200" cap="none" spc="0" normalizeH="0" baseline="0" noProof="0" dirty="0" err="1">
                <a:ln>
                  <a:noFill/>
                </a:ln>
                <a:solidFill>
                  <a:srgbClr val="F6F28C"/>
                </a:solidFill>
                <a:effectLst/>
                <a:uLnTx/>
                <a:uFillTx/>
                <a:latin typeface="Bangla" panose="03000603000000000000" pitchFamily="66" charset="0"/>
                <a:ea typeface="Calibri" panose="020F0502020204030204" pitchFamily="34" charset="0"/>
                <a:cs typeface="Bangla" panose="03000603000000000000" pitchFamily="66" charset="0"/>
              </a:rPr>
              <a:t>সবচেয়ে</a:t>
            </a:r>
            <a:r>
              <a:rPr kumimoji="0" lang="en-US" sz="2400" b="0" i="0" u="none" strike="noStrike" kern="1200" cap="none" spc="0" normalizeH="0" baseline="0" noProof="0" dirty="0">
                <a:ln>
                  <a:noFill/>
                </a:ln>
                <a:solidFill>
                  <a:srgbClr val="F6F28C"/>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F6F28C"/>
                </a:solidFill>
                <a:effectLst/>
                <a:uLnTx/>
                <a:uFillTx/>
                <a:latin typeface="Bangla" panose="03000603000000000000" pitchFamily="66" charset="0"/>
                <a:ea typeface="Calibri" panose="020F0502020204030204" pitchFamily="34" charset="0"/>
                <a:cs typeface="Bangla" panose="03000603000000000000" pitchFamily="66" charset="0"/>
              </a:rPr>
              <a:t>বড়</a:t>
            </a:r>
            <a:r>
              <a:rPr kumimoji="0" lang="en-US" sz="2400" b="0" i="0" u="none" strike="noStrike" kern="1200" cap="none" spc="0" normalizeH="0" baseline="0" noProof="0" dirty="0">
                <a:ln>
                  <a:noFill/>
                </a:ln>
                <a:solidFill>
                  <a:srgbClr val="F6F28C"/>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F6F28C"/>
                </a:solidFill>
                <a:effectLst/>
                <a:uLnTx/>
                <a:uFillTx/>
                <a:latin typeface="Bangla" panose="03000603000000000000" pitchFamily="66" charset="0"/>
                <a:ea typeface="Calibri" panose="020F0502020204030204" pitchFamily="34" charset="0"/>
                <a:cs typeface="Bangla" panose="03000603000000000000" pitchFamily="66" charset="0"/>
              </a:rPr>
              <a:t>নেয়ামত</a:t>
            </a:r>
            <a:endParaRPr kumimoji="0" lang="en-US" sz="2400" b="0" i="0" u="none" strike="noStrike" kern="1200" cap="none" spc="0" normalizeH="0" baseline="0" noProof="0" dirty="0">
              <a:ln>
                <a:noFill/>
              </a:ln>
              <a:solidFill>
                <a:srgbClr val="F6F28C"/>
              </a:solidFill>
              <a:uLnTx/>
              <a:uFillTx/>
              <a:latin typeface="Bangla" panose="03000603000000000000" pitchFamily="66" charset="0"/>
              <a:ea typeface="Calibri" panose="020F0502020204030204" pitchFamily="34" charset="0"/>
              <a:cs typeface="Bangla" panose="03000603000000000000" pitchFamily="66" charset="0"/>
            </a:endParaRPr>
          </a:p>
          <a:p>
            <a:pPr marL="0" marR="0" lvl="0" indent="0" defTabSz="914400" rtl="0" eaLnBrk="1" fontAlgn="auto" latinLnBrk="0" hangingPunct="1">
              <a:lnSpc>
                <a:spcPct val="107000"/>
              </a:lnSpc>
              <a:spcBef>
                <a:spcPts val="0"/>
              </a:spcBef>
              <a:spcAft>
                <a:spcPts val="800"/>
              </a:spcAft>
              <a:buClrTx/>
              <a:buSzTx/>
              <a:buFontTx/>
              <a:buNone/>
              <a:tabLst/>
              <a:defRPr/>
            </a:pPr>
            <a:r>
              <a:rPr lang="en-US" sz="2400" dirty="0" err="1">
                <a:effectLst/>
                <a:latin typeface="Bangla" panose="03000603000000000000" pitchFamily="66" charset="0"/>
                <a:ea typeface="Calibri" panose="020F0502020204030204" pitchFamily="34" charset="0"/>
                <a:cs typeface="Bangla" panose="03000603000000000000" pitchFamily="66" charset="0"/>
              </a:rPr>
              <a:t>রাসুলল্লাহ</a:t>
            </a:r>
            <a:r>
              <a:rPr lang="en-US" sz="2400" dirty="0">
                <a:effectLst/>
                <a:latin typeface="Bangla" panose="03000603000000000000" pitchFamily="66" charset="0"/>
                <a:ea typeface="Calibri" panose="020F0502020204030204" pitchFamily="34" charset="0"/>
                <a:cs typeface="Bangla" panose="03000603000000000000" pitchFamily="66" charset="0"/>
              </a:rPr>
              <a:t> (ﷺ) </a:t>
            </a:r>
            <a:r>
              <a:rPr lang="en-US" sz="2400" dirty="0" err="1">
                <a:effectLst/>
                <a:latin typeface="Bangla" panose="03000603000000000000" pitchFamily="66" charset="0"/>
                <a:ea typeface="Calibri" panose="020F0502020204030204" pitchFamily="34" charset="0"/>
                <a:cs typeface="Bangla" panose="03000603000000000000" pitchFamily="66" charset="0"/>
              </a:rPr>
              <a:t>বলেছেন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জান্নাতীরা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যখন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জান্নাতে</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প্রবেশ</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যাবে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তখন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মহান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বরকতময়</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বলবেন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তোমরা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চাও</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যে</a:t>
            </a:r>
            <a:r>
              <a:rPr lang="en-US" sz="2400" dirty="0">
                <a:effectLst/>
                <a:latin typeface="Bangla" panose="03000603000000000000" pitchFamily="66" charset="0"/>
                <a:ea typeface="Calibri" panose="020F0502020204030204" pitchFamily="34" charset="0"/>
                <a:cs typeface="Bangla" panose="03000603000000000000" pitchFamily="66" charset="0"/>
              </a:rPr>
              <a:t>, আমি </a:t>
            </a:r>
            <a:r>
              <a:rPr lang="en-US" sz="2400" dirty="0" err="1">
                <a:effectLst/>
                <a:latin typeface="Bangla" panose="03000603000000000000" pitchFamily="66" charset="0"/>
                <a:ea typeface="Calibri" panose="020F0502020204030204" pitchFamily="34" charset="0"/>
                <a:cs typeface="Bangla" panose="03000603000000000000" pitchFamily="66" charset="0"/>
              </a:rPr>
              <a:t>তোমাদের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জন্য</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কিছু</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বেশি</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দিই</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বলবে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তুমি</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আমাদের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মুখমন্ডল</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উজ্জ্বল</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দাওনি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আমাদেরকে</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তুমি</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জান্নাতে</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প্রবিষ্ট</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করনি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এবং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জাহান্নাম</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থেকে</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মুক্তি</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দাওনি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অতঃপর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হঠা</a:t>
            </a:r>
            <a:r>
              <a:rPr lang="en-US" sz="2400" dirty="0">
                <a:effectLst/>
                <a:latin typeface="Bangla" panose="03000603000000000000" pitchFamily="66" charset="0"/>
                <a:ea typeface="Calibri" panose="020F0502020204030204" pitchFamily="34" charset="0"/>
                <a:cs typeface="Bangla" panose="03000603000000000000" pitchFamily="66" charset="0"/>
              </a:rPr>
              <a:t>ৎ </a:t>
            </a:r>
            <a:r>
              <a:rPr lang="en-US" sz="2400" dirty="0" err="1">
                <a:effectLst/>
                <a:latin typeface="Bangla" panose="03000603000000000000" pitchFamily="66" charset="0"/>
                <a:ea typeface="Calibri" panose="020F0502020204030204" pitchFamily="34" charset="0"/>
                <a:cs typeface="Bangla" panose="03000603000000000000" pitchFamily="66" charset="0"/>
              </a:rPr>
              <a:t>গর্বের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পর্দা</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সরিয়ে</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দেবেন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এবং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চেহারা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দর্শন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লাভ</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করবে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সুতরাং</a:t>
            </a:r>
            <a:r>
              <a:rPr lang="en-US" sz="2400" dirty="0">
                <a:effectLst/>
                <a:latin typeface="Bangla" panose="03000603000000000000" pitchFamily="66" charset="0"/>
                <a:ea typeface="Calibri" panose="020F0502020204030204" pitchFamily="34" charset="0"/>
                <a:cs typeface="Bangla" panose="03000603000000000000" pitchFamily="66" charset="0"/>
              </a:rPr>
              <a:t> জান্নাতের </a:t>
            </a:r>
            <a:r>
              <a:rPr lang="en-US" sz="2400" dirty="0" err="1">
                <a:effectLst/>
                <a:latin typeface="Bangla" panose="03000603000000000000" pitchFamily="66" charset="0"/>
                <a:ea typeface="Calibri" panose="020F0502020204030204" pitchFamily="34" charset="0"/>
                <a:cs typeface="Bangla" panose="03000603000000000000" pitchFamily="66" charset="0"/>
              </a:rPr>
              <a:t>লব্ধ</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যাবতীয়</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সুখ-সামগ্রীর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মধ্যে</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জান্নাতীদের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নিকট</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তাদের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প্রভুর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দর্শন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দীদার</a:t>
            </a:r>
            <a:r>
              <a:rPr lang="en-US" sz="2400" dirty="0">
                <a:effectLst/>
                <a:latin typeface="Bangla" panose="03000603000000000000" pitchFamily="66" charset="0"/>
                <a:ea typeface="Calibri" panose="020F0502020204030204" pitchFamily="34" charset="0"/>
                <a:cs typeface="Bangla" panose="03000603000000000000" pitchFamily="66" charset="0"/>
              </a:rPr>
              <a:t>)ই </a:t>
            </a:r>
            <a:r>
              <a:rPr lang="en-US" sz="2400" dirty="0" err="1">
                <a:effectLst/>
                <a:latin typeface="Bangla" panose="03000603000000000000" pitchFamily="66" charset="0"/>
                <a:ea typeface="Calibri" panose="020F0502020204030204" pitchFamily="34" charset="0"/>
                <a:cs typeface="Bangla" panose="03000603000000000000" pitchFamily="66" charset="0"/>
              </a:rPr>
              <a:t>হবে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সবচেয়ে</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বেশী</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প্রিয়</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মুসলিম</a:t>
            </a:r>
            <a:r>
              <a:rPr lang="en-US" sz="2400" dirty="0">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400" dirty="0" err="1">
                <a:effectLst/>
                <a:latin typeface="Bangla" panose="03000603000000000000" pitchFamily="66" charset="0"/>
                <a:ea typeface="Calibri" panose="020F0502020204030204" pitchFamily="34" charset="0"/>
                <a:cs typeface="Bangla" panose="03000603000000000000" pitchFamily="66" charset="0"/>
              </a:rPr>
              <a:t>মহান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বলেছেন</a:t>
            </a:r>
            <a:r>
              <a:rPr lang="en-US" sz="2400" dirty="0">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err="1">
                <a:effectLst/>
                <a:latin typeface="Bangla" panose="03000603000000000000" pitchFamily="66" charset="0"/>
                <a:ea typeface="Calibri" panose="020F0502020204030204" pitchFamily="34" charset="0"/>
                <a:cs typeface="Bangla" panose="03000603000000000000" pitchFamily="66" charset="0"/>
              </a:rPr>
              <a:t>যারা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কল্যাণকর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কাজ</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তাদের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জন্য</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রয়েছে</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কল্যাণ</a:t>
            </a:r>
            <a:r>
              <a:rPr lang="en-US" sz="2400" dirty="0">
                <a:effectLst/>
                <a:latin typeface="Bangla" panose="03000603000000000000" pitchFamily="66" charset="0"/>
                <a:ea typeface="Calibri" panose="020F0502020204030204" pitchFamily="34" charset="0"/>
                <a:cs typeface="Bangla" panose="03000603000000000000" pitchFamily="66" charset="0"/>
              </a:rPr>
              <a:t> (জান্নাত) </a:t>
            </a:r>
            <a:r>
              <a:rPr lang="en-US" sz="2400" dirty="0" err="1">
                <a:effectLst/>
                <a:latin typeface="Bangla" panose="03000603000000000000" pitchFamily="66" charset="0"/>
                <a:ea typeface="Calibri" panose="020F0502020204030204" pitchFamily="34" charset="0"/>
                <a:cs typeface="Bangla" panose="03000603000000000000" pitchFamily="66" charset="0"/>
              </a:rPr>
              <a:t>এবং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অধিক</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দীদার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তাদের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মুখমন্ডলকে</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মলিনতা</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আচ্ছন্ন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করবে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এবং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লাঞ্ছনাও</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তারাই</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হচ্ছে</a:t>
            </a:r>
            <a:r>
              <a:rPr lang="en-US" sz="2400" dirty="0">
                <a:effectLst/>
                <a:latin typeface="Bangla" panose="03000603000000000000" pitchFamily="66" charset="0"/>
                <a:ea typeface="Calibri" panose="020F0502020204030204" pitchFamily="34" charset="0"/>
                <a:cs typeface="Bangla" panose="03000603000000000000" pitchFamily="66" charset="0"/>
              </a:rPr>
              <a:t> জান্নাতের </a:t>
            </a:r>
            <a:r>
              <a:rPr lang="en-US" sz="2400" dirty="0" err="1">
                <a:effectLst/>
                <a:latin typeface="Bangla" panose="03000603000000000000" pitchFamily="66" charset="0"/>
                <a:ea typeface="Calibri" panose="020F0502020204030204" pitchFamily="34" charset="0"/>
                <a:cs typeface="Bangla" panose="03000603000000000000" pitchFamily="66" charset="0"/>
              </a:rPr>
              <a:t>অধিবাসী</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ওর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মধ্যে</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অনন্তকাল</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বাস</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করবে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ইউনুসঃ</a:t>
            </a:r>
            <a:r>
              <a:rPr lang="en-US" sz="2400" dirty="0">
                <a:effectLst/>
                <a:latin typeface="Bangla" panose="03000603000000000000" pitchFamily="66" charset="0"/>
                <a:ea typeface="Calibri" panose="020F0502020204030204" pitchFamily="34" charset="0"/>
                <a:cs typeface="Bangla" panose="03000603000000000000" pitchFamily="66" charset="0"/>
              </a:rPr>
              <a:t> ২৬) </a:t>
            </a:r>
          </a:p>
          <a:p>
            <a:pPr marL="0" marR="0">
              <a:lnSpc>
                <a:spcPct val="107000"/>
              </a:lnSpc>
              <a:spcBef>
                <a:spcPts val="0"/>
              </a:spcBef>
              <a:spcAft>
                <a:spcPts val="800"/>
              </a:spcAft>
            </a:pPr>
            <a:r>
              <a:rPr lang="en-US" sz="2400" dirty="0" err="1">
                <a:effectLst/>
                <a:latin typeface="Bangla" panose="03000603000000000000" pitchFamily="66" charset="0"/>
                <a:ea typeface="Calibri" panose="020F0502020204030204" pitchFamily="34" charset="0"/>
                <a:cs typeface="Bangla" panose="03000603000000000000" pitchFamily="66" charset="0"/>
              </a:rPr>
              <a:t>সেদিন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বহু</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মুখমন্ডল</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উজ্জ্বল</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হবে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তাদের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প্রতিপালকের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দিকে</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তাকিয়ে</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থাকবে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কিয়ামাহঃ</a:t>
            </a:r>
            <a:r>
              <a:rPr lang="en-US" sz="2400" dirty="0">
                <a:effectLst/>
                <a:latin typeface="Bangla" panose="03000603000000000000" pitchFamily="66" charset="0"/>
                <a:ea typeface="Calibri" panose="020F0502020204030204" pitchFamily="34" charset="0"/>
                <a:cs typeface="Bangla" panose="03000603000000000000" pitchFamily="66" charset="0"/>
              </a:rPr>
              <a:t> ২২-২৩)</a:t>
            </a:r>
          </a:p>
        </p:txBody>
      </p:sp>
    </p:spTree>
    <p:extLst>
      <p:ext uri="{BB962C8B-B14F-4D97-AF65-F5344CB8AC3E}">
        <p14:creationId xmlns:p14="http://schemas.microsoft.com/office/powerpoint/2010/main" val="1618552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up of some flowers&#10;&#10;Description automatically generated with medium confidence">
            <a:extLst>
              <a:ext uri="{FF2B5EF4-FFF2-40B4-BE49-F238E27FC236}">
                <a16:creationId xmlns:a16="http://schemas.microsoft.com/office/drawing/2014/main" id="{EAAB4A91-DC15-4F6F-AB83-F6D52D6172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39341"/>
            <a:ext cx="1056443" cy="2818660"/>
          </a:xfrm>
          <a:prstGeom prst="rect">
            <a:avLst/>
          </a:prstGeom>
        </p:spPr>
      </p:pic>
      <p:sp>
        <p:nvSpPr>
          <p:cNvPr id="4" name="TextBox 3">
            <a:extLst>
              <a:ext uri="{FF2B5EF4-FFF2-40B4-BE49-F238E27FC236}">
                <a16:creationId xmlns:a16="http://schemas.microsoft.com/office/drawing/2014/main" id="{F137A9D0-A759-4502-85D8-52378F61DA1D}"/>
              </a:ext>
            </a:extLst>
          </p:cNvPr>
          <p:cNvSpPr txBox="1"/>
          <p:nvPr/>
        </p:nvSpPr>
        <p:spPr>
          <a:xfrm>
            <a:off x="2823099" y="0"/>
            <a:ext cx="6400060" cy="523220"/>
          </a:xfrm>
          <a:prstGeom prst="rect">
            <a:avLst/>
          </a:prstGeom>
          <a:noFill/>
        </p:spPr>
        <p:txBody>
          <a:bodyPr wrap="square">
            <a:spAutoFit/>
          </a:bodyPr>
          <a:lstStyle/>
          <a:p>
            <a:r>
              <a:rPr lang="as-IN" sz="2800" dirty="0">
                <a:latin typeface="Bangla" panose="03000603000000000000" pitchFamily="66" charset="0"/>
                <a:cs typeface="Bangla" panose="03000603000000000000" pitchFamily="66" charset="0"/>
              </a:rPr>
              <a:t>জীবিত অবস্থায় জান্নাতের সুসংবাদপ্রাপ্ত হয়েছিলেন যারাঃ</a:t>
            </a:r>
            <a:endParaRPr lang="en-US" sz="2800" dirty="0">
              <a:latin typeface="Bangla" panose="03000603000000000000" pitchFamily="66" charset="0"/>
              <a:cs typeface="Bangla" panose="03000603000000000000" pitchFamily="66" charset="0"/>
            </a:endParaRPr>
          </a:p>
        </p:txBody>
      </p:sp>
      <p:sp>
        <p:nvSpPr>
          <p:cNvPr id="6" name="TextBox 5">
            <a:extLst>
              <a:ext uri="{FF2B5EF4-FFF2-40B4-BE49-F238E27FC236}">
                <a16:creationId xmlns:a16="http://schemas.microsoft.com/office/drawing/2014/main" id="{4991C8AC-A804-4AA1-9795-0149CDE4F010}"/>
              </a:ext>
            </a:extLst>
          </p:cNvPr>
          <p:cNvSpPr txBox="1"/>
          <p:nvPr/>
        </p:nvSpPr>
        <p:spPr>
          <a:xfrm>
            <a:off x="393622" y="484063"/>
            <a:ext cx="3422343" cy="2308324"/>
          </a:xfrm>
          <a:prstGeom prst="rect">
            <a:avLst/>
          </a:prstGeom>
          <a:noFill/>
        </p:spPr>
        <p:txBody>
          <a:bodyPr wrap="square">
            <a:spAutoFit/>
          </a:bodyPr>
          <a:lstStyle/>
          <a:p>
            <a:r>
              <a:rPr lang="as-IN" sz="2000" dirty="0">
                <a:latin typeface="Bangla" panose="03000603000000000000" pitchFamily="66" charset="0"/>
                <a:cs typeface="Bangla" panose="03000603000000000000" pitchFamily="66" charset="0"/>
              </a:rPr>
              <a:t>সকল আম্বিয়া (আলাইহিমুস সালাম) জান্নাতী। মহানবী</a:t>
            </a:r>
            <a:r>
              <a:rPr lang="en-US" sz="2000" dirty="0">
                <a:latin typeface="Bangla" panose="03000603000000000000" pitchFamily="66" charset="0"/>
                <a:cs typeface="Bangla" panose="03000603000000000000" pitchFamily="66" charset="0"/>
              </a:rPr>
              <a:t> </a:t>
            </a:r>
            <a:r>
              <a:rPr lang="ar-AE" sz="2000" dirty="0">
                <a:latin typeface="Bangla" panose="03000603000000000000" pitchFamily="66" charset="0"/>
              </a:rPr>
              <a:t>ﷺ</a:t>
            </a:r>
            <a:r>
              <a:rPr lang="en-US" sz="2000" dirty="0">
                <a:latin typeface="Bangla" panose="03000603000000000000" pitchFamily="66" charset="0"/>
                <a:cs typeface="Bangla" panose="03000603000000000000" pitchFamily="66" charset="0"/>
              </a:rPr>
              <a:t> </a:t>
            </a:r>
            <a:r>
              <a:rPr lang="as-IN" sz="2000" dirty="0">
                <a:latin typeface="Bangla" panose="03000603000000000000" pitchFamily="66" charset="0"/>
                <a:cs typeface="Bangla" panose="03000603000000000000" pitchFamily="66" charset="0"/>
              </a:rPr>
              <a:t>কর্তৃক দশজন সাহাবী একত্রে জান্নাতের সুসংবাদ পেয়েছিলেন। (আহমাদ, আবু দাউদ, তিরমিযী প্রমুখ)। এঁদেরকে ‘আশারায়ে মুবাশশারাহ’ বলা হয়। এঁদের মধ্যে রয়েছেন চার খলীফা।</a:t>
            </a:r>
          </a:p>
        </p:txBody>
      </p:sp>
      <p:sp>
        <p:nvSpPr>
          <p:cNvPr id="8" name="TextBox 7">
            <a:extLst>
              <a:ext uri="{FF2B5EF4-FFF2-40B4-BE49-F238E27FC236}">
                <a16:creationId xmlns:a16="http://schemas.microsoft.com/office/drawing/2014/main" id="{0B4F7023-ECDE-4C33-BED0-E6F3B87E53DB}"/>
              </a:ext>
            </a:extLst>
          </p:cNvPr>
          <p:cNvSpPr txBox="1"/>
          <p:nvPr/>
        </p:nvSpPr>
        <p:spPr>
          <a:xfrm>
            <a:off x="1442020" y="2607181"/>
            <a:ext cx="5956307" cy="3785652"/>
          </a:xfrm>
          <a:prstGeom prst="rect">
            <a:avLst/>
          </a:prstGeom>
          <a:noFill/>
        </p:spPr>
        <p:txBody>
          <a:bodyPr wrap="square">
            <a:spAutoFit/>
          </a:bodyPr>
          <a:lstStyle/>
          <a:p>
            <a:endParaRPr lang="en-US" sz="2000" dirty="0">
              <a:solidFill>
                <a:srgbClr val="F6F28C"/>
              </a:solidFill>
              <a:latin typeface="Bangla" panose="03000603000000000000" pitchFamily="66" charset="0"/>
              <a:cs typeface="Bangla" panose="03000603000000000000" pitchFamily="66" charset="0"/>
            </a:endParaRPr>
          </a:p>
          <a:p>
            <a:endParaRPr lang="as-IN" sz="2000" dirty="0">
              <a:solidFill>
                <a:srgbClr val="F6F28C"/>
              </a:solidFill>
              <a:latin typeface="Bangla" panose="03000603000000000000" pitchFamily="66" charset="0"/>
              <a:cs typeface="Bangla" panose="03000603000000000000" pitchFamily="66" charset="0"/>
            </a:endParaRPr>
          </a:p>
          <a:p>
            <a:r>
              <a:rPr lang="as-IN" sz="2000" dirty="0">
                <a:solidFill>
                  <a:srgbClr val="F6F28C"/>
                </a:solidFill>
                <a:latin typeface="Bangla" panose="03000603000000000000" pitchFamily="66" charset="0"/>
                <a:cs typeface="Bangla" panose="03000603000000000000" pitchFamily="66" charset="0"/>
              </a:rPr>
              <a:t>এ ছাড়াও যারা পৃথিবীতেই ‘জান্নাতী’ বলে ঘোষিত হয়েছেন, তারা হলেনঃ</a:t>
            </a:r>
          </a:p>
          <a:p>
            <a:r>
              <a:rPr lang="as-IN" sz="2000" dirty="0">
                <a:solidFill>
                  <a:srgbClr val="F6F28C"/>
                </a:solidFill>
                <a:latin typeface="Bangla" panose="03000603000000000000" pitchFamily="66" charset="0"/>
                <a:cs typeface="Bangla" panose="03000603000000000000" pitchFamily="66" charset="0"/>
              </a:rPr>
              <a:t>১। শহীদগণের সর্দার হামযাহ বিন আব্দিল মুত্তালিব। (সঃ জামে ৩৫৬৯নং)</a:t>
            </a:r>
          </a:p>
          <a:p>
            <a:r>
              <a:rPr lang="as-IN" sz="2000" dirty="0">
                <a:solidFill>
                  <a:srgbClr val="F6F28C"/>
                </a:solidFill>
                <a:latin typeface="Bangla" panose="03000603000000000000" pitchFamily="66" charset="0"/>
                <a:cs typeface="Bangla" panose="03000603000000000000" pitchFamily="66" charset="0"/>
              </a:rPr>
              <a:t>২। জাফর বিন আবী তালেব । (তিরমিযী, আবু য়্যালা, হাকেম)</a:t>
            </a:r>
          </a:p>
          <a:p>
            <a:r>
              <a:rPr lang="as-IN" sz="2000" dirty="0">
                <a:solidFill>
                  <a:srgbClr val="F6F28C"/>
                </a:solidFill>
                <a:latin typeface="Bangla" panose="03000603000000000000" pitchFamily="66" charset="0"/>
                <a:cs typeface="Bangla" panose="03000603000000000000" pitchFamily="66" charset="0"/>
              </a:rPr>
              <a:t>৩। আব্দুল্লাহ বিন সালাম। (আহমাদ, তাবারানী, হাকেম)</a:t>
            </a:r>
          </a:p>
          <a:p>
            <a:r>
              <a:rPr lang="as-IN" sz="2000" dirty="0">
                <a:solidFill>
                  <a:srgbClr val="F6F28C"/>
                </a:solidFill>
                <a:latin typeface="Bangla" panose="03000603000000000000" pitchFamily="66" charset="0"/>
                <a:cs typeface="Bangla" panose="03000603000000000000" pitchFamily="66" charset="0"/>
              </a:rPr>
              <a:t>৪৷ যায়দ বিন হারেসাহ (রাঃ)। (সঃ জামে’ ৩৩৬ ১নং)</a:t>
            </a:r>
          </a:p>
          <a:p>
            <a:r>
              <a:rPr lang="as-IN" sz="2000" dirty="0">
                <a:solidFill>
                  <a:srgbClr val="F6F28C"/>
                </a:solidFill>
                <a:latin typeface="Bangla" panose="03000603000000000000" pitchFamily="66" charset="0"/>
                <a:cs typeface="Bangla" panose="03000603000000000000" pitchFamily="66" charset="0"/>
              </a:rPr>
              <a:t>৫। যায়দ বিন আমর বিন নুফাইল (রাঃ)। (ঐ ৩৩৬২নং)</a:t>
            </a:r>
          </a:p>
          <a:p>
            <a:r>
              <a:rPr lang="as-IN" sz="2000" dirty="0">
                <a:solidFill>
                  <a:srgbClr val="F6F28C"/>
                </a:solidFill>
                <a:latin typeface="Bangla" panose="03000603000000000000" pitchFamily="66" charset="0"/>
                <a:cs typeface="Bangla" panose="03000603000000000000" pitchFamily="66" charset="0"/>
              </a:rPr>
              <a:t>৬। হারেসাহ বিন নুমান (রাঃ)। (তিরমিযী, হাকেম)</a:t>
            </a:r>
          </a:p>
          <a:p>
            <a:r>
              <a:rPr lang="as-IN" sz="2000" dirty="0">
                <a:solidFill>
                  <a:srgbClr val="F6F28C"/>
                </a:solidFill>
                <a:latin typeface="Bangla" panose="03000603000000000000" pitchFamily="66" charset="0"/>
                <a:cs typeface="Bangla" panose="03000603000000000000" pitchFamily="66" charset="0"/>
              </a:rPr>
              <a:t>৭। বিলাল বিন রাবাহ (রাঃ)।</a:t>
            </a:r>
            <a:endParaRPr lang="en-US" sz="2000" dirty="0">
              <a:solidFill>
                <a:srgbClr val="F6F28C"/>
              </a:solidFill>
              <a:latin typeface="Bangla" panose="03000603000000000000" pitchFamily="66" charset="0"/>
              <a:cs typeface="Bangla" panose="03000603000000000000" pitchFamily="66" charset="0"/>
            </a:endParaRPr>
          </a:p>
          <a:p>
            <a:r>
              <a:rPr lang="as-IN" sz="2000" dirty="0">
                <a:solidFill>
                  <a:srgbClr val="F6F28C"/>
                </a:solidFill>
                <a:latin typeface="Bangla" panose="03000603000000000000" pitchFamily="66" charset="0"/>
                <a:cs typeface="Bangla" panose="03000603000000000000" pitchFamily="66" charset="0"/>
              </a:rPr>
              <a:t> ৮। আবুদ দাহদাহ (রাঃ)। </a:t>
            </a:r>
            <a:endParaRPr lang="en-US" sz="2000" dirty="0">
              <a:solidFill>
                <a:srgbClr val="F6F28C"/>
              </a:solidFill>
              <a:latin typeface="Bangla" panose="03000603000000000000" pitchFamily="66" charset="0"/>
              <a:cs typeface="Bangla" panose="03000603000000000000" pitchFamily="66" charset="0"/>
            </a:endParaRPr>
          </a:p>
          <a:p>
            <a:r>
              <a:rPr lang="as-IN" sz="2000" dirty="0">
                <a:solidFill>
                  <a:srgbClr val="F6F28C"/>
                </a:solidFill>
                <a:latin typeface="Bangla" panose="03000603000000000000" pitchFamily="66" charset="0"/>
                <a:cs typeface="Bangla" panose="03000603000000000000" pitchFamily="66" charset="0"/>
              </a:rPr>
              <a:t>৯। অরাাহ বিন নাওফাল (রাঃ)। (হাকেম, সঃ জামে ৭১৯৭নং)</a:t>
            </a:r>
          </a:p>
        </p:txBody>
      </p:sp>
      <p:pic>
        <p:nvPicPr>
          <p:cNvPr id="10" name="Picture 9" descr="Diagram&#10;&#10;Description automatically generated">
            <a:extLst>
              <a:ext uri="{FF2B5EF4-FFF2-40B4-BE49-F238E27FC236}">
                <a16:creationId xmlns:a16="http://schemas.microsoft.com/office/drawing/2014/main" id="{89C4815D-9ECC-4694-9402-980EED2603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0686" y="523220"/>
            <a:ext cx="6280027" cy="2201664"/>
          </a:xfrm>
          <a:prstGeom prst="rect">
            <a:avLst/>
          </a:prstGeom>
        </p:spPr>
      </p:pic>
      <p:sp>
        <p:nvSpPr>
          <p:cNvPr id="12" name="TextBox 11">
            <a:extLst>
              <a:ext uri="{FF2B5EF4-FFF2-40B4-BE49-F238E27FC236}">
                <a16:creationId xmlns:a16="http://schemas.microsoft.com/office/drawing/2014/main" id="{03409738-1DD6-466B-9949-B68599F5C612}"/>
              </a:ext>
            </a:extLst>
          </p:cNvPr>
          <p:cNvSpPr txBox="1"/>
          <p:nvPr/>
        </p:nvSpPr>
        <p:spPr>
          <a:xfrm>
            <a:off x="4731940" y="656937"/>
            <a:ext cx="6613494" cy="196257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সুপ্রসিদ্ধ </a:t>
            </a:r>
            <a:r>
              <a:rPr kumimoji="0" lang="en-US" sz="2400" b="0" i="0" u="none" strike="noStrike" kern="1200" cap="none" spc="0" normalizeH="0" baseline="0" noProof="0" dirty="0" err="1">
                <a:ln>
                  <a:noFill/>
                </a:ln>
                <a:solidFill>
                  <a:srgbClr val="0070C0"/>
                </a:solidFill>
                <a:effectLst/>
                <a:uLnTx/>
                <a:uFillTx/>
                <a:latin typeface="Bangla" panose="03000603000000000000" pitchFamily="66" charset="0"/>
                <a:ea typeface="+mn-ea"/>
                <a:cs typeface="Bangla" panose="03000603000000000000" pitchFamily="66" charset="0"/>
              </a:rPr>
              <a:t>সম্মানীত</a:t>
            </a:r>
            <a:r>
              <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0070C0"/>
                </a:solidFill>
                <a:effectLst/>
                <a:uLnTx/>
                <a:uFillTx/>
                <a:latin typeface="Bangla" panose="03000603000000000000" pitchFamily="66" charset="0"/>
                <a:ea typeface="+mn-ea"/>
                <a:cs typeface="Bangla" panose="03000603000000000000" pitchFamily="66" charset="0"/>
              </a:rPr>
              <a:t>চার</a:t>
            </a:r>
            <a:r>
              <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0070C0"/>
                </a:solidFill>
                <a:effectLst/>
                <a:uLnTx/>
                <a:uFillTx/>
                <a:latin typeface="Bangla" panose="03000603000000000000" pitchFamily="66" charset="0"/>
                <a:ea typeface="+mn-ea"/>
                <a:cs typeface="Bangla" panose="03000603000000000000" pitchFamily="66" charset="0"/>
              </a:rPr>
              <a:t>খলিফা</a:t>
            </a:r>
            <a:r>
              <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0070C0"/>
                </a:solidFill>
                <a:effectLst/>
                <a:uLnTx/>
                <a:uFillTx/>
                <a:latin typeface="Bangla" panose="03000603000000000000" pitchFamily="66" charset="0"/>
                <a:ea typeface="+mn-ea"/>
                <a:cs typeface="Bangla" panose="03000603000000000000" pitchFamily="66" charset="0"/>
              </a:rPr>
              <a:t>হলেন</a:t>
            </a:r>
            <a:r>
              <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               হযরত </a:t>
            </a:r>
            <a:r>
              <a:rPr kumimoji="0" lang="as-IN"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আবু বাকর</a:t>
            </a:r>
            <a:r>
              <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0070C0"/>
                </a:solidFill>
                <a:effectLst/>
                <a:uLnTx/>
                <a:uFillTx/>
                <a:latin typeface="Bangla" panose="03000603000000000000" pitchFamily="66" charset="0"/>
                <a:ea typeface="+mn-ea"/>
                <a:cs typeface="Bangla" panose="03000603000000000000" pitchFamily="66" charset="0"/>
              </a:rPr>
              <a:t>রা</a:t>
            </a:r>
            <a:r>
              <a:rPr kumimoji="0" lang="as-IN"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 </a:t>
            </a:r>
            <a:endPar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                হযরত </a:t>
            </a:r>
            <a:r>
              <a:rPr kumimoji="0" lang="en-US" sz="2400" b="0" i="0" u="none" strike="noStrike" kern="1200" cap="none" spc="0" normalizeH="0" baseline="0" noProof="0" dirty="0" err="1">
                <a:ln>
                  <a:noFill/>
                </a:ln>
                <a:solidFill>
                  <a:srgbClr val="0070C0"/>
                </a:solidFill>
                <a:effectLst/>
                <a:uLnTx/>
                <a:uFillTx/>
                <a:latin typeface="Bangla" panose="03000603000000000000" pitchFamily="66" charset="0"/>
                <a:ea typeface="+mn-ea"/>
                <a:cs typeface="Bangla" panose="03000603000000000000" pitchFamily="66" charset="0"/>
              </a:rPr>
              <a:t>উমর</a:t>
            </a:r>
            <a:r>
              <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0070C0"/>
                </a:solidFill>
                <a:effectLst/>
                <a:uLnTx/>
                <a:uFillTx/>
                <a:latin typeface="Bangla" panose="03000603000000000000" pitchFamily="66" charset="0"/>
                <a:ea typeface="+mn-ea"/>
                <a:cs typeface="Bangla" panose="03000603000000000000" pitchFamily="66" charset="0"/>
              </a:rPr>
              <a:t>রা</a:t>
            </a:r>
            <a:endPar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                  হযরত </a:t>
            </a:r>
            <a:r>
              <a:rPr kumimoji="0" lang="en-US" sz="2400" b="0" i="0" u="none" strike="noStrike" kern="1200" cap="none" spc="0" normalizeH="0" baseline="0" noProof="0" dirty="0" err="1">
                <a:ln>
                  <a:noFill/>
                </a:ln>
                <a:solidFill>
                  <a:srgbClr val="0070C0"/>
                </a:solidFill>
                <a:effectLst/>
                <a:uLnTx/>
                <a:uFillTx/>
                <a:latin typeface="Bangla" panose="03000603000000000000" pitchFamily="66" charset="0"/>
                <a:ea typeface="+mn-ea"/>
                <a:cs typeface="Bangla" panose="03000603000000000000" pitchFamily="66" charset="0"/>
              </a:rPr>
              <a:t>উসমান</a:t>
            </a:r>
            <a:r>
              <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0070C0"/>
                </a:solidFill>
                <a:effectLst/>
                <a:uLnTx/>
                <a:uFillTx/>
                <a:latin typeface="Bangla" panose="03000603000000000000" pitchFamily="66" charset="0"/>
                <a:ea typeface="+mn-ea"/>
                <a:cs typeface="Bangla" panose="03000603000000000000" pitchFamily="66" charset="0"/>
              </a:rPr>
              <a:t>রা</a:t>
            </a:r>
            <a:endPar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                    হযরত </a:t>
            </a:r>
            <a:r>
              <a:rPr kumimoji="0" lang="en-US" sz="2400" b="0" i="0" u="none" strike="noStrike" kern="1200" cap="none" spc="0" normalizeH="0" baseline="0" noProof="0" dirty="0" err="1">
                <a:ln>
                  <a:noFill/>
                </a:ln>
                <a:solidFill>
                  <a:srgbClr val="0070C0"/>
                </a:solidFill>
                <a:effectLst/>
                <a:uLnTx/>
                <a:uFillTx/>
                <a:latin typeface="Bangla" panose="03000603000000000000" pitchFamily="66" charset="0"/>
                <a:ea typeface="+mn-ea"/>
                <a:cs typeface="Bangla" panose="03000603000000000000" pitchFamily="66" charset="0"/>
              </a:rPr>
              <a:t>আলী</a:t>
            </a:r>
            <a:r>
              <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0070C0"/>
                </a:solidFill>
                <a:effectLst/>
                <a:uLnTx/>
                <a:uFillTx/>
                <a:latin typeface="Bangla" panose="03000603000000000000" pitchFamily="66" charset="0"/>
                <a:ea typeface="+mn-ea"/>
                <a:cs typeface="Bangla" panose="03000603000000000000" pitchFamily="66" charset="0"/>
              </a:rPr>
              <a:t>রা</a:t>
            </a:r>
            <a:endParaRPr kumimoji="0" lang="en-US" sz="24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endParaRPr>
          </a:p>
        </p:txBody>
      </p:sp>
      <p:pic>
        <p:nvPicPr>
          <p:cNvPr id="14" name="Picture 13" descr="A picture containing fabric&#10;&#10;Description automatically generated">
            <a:extLst>
              <a:ext uri="{FF2B5EF4-FFF2-40B4-BE49-F238E27FC236}">
                <a16:creationId xmlns:a16="http://schemas.microsoft.com/office/drawing/2014/main" id="{42692D38-4CEC-44F9-B2B5-69AA2258B3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55698" y="2749544"/>
            <a:ext cx="4536302" cy="2577058"/>
          </a:xfrm>
          <a:prstGeom prst="rect">
            <a:avLst/>
          </a:prstGeom>
        </p:spPr>
      </p:pic>
      <p:sp>
        <p:nvSpPr>
          <p:cNvPr id="18" name="TextBox 17">
            <a:extLst>
              <a:ext uri="{FF2B5EF4-FFF2-40B4-BE49-F238E27FC236}">
                <a16:creationId xmlns:a16="http://schemas.microsoft.com/office/drawing/2014/main" id="{EEBBE9E4-7B4C-40CB-992B-858C4F2754AB}"/>
              </a:ext>
            </a:extLst>
          </p:cNvPr>
          <p:cNvSpPr txBox="1"/>
          <p:nvPr/>
        </p:nvSpPr>
        <p:spPr>
          <a:xfrm>
            <a:off x="8280419" y="2667242"/>
            <a:ext cx="6130030" cy="267765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rPr>
              <a:t>আর অবশিষ্ট হলেনঃ</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rPr>
              <a:t>হযরত </a:t>
            </a:r>
            <a:r>
              <a:rPr kumimoji="0" lang="as-IN"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rPr>
              <a:t>তালহা,</a:t>
            </a:r>
            <a:endPar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rPr>
              <a:t>হযরত</a:t>
            </a:r>
            <a:r>
              <a:rPr kumimoji="0" lang="as-IN"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rPr>
              <a:t> যুবাইর,</a:t>
            </a:r>
            <a:endPar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rPr>
              <a:t>হযরত</a:t>
            </a:r>
            <a:r>
              <a:rPr kumimoji="0" lang="as-IN"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rPr>
              <a:t> আব্দুর রহমান বিন আওফ,</a:t>
            </a:r>
            <a:endPar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rPr>
              <a:t>হযরত</a:t>
            </a:r>
            <a:r>
              <a:rPr kumimoji="0" lang="as-IN"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rPr>
              <a:t> সা’দ বিন আবী অক্কাস, </a:t>
            </a:r>
            <a:endPar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rPr>
              <a:t>হযরত </a:t>
            </a:r>
            <a:r>
              <a:rPr kumimoji="0" lang="as-IN"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rPr>
              <a:t>সাঈদ বিন যায়দ ও</a:t>
            </a:r>
            <a:endPar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rPr>
              <a:t>হযরত</a:t>
            </a:r>
            <a:r>
              <a:rPr kumimoji="0" lang="as-IN" sz="2400" b="0" i="0" u="none" strike="noStrike" kern="1200" cap="none" spc="0" normalizeH="0" baseline="0" noProof="0" dirty="0">
                <a:ln>
                  <a:noFill/>
                </a:ln>
                <a:solidFill>
                  <a:srgbClr val="A81BD7"/>
                </a:solidFill>
                <a:effectLst/>
                <a:uLnTx/>
                <a:uFillTx/>
                <a:latin typeface="Bangla" panose="03000603000000000000" pitchFamily="66" charset="0"/>
                <a:ea typeface="+mn-ea"/>
                <a:cs typeface="Bangla" panose="03000603000000000000" pitchFamily="66" charset="0"/>
              </a:rPr>
              <a:t> আবু উবাইদাহ (রাঃ)।</a:t>
            </a:r>
          </a:p>
        </p:txBody>
      </p:sp>
    </p:spTree>
    <p:extLst>
      <p:ext uri="{BB962C8B-B14F-4D97-AF65-F5344CB8AC3E}">
        <p14:creationId xmlns:p14="http://schemas.microsoft.com/office/powerpoint/2010/main" val="2464936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716D9D-E7CD-46E1-9876-0354D1740980}"/>
              </a:ext>
            </a:extLst>
          </p:cNvPr>
          <p:cNvSpPr txBox="1"/>
          <p:nvPr/>
        </p:nvSpPr>
        <p:spPr>
          <a:xfrm>
            <a:off x="332509" y="101600"/>
            <a:ext cx="11859490" cy="6186309"/>
          </a:xfrm>
          <a:prstGeom prst="rect">
            <a:avLst/>
          </a:prstGeom>
          <a:noFill/>
        </p:spPr>
        <p:txBody>
          <a:bodyPr wrap="square">
            <a:spAutoFit/>
          </a:bodyPr>
          <a:lstStyle/>
          <a:p>
            <a:r>
              <a:rPr lang="as-IN" dirty="0">
                <a:solidFill>
                  <a:srgbClr val="FCD9F9"/>
                </a:solidFill>
                <a:latin typeface="Bangla" panose="03000603000000000000" pitchFamily="66" charset="0"/>
                <a:cs typeface="Bangla" panose="03000603000000000000" pitchFamily="66" charset="0"/>
              </a:rPr>
              <a:t>আবু মূসা আশআরী (রাঃ) হতে বর্ণিত, একদা তিনি নিজ বাড়িতে ওযু করে বাইরে গেলেন এবং (মনে মনে) বললেন যে, আজ আমি অবশ্যই আল্লাহর রসূল (</a:t>
            </a:r>
            <a:r>
              <a:rPr lang="ar-AE" dirty="0">
                <a:solidFill>
                  <a:srgbClr val="FCD9F9"/>
                </a:solidFill>
                <a:latin typeface="Bangla" panose="03000603000000000000" pitchFamily="66" charset="0"/>
              </a:rPr>
              <a:t>ﷺ)-</a:t>
            </a:r>
            <a:r>
              <a:rPr lang="as-IN" dirty="0">
                <a:solidFill>
                  <a:srgbClr val="FCD9F9"/>
                </a:solidFill>
                <a:latin typeface="Bangla" panose="03000603000000000000" pitchFamily="66" charset="0"/>
                <a:cs typeface="Bangla" panose="03000603000000000000" pitchFamily="66" charset="0"/>
              </a:rPr>
              <a:t>এর সাহচর্যে থাকব। সুতরাং তিনি মসজিদে গিয়ে আল্লাহর রসূল (</a:t>
            </a:r>
            <a:r>
              <a:rPr lang="ar-AE" dirty="0">
                <a:solidFill>
                  <a:srgbClr val="FCD9F9"/>
                </a:solidFill>
                <a:latin typeface="Bangla" panose="03000603000000000000" pitchFamily="66" charset="0"/>
              </a:rPr>
              <a:t>ﷺ) </a:t>
            </a:r>
            <a:r>
              <a:rPr lang="as-IN" dirty="0">
                <a:solidFill>
                  <a:srgbClr val="FCD9F9"/>
                </a:solidFill>
                <a:latin typeface="Bangla" panose="03000603000000000000" pitchFamily="66" charset="0"/>
                <a:cs typeface="Bangla" panose="03000603000000000000" pitchFamily="66" charset="0"/>
              </a:rPr>
              <a:t>সম্পর্কে জিজ্ঞাসাবাদ করলেন। সাহাবীগণ উত্তর দিলেন যে, তিনি এই দিকে গমন করেছেন। আবু মূসা (রাঃ) বলেন, আমি তাঁর পশ্চাতে চলতে থাকলাম এবং তাঁর সম্বন্ধে জিজ্ঞাসা করতে থাকলাম। শেষ পর্যন্ত তিনি ‘আরীস’ কুয়ার (সন্নিকটবর্তী একটি বাগানে) প্রবেশ করলেন। আমি (বাগানের) প্রবেশ দ্বারের পাশে বসে থাকলাম। শেষ পর্যন্ত রাসূলুল্লাহ (</a:t>
            </a:r>
            <a:r>
              <a:rPr lang="ar-AE" dirty="0">
                <a:solidFill>
                  <a:srgbClr val="FCD9F9"/>
                </a:solidFill>
                <a:latin typeface="Bangla" panose="03000603000000000000" pitchFamily="66" charset="0"/>
              </a:rPr>
              <a:t>ﷺ) </a:t>
            </a:r>
            <a:r>
              <a:rPr lang="as-IN" dirty="0">
                <a:solidFill>
                  <a:srgbClr val="FCD9F9"/>
                </a:solidFill>
                <a:latin typeface="Bangla" panose="03000603000000000000" pitchFamily="66" charset="0"/>
                <a:cs typeface="Bangla" panose="03000603000000000000" pitchFamily="66" charset="0"/>
              </a:rPr>
              <a:t>পেশাব-পায়খানা সমাধা করে ওযু করলেন। অতঃপর আমি উঠে তাঁর দিকে অগ্রসর হলাম। দেখলাম, তিনি আরীস’ কুয়ার পাড়ের মাঝখানে পায়ের নলা খুলে পা দুটো তাতে ঝুলিয়ে বসে আছেন। আমি তাঁকে সালাম দিয়ে আবার ফিরে এসে প্রবেশ পথে বসে রইলাম। আর মনে মনে বললাম যে, আজ আমি অবশ্যই আল্লাহর রসুলের দ্বার রক্ষক হব। সুতরাং আবু বাকর (রাঃ) এসে দরজায় ধাক্কা দিলেন। আমি জিজ্ঞাসা করলাম, আপনি কে?” তিনি উত্তরে বললেন, ‘আবু বাকর। আমি বললাম, একটু থামুন। তারপর আমি আল্লাহর রসূল (</a:t>
            </a:r>
            <a:r>
              <a:rPr lang="ar-AE" dirty="0">
                <a:solidFill>
                  <a:srgbClr val="FCD9F9"/>
                </a:solidFill>
                <a:latin typeface="Bangla" panose="03000603000000000000" pitchFamily="66" charset="0"/>
              </a:rPr>
              <a:t>ﷺ) </a:t>
            </a:r>
            <a:r>
              <a:rPr lang="as-IN" dirty="0">
                <a:solidFill>
                  <a:srgbClr val="FCD9F9"/>
                </a:solidFill>
                <a:latin typeface="Bangla" panose="03000603000000000000" pitchFamily="66" charset="0"/>
                <a:cs typeface="Bangla" panose="03000603000000000000" pitchFamily="66" charset="0"/>
              </a:rPr>
              <a:t>এর নিকট গিয়ে নিবেদন করলাম, হে আল্লাহ রসূল! উনি আবু বাকর, প্রবেশ করার অনুমতি চাচ্ছেন। তিনি বললেন, 'ওকে অনুমতি দাও। আর তার সাথে জান্নাতের সুসংবাদ জানিয়ে দাও। সুতরাং আমি আবূ বাকর (রাঃ) এর নিকট এসে বললাম, “প্রবেশ করুন। আর রাসূলুল্লাহ (</a:t>
            </a:r>
            <a:r>
              <a:rPr lang="ar-AE" dirty="0">
                <a:solidFill>
                  <a:srgbClr val="FCD9F9"/>
                </a:solidFill>
                <a:latin typeface="Bangla" panose="03000603000000000000" pitchFamily="66" charset="0"/>
              </a:rPr>
              <a:t>ﷺ) </a:t>
            </a:r>
            <a:r>
              <a:rPr lang="as-IN" dirty="0">
                <a:solidFill>
                  <a:srgbClr val="FCD9F9"/>
                </a:solidFill>
                <a:latin typeface="Bangla" panose="03000603000000000000" pitchFamily="66" charset="0"/>
                <a:cs typeface="Bangla" panose="03000603000000000000" pitchFamily="66" charset="0"/>
              </a:rPr>
              <a:t>আপনাকে জান্নাতের সুসংবাদ জানাচ্ছেন। আবূ বাকর প্রবেশ করলেন এবং কুয়ার পাড়ে রাসূলুল্লাহ (</a:t>
            </a:r>
            <a:r>
              <a:rPr lang="ar-AE" dirty="0">
                <a:solidFill>
                  <a:srgbClr val="FCD9F9"/>
                </a:solidFill>
                <a:latin typeface="Bangla" panose="03000603000000000000" pitchFamily="66" charset="0"/>
              </a:rPr>
              <a:t>ﷺ) </a:t>
            </a:r>
            <a:r>
              <a:rPr lang="as-IN" dirty="0">
                <a:solidFill>
                  <a:srgbClr val="FCD9F9"/>
                </a:solidFill>
                <a:latin typeface="Bangla" panose="03000603000000000000" pitchFamily="66" charset="0"/>
                <a:cs typeface="Bangla" panose="03000603000000000000" pitchFamily="66" charset="0"/>
              </a:rPr>
              <a:t>এর ডান দিকে পায়ের নলার কাপড় তুলে পা দুখানি কুয়াতে ঝুলিয়ে রাসূলুল্লাহ (</a:t>
            </a:r>
            <a:r>
              <a:rPr lang="ar-AE" dirty="0">
                <a:solidFill>
                  <a:srgbClr val="FCD9F9"/>
                </a:solidFill>
                <a:latin typeface="Bangla" panose="03000603000000000000" pitchFamily="66" charset="0"/>
              </a:rPr>
              <a:t>ﷺ) </a:t>
            </a:r>
            <a:r>
              <a:rPr lang="as-IN" dirty="0">
                <a:solidFill>
                  <a:srgbClr val="FCD9F9"/>
                </a:solidFill>
                <a:latin typeface="Bangla" panose="03000603000000000000" pitchFamily="66" charset="0"/>
                <a:cs typeface="Bangla" panose="03000603000000000000" pitchFamily="66" charset="0"/>
              </a:rPr>
              <a:t>এর মত বসে পড়লেন।</a:t>
            </a:r>
          </a:p>
          <a:p>
            <a:endParaRPr lang="as-IN" dirty="0">
              <a:solidFill>
                <a:srgbClr val="FCD9F9"/>
              </a:solidFill>
              <a:latin typeface="Bangla" panose="03000603000000000000" pitchFamily="66" charset="0"/>
              <a:cs typeface="Bangla" panose="03000603000000000000" pitchFamily="66" charset="0"/>
            </a:endParaRPr>
          </a:p>
          <a:p>
            <a:r>
              <a:rPr lang="as-IN" dirty="0">
                <a:solidFill>
                  <a:srgbClr val="FCD9F9"/>
                </a:solidFill>
                <a:latin typeface="Bangla" panose="03000603000000000000" pitchFamily="66" charset="0"/>
                <a:cs typeface="Bangla" panose="03000603000000000000" pitchFamily="66" charset="0"/>
              </a:rPr>
              <a:t>আমি পুনরায় দ্বার প্রান্তে ফিরে এসে বসে গেলাম। আমি মনে মনে বললাম, আমার ভাইকে ওযু করা অবস্থায় ছেড়ে এসেছি; (ওযুর পরে) সে আমার পশ্চাতে আসবে। আল্লাহ যদি তার জন্য কল্যাণ চান, তাহলে তাকে (এখানে আনবেন। হঠাৎ একটি লোক এসে দরজা নড়াল। আমি জিজ্ঞাসা করলাম, কে? সে বলল, উমার বিন খাত্তাব। আমি বললাম, একটু থামুন। অতঃপর আমি রসূল (</a:t>
            </a:r>
            <a:r>
              <a:rPr lang="ar-AE" dirty="0">
                <a:solidFill>
                  <a:srgbClr val="FCD9F9"/>
                </a:solidFill>
                <a:latin typeface="Bangla" panose="03000603000000000000" pitchFamily="66" charset="0"/>
              </a:rPr>
              <a:t>ﷺ) </a:t>
            </a:r>
            <a:r>
              <a:rPr lang="as-IN" dirty="0">
                <a:solidFill>
                  <a:srgbClr val="FCD9F9"/>
                </a:solidFill>
                <a:latin typeface="Bangla" panose="03000603000000000000" pitchFamily="66" charset="0"/>
                <a:cs typeface="Bangla" panose="03000603000000000000" pitchFamily="66" charset="0"/>
              </a:rPr>
              <a:t>এর কাছে এসে নিবেদন করলাম যে, উনি উমার। প্রবেশ অনুমতি চাচ্ছেন। তিনি বললেন, ওকে অনুমতি দাও এবং ওকেও জান্নাতের সুসংবাদ জানাও। সুতরাং আমি উমারের নিকট এসে বললাম, রাসুলুল্লাহ (</a:t>
            </a:r>
            <a:r>
              <a:rPr lang="ar-AE" dirty="0">
                <a:solidFill>
                  <a:srgbClr val="FCD9F9"/>
                </a:solidFill>
                <a:latin typeface="Bangla" panose="03000603000000000000" pitchFamily="66" charset="0"/>
              </a:rPr>
              <a:t>ﷺ) </a:t>
            </a:r>
            <a:r>
              <a:rPr lang="as-IN" dirty="0">
                <a:solidFill>
                  <a:srgbClr val="FCD9F9"/>
                </a:solidFill>
                <a:latin typeface="Bangla" panose="03000603000000000000" pitchFamily="66" charset="0"/>
                <a:cs typeface="Bangla" panose="03000603000000000000" pitchFamily="66" charset="0"/>
              </a:rPr>
              <a:t>আপনাকে প্রবেশ অনুমতি দিচ্ছেন এবং জান্নাতের শুভ সংবাদও জানাচ্ছেন। সুতরাং তিনি ভিতরে প্রবেশ করলেন এবং কুয়ার পাড়ে আল্লাহর রসূল (</a:t>
            </a:r>
            <a:r>
              <a:rPr lang="ar-AE" dirty="0">
                <a:solidFill>
                  <a:srgbClr val="FCD9F9"/>
                </a:solidFill>
                <a:latin typeface="Bangla" panose="03000603000000000000" pitchFamily="66" charset="0"/>
              </a:rPr>
              <a:t>ﷺ) </a:t>
            </a:r>
            <a:r>
              <a:rPr lang="as-IN" dirty="0">
                <a:solidFill>
                  <a:srgbClr val="FCD9F9"/>
                </a:solidFill>
                <a:latin typeface="Bangla" panose="03000603000000000000" pitchFamily="66" charset="0"/>
                <a:cs typeface="Bangla" panose="03000603000000000000" pitchFamily="66" charset="0"/>
              </a:rPr>
              <a:t>এর বাম পাশে কুয়ায় পা ঝুলিয়ে বসে পড়লেন।</a:t>
            </a:r>
          </a:p>
          <a:p>
            <a:endParaRPr lang="as-IN" dirty="0">
              <a:solidFill>
                <a:srgbClr val="FCD9F9"/>
              </a:solidFill>
              <a:latin typeface="Bangla" panose="03000603000000000000" pitchFamily="66" charset="0"/>
              <a:cs typeface="Bangla" panose="03000603000000000000" pitchFamily="66" charset="0"/>
            </a:endParaRPr>
          </a:p>
          <a:p>
            <a:r>
              <a:rPr lang="as-IN" dirty="0">
                <a:solidFill>
                  <a:srgbClr val="FCD9F9"/>
                </a:solidFill>
                <a:latin typeface="Bangla" panose="03000603000000000000" pitchFamily="66" charset="0"/>
                <a:cs typeface="Bangla" panose="03000603000000000000" pitchFamily="66" charset="0"/>
              </a:rPr>
              <a:t>আমি আবার সেখানে ফিরে এসে বসে পড়লাম। আর মনে মনে বলতে থাকলাম, আল্লাহ যদি আমার ভায়ের মঙ্গল চান, তাহলে অবশ্যই তাকে নিয়ে আসবেন। (ইত্যবসরে) হঠাৎ একটি লোক দরজা নড়াল। আমি জিজ্ঞাসা করলাম, আপনি কে? সে বলল, আমি উসমান ইবনে আফফান। আমি বললাম, একটু থামুন। তারপর আমি রাসূলুল্লাহ (</a:t>
            </a:r>
            <a:r>
              <a:rPr lang="ar-AE" dirty="0">
                <a:solidFill>
                  <a:srgbClr val="FCD9F9"/>
                </a:solidFill>
                <a:latin typeface="Bangla" panose="03000603000000000000" pitchFamily="66" charset="0"/>
              </a:rPr>
              <a:t>ﷺ) </a:t>
            </a:r>
            <a:r>
              <a:rPr lang="as-IN" dirty="0">
                <a:solidFill>
                  <a:srgbClr val="FCD9F9"/>
                </a:solidFill>
                <a:latin typeface="Bangla" panose="03000603000000000000" pitchFamily="66" charset="0"/>
                <a:cs typeface="Bangla" panose="03000603000000000000" pitchFamily="66" charset="0"/>
              </a:rPr>
              <a:t>এর নিকট এসে তাঁর সম্পর্কে অবহিত করলাম। তিনি বললেন, ওকে অনুমতি দাও। আর জান্নাতের সুসংবাদ জানাও। তবে ওর জীবনে বিপর্যয় আছে। আমি ফিরে এসে তাঁকে বললাম, ‘প্রবেশ করুন। আর রাসূলুল্লাহ (</a:t>
            </a:r>
            <a:r>
              <a:rPr lang="ar-AE" dirty="0">
                <a:solidFill>
                  <a:srgbClr val="FCD9F9"/>
                </a:solidFill>
                <a:latin typeface="Bangla" panose="03000603000000000000" pitchFamily="66" charset="0"/>
              </a:rPr>
              <a:t>ﷺ) </a:t>
            </a:r>
            <a:r>
              <a:rPr lang="as-IN" dirty="0">
                <a:solidFill>
                  <a:srgbClr val="FCD9F9"/>
                </a:solidFill>
                <a:latin typeface="Bangla" panose="03000603000000000000" pitchFamily="66" charset="0"/>
                <a:cs typeface="Bangla" panose="03000603000000000000" pitchFamily="66" charset="0"/>
              </a:rPr>
              <a:t>আপনাকে জান্নাতের সুসংবাদ জানাচ্ছেন। তবে আপনার বিপর্যয় আছে। সুতরাং তিনি সেখানে প্রবেশ করে দেখলেন যে, কুয়ার এক পাড় পূর্ণ হয়েছে। ফলে তিনি তাঁদের সামনের অপর পাড়ে গিয়ে বসে গেলেন। (বুখারী-মুসলিম)।</a:t>
            </a:r>
          </a:p>
        </p:txBody>
      </p:sp>
    </p:spTree>
    <p:extLst>
      <p:ext uri="{BB962C8B-B14F-4D97-AF65-F5344CB8AC3E}">
        <p14:creationId xmlns:p14="http://schemas.microsoft.com/office/powerpoint/2010/main" val="527345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EF5A53-0A64-4CA5-B9C7-1CB97CB5C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2" name="Freeform: Shape 11">
            <a:extLst>
              <a:ext uri="{FF2B5EF4-FFF2-40B4-BE49-F238E27FC236}">
                <a16:creationId xmlns:a16="http://schemas.microsoft.com/office/drawing/2014/main" id="{34ABFBEA-4EB0-4D02-A2C0-1733CD3D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4" name="Freeform: Shape 13">
            <a:extLst>
              <a:ext uri="{FF2B5EF4-FFF2-40B4-BE49-F238E27FC236}">
                <a16:creationId xmlns:a16="http://schemas.microsoft.com/office/drawing/2014/main" id="{19E083F6-57F4-487B-A766-EA0462B1E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6" name="Rectangle 15">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B15E4E"/>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8" name="Freeform: Shape 17">
            <a:extLst>
              <a:ext uri="{FF2B5EF4-FFF2-40B4-BE49-F238E27FC236}">
                <a16:creationId xmlns:a16="http://schemas.microsoft.com/office/drawing/2014/main" id="{CBD8B1E7-EF0A-4118-A804-D7F559784B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Shape&#10;&#10;Description automatically generated">
            <a:extLst>
              <a:ext uri="{FF2B5EF4-FFF2-40B4-BE49-F238E27FC236}">
                <a16:creationId xmlns:a16="http://schemas.microsoft.com/office/drawing/2014/main" id="{E90D5CF7-BE97-4FFF-9E4A-A1CBECFB29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803616" cy="6858000"/>
          </a:xfrm>
          <a:prstGeom prst="rect">
            <a:avLst/>
          </a:prstGeom>
        </p:spPr>
      </p:pic>
      <p:sp>
        <p:nvSpPr>
          <p:cNvPr id="20" name="Freeform: Shape 19">
            <a:extLst>
              <a:ext uri="{FF2B5EF4-FFF2-40B4-BE49-F238E27FC236}">
                <a16:creationId xmlns:a16="http://schemas.microsoft.com/office/drawing/2014/main" id="{3B2B1500-BB55-471C-8A9E-67288297EC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886451" y="529224"/>
            <a:ext cx="6305549" cy="6328777"/>
          </a:xfrm>
          <a:custGeom>
            <a:avLst/>
            <a:gdLst>
              <a:gd name="connsiteX0" fmla="*/ 0 w 4212773"/>
              <a:gd name="connsiteY0" fmla="*/ 0 h 6498740"/>
              <a:gd name="connsiteX1" fmla="*/ 159023 w 4212773"/>
              <a:gd name="connsiteY1" fmla="*/ 12872 h 6498740"/>
              <a:gd name="connsiteX2" fmla="*/ 1697597 w 4212773"/>
              <a:gd name="connsiteY2" fmla="*/ 306418 h 6498740"/>
              <a:gd name="connsiteX3" fmla="*/ 4047822 w 4212773"/>
              <a:gd name="connsiteY3" fmla="*/ 3511272 h 6498740"/>
              <a:gd name="connsiteX4" fmla="*/ 3551503 w 4212773"/>
              <a:gd name="connsiteY4" fmla="*/ 6184235 h 6498740"/>
              <a:gd name="connsiteX5" fmla="*/ 3163159 w 4212773"/>
              <a:gd name="connsiteY5" fmla="*/ 6459073 h 6498740"/>
              <a:gd name="connsiteX6" fmla="*/ 3092077 w 4212773"/>
              <a:gd name="connsiteY6" fmla="*/ 6498740 h 6498740"/>
              <a:gd name="connsiteX7" fmla="*/ 0 w 4212773"/>
              <a:gd name="connsiteY7" fmla="*/ 6498740 h 6498740"/>
              <a:gd name="connsiteX8" fmla="*/ 0 w 4212773"/>
              <a:gd name="connsiteY8" fmla="*/ 0 h 6498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12773" h="6498740">
                <a:moveTo>
                  <a:pt x="0" y="0"/>
                </a:moveTo>
                <a:lnTo>
                  <a:pt x="159023" y="12872"/>
                </a:lnTo>
                <a:cubicBezTo>
                  <a:pt x="659101" y="63644"/>
                  <a:pt x="1176498" y="175345"/>
                  <a:pt x="1697597" y="306418"/>
                </a:cubicBezTo>
                <a:cubicBezTo>
                  <a:pt x="3312474" y="712392"/>
                  <a:pt x="3742395" y="1999786"/>
                  <a:pt x="4047822" y="3511272"/>
                </a:cubicBezTo>
                <a:cubicBezTo>
                  <a:pt x="4252232" y="4523358"/>
                  <a:pt x="4422733" y="5443193"/>
                  <a:pt x="3551503" y="6184235"/>
                </a:cubicBezTo>
                <a:cubicBezTo>
                  <a:pt x="3429343" y="6288166"/>
                  <a:pt x="3299185" y="6378784"/>
                  <a:pt x="3163159" y="6459073"/>
                </a:cubicBezTo>
                <a:lnTo>
                  <a:pt x="3092077" y="6498740"/>
                </a:lnTo>
                <a:lnTo>
                  <a:pt x="0" y="649874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3045E22C-A99D-41BB-AF14-EF1B1E745A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1608" y="323849"/>
            <a:ext cx="6130391" cy="6534151"/>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Light"/>
            </a:endParaRPr>
          </a:p>
        </p:txBody>
      </p:sp>
      <p:sp>
        <p:nvSpPr>
          <p:cNvPr id="3" name="TextBox 2">
            <a:extLst>
              <a:ext uri="{FF2B5EF4-FFF2-40B4-BE49-F238E27FC236}">
                <a16:creationId xmlns:a16="http://schemas.microsoft.com/office/drawing/2014/main" id="{92D710A6-F4D0-4506-941C-AEDE8ACFAB5B}"/>
              </a:ext>
            </a:extLst>
          </p:cNvPr>
          <p:cNvSpPr txBox="1"/>
          <p:nvPr/>
        </p:nvSpPr>
        <p:spPr>
          <a:xfrm>
            <a:off x="7620000" y="2299787"/>
            <a:ext cx="3810000" cy="2286000"/>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400" kern="1200" dirty="0" err="1">
                <a:solidFill>
                  <a:srgbClr val="F6F28C"/>
                </a:solidFill>
                <a:latin typeface="Bangla" panose="03000603000000000000" pitchFamily="66" charset="0"/>
                <a:ea typeface="+mj-ea"/>
                <a:cs typeface="Bangla" panose="03000603000000000000" pitchFamily="66" charset="0"/>
              </a:rPr>
              <a:t>দুনিয়াতে</a:t>
            </a:r>
            <a:r>
              <a:rPr lang="en-US" sz="4400" kern="1200" dirty="0">
                <a:solidFill>
                  <a:srgbClr val="F6F28C"/>
                </a:solidFill>
                <a:latin typeface="Bangla" panose="03000603000000000000" pitchFamily="66" charset="0"/>
                <a:ea typeface="+mj-ea"/>
                <a:cs typeface="Bangla" panose="03000603000000000000" pitchFamily="66" charset="0"/>
              </a:rPr>
              <a:t> </a:t>
            </a:r>
            <a:r>
              <a:rPr lang="en-US" sz="4400" kern="1200" dirty="0" err="1">
                <a:solidFill>
                  <a:srgbClr val="F6F28C"/>
                </a:solidFill>
                <a:latin typeface="Bangla" panose="03000603000000000000" pitchFamily="66" charset="0"/>
                <a:ea typeface="+mj-ea"/>
                <a:cs typeface="Bangla" panose="03000603000000000000" pitchFamily="66" charset="0"/>
              </a:rPr>
              <a:t>থাকাবস্থায়</a:t>
            </a:r>
            <a:r>
              <a:rPr lang="en-US" sz="4400" kern="1200" dirty="0">
                <a:solidFill>
                  <a:srgbClr val="F6F28C"/>
                </a:solidFill>
                <a:latin typeface="Bangla" panose="03000603000000000000" pitchFamily="66" charset="0"/>
                <a:ea typeface="+mj-ea"/>
                <a:cs typeface="Bangla" panose="03000603000000000000" pitchFamily="66" charset="0"/>
              </a:rPr>
              <a:t> জান্নাতের </a:t>
            </a:r>
            <a:r>
              <a:rPr lang="en-US" sz="4400" kern="1200" dirty="0" err="1">
                <a:solidFill>
                  <a:srgbClr val="F6F28C"/>
                </a:solidFill>
                <a:latin typeface="Bangla" panose="03000603000000000000" pitchFamily="66" charset="0"/>
                <a:ea typeface="+mj-ea"/>
                <a:cs typeface="Bangla" panose="03000603000000000000" pitchFamily="66" charset="0"/>
              </a:rPr>
              <a:t>সুসংবাদপ্রাপ্ত</a:t>
            </a:r>
            <a:r>
              <a:rPr lang="en-US" sz="4400" kern="1200" dirty="0">
                <a:solidFill>
                  <a:srgbClr val="F6F28C"/>
                </a:solidFill>
                <a:latin typeface="Bangla" panose="03000603000000000000" pitchFamily="66" charset="0"/>
                <a:ea typeface="+mj-ea"/>
                <a:cs typeface="Bangla" panose="03000603000000000000" pitchFamily="66" charset="0"/>
              </a:rPr>
              <a:t> </a:t>
            </a:r>
            <a:r>
              <a:rPr lang="en-US" sz="4400" kern="1200" dirty="0" err="1">
                <a:solidFill>
                  <a:srgbClr val="F6F28C"/>
                </a:solidFill>
                <a:latin typeface="Bangla" panose="03000603000000000000" pitchFamily="66" charset="0"/>
                <a:ea typeface="+mj-ea"/>
                <a:cs typeface="Bangla" panose="03000603000000000000" pitchFamily="66" charset="0"/>
              </a:rPr>
              <a:t>নারী</a:t>
            </a:r>
            <a:endParaRPr lang="en-US" sz="4400" kern="1200" dirty="0">
              <a:solidFill>
                <a:srgbClr val="F6F28C"/>
              </a:solidFill>
              <a:latin typeface="Bangla" panose="03000603000000000000" pitchFamily="66" charset="0"/>
              <a:ea typeface="+mj-ea"/>
              <a:cs typeface="Bangla" panose="03000603000000000000" pitchFamily="66" charset="0"/>
            </a:endParaRPr>
          </a:p>
        </p:txBody>
      </p:sp>
      <p:sp>
        <p:nvSpPr>
          <p:cNvPr id="17" name="TextBox 16">
            <a:extLst>
              <a:ext uri="{FF2B5EF4-FFF2-40B4-BE49-F238E27FC236}">
                <a16:creationId xmlns:a16="http://schemas.microsoft.com/office/drawing/2014/main" id="{B19FC248-D8AA-4ED5-BBD5-854E43EE6769}"/>
              </a:ext>
            </a:extLst>
          </p:cNvPr>
          <p:cNvSpPr txBox="1"/>
          <p:nvPr/>
        </p:nvSpPr>
        <p:spPr>
          <a:xfrm>
            <a:off x="1406830" y="1505252"/>
            <a:ext cx="1365961" cy="1268617"/>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১।খাদিজা </a:t>
            </a:r>
            <a:r>
              <a:rPr kumimoji="0" lang="en-US" sz="20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রা</a:t>
            </a:r>
            <a:endPar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2000" dirty="0">
                <a:solidFill>
                  <a:srgbClr val="F61BD6"/>
                </a:solidFill>
                <a:latin typeface="Bangla" panose="03000603000000000000" pitchFamily="66" charset="0"/>
                <a:ea typeface="Calibri" panose="020F0502020204030204" pitchFamily="34" charset="0"/>
                <a:cs typeface="Bangla" panose="03000603000000000000" pitchFamily="66" charset="0"/>
              </a:rPr>
              <a:t>২</a:t>
            </a:r>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আয়েশা </a:t>
            </a:r>
            <a:r>
              <a:rPr kumimoji="0" lang="en-US" sz="20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lang="en-US" sz="2000" dirty="0">
                <a:solidFill>
                  <a:srgbClr val="F61BD6"/>
                </a:solidFill>
                <a:latin typeface="Bangla" panose="03000603000000000000" pitchFamily="66" charset="0"/>
                <a:ea typeface="Calibri" panose="020F0502020204030204" pitchFamily="34" charset="0"/>
                <a:cs typeface="Bangla" panose="03000603000000000000" pitchFamily="66" charset="0"/>
              </a:rPr>
              <a:t>৩</a:t>
            </a:r>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হাফসা </a:t>
            </a:r>
            <a:r>
              <a:rPr kumimoji="0" lang="en-US" sz="20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p>
        </p:txBody>
      </p:sp>
      <p:sp>
        <p:nvSpPr>
          <p:cNvPr id="19" name="TextBox 18">
            <a:extLst>
              <a:ext uri="{FF2B5EF4-FFF2-40B4-BE49-F238E27FC236}">
                <a16:creationId xmlns:a16="http://schemas.microsoft.com/office/drawing/2014/main" id="{D76E1FC5-F7BC-4950-9356-F7247D31E6D7}"/>
              </a:ext>
            </a:extLst>
          </p:cNvPr>
          <p:cNvSpPr txBox="1"/>
          <p:nvPr/>
        </p:nvSpPr>
        <p:spPr>
          <a:xfrm>
            <a:off x="2708080" y="1622677"/>
            <a:ext cx="1908308" cy="404791"/>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2000" dirty="0">
                <a:solidFill>
                  <a:srgbClr val="F61BD6"/>
                </a:solidFill>
                <a:latin typeface="Bangla" panose="03000603000000000000" pitchFamily="66" charset="0"/>
                <a:ea typeface="Calibri" panose="020F0502020204030204" pitchFamily="34" charset="0"/>
                <a:cs typeface="Bangla" panose="03000603000000000000" pitchFamily="66" charset="0"/>
              </a:rPr>
              <a:t>   ৪</a:t>
            </a:r>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ফাতিমা</a:t>
            </a:r>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p>
        </p:txBody>
      </p:sp>
      <p:sp>
        <p:nvSpPr>
          <p:cNvPr id="21" name="TextBox 20">
            <a:extLst>
              <a:ext uri="{FF2B5EF4-FFF2-40B4-BE49-F238E27FC236}">
                <a16:creationId xmlns:a16="http://schemas.microsoft.com/office/drawing/2014/main" id="{338D8C5F-9C6A-4B81-A902-9E8228B1EBCA}"/>
              </a:ext>
            </a:extLst>
          </p:cNvPr>
          <p:cNvSpPr txBox="1"/>
          <p:nvPr/>
        </p:nvSpPr>
        <p:spPr>
          <a:xfrm>
            <a:off x="1677879" y="2773869"/>
            <a:ext cx="5631579" cy="2993192"/>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৭)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উম্মে</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সুলাইম</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৮)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গুমায়সা</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বিনতে</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মিলহান</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৯)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রবী</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বিনতে</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মুআওয়ায</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১০)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সুমাইয়া</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১১)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সুয়াইরা</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আসাদিয়া</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১২)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উম্মে</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হারাম</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বিনতে</a:t>
            </a:r>
            <a:r>
              <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মিলহান</a:t>
            </a:r>
            <a:endParaRPr kumimoji="0" lang="en-US" sz="20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endParaRPr lang="en-US" dirty="0"/>
          </a:p>
        </p:txBody>
      </p:sp>
      <p:sp>
        <p:nvSpPr>
          <p:cNvPr id="23" name="TextBox 22">
            <a:extLst>
              <a:ext uri="{FF2B5EF4-FFF2-40B4-BE49-F238E27FC236}">
                <a16:creationId xmlns:a16="http://schemas.microsoft.com/office/drawing/2014/main" id="{5D6DEAC1-E7C1-45C5-AFC4-1A51B9B1ECAE}"/>
              </a:ext>
            </a:extLst>
          </p:cNvPr>
          <p:cNvSpPr txBox="1"/>
          <p:nvPr/>
        </p:nvSpPr>
        <p:spPr>
          <a:xfrm>
            <a:off x="2814062" y="1953179"/>
            <a:ext cx="6134468" cy="400110"/>
          </a:xfrm>
          <a:prstGeom prst="rect">
            <a:avLst/>
          </a:prstGeom>
          <a:noFill/>
        </p:spPr>
        <p:txBody>
          <a:bodyPr wrap="square">
            <a:spAutoFit/>
          </a:bodyPr>
          <a:lstStyle/>
          <a:p>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৫) মরিয়ম আ. </a:t>
            </a:r>
            <a:endParaRPr lang="en-US" dirty="0"/>
          </a:p>
        </p:txBody>
      </p:sp>
      <p:sp>
        <p:nvSpPr>
          <p:cNvPr id="24" name="TextBox 23">
            <a:extLst>
              <a:ext uri="{FF2B5EF4-FFF2-40B4-BE49-F238E27FC236}">
                <a16:creationId xmlns:a16="http://schemas.microsoft.com/office/drawing/2014/main" id="{734013D3-FD91-4B30-85C6-0A10BD650100}"/>
              </a:ext>
            </a:extLst>
          </p:cNvPr>
          <p:cNvSpPr txBox="1"/>
          <p:nvPr/>
        </p:nvSpPr>
        <p:spPr>
          <a:xfrm>
            <a:off x="3124604" y="2318694"/>
            <a:ext cx="6134468" cy="404791"/>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2000" dirty="0">
                <a:solidFill>
                  <a:srgbClr val="F61BD6"/>
                </a:solidFill>
                <a:latin typeface="Bangla" panose="03000603000000000000" pitchFamily="66" charset="0"/>
                <a:ea typeface="Calibri" panose="020F0502020204030204" pitchFamily="34" charset="0"/>
                <a:cs typeface="Bangla" panose="03000603000000000000" pitchFamily="66" charset="0"/>
              </a:rPr>
              <a:t>৬</a:t>
            </a:r>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আসিয়া</a:t>
            </a:r>
            <a:r>
              <a:rPr kumimoji="0" lang="en-US" sz="20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আ. </a:t>
            </a:r>
          </a:p>
        </p:txBody>
      </p:sp>
    </p:spTree>
    <p:extLst>
      <p:ext uri="{BB962C8B-B14F-4D97-AF65-F5344CB8AC3E}">
        <p14:creationId xmlns:p14="http://schemas.microsoft.com/office/powerpoint/2010/main" val="1206302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ouquet of red roses&#10;&#10;Description automatically generated">
            <a:extLst>
              <a:ext uri="{FF2B5EF4-FFF2-40B4-BE49-F238E27FC236}">
                <a16:creationId xmlns:a16="http://schemas.microsoft.com/office/drawing/2014/main" id="{57281ADB-A000-44E1-A6B9-B8FE962816F9}"/>
              </a:ext>
            </a:extLst>
          </p:cNvPr>
          <p:cNvPicPr>
            <a:picLocks noChangeAspect="1"/>
          </p:cNvPicPr>
          <p:nvPr/>
        </p:nvPicPr>
        <p:blipFill rotWithShape="1">
          <a:blip r:embed="rId2">
            <a:extLst>
              <a:ext uri="{28A0092B-C50C-407E-A947-70E740481C1C}">
                <a14:useLocalDpi xmlns:a14="http://schemas.microsoft.com/office/drawing/2010/main" val="0"/>
              </a:ext>
            </a:extLst>
          </a:blip>
          <a:srcRect l="18245" t="5297" r="17922" b="10631"/>
          <a:stretch/>
        </p:blipFill>
        <p:spPr>
          <a:xfrm>
            <a:off x="3937245" y="824312"/>
            <a:ext cx="6471821" cy="4785064"/>
          </a:xfrm>
          <a:prstGeom prst="rect">
            <a:avLst/>
          </a:prstGeom>
        </p:spPr>
      </p:pic>
      <p:sp>
        <p:nvSpPr>
          <p:cNvPr id="5" name="TextBox 4">
            <a:extLst>
              <a:ext uri="{FF2B5EF4-FFF2-40B4-BE49-F238E27FC236}">
                <a16:creationId xmlns:a16="http://schemas.microsoft.com/office/drawing/2014/main" id="{24412232-730B-4E71-8E75-AA9AF21358BE}"/>
              </a:ext>
            </a:extLst>
          </p:cNvPr>
          <p:cNvSpPr txBox="1"/>
          <p:nvPr/>
        </p:nvSpPr>
        <p:spPr>
          <a:xfrm>
            <a:off x="5797120" y="2306668"/>
            <a:ext cx="3400146" cy="467307"/>
          </a:xfrm>
          <a:prstGeom prst="rect">
            <a:avLst/>
          </a:prstGeom>
          <a:noFill/>
        </p:spPr>
        <p:txBody>
          <a:bodyPr wrap="square">
            <a:spAutoFit/>
          </a:bodyPr>
          <a:lstStyle/>
          <a:p>
            <a:pPr marL="0" marR="0">
              <a:lnSpc>
                <a:spcPct val="107000"/>
              </a:lnSpc>
              <a:spcBef>
                <a:spcPts val="0"/>
              </a:spcBef>
              <a:spcAft>
                <a:spcPts val="800"/>
              </a:spcAft>
            </a:pPr>
            <a:r>
              <a:rPr lang="en-US" sz="24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খাদিজা </a:t>
            </a:r>
            <a:r>
              <a:rPr lang="en-US" sz="24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বিনতে</a:t>
            </a:r>
            <a:r>
              <a:rPr lang="en-US" sz="24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খুওয়াইলিদ</a:t>
            </a:r>
            <a:r>
              <a:rPr lang="en-US" sz="24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A81BD7"/>
                </a:solidFill>
                <a:effectLst/>
                <a:latin typeface="Bangla" panose="03000603000000000000" pitchFamily="66" charset="0"/>
                <a:ea typeface="Calibri" panose="020F0502020204030204" pitchFamily="34" charset="0"/>
                <a:cs typeface="Bangla" panose="03000603000000000000" pitchFamily="66" charset="0"/>
              </a:rPr>
              <a:t>রা</a:t>
            </a:r>
            <a:r>
              <a:rPr lang="en-US" sz="2400" dirty="0">
                <a:solidFill>
                  <a:srgbClr val="A81BD7"/>
                </a:solidFill>
                <a:effectLst/>
                <a:latin typeface="Bangla" panose="03000603000000000000" pitchFamily="66" charset="0"/>
                <a:ea typeface="Calibri" panose="020F0502020204030204" pitchFamily="34" charset="0"/>
                <a:cs typeface="Bangla" panose="03000603000000000000" pitchFamily="66" charset="0"/>
              </a:rPr>
              <a:t>.     </a:t>
            </a:r>
          </a:p>
        </p:txBody>
      </p:sp>
      <p:sp>
        <p:nvSpPr>
          <p:cNvPr id="7" name="TextBox 6">
            <a:extLst>
              <a:ext uri="{FF2B5EF4-FFF2-40B4-BE49-F238E27FC236}">
                <a16:creationId xmlns:a16="http://schemas.microsoft.com/office/drawing/2014/main" id="{D3D26EAF-11C9-4C13-9CC9-1CBFF0A74FFA}"/>
              </a:ext>
            </a:extLst>
          </p:cNvPr>
          <p:cNvSpPr txBox="1"/>
          <p:nvPr/>
        </p:nvSpPr>
        <p:spPr>
          <a:xfrm>
            <a:off x="355107" y="128961"/>
            <a:ext cx="3133817" cy="6600077"/>
          </a:xfrm>
          <a:prstGeom prst="rect">
            <a:avLst/>
          </a:prstGeom>
          <a:noFill/>
        </p:spPr>
        <p:txBody>
          <a:bodyPr wrap="square">
            <a:spAutoFit/>
          </a:bodyPr>
          <a:lstStyle/>
          <a:p>
            <a:pPr marL="0" marR="0">
              <a:lnSpc>
                <a:spcPct val="107000"/>
              </a:lnSpc>
              <a:spcBef>
                <a:spcPts val="0"/>
              </a:spcBef>
              <a:spcAft>
                <a:spcPts val="800"/>
              </a:spcAft>
            </a:pPr>
            <a:r>
              <a:rPr lang="en-US" sz="2400" dirty="0">
                <a:effectLst/>
                <a:latin typeface="Bangla" panose="03000603000000000000" pitchFamily="66" charset="0"/>
                <a:ea typeface="Calibri" panose="020F0502020204030204" pitchFamily="34" charset="0"/>
                <a:cs typeface="Bangla" panose="03000603000000000000" pitchFamily="66" charset="0"/>
              </a:rPr>
              <a:t>হযরত </a:t>
            </a:r>
            <a:r>
              <a:rPr lang="en-US" sz="2400" dirty="0" err="1">
                <a:effectLst/>
                <a:latin typeface="Bangla" panose="03000603000000000000" pitchFamily="66" charset="0"/>
                <a:ea typeface="Calibri" panose="020F0502020204030204" pitchFamily="34" charset="0"/>
                <a:cs typeface="Bangla" panose="03000603000000000000" pitchFamily="66" charset="0"/>
              </a:rPr>
              <a:t>আবু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হুরাইরা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বলেন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একদিন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জিবরীল</a:t>
            </a:r>
            <a:r>
              <a:rPr lang="en-US" sz="2400" dirty="0">
                <a:effectLst/>
                <a:latin typeface="Bangla" panose="03000603000000000000" pitchFamily="66" charset="0"/>
                <a:ea typeface="Calibri" panose="020F0502020204030204" pitchFamily="34" charset="0"/>
                <a:cs typeface="Bangla" panose="03000603000000000000" pitchFamily="66" charset="0"/>
              </a:rPr>
              <a:t> আ. </a:t>
            </a:r>
            <a:r>
              <a:rPr lang="en-US" sz="2400" dirty="0" err="1">
                <a:effectLst/>
                <a:latin typeface="Bangla" panose="03000603000000000000" pitchFamily="66" charset="0"/>
                <a:ea typeface="Calibri" panose="020F0502020204030204" pitchFamily="34" charset="0"/>
                <a:cs typeface="Bangla" panose="03000603000000000000" pitchFamily="66" charset="0"/>
              </a:rPr>
              <a:t>নবীজীর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কাছে</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আসলেন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এবং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err="1">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রাসূল</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ওই</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যে</a:t>
            </a:r>
            <a:r>
              <a:rPr lang="en-US" sz="2400" dirty="0">
                <a:effectLst/>
                <a:latin typeface="Bangla" panose="03000603000000000000" pitchFamily="66" charset="0"/>
                <a:ea typeface="Calibri" panose="020F0502020204030204" pitchFamily="34" charset="0"/>
                <a:cs typeface="Bangla" panose="03000603000000000000" pitchFamily="66" charset="0"/>
              </a:rPr>
              <a:t> খাদিজা </a:t>
            </a:r>
            <a:r>
              <a:rPr lang="en-US" sz="2400" dirty="0" err="1">
                <a:effectLst/>
                <a:latin typeface="Bangla" panose="03000603000000000000" pitchFamily="66" charset="0"/>
                <a:ea typeface="Calibri" panose="020F0502020204030204" pitchFamily="34" charset="0"/>
                <a:cs typeface="Bangla" panose="03000603000000000000" pitchFamily="66" charset="0"/>
              </a:rPr>
              <a:t>একটি</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পাত্রে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তরকারি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অথবা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খাবার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পানি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নিয়ে</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আপনার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কাছে</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আসছে</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যখন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সে</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আপনার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কাছে</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আসবে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আপনি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তাঁকে</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রবের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পক্ষ</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থেকে</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এবং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আমার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পক্ষ</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থেকে</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সালাম</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বলবেন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এবং</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তাঁকে</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জান্নাতে</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একটি</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মুক্তা-প্রাসাদের</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সুসংবাদ</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দেবেন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যেখানে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আছে</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শোরগোল</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না</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আছে</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কষ্ট-ক্লান্তি</a:t>
            </a:r>
            <a:r>
              <a:rPr lang="en-US" sz="2400" dirty="0">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400" dirty="0" err="1">
                <a:effectLst/>
                <a:latin typeface="Bangla" panose="03000603000000000000" pitchFamily="66" charset="0"/>
                <a:ea typeface="Calibri" panose="020F0502020204030204" pitchFamily="34" charset="0"/>
                <a:cs typeface="Bangla" panose="03000603000000000000" pitchFamily="66" charset="0"/>
              </a:rPr>
              <a:t>সহীহ</a:t>
            </a:r>
            <a:r>
              <a:rPr lang="en-US" sz="2400" dirty="0">
                <a:effectLst/>
                <a:latin typeface="Bangla" panose="03000603000000000000" pitchFamily="66" charset="0"/>
                <a:ea typeface="Calibri" panose="020F0502020204030204" pitchFamily="34" charset="0"/>
                <a:cs typeface="Bangla" panose="03000603000000000000" pitchFamily="66" charset="0"/>
              </a:rPr>
              <a:t> </a:t>
            </a:r>
            <a:r>
              <a:rPr lang="en-US" sz="2400" dirty="0" err="1">
                <a:effectLst/>
                <a:latin typeface="Bangla" panose="03000603000000000000" pitchFamily="66" charset="0"/>
                <a:ea typeface="Calibri" panose="020F0502020204030204" pitchFamily="34" charset="0"/>
                <a:cs typeface="Bangla" panose="03000603000000000000" pitchFamily="66" charset="0"/>
              </a:rPr>
              <a:t>বুখারীঃ</a:t>
            </a:r>
            <a:r>
              <a:rPr lang="en-US" sz="2400" dirty="0">
                <a:effectLst/>
                <a:latin typeface="Bangla" panose="03000603000000000000" pitchFamily="66" charset="0"/>
                <a:ea typeface="Calibri" panose="020F0502020204030204" pitchFamily="34" charset="0"/>
                <a:cs typeface="Bangla" panose="03000603000000000000" pitchFamily="66" charset="0"/>
              </a:rPr>
              <a:t> ৩৮২০</a:t>
            </a:r>
          </a:p>
        </p:txBody>
      </p:sp>
      <p:sp>
        <p:nvSpPr>
          <p:cNvPr id="9" name="TextBox 8">
            <a:extLst>
              <a:ext uri="{FF2B5EF4-FFF2-40B4-BE49-F238E27FC236}">
                <a16:creationId xmlns:a16="http://schemas.microsoft.com/office/drawing/2014/main" id="{E96510B4-18A7-45AD-AE28-A890FBA15737}"/>
              </a:ext>
            </a:extLst>
          </p:cNvPr>
          <p:cNvSpPr txBox="1"/>
          <p:nvPr/>
        </p:nvSpPr>
        <p:spPr>
          <a:xfrm>
            <a:off x="5941142" y="2945180"/>
            <a:ext cx="3341779" cy="830997"/>
          </a:xfrm>
          <a:prstGeom prst="rect">
            <a:avLst/>
          </a:prstGeom>
          <a:noFill/>
        </p:spPr>
        <p:txBody>
          <a:bodyPr wrap="square">
            <a:spAutoFit/>
          </a:bodyPr>
          <a:lstStyle/>
          <a:p>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4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রাসূল</a:t>
            </a:r>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সাল্লাল্লাহু</a:t>
            </a:r>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আলাইহি</a:t>
            </a:r>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p>
          <a:p>
            <a:r>
              <a:rPr lang="en-US" sz="2400" dirty="0">
                <a:solidFill>
                  <a:srgbClr val="A81BD7"/>
                </a:solidFill>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ওয়া</a:t>
            </a:r>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সাল্লাম</a:t>
            </a:r>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স্ত্রী</a:t>
            </a:r>
            <a:r>
              <a:rPr kumimoji="0" lang="en-US" sz="2400" b="0" i="0" u="none" strike="noStrike" kern="1200" cap="none" spc="0" normalizeH="0" baseline="0" noProof="0" dirty="0">
                <a:ln>
                  <a:noFill/>
                </a:ln>
                <a:solidFill>
                  <a:srgbClr val="A81BD7"/>
                </a:solidFill>
                <a:effectLst/>
                <a:uLnTx/>
                <a:uFillTx/>
                <a:latin typeface="Bangla" panose="03000603000000000000" pitchFamily="66" charset="0"/>
                <a:ea typeface="Calibri" panose="020F0502020204030204" pitchFamily="34" charset="0"/>
                <a:cs typeface="Bangla" panose="03000603000000000000" pitchFamily="66" charset="0"/>
              </a:rPr>
              <a:t>)</a:t>
            </a:r>
            <a:endParaRPr lang="en-US" dirty="0"/>
          </a:p>
        </p:txBody>
      </p:sp>
    </p:spTree>
    <p:extLst>
      <p:ext uri="{BB962C8B-B14F-4D97-AF65-F5344CB8AC3E}">
        <p14:creationId xmlns:p14="http://schemas.microsoft.com/office/powerpoint/2010/main" val="4006009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porcelain, ceramic ware&#10;&#10;Description automatically generated">
            <a:extLst>
              <a:ext uri="{FF2B5EF4-FFF2-40B4-BE49-F238E27FC236}">
                <a16:creationId xmlns:a16="http://schemas.microsoft.com/office/drawing/2014/main" id="{3295466E-CBA3-4860-888C-69E7757F0E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2626" y="911262"/>
            <a:ext cx="3957638" cy="3922820"/>
          </a:xfrm>
          <a:prstGeom prst="rect">
            <a:avLst/>
          </a:prstGeom>
        </p:spPr>
      </p:pic>
      <p:sp>
        <p:nvSpPr>
          <p:cNvPr id="5" name="TextBox 4">
            <a:extLst>
              <a:ext uri="{FF2B5EF4-FFF2-40B4-BE49-F238E27FC236}">
                <a16:creationId xmlns:a16="http://schemas.microsoft.com/office/drawing/2014/main" id="{B70B9C9B-9385-40E9-B9B1-1386CE7EF163}"/>
              </a:ext>
            </a:extLst>
          </p:cNvPr>
          <p:cNvSpPr txBox="1"/>
          <p:nvPr/>
        </p:nvSpPr>
        <p:spPr>
          <a:xfrm>
            <a:off x="807867" y="763480"/>
            <a:ext cx="5426677" cy="2308324"/>
          </a:xfrm>
          <a:prstGeom prst="rect">
            <a:avLst/>
          </a:prstGeom>
          <a:noFill/>
        </p:spPr>
        <p:txBody>
          <a:bodyPr wrap="square">
            <a:spAutoFit/>
          </a:bodyPr>
          <a:lstStyle/>
          <a:p>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আয়িশাহ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হতে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বর্ণিত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আছে</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জিবরীল</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একখানা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সবুজ</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রংয়ের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রেশমী</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কাপড়ে</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আয়িশাহর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প্রতিচ্ছবি</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নাবী</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ওয়াসাল্লাম-এর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নিয়ে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এসে</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বলেন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ইনি</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দুনিয়া</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আখিরাতে</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আপনার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স্ত্রী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p>
          <a:p>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সহীহ</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6F28C"/>
                </a:solidFill>
                <a:effectLst/>
                <a:latin typeface="Bangla" panose="03000603000000000000" pitchFamily="66" charset="0"/>
                <a:ea typeface="Calibri" panose="020F0502020204030204" pitchFamily="34" charset="0"/>
                <a:cs typeface="Bangla" panose="03000603000000000000" pitchFamily="66" charset="0"/>
              </a:rPr>
              <a:t>বুখারী</a:t>
            </a:r>
            <a:r>
              <a:rPr lang="en-US" sz="2400" dirty="0">
                <a:solidFill>
                  <a:srgbClr val="F6F28C"/>
                </a:solidFill>
                <a:effectLst/>
                <a:latin typeface="Bangla" panose="03000603000000000000" pitchFamily="66" charset="0"/>
                <a:ea typeface="Calibri" panose="020F0502020204030204" pitchFamily="34" charset="0"/>
                <a:cs typeface="Bangla" panose="03000603000000000000" pitchFamily="66" charset="0"/>
              </a:rPr>
              <a:t> (৫১২৫, ৭০১১, ৭০১২), </a:t>
            </a:r>
            <a:endParaRPr lang="en-US" sz="2400" dirty="0">
              <a:solidFill>
                <a:srgbClr val="F6F28C"/>
              </a:solidFill>
              <a:latin typeface="Bangla" panose="03000603000000000000" pitchFamily="66" charset="0"/>
              <a:cs typeface="Bangla" panose="03000603000000000000" pitchFamily="66" charset="0"/>
            </a:endParaRPr>
          </a:p>
        </p:txBody>
      </p:sp>
      <p:sp>
        <p:nvSpPr>
          <p:cNvPr id="7" name="TextBox 6">
            <a:extLst>
              <a:ext uri="{FF2B5EF4-FFF2-40B4-BE49-F238E27FC236}">
                <a16:creationId xmlns:a16="http://schemas.microsoft.com/office/drawing/2014/main" id="{C05F7622-5C19-4606-8374-03D41187E8F3}"/>
              </a:ext>
            </a:extLst>
          </p:cNvPr>
          <p:cNvSpPr txBox="1"/>
          <p:nvPr/>
        </p:nvSpPr>
        <p:spPr>
          <a:xfrm>
            <a:off x="8114460" y="2209405"/>
            <a:ext cx="3269672" cy="954107"/>
          </a:xfrm>
          <a:prstGeom prst="rect">
            <a:avLst/>
          </a:prstGeom>
          <a:noFill/>
        </p:spPr>
        <p:txBody>
          <a:bodyPr wrap="square">
            <a:spAutoFit/>
          </a:bodyPr>
          <a:lstStyle/>
          <a:p>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হযরত আয়েশা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বিনতে</a:t>
            </a:r>
            <a:endPar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endParaRPr>
          </a:p>
          <a:p>
            <a:r>
              <a:rPr lang="en-US" sz="2800" dirty="0">
                <a:solidFill>
                  <a:srgbClr val="F61BD6"/>
                </a:solidFill>
                <a:latin typeface="Bangla" panose="03000603000000000000" pitchFamily="66" charset="0"/>
                <a:ea typeface="Calibri" panose="020F0502020204030204" pitchFamily="34" charset="0"/>
                <a:cs typeface="Bangla" panose="03000603000000000000" pitchFamily="66" charset="0"/>
              </a:rPr>
              <a:t> </a:t>
            </a:r>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আবু</a:t>
            </a:r>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বকর</a:t>
            </a:r>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রা</a:t>
            </a:r>
            <a:endParaRPr lang="en-US" sz="2800" dirty="0"/>
          </a:p>
        </p:txBody>
      </p:sp>
      <p:sp>
        <p:nvSpPr>
          <p:cNvPr id="9" name="TextBox 8">
            <a:extLst>
              <a:ext uri="{FF2B5EF4-FFF2-40B4-BE49-F238E27FC236}">
                <a16:creationId xmlns:a16="http://schemas.microsoft.com/office/drawing/2014/main" id="{300DF75C-76A0-4E63-963B-84BC4B8D0A94}"/>
              </a:ext>
            </a:extLst>
          </p:cNvPr>
          <p:cNvSpPr txBox="1"/>
          <p:nvPr/>
        </p:nvSpPr>
        <p:spPr>
          <a:xfrm>
            <a:off x="807868" y="3641269"/>
            <a:ext cx="5639114" cy="2940933"/>
          </a:xfrm>
          <a:prstGeom prst="rect">
            <a:avLst/>
          </a:prstGeom>
          <a:noFill/>
        </p:spPr>
        <p:txBody>
          <a:bodyPr wrap="square">
            <a:spAutoFit/>
          </a:bodyPr>
          <a:lstStyle/>
          <a:p>
            <a:pPr marL="0" marR="0">
              <a:lnSpc>
                <a:spcPct val="107000"/>
              </a:lnSpc>
              <a:spcBef>
                <a:spcPts val="0"/>
              </a:spcBef>
              <a:spcAft>
                <a:spcPts val="800"/>
              </a:spcAft>
            </a:pP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ওয়া</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সাল্লাম</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হযরত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আয়িশাকে</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উদ্দেশ্য</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তুমি</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এতে</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সন্তুষ্ট</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নও</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তুমি</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দুনিয়া</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আখিরাতে</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স্ত্রী</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আমি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বললাম</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কসম</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তুমি</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দুনিয়া</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আখিরাতে</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স্ত্রী</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মুসতাদরাকে</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হাকিম</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গ্রন্থে</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উক্ত</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হাদীসকে</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latin typeface="Bangla" panose="03000603000000000000" pitchFamily="66" charset="0"/>
                <a:ea typeface="Calibri" panose="020F0502020204030204" pitchFamily="34" charset="0"/>
                <a:cs typeface="Bangla" panose="03000603000000000000" pitchFamily="66" charset="0"/>
              </a:rPr>
              <a:t>স</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হীহ</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বলা</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AEDA"/>
                </a:solidFill>
                <a:effectLst/>
                <a:latin typeface="Bangla" panose="03000603000000000000" pitchFamily="66" charset="0"/>
                <a:ea typeface="Calibri" panose="020F0502020204030204" pitchFamily="34" charset="0"/>
                <a:cs typeface="Bangla" panose="03000603000000000000" pitchFamily="66" charset="0"/>
              </a:rPr>
              <a:t>হয়েছে</a:t>
            </a:r>
            <a:r>
              <a:rPr lang="en-US" sz="2400" dirty="0">
                <a:solidFill>
                  <a:srgbClr val="FCAEDA"/>
                </a:solidFill>
                <a:effectLst/>
                <a:latin typeface="Bangla" panose="03000603000000000000" pitchFamily="66" charset="0"/>
                <a:ea typeface="Calibri" panose="020F0502020204030204" pitchFamily="34" charset="0"/>
                <a:cs typeface="Bangla" panose="03000603000000000000" pitchFamily="66" charset="0"/>
              </a:rPr>
              <a:t>।</a:t>
            </a:r>
          </a:p>
        </p:txBody>
      </p:sp>
    </p:spTree>
    <p:extLst>
      <p:ext uri="{BB962C8B-B14F-4D97-AF65-F5344CB8AC3E}">
        <p14:creationId xmlns:p14="http://schemas.microsoft.com/office/powerpoint/2010/main" val="1056460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ouquet of flowers&#10;&#10;Description automatically generated with medium confidence">
            <a:extLst>
              <a:ext uri="{FF2B5EF4-FFF2-40B4-BE49-F238E27FC236}">
                <a16:creationId xmlns:a16="http://schemas.microsoft.com/office/drawing/2014/main" id="{62B814A3-011E-4C39-BCCB-994FF0454545}"/>
              </a:ext>
            </a:extLst>
          </p:cNvPr>
          <p:cNvPicPr>
            <a:picLocks noChangeAspect="1"/>
          </p:cNvPicPr>
          <p:nvPr/>
        </p:nvPicPr>
        <p:blipFill rotWithShape="1">
          <a:blip r:embed="rId2">
            <a:extLst>
              <a:ext uri="{28A0092B-C50C-407E-A947-70E740481C1C}">
                <a14:useLocalDpi xmlns:a14="http://schemas.microsoft.com/office/drawing/2010/main" val="0"/>
              </a:ext>
            </a:extLst>
          </a:blip>
          <a:srcRect l="12560" t="6318" r="9548" b="10022"/>
          <a:stretch/>
        </p:blipFill>
        <p:spPr>
          <a:xfrm>
            <a:off x="7838982" y="1260628"/>
            <a:ext cx="3693111" cy="3409025"/>
          </a:xfrm>
          <a:prstGeom prst="rect">
            <a:avLst/>
          </a:prstGeom>
        </p:spPr>
      </p:pic>
      <p:sp>
        <p:nvSpPr>
          <p:cNvPr id="5" name="TextBox 4">
            <a:extLst>
              <a:ext uri="{FF2B5EF4-FFF2-40B4-BE49-F238E27FC236}">
                <a16:creationId xmlns:a16="http://schemas.microsoft.com/office/drawing/2014/main" id="{E9A76D2F-21E1-4AEE-8708-788626816C4D}"/>
              </a:ext>
            </a:extLst>
          </p:cNvPr>
          <p:cNvSpPr txBox="1"/>
          <p:nvPr/>
        </p:nvSpPr>
        <p:spPr>
          <a:xfrm>
            <a:off x="8711213" y="2356713"/>
            <a:ext cx="2209039" cy="954107"/>
          </a:xfrm>
          <a:prstGeom prst="rect">
            <a:avLst/>
          </a:prstGeom>
          <a:noFill/>
        </p:spPr>
        <p:txBody>
          <a:bodyPr wrap="square">
            <a:spAutoFit/>
          </a:bodyPr>
          <a:lstStyle/>
          <a:p>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হযরত হাফসা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বিনতে</a:t>
            </a:r>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উমর</a:t>
            </a:r>
            <a:r>
              <a:rPr kumimoji="0" lang="en-US" sz="2800" b="0" i="0" u="none" strike="noStrike" kern="1200" cap="none" spc="0" normalizeH="0" baseline="0" noProof="0" dirty="0">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800" b="0" i="0" u="none" strike="noStrike" kern="1200" cap="none" spc="0" normalizeH="0" baseline="0" noProof="0" dirty="0" err="1">
                <a:ln>
                  <a:noFill/>
                </a:ln>
                <a:solidFill>
                  <a:srgbClr val="F61BD6"/>
                </a:solidFill>
                <a:effectLst/>
                <a:uLnTx/>
                <a:uFillTx/>
                <a:latin typeface="Bangla" panose="03000603000000000000" pitchFamily="66" charset="0"/>
                <a:ea typeface="Calibri" panose="020F0502020204030204" pitchFamily="34" charset="0"/>
                <a:cs typeface="Bangla" panose="03000603000000000000" pitchFamily="66" charset="0"/>
              </a:rPr>
              <a:t>রা</a:t>
            </a:r>
            <a:endParaRPr lang="en-US" sz="2800" dirty="0"/>
          </a:p>
        </p:txBody>
      </p:sp>
      <p:sp>
        <p:nvSpPr>
          <p:cNvPr id="7" name="TextBox 6">
            <a:extLst>
              <a:ext uri="{FF2B5EF4-FFF2-40B4-BE49-F238E27FC236}">
                <a16:creationId xmlns:a16="http://schemas.microsoft.com/office/drawing/2014/main" id="{94718A68-B24E-4286-A4C3-1964411E6D6F}"/>
              </a:ext>
            </a:extLst>
          </p:cNvPr>
          <p:cNvSpPr txBox="1"/>
          <p:nvPr/>
        </p:nvSpPr>
        <p:spPr>
          <a:xfrm>
            <a:off x="996518" y="1148087"/>
            <a:ext cx="5821532" cy="5209375"/>
          </a:xfrm>
          <a:prstGeom prst="rect">
            <a:avLst/>
          </a:prstGeom>
          <a:noFill/>
        </p:spPr>
        <p:txBody>
          <a:bodyPr wrap="square">
            <a:spAutoFit/>
          </a:bodyPr>
          <a:lstStyle/>
          <a:p>
            <a:pPr marL="0" marR="0">
              <a:lnSpc>
                <a:spcPct val="107000"/>
              </a:lnSpc>
              <a:spcBef>
                <a:spcPts val="0"/>
              </a:spcBef>
              <a:spcAft>
                <a:spcPts val="800"/>
              </a:spcAft>
            </a:pP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নবী</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তাঁকে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একবার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এক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তালাক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দিয়েছিলেন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বাবা</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ওমর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ইবনে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খাত্তাব</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জানতে</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পেরে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মাথার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ওপর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মাটি</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নিক্ষেপ</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আক্ষেপ</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করতে</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করতে</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আজকের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পর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নিজের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জীবন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কন্যা</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থেকে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পরওয়া</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কায়েস</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ইবনে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যায়েদ</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থেকে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বর্ণিত</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নবী</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হাফসা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বিনতে</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ওমরকে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তালাক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রজঈ</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দিলেন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অতঃপর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মামা</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মাজউন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পুত্রদ্বয়</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কোদামা</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ওসমান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এলেন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হাফসা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কেঁদে</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কেঁদে</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কসম</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আমাকে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বিদ্বেষবশত</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তালাক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দেননি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তারপর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নবী</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এসে</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জিবরাইল</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(আ.)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আমাকে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হাফসাকে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ফিরিয়ে</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নেন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কেননা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অনেক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রোজাদার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অনেক</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দীর্ঘ</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নামাজ</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আদায়কারী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জান্নাতে</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আপনার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স্ত্রী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হিসেবে</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থাকবেন</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আল</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আসানিদুল</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আশারা</a:t>
            </a:r>
            <a:r>
              <a:rPr lang="en-US" sz="2400" dirty="0">
                <a:solidFill>
                  <a:schemeClr val="accent2">
                    <a:lumMod val="40000"/>
                    <a:lumOff val="60000"/>
                  </a:schemeClr>
                </a:solidFill>
                <a:effectLst/>
                <a:latin typeface="Bangla" panose="03000603000000000000" pitchFamily="66" charset="0"/>
                <a:ea typeface="Calibri" panose="020F0502020204030204" pitchFamily="34" charset="0"/>
                <a:cs typeface="Bangla" panose="03000603000000000000" pitchFamily="66" charset="0"/>
              </a:rPr>
              <a:t> : ৭/২৫১)।</a:t>
            </a:r>
          </a:p>
        </p:txBody>
      </p:sp>
    </p:spTree>
    <p:extLst>
      <p:ext uri="{BB962C8B-B14F-4D97-AF65-F5344CB8AC3E}">
        <p14:creationId xmlns:p14="http://schemas.microsoft.com/office/powerpoint/2010/main" val="1521363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5B02F9-2487-4F2B-8A35-F4437BA2B3EB}"/>
              </a:ext>
            </a:extLst>
          </p:cNvPr>
          <p:cNvSpPr txBox="1"/>
          <p:nvPr/>
        </p:nvSpPr>
        <p:spPr>
          <a:xfrm>
            <a:off x="4761390" y="750454"/>
            <a:ext cx="7199791" cy="5619744"/>
          </a:xfrm>
          <a:prstGeom prst="rect">
            <a:avLst/>
          </a:prstGeom>
          <a:noFill/>
        </p:spPr>
        <p:txBody>
          <a:bodyPr wrap="square">
            <a:spAutoFit/>
          </a:bodyPr>
          <a:lstStyle/>
          <a:p>
            <a:pPr marL="0" marR="0">
              <a:lnSpc>
                <a:spcPct val="107000"/>
              </a:lnSpc>
              <a:spcBef>
                <a:spcPts val="0"/>
              </a:spcBef>
              <a:spcAft>
                <a:spcPts val="800"/>
              </a:spcAft>
            </a:pP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নবীজী</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একবার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আজ</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রাতে</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একজন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ফেরেশতা</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অবতরণ</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করেছে</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কখনো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আসে</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নাই</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আমাকে</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সুসংবাদ</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শুনিয়েছে</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فَاطِمَة</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سَيِّدَةُ</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نِسَاءِ</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أَهْلِ</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الجَنّةِ</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وَأَنّ</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الحَسَنَ</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وَالحُسَيْنَ</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سَيِّدَا</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شَبَابِ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أَهْلِ</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الجَنّةِ</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ফাতেমা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জান্নাতী</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নারীদের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সরদার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হাসান-হুসাইন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জান্নাতের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যুবকদের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সরদার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জামে</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তিরমিযী</a:t>
            </a:r>
            <a:r>
              <a:rPr lang="en-US" sz="2400" dirty="0" err="1">
                <a:solidFill>
                  <a:srgbClr val="FCD9F9"/>
                </a:solidFill>
                <a:latin typeface="Bangla" panose="03000603000000000000" pitchFamily="66" charset="0"/>
                <a:ea typeface="Calibri" panose="020F0502020204030204" pitchFamily="34" charset="0"/>
                <a:cs typeface="Bangla" panose="03000603000000000000" pitchFamily="66" charset="0"/>
              </a:rPr>
              <a:t>ঃ</a:t>
            </a:r>
            <a:r>
              <a:rPr lang="en-US" sz="2400" dirty="0">
                <a:solidFill>
                  <a:srgbClr val="FCD9F9"/>
                </a:solidFill>
                <a:latin typeface="Bangla" panose="03000603000000000000" pitchFamily="66" charset="0"/>
                <a:ea typeface="Calibri" panose="020F0502020204030204" pitchFamily="34" charset="0"/>
                <a:cs typeface="Bangla" panose="03000603000000000000" pitchFamily="66" charset="0"/>
              </a:rPr>
              <a:t> </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৩৭৮১</a:t>
            </a:r>
          </a:p>
          <a:p>
            <a:pPr marL="0" marR="0">
              <a:lnSpc>
                <a:spcPct val="107000"/>
              </a:lnSpc>
              <a:spcBef>
                <a:spcPts val="0"/>
              </a:spcBef>
              <a:spcAft>
                <a:spcPts val="800"/>
              </a:spcAft>
            </a:pP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আবদুল্লাহ</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আব্বাস</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বর্ণনা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করেন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জমিনে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চারটি</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রেখা</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টেনে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বলেন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জানো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এটা</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সাহাবারা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জানেন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বলেন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জান্নাতবাসীর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মধ্যে</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সর্বশ্রেষ্ঠ</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নারী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হলেন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খাদিজা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বিনতে</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খুওয়াইলিদ</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ফাতেমা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বিনতে</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মুহাম্মদ</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মারিয়াম</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বিনতে</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ইমরান</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ফেরাউনের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স্ত্রী</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আসিয়া</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বিনতে</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মুজাহিম</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মুসনাদে</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CD9F9"/>
                </a:solidFill>
                <a:effectLst/>
                <a:latin typeface="Bangla" panose="03000603000000000000" pitchFamily="66" charset="0"/>
                <a:ea typeface="Calibri" panose="020F0502020204030204" pitchFamily="34" charset="0"/>
                <a:cs typeface="Bangla" panose="03000603000000000000" pitchFamily="66" charset="0"/>
              </a:rPr>
              <a:t>আহমাদ</a:t>
            </a:r>
            <a:r>
              <a:rPr lang="en-US" sz="2400" dirty="0">
                <a:solidFill>
                  <a:srgbClr val="FCD9F9"/>
                </a:solidFill>
                <a:effectLst/>
                <a:latin typeface="Bangla" panose="03000603000000000000" pitchFamily="66" charset="0"/>
                <a:ea typeface="Calibri" panose="020F0502020204030204" pitchFamily="34" charset="0"/>
                <a:cs typeface="Bangla" panose="03000603000000000000" pitchFamily="66" charset="0"/>
              </a:rPr>
              <a:t> : ২৯০৩)</a:t>
            </a:r>
          </a:p>
        </p:txBody>
      </p:sp>
      <p:pic>
        <p:nvPicPr>
          <p:cNvPr id="5" name="Picture 4" descr="A picture containing flower, plant, bouquet&#10;&#10;Description automatically generated">
            <a:extLst>
              <a:ext uri="{FF2B5EF4-FFF2-40B4-BE49-F238E27FC236}">
                <a16:creationId xmlns:a16="http://schemas.microsoft.com/office/drawing/2014/main" id="{C853D435-01B0-4D40-B13B-C6547C43E5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0" y="1352549"/>
            <a:ext cx="4382794" cy="4029075"/>
          </a:xfrm>
          <a:prstGeom prst="rect">
            <a:avLst/>
          </a:prstGeom>
        </p:spPr>
      </p:pic>
      <p:sp>
        <p:nvSpPr>
          <p:cNvPr id="7" name="TextBox 6">
            <a:extLst>
              <a:ext uri="{FF2B5EF4-FFF2-40B4-BE49-F238E27FC236}">
                <a16:creationId xmlns:a16="http://schemas.microsoft.com/office/drawing/2014/main" id="{AEF206F3-6662-4CB7-9501-F80D7D7B333A}"/>
              </a:ext>
            </a:extLst>
          </p:cNvPr>
          <p:cNvSpPr txBox="1"/>
          <p:nvPr/>
        </p:nvSpPr>
        <p:spPr>
          <a:xfrm>
            <a:off x="1105270" y="2432469"/>
            <a:ext cx="6134470" cy="1200329"/>
          </a:xfrm>
          <a:prstGeom prst="rect">
            <a:avLst/>
          </a:prstGeom>
          <a:noFill/>
        </p:spPr>
        <p:txBody>
          <a:bodyPr wrap="square">
            <a:spAutoFit/>
          </a:bodyPr>
          <a:lstStyle/>
          <a:p>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হযরত ফাতেমা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বিনতে</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p>
          <a:p>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মুহাম্মদ</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সাল্লাল্লাহু</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আলাইহি</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p>
          <a:p>
            <a:r>
              <a:rPr lang="en-US" sz="2400" dirty="0">
                <a:solidFill>
                  <a:srgbClr val="5F048D"/>
                </a:solidFill>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ওয়া</a:t>
            </a:r>
            <a:r>
              <a:rPr kumimoji="0" lang="en-US" sz="2400" b="0" i="0" u="none" strike="noStrike" kern="1200" cap="none" spc="0" normalizeH="0" baseline="0" noProof="0" dirty="0">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5F048D"/>
                </a:solidFill>
                <a:effectLst/>
                <a:uLnTx/>
                <a:uFillTx/>
                <a:latin typeface="Bangla" panose="03000603000000000000" pitchFamily="66" charset="0"/>
                <a:ea typeface="Calibri" panose="020F0502020204030204" pitchFamily="34" charset="0"/>
                <a:cs typeface="Bangla" panose="03000603000000000000" pitchFamily="66" charset="0"/>
              </a:rPr>
              <a:t>সাল্লাম</a:t>
            </a:r>
            <a:endParaRPr lang="en-US" sz="2400" dirty="0">
              <a:solidFill>
                <a:srgbClr val="5F048D"/>
              </a:solidFill>
            </a:endParaRPr>
          </a:p>
        </p:txBody>
      </p:sp>
    </p:spTree>
    <p:extLst>
      <p:ext uri="{BB962C8B-B14F-4D97-AF65-F5344CB8AC3E}">
        <p14:creationId xmlns:p14="http://schemas.microsoft.com/office/powerpoint/2010/main" val="3771715831"/>
      </p:ext>
    </p:extLst>
  </p:cSld>
  <p:clrMapOvr>
    <a:masterClrMapping/>
  </p:clrMapOvr>
</p:sld>
</file>

<file path=ppt/theme/theme1.xml><?xml version="1.0" encoding="utf-8"?>
<a:theme xmlns:a="http://schemas.openxmlformats.org/drawingml/2006/main" name="PebbleVTI">
  <a:themeElements>
    <a:clrScheme name="Blush 3">
      <a:dk1>
        <a:sysClr val="windowText" lastClr="000000"/>
      </a:dk1>
      <a:lt1>
        <a:sysClr val="window" lastClr="FFFFFF"/>
      </a:lt1>
      <a:dk2>
        <a:srgbClr val="B15E4E"/>
      </a:dk2>
      <a:lt2>
        <a:srgbClr val="FFFFFF"/>
      </a:lt2>
      <a:accent1>
        <a:srgbClr val="C5B096"/>
      </a:accent1>
      <a:accent2>
        <a:srgbClr val="ECA855"/>
      </a:accent2>
      <a:accent3>
        <a:srgbClr val="9BBFB0"/>
      </a:accent3>
      <a:accent4>
        <a:srgbClr val="A9AEA7"/>
      </a:accent4>
      <a:accent5>
        <a:srgbClr val="6A787C"/>
      </a:accent5>
      <a:accent6>
        <a:srgbClr val="3B4345"/>
      </a:accent6>
      <a:hlink>
        <a:srgbClr val="ECA855"/>
      </a:hlink>
      <a:folHlink>
        <a:srgbClr val="6A392F"/>
      </a:folHlink>
    </a:clrScheme>
    <a:fontScheme name="Custom 4">
      <a:majorFont>
        <a:latin typeface="Sitka Subheading"/>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docProps/app.xml><?xml version="1.0" encoding="utf-8"?>
<Properties xmlns="http://schemas.openxmlformats.org/officeDocument/2006/extended-properties" xmlns:vt="http://schemas.openxmlformats.org/officeDocument/2006/docPropsVTypes">
  <TotalTime>265</TotalTime>
  <Words>3043</Words>
  <Application>Microsoft Office PowerPoint</Application>
  <PresentationFormat>Widescreen</PresentationFormat>
  <Paragraphs>137</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Avenir Next LT Pro</vt:lpstr>
      <vt:lpstr>Avenir Next LT Pro Light</vt:lpstr>
      <vt:lpstr>Bangla</vt:lpstr>
      <vt:lpstr>Calibri</vt:lpstr>
      <vt:lpstr>Sitka Subheading</vt:lpstr>
      <vt:lpstr>PebbleVTI</vt:lpstr>
      <vt:lpstr>মৃত ব‍্যক্তি ও আমরা-১২তম পর্ব জান্নাত-৫</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মৃত ব‍্যক্তি ও আমরা-১২তম পর্ব জান্নাত-৫</dc:title>
  <dc:creator>Mahbuba Rehana Raheen</dc:creator>
  <cp:lastModifiedBy>Mahbuba Rehana Raheen</cp:lastModifiedBy>
  <cp:revision>4</cp:revision>
  <dcterms:created xsi:type="dcterms:W3CDTF">2021-11-17T18:16:40Z</dcterms:created>
  <dcterms:modified xsi:type="dcterms:W3CDTF">2021-11-18T05:01:46Z</dcterms:modified>
</cp:coreProperties>
</file>