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8103"/>
    <a:srgbClr val="67F24E"/>
    <a:srgbClr val="567D3A"/>
    <a:srgbClr val="B51725"/>
    <a:srgbClr val="748363"/>
    <a:srgbClr val="B756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95860-7E6B-458F-B00F-ED0AD550A3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9D041A-6CE8-4BF3-9F48-56DACF2A2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E867A7-DE7A-4656-88CD-36E383741850}"/>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5" name="Footer Placeholder 4">
            <a:extLst>
              <a:ext uri="{FF2B5EF4-FFF2-40B4-BE49-F238E27FC236}">
                <a16:creationId xmlns:a16="http://schemas.microsoft.com/office/drawing/2014/main" id="{C43F1641-B001-494E-B1D1-DC87B7506F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93868-58E2-4D10-ACC8-76F7A9931EA1}"/>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2209699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7ABA-281D-4598-882E-53916216FC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598C4F-5A60-49B5-98EC-80115806B7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5D220-2C49-4016-9E04-5606AFFFB5E4}"/>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5" name="Footer Placeholder 4">
            <a:extLst>
              <a:ext uri="{FF2B5EF4-FFF2-40B4-BE49-F238E27FC236}">
                <a16:creationId xmlns:a16="http://schemas.microsoft.com/office/drawing/2014/main" id="{76D8A96B-2D15-4A66-8A5D-B3BF50204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282312-FB94-4224-9DBC-B52BD68E81D2}"/>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131865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00CB85-34E6-4076-89ED-CF79DD69B6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80349A-E552-4BB2-9D88-25004BEEB6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F5777D-BC51-4C03-8EAB-973B5E9BF79B}"/>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5" name="Footer Placeholder 4">
            <a:extLst>
              <a:ext uri="{FF2B5EF4-FFF2-40B4-BE49-F238E27FC236}">
                <a16:creationId xmlns:a16="http://schemas.microsoft.com/office/drawing/2014/main" id="{EF7DA84C-00E3-445F-8109-04F48743A0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7D41FC-54BE-438B-9354-146F963346BD}"/>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196044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409A0-907A-419A-B7D1-3C415532DE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8CD219-F072-4A33-A146-F19FFE7317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6376F-9687-431B-BFD1-1D6151B5AF96}"/>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5" name="Footer Placeholder 4">
            <a:extLst>
              <a:ext uri="{FF2B5EF4-FFF2-40B4-BE49-F238E27FC236}">
                <a16:creationId xmlns:a16="http://schemas.microsoft.com/office/drawing/2014/main" id="{F13E387A-4146-41E3-995E-6C9B070A95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61DEFB-02E7-4739-BDC0-F2CE4E85581D}"/>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315989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3821-9CD1-4020-86E9-485A0B40CD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CB2C7C-5F84-4C23-867A-4BD8CC7471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E450F6-EE84-419F-9141-E48F0CFA3ECE}"/>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5" name="Footer Placeholder 4">
            <a:extLst>
              <a:ext uri="{FF2B5EF4-FFF2-40B4-BE49-F238E27FC236}">
                <a16:creationId xmlns:a16="http://schemas.microsoft.com/office/drawing/2014/main" id="{3172C40A-5609-411C-BE61-A3FE701FFE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217EA6-431C-4C18-B51E-A3581DEB6970}"/>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259864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4229-20D0-4E87-8808-CBD041CC5A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8A001A-F576-4504-96DE-39B892C184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38ABB9-6A6F-40CC-9A16-D612F25C4B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39246A-7A21-49DB-B501-8263258D4D4F}"/>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6" name="Footer Placeholder 5">
            <a:extLst>
              <a:ext uri="{FF2B5EF4-FFF2-40B4-BE49-F238E27FC236}">
                <a16:creationId xmlns:a16="http://schemas.microsoft.com/office/drawing/2014/main" id="{30ED10D5-5954-46E3-AF97-04FC9BCA5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9622CA-BB1A-4FD0-801F-99B407F4980D}"/>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1494624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93526-12F0-40D6-A6DF-91514B898A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25A144-C0BC-41E6-8C50-3C66B6E68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9E1263-AEAA-48CD-9CD3-82A415C390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F9166C-A228-4B6C-A629-E54DB0ED4C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344576-DE25-4885-A9E6-F762A0AD5F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25398E-0B3A-412B-9D17-B4C92E07A0F9}"/>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8" name="Footer Placeholder 7">
            <a:extLst>
              <a:ext uri="{FF2B5EF4-FFF2-40B4-BE49-F238E27FC236}">
                <a16:creationId xmlns:a16="http://schemas.microsoft.com/office/drawing/2014/main" id="{FCDB8E28-BA8E-4125-909B-C6B5A8D992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02A5F3-6262-4EF3-89AD-F6D96CECD0C5}"/>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791974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81E9-1773-4D81-B3B7-7578E2832B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133614-352C-44C2-A331-D7DEA367D861}"/>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4" name="Footer Placeholder 3">
            <a:extLst>
              <a:ext uri="{FF2B5EF4-FFF2-40B4-BE49-F238E27FC236}">
                <a16:creationId xmlns:a16="http://schemas.microsoft.com/office/drawing/2014/main" id="{449F9BAE-209F-45DD-9C1C-0BA72AE34D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71BD72-E573-4F6F-B2A0-762E76B7419C}"/>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331738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AF3EFE-0793-4114-A707-4A20C81F5276}"/>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3" name="Footer Placeholder 2">
            <a:extLst>
              <a:ext uri="{FF2B5EF4-FFF2-40B4-BE49-F238E27FC236}">
                <a16:creationId xmlns:a16="http://schemas.microsoft.com/office/drawing/2014/main" id="{07A7F665-867D-4D51-9B8D-53FE147167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D7AB1A-C9B0-401F-9983-F772E63C3C15}"/>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426590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254B1-2255-4C3D-95DC-E8C5FD4F2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792E1-4568-4496-B54C-4DEB9FD80D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2B4DE3-1E1B-4A22-BC90-DD2026251D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D8D3F-99C0-4412-BBF2-2F3A38EB488E}"/>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6" name="Footer Placeholder 5">
            <a:extLst>
              <a:ext uri="{FF2B5EF4-FFF2-40B4-BE49-F238E27FC236}">
                <a16:creationId xmlns:a16="http://schemas.microsoft.com/office/drawing/2014/main" id="{C588F5BD-6BD5-4641-8A07-CC7CF4B279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040994-B7D9-4C63-8A4B-E30573217103}"/>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326243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2D3F9-297B-432B-A257-47FDCD524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05ADB5-CFDE-42B0-BFC9-680F23BEFD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31A889-282D-4B9D-858A-7DF354F55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D2AEA9-5CC2-4111-9E02-76489836E793}"/>
              </a:ext>
            </a:extLst>
          </p:cNvPr>
          <p:cNvSpPr>
            <a:spLocks noGrp="1"/>
          </p:cNvSpPr>
          <p:nvPr>
            <p:ph type="dt" sz="half" idx="10"/>
          </p:nvPr>
        </p:nvSpPr>
        <p:spPr/>
        <p:txBody>
          <a:bodyPr/>
          <a:lstStyle/>
          <a:p>
            <a:fld id="{46A4338B-1C71-45C8-AF25-ACF20BDC03CF}" type="datetimeFigureOut">
              <a:rPr lang="en-US" smtClean="0"/>
              <a:t>11/4/2021</a:t>
            </a:fld>
            <a:endParaRPr lang="en-US"/>
          </a:p>
        </p:txBody>
      </p:sp>
      <p:sp>
        <p:nvSpPr>
          <p:cNvPr id="6" name="Footer Placeholder 5">
            <a:extLst>
              <a:ext uri="{FF2B5EF4-FFF2-40B4-BE49-F238E27FC236}">
                <a16:creationId xmlns:a16="http://schemas.microsoft.com/office/drawing/2014/main" id="{121C8F98-5722-41A1-9881-A703E2DE35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DEE41C-443C-48AC-8B8C-898E22DAECF3}"/>
              </a:ext>
            </a:extLst>
          </p:cNvPr>
          <p:cNvSpPr>
            <a:spLocks noGrp="1"/>
          </p:cNvSpPr>
          <p:nvPr>
            <p:ph type="sldNum" sz="quarter" idx="12"/>
          </p:nvPr>
        </p:nvSpPr>
        <p:spPr/>
        <p:txBody>
          <a:bodyPr/>
          <a:lstStyle/>
          <a:p>
            <a:fld id="{43589B6F-E894-46D3-A3D3-16EA84E3F33A}" type="slidenum">
              <a:rPr lang="en-US" smtClean="0"/>
              <a:t>‹#›</a:t>
            </a:fld>
            <a:endParaRPr lang="en-US"/>
          </a:p>
        </p:txBody>
      </p:sp>
    </p:spTree>
    <p:extLst>
      <p:ext uri="{BB962C8B-B14F-4D97-AF65-F5344CB8AC3E}">
        <p14:creationId xmlns:p14="http://schemas.microsoft.com/office/powerpoint/2010/main" val="4116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F3F15B-6439-47AF-B6EB-B94E44BD5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F7046-9A59-46FE-A3CF-CEA57F33A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FBA3DC-3C06-468F-ADC4-6979C7FA19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4338B-1C71-45C8-AF25-ACF20BDC03CF}" type="datetimeFigureOut">
              <a:rPr lang="en-US" smtClean="0"/>
              <a:t>11/4/2021</a:t>
            </a:fld>
            <a:endParaRPr lang="en-US"/>
          </a:p>
        </p:txBody>
      </p:sp>
      <p:sp>
        <p:nvSpPr>
          <p:cNvPr id="5" name="Footer Placeholder 4">
            <a:extLst>
              <a:ext uri="{FF2B5EF4-FFF2-40B4-BE49-F238E27FC236}">
                <a16:creationId xmlns:a16="http://schemas.microsoft.com/office/drawing/2014/main" id="{8F75656F-6075-4FF0-8D64-3E718D068B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A74470-A9E6-4277-A013-9FFDBAB839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89B6F-E894-46D3-A3D3-16EA84E3F33A}" type="slidenum">
              <a:rPr lang="en-US" smtClean="0"/>
              <a:t>‹#›</a:t>
            </a:fld>
            <a:endParaRPr lang="en-US"/>
          </a:p>
        </p:txBody>
      </p:sp>
    </p:spTree>
    <p:extLst>
      <p:ext uri="{BB962C8B-B14F-4D97-AF65-F5344CB8AC3E}">
        <p14:creationId xmlns:p14="http://schemas.microsoft.com/office/powerpoint/2010/main" val="4076352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fif"/><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f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2188F-1B96-4E57-990F-717219BFD0DA}"/>
              </a:ext>
            </a:extLst>
          </p:cNvPr>
          <p:cNvSpPr>
            <a:spLocks noGrp="1"/>
          </p:cNvSpPr>
          <p:nvPr>
            <p:ph type="ctrTitle"/>
          </p:nvPr>
        </p:nvSpPr>
        <p:spPr>
          <a:xfrm>
            <a:off x="5021821" y="4004732"/>
            <a:ext cx="6465287" cy="1324235"/>
          </a:xfrm>
        </p:spPr>
        <p:txBody>
          <a:bodyPr>
            <a:normAutofit/>
          </a:bodyPr>
          <a:lstStyle/>
          <a:p>
            <a:pPr algn="l"/>
            <a:r>
              <a:rPr lang="as-IN" sz="4800" dirty="0">
                <a:latin typeface="Bangla" panose="03000603000000000000" pitchFamily="66" charset="0"/>
                <a:cs typeface="Bangla" panose="03000603000000000000" pitchFamily="66" charset="0"/>
              </a:rPr>
              <a:t>মৃত ব‍্যক্তি ও আমরা-১০ম পর্ব</a:t>
            </a:r>
            <a:endParaRPr lang="en-US" sz="4800" dirty="0">
              <a:latin typeface="Bangla" panose="03000603000000000000" pitchFamily="66" charset="0"/>
              <a:cs typeface="Bangla" panose="03000603000000000000" pitchFamily="66" charset="0"/>
            </a:endParaRPr>
          </a:p>
        </p:txBody>
      </p:sp>
      <p:sp>
        <p:nvSpPr>
          <p:cNvPr id="3" name="Subtitle 2">
            <a:extLst>
              <a:ext uri="{FF2B5EF4-FFF2-40B4-BE49-F238E27FC236}">
                <a16:creationId xmlns:a16="http://schemas.microsoft.com/office/drawing/2014/main" id="{C4F412D0-B141-4D53-97F5-85FBF1CE375F}"/>
              </a:ext>
            </a:extLst>
          </p:cNvPr>
          <p:cNvSpPr>
            <a:spLocks noGrp="1"/>
          </p:cNvSpPr>
          <p:nvPr>
            <p:ph type="subTitle" idx="1"/>
          </p:nvPr>
        </p:nvSpPr>
        <p:spPr>
          <a:xfrm>
            <a:off x="5021821" y="5550568"/>
            <a:ext cx="7096198" cy="602551"/>
          </a:xfrm>
        </p:spPr>
        <p:txBody>
          <a:bodyPr>
            <a:noAutofit/>
          </a:bodyPr>
          <a:lstStyle/>
          <a:p>
            <a:pPr algn="l"/>
            <a:r>
              <a:rPr lang="en-US" sz="4400" dirty="0" err="1">
                <a:solidFill>
                  <a:schemeClr val="tx2"/>
                </a:solidFill>
                <a:latin typeface="Bangla" panose="03000603000000000000" pitchFamily="66" charset="0"/>
                <a:cs typeface="Bangla" panose="03000603000000000000" pitchFamily="66" charset="0"/>
              </a:rPr>
              <a:t>আসসালামু’আলাইকুম</a:t>
            </a:r>
            <a:r>
              <a:rPr lang="en-US" sz="4400" dirty="0">
                <a:solidFill>
                  <a:schemeClr val="tx2"/>
                </a:solidFill>
                <a:latin typeface="Bangla" panose="03000603000000000000" pitchFamily="66" charset="0"/>
                <a:cs typeface="Bangla" panose="03000603000000000000" pitchFamily="66" charset="0"/>
              </a:rPr>
              <a:t> </a:t>
            </a:r>
            <a:r>
              <a:rPr lang="en-US" sz="4400" dirty="0" err="1">
                <a:solidFill>
                  <a:schemeClr val="tx2"/>
                </a:solidFill>
                <a:latin typeface="Bangla" panose="03000603000000000000" pitchFamily="66" charset="0"/>
                <a:cs typeface="Bangla" panose="03000603000000000000" pitchFamily="66" charset="0"/>
              </a:rPr>
              <a:t>ওয়া</a:t>
            </a:r>
            <a:r>
              <a:rPr lang="en-US" sz="4400" dirty="0">
                <a:solidFill>
                  <a:schemeClr val="tx2"/>
                </a:solidFill>
                <a:latin typeface="Bangla" panose="03000603000000000000" pitchFamily="66" charset="0"/>
                <a:cs typeface="Bangla" panose="03000603000000000000" pitchFamily="66" charset="0"/>
              </a:rPr>
              <a:t> </a:t>
            </a:r>
            <a:r>
              <a:rPr lang="en-US" sz="4400" dirty="0" err="1">
                <a:solidFill>
                  <a:schemeClr val="tx2"/>
                </a:solidFill>
                <a:latin typeface="Bangla" panose="03000603000000000000" pitchFamily="66" charset="0"/>
                <a:cs typeface="Bangla" panose="03000603000000000000" pitchFamily="66" charset="0"/>
              </a:rPr>
              <a:t>রাহমাতুল্লাহ</a:t>
            </a:r>
            <a:endParaRPr lang="en-US" sz="4400" dirty="0">
              <a:solidFill>
                <a:schemeClr val="tx2"/>
              </a:solidFill>
              <a:latin typeface="Bangla" panose="03000603000000000000" pitchFamily="66" charset="0"/>
              <a:cs typeface="Bangla" panose="03000603000000000000" pitchFamily="66" charset="0"/>
            </a:endParaRPr>
          </a:p>
        </p:txBody>
      </p:sp>
      <p:sp>
        <p:nvSpPr>
          <p:cNvPr id="31" name="Rectangle 30">
            <a:extLst>
              <a:ext uri="{FF2B5EF4-FFF2-40B4-BE49-F238E27FC236}">
                <a16:creationId xmlns:a16="http://schemas.microsoft.com/office/drawing/2014/main" id="{2BE2D1B8-0887-4D2B-8C42-999040132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17634" y="321733"/>
            <a:ext cx="4129237" cy="6060017"/>
          </a:xfrm>
          <a:prstGeom prst="rect">
            <a:avLst/>
          </a:prstGeom>
          <a:solidFill>
            <a:srgbClr val="FFFFFF"/>
          </a:solidFill>
          <a:ln w="127000" cap="sq"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ext&#10;&#10;Description automatically generated">
            <a:extLst>
              <a:ext uri="{FF2B5EF4-FFF2-40B4-BE49-F238E27FC236}">
                <a16:creationId xmlns:a16="http://schemas.microsoft.com/office/drawing/2014/main" id="{C990CD0A-B8BA-4369-8CB8-EE017E014DC7}"/>
              </a:ext>
            </a:extLst>
          </p:cNvPr>
          <p:cNvPicPr>
            <a:picLocks noChangeAspect="1"/>
          </p:cNvPicPr>
          <p:nvPr/>
        </p:nvPicPr>
        <p:blipFill rotWithShape="1">
          <a:blip r:embed="rId2">
            <a:extLst>
              <a:ext uri="{28A0092B-C50C-407E-A947-70E740481C1C}">
                <a14:useLocalDpi xmlns:a14="http://schemas.microsoft.com/office/drawing/2010/main" val="0"/>
              </a:ext>
            </a:extLst>
          </a:blip>
          <a:srcRect b="31270"/>
          <a:stretch/>
        </p:blipFill>
        <p:spPr>
          <a:xfrm>
            <a:off x="639366" y="1338397"/>
            <a:ext cx="3483526" cy="1219988"/>
          </a:xfrm>
          <a:prstGeom prst="rect">
            <a:avLst/>
          </a:prstGeom>
        </p:spPr>
      </p:pic>
      <p:sp>
        <p:nvSpPr>
          <p:cNvPr id="33" name="Rectangle 32">
            <a:extLst>
              <a:ext uri="{FF2B5EF4-FFF2-40B4-BE49-F238E27FC236}">
                <a16:creationId xmlns:a16="http://schemas.microsoft.com/office/drawing/2014/main" id="{FA085277-BAF7-40CC-A608-B030CA969F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811469" y="321733"/>
            <a:ext cx="3375479" cy="3259667"/>
          </a:xfrm>
          <a:prstGeom prst="rect">
            <a:avLst/>
          </a:prstGeom>
          <a:solidFill>
            <a:srgbClr val="FFFFFF"/>
          </a:solidFill>
          <a:ln w="127000" cap="sq"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Picture 25" descr="A group of orange flowers&#10;&#10;Description automatically generated with medium confidence">
            <a:extLst>
              <a:ext uri="{FF2B5EF4-FFF2-40B4-BE49-F238E27FC236}">
                <a16:creationId xmlns:a16="http://schemas.microsoft.com/office/drawing/2014/main" id="{DEF6C52C-078A-42A7-BE7D-792AEA6094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5943" y="628649"/>
            <a:ext cx="2613089" cy="2639484"/>
          </a:xfrm>
          <a:prstGeom prst="rect">
            <a:avLst/>
          </a:prstGeom>
        </p:spPr>
      </p:pic>
      <p:sp>
        <p:nvSpPr>
          <p:cNvPr id="35" name="Rectangle 34">
            <a:extLst>
              <a:ext uri="{FF2B5EF4-FFF2-40B4-BE49-F238E27FC236}">
                <a16:creationId xmlns:a16="http://schemas.microsoft.com/office/drawing/2014/main" id="{64009F90-86BF-44AE-B0EB-D68140E0E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8508682" y="321733"/>
            <a:ext cx="3375478" cy="3259667"/>
          </a:xfrm>
          <a:prstGeom prst="rect">
            <a:avLst/>
          </a:prstGeom>
          <a:solidFill>
            <a:srgbClr val="FFFFFF"/>
          </a:solidFill>
          <a:ln w="127000" cap="sq"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Background pattern&#10;&#10;Description automatically generated">
            <a:extLst>
              <a:ext uri="{FF2B5EF4-FFF2-40B4-BE49-F238E27FC236}">
                <a16:creationId xmlns:a16="http://schemas.microsoft.com/office/drawing/2014/main" id="{3A308ABD-0187-4B8A-8FD5-CCA687807C8F}"/>
              </a:ext>
            </a:extLst>
          </p:cNvPr>
          <p:cNvPicPr>
            <a:picLocks noChangeAspect="1"/>
          </p:cNvPicPr>
          <p:nvPr/>
        </p:nvPicPr>
        <p:blipFill rotWithShape="1">
          <a:blip r:embed="rId4">
            <a:extLst>
              <a:ext uri="{28A0092B-C50C-407E-A947-70E740481C1C}">
                <a14:useLocalDpi xmlns:a14="http://schemas.microsoft.com/office/drawing/2010/main" val="0"/>
              </a:ext>
            </a:extLst>
          </a:blip>
          <a:srcRect t="6332" b="17094"/>
          <a:stretch/>
        </p:blipFill>
        <p:spPr>
          <a:xfrm rot="16200000">
            <a:off x="8898340" y="1191431"/>
            <a:ext cx="2639484" cy="1513918"/>
          </a:xfrm>
          <a:prstGeom prst="rect">
            <a:avLst/>
          </a:prstGeom>
        </p:spPr>
      </p:pic>
      <p:pic>
        <p:nvPicPr>
          <p:cNvPr id="8" name="Picture 7" descr="A group of white flowers&#10;&#10;Description automatically generated with medium confidence">
            <a:extLst>
              <a:ext uri="{FF2B5EF4-FFF2-40B4-BE49-F238E27FC236}">
                <a16:creationId xmlns:a16="http://schemas.microsoft.com/office/drawing/2014/main" id="{CE4D6EF4-F22C-4ABB-9744-B6786F19FFC9}"/>
              </a:ext>
            </a:extLst>
          </p:cNvPr>
          <p:cNvPicPr>
            <a:picLocks noChangeAspect="1"/>
          </p:cNvPicPr>
          <p:nvPr/>
        </p:nvPicPr>
        <p:blipFill rotWithShape="1">
          <a:blip r:embed="rId5">
            <a:extLst>
              <a:ext uri="{28A0092B-C50C-407E-A947-70E740481C1C}">
                <a14:useLocalDpi xmlns:a14="http://schemas.microsoft.com/office/drawing/2010/main" val="0"/>
              </a:ext>
            </a:extLst>
          </a:blip>
          <a:srcRect l="18226" r="18545" b="1"/>
          <a:stretch/>
        </p:blipFill>
        <p:spPr>
          <a:xfrm>
            <a:off x="1107050" y="3471334"/>
            <a:ext cx="2548157" cy="2681785"/>
          </a:xfrm>
          <a:prstGeom prst="rect">
            <a:avLst/>
          </a:prstGeom>
        </p:spPr>
      </p:pic>
      <p:cxnSp>
        <p:nvCxnSpPr>
          <p:cNvPr id="37" name="Straight Connector 36">
            <a:extLst>
              <a:ext uri="{FF2B5EF4-FFF2-40B4-BE49-F238E27FC236}">
                <a16:creationId xmlns:a16="http://schemas.microsoft.com/office/drawing/2014/main" id="{14254369-4B26-4D6A-A4CD-BE3438297C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38287" y="5443086"/>
            <a:ext cx="6400800" cy="0"/>
          </a:xfrm>
          <a:prstGeom prst="line">
            <a:avLst/>
          </a:prstGeom>
          <a:ln w="22225">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2E1BBEC-7D14-49E4-89A2-3671BC0CDC57}"/>
              </a:ext>
            </a:extLst>
          </p:cNvPr>
          <p:cNvSpPr txBox="1"/>
          <p:nvPr/>
        </p:nvSpPr>
        <p:spPr>
          <a:xfrm>
            <a:off x="1606859" y="3795353"/>
            <a:ext cx="1704513" cy="707886"/>
          </a:xfrm>
          <a:prstGeom prst="rect">
            <a:avLst/>
          </a:prstGeom>
          <a:noFill/>
        </p:spPr>
        <p:txBody>
          <a:bodyPr wrap="square">
            <a:spAutoFit/>
          </a:bodyPr>
          <a:lstStyle/>
          <a:p>
            <a:r>
              <a:rPr lang="as-IN" sz="4000" dirty="0">
                <a:solidFill>
                  <a:schemeClr val="accent4">
                    <a:lumMod val="50000"/>
                  </a:schemeClr>
                </a:solidFill>
                <a:latin typeface="Bangla" panose="03000603000000000000" pitchFamily="66" charset="0"/>
                <a:cs typeface="Bangla" panose="03000603000000000000" pitchFamily="66" charset="0"/>
              </a:rPr>
              <a:t>জান্নাত-৩</a:t>
            </a:r>
            <a:endParaRPr lang="en-US" sz="4000" dirty="0">
              <a:solidFill>
                <a:schemeClr val="accent4">
                  <a:lumMod val="50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6397569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white flower with green leaves&#10;&#10;Description automatically generated with low confidence">
            <a:extLst>
              <a:ext uri="{FF2B5EF4-FFF2-40B4-BE49-F238E27FC236}">
                <a16:creationId xmlns:a16="http://schemas.microsoft.com/office/drawing/2014/main" id="{1321F693-CBBB-4FCA-9A8C-581667E26ABF}"/>
              </a:ext>
            </a:extLst>
          </p:cNvPr>
          <p:cNvPicPr>
            <a:picLocks noChangeAspect="1"/>
          </p:cNvPicPr>
          <p:nvPr/>
        </p:nvPicPr>
        <p:blipFill rotWithShape="1">
          <a:blip r:embed="rId2">
            <a:extLst>
              <a:ext uri="{28A0092B-C50C-407E-A947-70E740481C1C}">
                <a14:useLocalDpi xmlns:a14="http://schemas.microsoft.com/office/drawing/2010/main" val="0"/>
              </a:ext>
            </a:extLst>
          </a:blip>
          <a:srcRect r="2" b="2"/>
          <a:stretch/>
        </p:blipFill>
        <p:spPr>
          <a:xfrm>
            <a:off x="1" y="0"/>
            <a:ext cx="12192000" cy="6858000"/>
          </a:xfrm>
          <a:custGeom>
            <a:avLst/>
            <a:gdLst/>
            <a:ahLst/>
            <a:cxnLst/>
            <a:rect l="l" t="t" r="r" b="b"/>
            <a:pathLst>
              <a:path w="4291285" h="4291285">
                <a:moveTo>
                  <a:pt x="2145643" y="0"/>
                </a:moveTo>
                <a:lnTo>
                  <a:pt x="4291285" y="2145643"/>
                </a:lnTo>
                <a:lnTo>
                  <a:pt x="2145643" y="4291285"/>
                </a:lnTo>
                <a:lnTo>
                  <a:pt x="0" y="2145643"/>
                </a:lnTo>
                <a:close/>
              </a:path>
            </a:pathLst>
          </a:custGeom>
        </p:spPr>
      </p:pic>
      <p:sp>
        <p:nvSpPr>
          <p:cNvPr id="9" name="TextBox 8">
            <a:extLst>
              <a:ext uri="{FF2B5EF4-FFF2-40B4-BE49-F238E27FC236}">
                <a16:creationId xmlns:a16="http://schemas.microsoft.com/office/drawing/2014/main" id="{4E2EB168-B89A-4A34-B4BB-2C7BA4B1F214}"/>
              </a:ext>
            </a:extLst>
          </p:cNvPr>
          <p:cNvSpPr txBox="1"/>
          <p:nvPr/>
        </p:nvSpPr>
        <p:spPr>
          <a:xfrm>
            <a:off x="8542624" y="528461"/>
            <a:ext cx="3289033" cy="523220"/>
          </a:xfrm>
          <a:prstGeom prst="rect">
            <a:avLst/>
          </a:prstGeom>
          <a:noFill/>
        </p:spPr>
        <p:txBody>
          <a:bodyPr wrap="square">
            <a:spAutoFit/>
          </a:bodyPr>
          <a:lstStyle/>
          <a:p>
            <a:r>
              <a:rPr lang="as-IN" sz="2800" b="1" dirty="0">
                <a:solidFill>
                  <a:srgbClr val="0070C0"/>
                </a:solidFill>
                <a:latin typeface="Bangla" panose="03000603000000000000" pitchFamily="66" charset="0"/>
                <a:cs typeface="Bangla" panose="03000603000000000000" pitchFamily="66" charset="0"/>
              </a:rPr>
              <a:t>জান্নাতের হকদার কারা?</a:t>
            </a:r>
            <a:endParaRPr lang="en-US" sz="2800" b="1" dirty="0">
              <a:solidFill>
                <a:srgbClr val="0070C0"/>
              </a:solidFill>
              <a:latin typeface="Bangla" panose="03000603000000000000" pitchFamily="66" charset="0"/>
              <a:cs typeface="Bangla" panose="03000603000000000000" pitchFamily="66" charset="0"/>
            </a:endParaRPr>
          </a:p>
        </p:txBody>
      </p:sp>
      <p:sp>
        <p:nvSpPr>
          <p:cNvPr id="11" name="TextBox 10">
            <a:extLst>
              <a:ext uri="{FF2B5EF4-FFF2-40B4-BE49-F238E27FC236}">
                <a16:creationId xmlns:a16="http://schemas.microsoft.com/office/drawing/2014/main" id="{B05A9E44-0DA8-4F56-A1CD-F5B6C5727110}"/>
              </a:ext>
            </a:extLst>
          </p:cNvPr>
          <p:cNvSpPr txBox="1"/>
          <p:nvPr/>
        </p:nvSpPr>
        <p:spPr>
          <a:xfrm>
            <a:off x="0" y="221397"/>
            <a:ext cx="8404078" cy="2677656"/>
          </a:xfrm>
          <a:prstGeom prst="rect">
            <a:avLst/>
          </a:prstGeom>
          <a:noFill/>
        </p:spPr>
        <p:txBody>
          <a:bodyPr wrap="square">
            <a:spAutoFit/>
          </a:bodyPr>
          <a:lstStyle/>
          <a:p>
            <a:endParaRPr lang="ar-AE" sz="2400" dirty="0">
              <a:solidFill>
                <a:srgbClr val="7030A0"/>
              </a:solidFill>
              <a:latin typeface="Bangla" panose="03000603000000000000" pitchFamily="66" charset="0"/>
            </a:endParaRPr>
          </a:p>
          <a:p>
            <a:r>
              <a:rPr lang="ar-AE" sz="2400" dirty="0">
                <a:solidFill>
                  <a:srgbClr val="7030A0"/>
                </a:solidFill>
                <a:latin typeface="Bangla" panose="03000603000000000000" pitchFamily="66" charset="0"/>
              </a:rPr>
              <a:t>وَالَّذِينَ آمَنُوا وَعَمِلُوا الصَّالِحَاتِ أُولَئِكَ أَصْحَابُ الْجَنَّةِ هُمْ فِيهَا خَالِدُونَ</a:t>
            </a:r>
          </a:p>
          <a:p>
            <a:r>
              <a:rPr lang="ar-AE" sz="2400" dirty="0">
                <a:solidFill>
                  <a:srgbClr val="7030A0"/>
                </a:solidFill>
                <a:latin typeface="Bangla" panose="03000603000000000000" pitchFamily="66" charset="0"/>
              </a:rPr>
              <a:t> </a:t>
            </a:r>
            <a:r>
              <a:rPr lang="as-IN" sz="2400" dirty="0">
                <a:solidFill>
                  <a:srgbClr val="7030A0"/>
                </a:solidFill>
                <a:latin typeface="Bangla" panose="03000603000000000000" pitchFamily="66" charset="0"/>
                <a:cs typeface="Bangla" panose="03000603000000000000" pitchFamily="66" charset="0"/>
              </a:rPr>
              <a:t>পক্ষান্তরে যারা বিশ্বাস করেছে (মু’মিন হয়েছে) এবং সৎকাজ করেছে, তারাই হবে জান্নাতের অধিবাসী; তারা সেখানে চিরকাল থাকবে। (বাক্বারাঃ ৮২)</a:t>
            </a:r>
            <a:endParaRPr lang="en-US" sz="2400" dirty="0">
              <a:solidFill>
                <a:srgbClr val="7030A0"/>
              </a:solidFill>
              <a:latin typeface="Bangla" panose="03000603000000000000" pitchFamily="66" charset="0"/>
              <a:cs typeface="Bangla" panose="03000603000000000000" pitchFamily="66" charset="0"/>
            </a:endParaRPr>
          </a:p>
          <a:p>
            <a:endParaRPr lang="en-US" sz="2400" dirty="0">
              <a:solidFill>
                <a:srgbClr val="7030A0"/>
              </a:solidFill>
              <a:latin typeface="Bangla" panose="03000603000000000000" pitchFamily="66" charset="0"/>
              <a:cs typeface="Bangla" panose="03000603000000000000" pitchFamily="66" charset="0"/>
            </a:endParaRPr>
          </a:p>
          <a:p>
            <a:r>
              <a:rPr lang="as-IN" sz="2400" dirty="0">
                <a:solidFill>
                  <a:srgbClr val="7030A0"/>
                </a:solidFill>
                <a:latin typeface="Bangla" panose="03000603000000000000" pitchFamily="66" charset="0"/>
                <a:cs typeface="Bangla" panose="03000603000000000000" pitchFamily="66" charset="0"/>
              </a:rPr>
              <a:t>নিশ্চয় যারা বিশ্বাস করেছে এবং সৎকার্যাবলী সম্পন্ন করেছে, আর নিজেদের প্রতিপালকের কাছে বিনত হয়েছে, তারাই হবে জান্নাতবাসী; তাতে তারা অনন্তকাল থাকবে। (হুদঃ ২৩)</a:t>
            </a:r>
          </a:p>
        </p:txBody>
      </p:sp>
      <p:sp>
        <p:nvSpPr>
          <p:cNvPr id="13" name="TextBox 12">
            <a:extLst>
              <a:ext uri="{FF2B5EF4-FFF2-40B4-BE49-F238E27FC236}">
                <a16:creationId xmlns:a16="http://schemas.microsoft.com/office/drawing/2014/main" id="{ED2666A5-BB34-45E7-8C6B-A39D8578D455}"/>
              </a:ext>
            </a:extLst>
          </p:cNvPr>
          <p:cNvSpPr txBox="1"/>
          <p:nvPr/>
        </p:nvSpPr>
        <p:spPr>
          <a:xfrm>
            <a:off x="64656" y="3360595"/>
            <a:ext cx="10021454" cy="3416320"/>
          </a:xfrm>
          <a:prstGeom prst="rect">
            <a:avLst/>
          </a:prstGeom>
          <a:noFill/>
        </p:spPr>
        <p:txBody>
          <a:bodyPr wrap="square">
            <a:spAutoFit/>
          </a:bodyPr>
          <a:lstStyle/>
          <a:p>
            <a:r>
              <a:rPr lang="as-IN" sz="2400" dirty="0">
                <a:solidFill>
                  <a:schemeClr val="accent1">
                    <a:lumMod val="75000"/>
                  </a:schemeClr>
                </a:solidFill>
                <a:latin typeface="Bangla" panose="03000603000000000000" pitchFamily="66" charset="0"/>
                <a:cs typeface="Bangla" panose="03000603000000000000" pitchFamily="66" charset="0"/>
              </a:rPr>
              <a:t>হে আমার দাসগণ! আজ তোমাদের কোন ভয় নেই এবং তোমরা দুঃখিতও হবে না। যারা আমার আয়াতে বিশ্বাস করেছিলে এবং আত্মসমর্পণকারী (মুসলিম) ছিলে। তোমরা এবং তোমাদের সহধর্মিণীগণ সানন্দে জান্নাতে প্রবেশ কর। (যুখরূফঃ ৬৮-৭০)</a:t>
            </a:r>
            <a:endParaRPr lang="en-US" sz="2400" dirty="0">
              <a:solidFill>
                <a:schemeClr val="accent1">
                  <a:lumMod val="75000"/>
                </a:schemeClr>
              </a:solidFill>
              <a:latin typeface="Bangla" panose="03000603000000000000" pitchFamily="66" charset="0"/>
              <a:cs typeface="Bangla" panose="03000603000000000000" pitchFamily="66" charset="0"/>
            </a:endParaRPr>
          </a:p>
          <a:p>
            <a:endParaRPr lang="en-US" sz="2400" dirty="0">
              <a:solidFill>
                <a:schemeClr val="accent1">
                  <a:lumMod val="75000"/>
                </a:schemeClr>
              </a:solidFill>
              <a:latin typeface="Bangla" panose="03000603000000000000" pitchFamily="66" charset="0"/>
              <a:cs typeface="Bangla" panose="03000603000000000000" pitchFamily="66" charset="0"/>
            </a:endParaRPr>
          </a:p>
          <a:p>
            <a:r>
              <a:rPr lang="as-IN" sz="2400" dirty="0">
                <a:solidFill>
                  <a:schemeClr val="accent1">
                    <a:lumMod val="75000"/>
                  </a:schemeClr>
                </a:solidFill>
                <a:latin typeface="Bangla" panose="03000603000000000000" pitchFamily="66" charset="0"/>
                <a:cs typeface="Bangla" panose="03000603000000000000" pitchFamily="66" charset="0"/>
              </a:rPr>
              <a:t>কেবল তারাই আমার আয়াতসমূহ বিশ্বাস করে, যাদেরকে ওর দ্বারা উপদেশ দেওয়া হলে তারা সিজদায় লুটিয়ে পড়ে এবং তাদের প্রতিপালকের সপ্রশংস পবিত্রতা ও মহিমা ঘোষণা করে এবং অহংকার করে না। তারা শয্যা ত্যাগ করে আকাঙ্ক্ষা ও আশংকার সাথে তাদের প্রতিপালককে ডাকে এবং আমি তাদেরকে যে রুযী প্রদান করেছি, তা হতে তারা দান করে। কেউই জানে না তার জন্য তার কৃতকর্মের বিনিময় স্বরূপ নয়ন-প্রীতিকর কি (পুরস্কার) লুকিয়ে রাখা হয়েছে। (সাজদাঃ ১৫-১৭)</a:t>
            </a:r>
            <a:endParaRPr lang="en-US" sz="2400" dirty="0">
              <a:solidFill>
                <a:schemeClr val="accent1">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35845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diagram&#10;&#10;Description automatically generated">
            <a:extLst>
              <a:ext uri="{FF2B5EF4-FFF2-40B4-BE49-F238E27FC236}">
                <a16:creationId xmlns:a16="http://schemas.microsoft.com/office/drawing/2014/main" id="{631C5F1A-7DE6-43E2-88CE-8E04E81411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7" name="TextBox 6">
            <a:extLst>
              <a:ext uri="{FF2B5EF4-FFF2-40B4-BE49-F238E27FC236}">
                <a16:creationId xmlns:a16="http://schemas.microsoft.com/office/drawing/2014/main" id="{241F93EC-76B5-4087-8827-6E45F9D20D72}"/>
              </a:ext>
            </a:extLst>
          </p:cNvPr>
          <p:cNvSpPr txBox="1"/>
          <p:nvPr/>
        </p:nvSpPr>
        <p:spPr>
          <a:xfrm>
            <a:off x="4267200" y="1911926"/>
            <a:ext cx="6456218" cy="4154984"/>
          </a:xfrm>
          <a:prstGeom prst="rect">
            <a:avLst/>
          </a:prstGeom>
          <a:noFill/>
        </p:spPr>
        <p:txBody>
          <a:bodyPr wrap="square">
            <a:spAutoFit/>
          </a:bodyPr>
          <a:lstStyle/>
          <a:p>
            <a:r>
              <a:rPr lang="as-IN" sz="2400" dirty="0">
                <a:solidFill>
                  <a:srgbClr val="748363"/>
                </a:solidFill>
                <a:latin typeface="Bangla" panose="03000603000000000000" pitchFamily="66" charset="0"/>
                <a:cs typeface="Bangla" panose="03000603000000000000" pitchFamily="66" charset="0"/>
              </a:rPr>
              <a:t>যারা বিশ্বাস করে ও সৎকাজ করে, আমি অবশ্যই তাদেরকে জান্নাতের সুউচ্চ প্রাসাদসমূহে স্থান দান করব; যার নিচে নদীমালা প্রবাহিত থাকবে, সেখানে তারা চিরস্থায়ী হবে। সৎকর্মপরায়ণদের পুরস্কার কত উত্তম! যারা ধৈর্য অবলম্বন করে ও তাদের প্রতিপালকের ওপর নির্ভর করে। </a:t>
            </a:r>
            <a:r>
              <a:rPr lang="en-US" sz="2400" dirty="0">
                <a:solidFill>
                  <a:srgbClr val="748363"/>
                </a:solidFill>
                <a:latin typeface="Bangla" panose="03000603000000000000" pitchFamily="66" charset="0"/>
                <a:cs typeface="Bangla" panose="03000603000000000000" pitchFamily="66" charset="0"/>
              </a:rPr>
              <a:t>     </a:t>
            </a:r>
            <a:r>
              <a:rPr lang="en-US" sz="2400" dirty="0" err="1">
                <a:solidFill>
                  <a:srgbClr val="748363"/>
                </a:solidFill>
                <a:latin typeface="Bangla" panose="03000603000000000000" pitchFamily="66" charset="0"/>
                <a:cs typeface="Bangla" panose="03000603000000000000" pitchFamily="66" charset="0"/>
              </a:rPr>
              <a:t>সূরা</a:t>
            </a:r>
            <a:r>
              <a:rPr lang="en-US" sz="2400" dirty="0">
                <a:solidFill>
                  <a:srgbClr val="748363"/>
                </a:solidFill>
                <a:latin typeface="Bangla" panose="03000603000000000000" pitchFamily="66" charset="0"/>
                <a:cs typeface="Bangla" panose="03000603000000000000" pitchFamily="66" charset="0"/>
              </a:rPr>
              <a:t> </a:t>
            </a:r>
            <a:r>
              <a:rPr lang="as-IN" sz="2400" dirty="0">
                <a:solidFill>
                  <a:srgbClr val="748363"/>
                </a:solidFill>
                <a:latin typeface="Bangla" panose="03000603000000000000" pitchFamily="66" charset="0"/>
                <a:cs typeface="Bangla" panose="03000603000000000000" pitchFamily="66" charset="0"/>
              </a:rPr>
              <a:t>আনকাবুতঃ ৫৮-৫৯</a:t>
            </a:r>
            <a:endParaRPr lang="en-US" sz="2400" dirty="0">
              <a:solidFill>
                <a:srgbClr val="748363"/>
              </a:solidFill>
              <a:latin typeface="Bangla" panose="03000603000000000000" pitchFamily="66" charset="0"/>
              <a:cs typeface="Bangla" panose="03000603000000000000" pitchFamily="66" charset="0"/>
            </a:endParaRPr>
          </a:p>
          <a:p>
            <a:endParaRPr lang="en-US" sz="2400" dirty="0">
              <a:solidFill>
                <a:srgbClr val="B7564F"/>
              </a:solidFill>
              <a:latin typeface="Bangla" panose="03000603000000000000" pitchFamily="66" charset="0"/>
              <a:cs typeface="Bangla" panose="03000603000000000000" pitchFamily="66" charset="0"/>
            </a:endParaRPr>
          </a:p>
          <a:p>
            <a:r>
              <a:rPr lang="ar-AE" sz="2400" dirty="0">
                <a:solidFill>
                  <a:srgbClr val="B7564F"/>
                </a:solidFill>
                <a:latin typeface="Bangla" panose="03000603000000000000" pitchFamily="66" charset="0"/>
                <a:cs typeface="Bangla" panose="03000603000000000000" pitchFamily="66" charset="0"/>
              </a:rPr>
              <a:t>وَلِمَنْ خَافَ مَقَامَ رَبِّهِ جَنَّتَانِ</a:t>
            </a:r>
          </a:p>
          <a:p>
            <a:r>
              <a:rPr lang="ar-AE" sz="2400" dirty="0">
                <a:solidFill>
                  <a:srgbClr val="B7564F"/>
                </a:solidFill>
                <a:latin typeface="Bangla" panose="03000603000000000000" pitchFamily="66" charset="0"/>
                <a:cs typeface="Bangla" panose="03000603000000000000" pitchFamily="66" charset="0"/>
              </a:rPr>
              <a:t> </a:t>
            </a:r>
            <a:r>
              <a:rPr lang="as-IN" sz="2400" dirty="0">
                <a:solidFill>
                  <a:srgbClr val="B7564F"/>
                </a:solidFill>
                <a:latin typeface="Bangla" panose="03000603000000000000" pitchFamily="66" charset="0"/>
                <a:cs typeface="Bangla" panose="03000603000000000000" pitchFamily="66" charset="0"/>
              </a:rPr>
              <a:t>আর যে ব্যক্তি তার প্রতিপালকের সামনে উপস্থিত হওয়ার ভয় রাখে, তার জন্য রয়েছে দু’টি (জান্নাতের) বাগান। </a:t>
            </a:r>
            <a:endParaRPr lang="en-US" sz="2400" dirty="0">
              <a:solidFill>
                <a:srgbClr val="B7564F"/>
              </a:solidFill>
              <a:latin typeface="Bangla" panose="03000603000000000000" pitchFamily="66" charset="0"/>
              <a:cs typeface="Bangla" panose="03000603000000000000" pitchFamily="66" charset="0"/>
            </a:endParaRPr>
          </a:p>
          <a:p>
            <a:r>
              <a:rPr lang="en-US" sz="2400" dirty="0">
                <a:solidFill>
                  <a:srgbClr val="B7564F"/>
                </a:solidFill>
                <a:latin typeface="Bangla" panose="03000603000000000000" pitchFamily="66" charset="0"/>
                <a:cs typeface="Bangla" panose="03000603000000000000" pitchFamily="66" charset="0"/>
              </a:rPr>
              <a:t>                                     </a:t>
            </a:r>
            <a:r>
              <a:rPr lang="en-US" sz="2400" dirty="0" err="1">
                <a:solidFill>
                  <a:srgbClr val="B7564F"/>
                </a:solidFill>
                <a:latin typeface="Bangla" panose="03000603000000000000" pitchFamily="66" charset="0"/>
                <a:cs typeface="Bangla" panose="03000603000000000000" pitchFamily="66" charset="0"/>
              </a:rPr>
              <a:t>সূরা</a:t>
            </a:r>
            <a:r>
              <a:rPr lang="en-US" sz="2400" dirty="0">
                <a:solidFill>
                  <a:srgbClr val="B7564F"/>
                </a:solidFill>
                <a:latin typeface="Bangla" panose="03000603000000000000" pitchFamily="66" charset="0"/>
                <a:cs typeface="Bangla" panose="03000603000000000000" pitchFamily="66" charset="0"/>
              </a:rPr>
              <a:t> </a:t>
            </a:r>
            <a:r>
              <a:rPr lang="en-US" sz="2400" dirty="0" err="1">
                <a:solidFill>
                  <a:srgbClr val="B7564F"/>
                </a:solidFill>
                <a:latin typeface="Bangla" panose="03000603000000000000" pitchFamily="66" charset="0"/>
                <a:cs typeface="Bangla" panose="03000603000000000000" pitchFamily="66" charset="0"/>
              </a:rPr>
              <a:t>আর</a:t>
            </a:r>
            <a:r>
              <a:rPr lang="en-US" sz="2400" dirty="0">
                <a:solidFill>
                  <a:srgbClr val="B7564F"/>
                </a:solidFill>
                <a:latin typeface="Bangla" panose="03000603000000000000" pitchFamily="66" charset="0"/>
                <a:cs typeface="Bangla" panose="03000603000000000000" pitchFamily="66" charset="0"/>
              </a:rPr>
              <a:t> </a:t>
            </a:r>
            <a:r>
              <a:rPr lang="as-IN" sz="2400" dirty="0">
                <a:solidFill>
                  <a:srgbClr val="B7564F"/>
                </a:solidFill>
                <a:latin typeface="Bangla" panose="03000603000000000000" pitchFamily="66" charset="0"/>
                <a:cs typeface="Bangla" panose="03000603000000000000" pitchFamily="66" charset="0"/>
              </a:rPr>
              <a:t>রাহমানঃ ৪৬</a:t>
            </a:r>
          </a:p>
          <a:p>
            <a:endParaRPr lang="as-IN" sz="2400" dirty="0">
              <a:solidFill>
                <a:schemeClr val="accent6">
                  <a:lumMod val="50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61195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2F6364A-B358-4BEE-B158-0734D2C938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8202" y="1570814"/>
            <a:ext cx="0" cy="3710227"/>
          </a:xfrm>
          <a:prstGeom prst="line">
            <a:avLst/>
          </a:prstGeom>
          <a:ln w="19050">
            <a:solidFill>
              <a:srgbClr val="E48B76"/>
            </a:solidFill>
          </a:ln>
        </p:spPr>
        <p:style>
          <a:lnRef idx="1">
            <a:schemeClr val="accent1"/>
          </a:lnRef>
          <a:fillRef idx="0">
            <a:schemeClr val="accent1"/>
          </a:fillRef>
          <a:effectRef idx="0">
            <a:schemeClr val="accent1"/>
          </a:effectRef>
          <a:fontRef idx="minor">
            <a:schemeClr val="tx1"/>
          </a:fontRef>
        </p:style>
      </p:cxnSp>
      <p:pic>
        <p:nvPicPr>
          <p:cNvPr id="3" name="Picture 2" descr="A picture containing accessory, necklet&#10;&#10;Description automatically generated">
            <a:extLst>
              <a:ext uri="{FF2B5EF4-FFF2-40B4-BE49-F238E27FC236}">
                <a16:creationId xmlns:a16="http://schemas.microsoft.com/office/drawing/2014/main" id="{DF1EA1FE-B168-4E06-9819-D3B21344E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24224"/>
            <a:ext cx="3533775" cy="3533775"/>
          </a:xfrm>
          <a:prstGeom prst="rect">
            <a:avLst/>
          </a:prstGeom>
        </p:spPr>
      </p:pic>
      <p:sp>
        <p:nvSpPr>
          <p:cNvPr id="5" name="TextBox 4">
            <a:extLst>
              <a:ext uri="{FF2B5EF4-FFF2-40B4-BE49-F238E27FC236}">
                <a16:creationId xmlns:a16="http://schemas.microsoft.com/office/drawing/2014/main" id="{932FD108-C558-4B86-9272-E6345F41A3C0}"/>
              </a:ext>
            </a:extLst>
          </p:cNvPr>
          <p:cNvSpPr txBox="1"/>
          <p:nvPr/>
        </p:nvSpPr>
        <p:spPr>
          <a:xfrm>
            <a:off x="3738202" y="0"/>
            <a:ext cx="8453798" cy="6370975"/>
          </a:xfrm>
          <a:prstGeom prst="rect">
            <a:avLst/>
          </a:prstGeom>
          <a:noFill/>
        </p:spPr>
        <p:txBody>
          <a:bodyPr wrap="square">
            <a:spAutoFit/>
          </a:bodyPr>
          <a:lstStyle/>
          <a:p>
            <a:r>
              <a:rPr lang="as-IN" sz="2400" dirty="0">
                <a:solidFill>
                  <a:schemeClr val="accent6">
                    <a:lumMod val="75000"/>
                  </a:schemeClr>
                </a:solidFill>
                <a:latin typeface="Bangla" panose="03000603000000000000" pitchFamily="66" charset="0"/>
                <a:cs typeface="Bangla" panose="03000603000000000000" pitchFamily="66" charset="0"/>
              </a:rPr>
              <a:t>হে মানুষ! তোমরা সালাম প্রচার কর, অন্নদান কর, জ্ঞাতি-বন্ধন অক্ষুন্ন রাখ এবং লোকেরা যখন ঘুমিয়ে থাকে তখন তোমরা নামায পড়। তাহলে তোমরা নির্বিঘ্নে জান্নাতে প্রবেশ করতে পারবে।” (তিরমিযী, ইবনে মাজাহ, হাকেম, সহীহ তারগীব ৬১০নং)</a:t>
            </a:r>
          </a:p>
          <a:p>
            <a:r>
              <a:rPr lang="as-IN" sz="2400" dirty="0">
                <a:solidFill>
                  <a:srgbClr val="C00000"/>
                </a:solidFill>
                <a:latin typeface="Bangla" panose="03000603000000000000" pitchFamily="66" charset="0"/>
                <a:cs typeface="Bangla" panose="03000603000000000000" pitchFamily="66" charset="0"/>
              </a:rPr>
              <a:t>“জান্নাতী হল তিন প্রকার ব্যক্তি; ন্যায়পরায়ণ দানশীল তওফীকপ্রাপ্ত শাসক, দয়াবান এবং প্রত্যেক আত্মীয় তথা মুসলিমের প্রতি কোমল-হৃদয়। আর (অশ্লীলতা ও যাচ্ঞা) থেকে পবিত্র সন্তানবান ব্যক্তি।” (মুসলিম)</a:t>
            </a:r>
          </a:p>
          <a:p>
            <a:r>
              <a:rPr lang="as-IN" sz="2400" dirty="0">
                <a:solidFill>
                  <a:srgbClr val="002060"/>
                </a:solidFill>
                <a:latin typeface="Bangla" panose="03000603000000000000" pitchFamily="66" charset="0"/>
                <a:cs typeface="Bangla" panose="03000603000000000000" pitchFamily="66" charset="0"/>
              </a:rPr>
              <a:t>“আল্লাহ সুবহানাহু অতাআলা ঐ দুটি লোককে দেখে হাসেন, যাদের মধ্যে একজন অপরজনকে হত্যা করে এবং দুজনই জান্নাতে প্রবেশ করবে। নিহত ব্যক্তিকে আল্লাহর পথে যুদ্ধ করা অবস্থায় কোন কাফের কর্তৃক) হত্যা করে দেওয়া হল। পরে আল্লাহ তাআলা হত্যাকারী কাফেরকে তওবা করার তাওফীক প্রদান করেন। ফলে সে ইসলাম গ্রহণ করে আল্লাহর রাস্তায় শহীদ হয়ে যায়।” (বুখারী-মুসলিম)</a:t>
            </a:r>
          </a:p>
          <a:p>
            <a:r>
              <a:rPr lang="as-IN" sz="2400" dirty="0">
                <a:solidFill>
                  <a:schemeClr val="accent6">
                    <a:lumMod val="75000"/>
                  </a:schemeClr>
                </a:solidFill>
                <a:latin typeface="Bangla" panose="03000603000000000000" pitchFamily="66" charset="0"/>
                <a:cs typeface="Bangla" panose="03000603000000000000" pitchFamily="66" charset="0"/>
              </a:rPr>
              <a:t>আমি এক ব্যক্তিকে জান্নাতে ঘোরাফেরা করতে দেখলাম। যে (পৃথিবীতে) রাস্তার মধ্য হতে একটি গাছ কেটে সরিয়ে দিয়েছিল, যেটি মুসলিমদেরকে কষ্ট দিচ্ছিল।” (মুসলিম)।</a:t>
            </a:r>
          </a:p>
          <a:p>
            <a:r>
              <a:rPr lang="as-IN" sz="2400" dirty="0">
                <a:solidFill>
                  <a:schemeClr val="accent6">
                    <a:lumMod val="75000"/>
                  </a:schemeClr>
                </a:solidFill>
                <a:latin typeface="Bangla" panose="03000603000000000000" pitchFamily="66" charset="0"/>
                <a:cs typeface="Bangla" panose="03000603000000000000" pitchFamily="66" charset="0"/>
              </a:rPr>
              <a:t>“যে ব্যক্তি দুই ঠাণ্ডা (অর্থাৎ, ফজর ও আসরের নামায পড়বে, সে জান্নাতে প্রবেশ করবে।” (বুখারী-মুসলিম)।</a:t>
            </a:r>
          </a:p>
          <a:p>
            <a:r>
              <a:rPr lang="as-IN" sz="2400" dirty="0">
                <a:solidFill>
                  <a:srgbClr val="B51725"/>
                </a:solidFill>
                <a:latin typeface="Bangla" panose="03000603000000000000" pitchFamily="66" charset="0"/>
                <a:cs typeface="Bangla" panose="03000603000000000000" pitchFamily="66" charset="0"/>
              </a:rPr>
              <a:t>যে ব্যক্তিকে আল্লাহ তার দুই চোয়ালের মধ্যস্থিত অঙ্গ (জিহ্বা) ও দুপায়ের মাঝখানের অঙ্গ (লজ্জাস্থান)এর ক্ষতি থেকে মুক্ত রাখবেন, সে জান্নাত প্রবেশ করবে।” (তিরমিযী হাসান)।</a:t>
            </a:r>
          </a:p>
        </p:txBody>
      </p:sp>
      <p:sp>
        <p:nvSpPr>
          <p:cNvPr id="7" name="TextBox 6">
            <a:extLst>
              <a:ext uri="{FF2B5EF4-FFF2-40B4-BE49-F238E27FC236}">
                <a16:creationId xmlns:a16="http://schemas.microsoft.com/office/drawing/2014/main" id="{912BAFEE-49C8-4B45-B83D-6C886562CDA2}"/>
              </a:ext>
            </a:extLst>
          </p:cNvPr>
          <p:cNvSpPr txBox="1"/>
          <p:nvPr/>
        </p:nvSpPr>
        <p:spPr>
          <a:xfrm>
            <a:off x="143163" y="622125"/>
            <a:ext cx="3200399" cy="2677656"/>
          </a:xfrm>
          <a:prstGeom prst="rect">
            <a:avLst/>
          </a:prstGeom>
          <a:noFill/>
        </p:spPr>
        <p:txBody>
          <a:bodyPr wrap="square">
            <a:spAutoFit/>
          </a:bodyPr>
          <a:lstStyle/>
          <a:p>
            <a:r>
              <a:rPr lang="as-IN" sz="2800" dirty="0">
                <a:solidFill>
                  <a:srgbClr val="B51725"/>
                </a:solidFill>
                <a:latin typeface="Bangla" panose="03000603000000000000" pitchFamily="66" charset="0"/>
                <a:cs typeface="Bangla" panose="03000603000000000000" pitchFamily="66" charset="0"/>
              </a:rPr>
              <a:t>যে ব্যক্তির শেষ কথা 'লা ইলাহা ইল্লাল্লাহ’ হবে (অর্থাৎ এই কলেমা পড়তে পড়তে যার মৃত্যু হবে), সে জান্নাতে প্রবেশ করবে।” (আবু দাউদ, হাকেম)।</a:t>
            </a:r>
          </a:p>
        </p:txBody>
      </p:sp>
      <p:sp>
        <p:nvSpPr>
          <p:cNvPr id="9" name="TextBox 8">
            <a:extLst>
              <a:ext uri="{FF2B5EF4-FFF2-40B4-BE49-F238E27FC236}">
                <a16:creationId xmlns:a16="http://schemas.microsoft.com/office/drawing/2014/main" id="{FF8E9BF0-C86A-4865-BD80-195BB2BB4A06}"/>
              </a:ext>
            </a:extLst>
          </p:cNvPr>
          <p:cNvSpPr txBox="1"/>
          <p:nvPr/>
        </p:nvSpPr>
        <p:spPr>
          <a:xfrm>
            <a:off x="942109" y="4260114"/>
            <a:ext cx="2309091" cy="1200329"/>
          </a:xfrm>
          <a:prstGeom prst="rect">
            <a:avLst/>
          </a:prstGeom>
          <a:noFill/>
        </p:spPr>
        <p:txBody>
          <a:bodyPr wrap="square">
            <a:spAutoFit/>
          </a:bodyPr>
          <a:lstStyle/>
          <a:p>
            <a:r>
              <a:rPr lang="as-IN" sz="3600" b="1" dirty="0">
                <a:solidFill>
                  <a:schemeClr val="accent6">
                    <a:lumMod val="75000"/>
                  </a:schemeClr>
                </a:solidFill>
                <a:latin typeface="Bangla" panose="03000603000000000000" pitchFamily="66" charset="0"/>
                <a:cs typeface="Bangla" panose="03000603000000000000" pitchFamily="66" charset="0"/>
              </a:rPr>
              <a:t>জান্নাতের </a:t>
            </a:r>
            <a:endParaRPr lang="en-US" sz="3600" b="1" dirty="0">
              <a:solidFill>
                <a:schemeClr val="accent6">
                  <a:lumMod val="75000"/>
                </a:schemeClr>
              </a:solidFill>
              <a:latin typeface="Bangla" panose="03000603000000000000" pitchFamily="66" charset="0"/>
              <a:cs typeface="Bangla" panose="03000603000000000000" pitchFamily="66" charset="0"/>
            </a:endParaRPr>
          </a:p>
          <a:p>
            <a:r>
              <a:rPr lang="as-IN" sz="3600" b="1" dirty="0">
                <a:solidFill>
                  <a:schemeClr val="accent6">
                    <a:lumMod val="75000"/>
                  </a:schemeClr>
                </a:solidFill>
                <a:latin typeface="Bangla" panose="03000603000000000000" pitchFamily="66" charset="0"/>
                <a:cs typeface="Bangla" panose="03000603000000000000" pitchFamily="66" charset="0"/>
              </a:rPr>
              <a:t>হকদার কারা?</a:t>
            </a:r>
          </a:p>
        </p:txBody>
      </p:sp>
    </p:spTree>
    <p:extLst>
      <p:ext uri="{BB962C8B-B14F-4D97-AF65-F5344CB8AC3E}">
        <p14:creationId xmlns:p14="http://schemas.microsoft.com/office/powerpoint/2010/main" val="435265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flowers&#10;&#10;Description automatically generated with low confidence">
            <a:extLst>
              <a:ext uri="{FF2B5EF4-FFF2-40B4-BE49-F238E27FC236}">
                <a16:creationId xmlns:a16="http://schemas.microsoft.com/office/drawing/2014/main" id="{143C80D7-D2A9-41F6-9140-F78DAAB53D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53100"/>
            <a:ext cx="5457825" cy="1085850"/>
          </a:xfrm>
          <a:prstGeom prst="rect">
            <a:avLst/>
          </a:prstGeom>
        </p:spPr>
      </p:pic>
      <p:pic>
        <p:nvPicPr>
          <p:cNvPr id="4" name="Picture 3">
            <a:extLst>
              <a:ext uri="{FF2B5EF4-FFF2-40B4-BE49-F238E27FC236}">
                <a16:creationId xmlns:a16="http://schemas.microsoft.com/office/drawing/2014/main" id="{E2A60604-08FC-4BD1-AEB7-83D7C9DD3DB5}"/>
              </a:ext>
            </a:extLst>
          </p:cNvPr>
          <p:cNvPicPr>
            <a:picLocks noChangeAspect="1"/>
          </p:cNvPicPr>
          <p:nvPr/>
        </p:nvPicPr>
        <p:blipFill>
          <a:blip r:embed="rId3"/>
          <a:stretch>
            <a:fillRect/>
          </a:stretch>
        </p:blipFill>
        <p:spPr>
          <a:xfrm rot="5400000">
            <a:off x="2633328" y="2886409"/>
            <a:ext cx="6734175" cy="1085182"/>
          </a:xfrm>
          <a:prstGeom prst="rect">
            <a:avLst/>
          </a:prstGeom>
        </p:spPr>
      </p:pic>
      <p:pic>
        <p:nvPicPr>
          <p:cNvPr id="5" name="Picture 4">
            <a:extLst>
              <a:ext uri="{FF2B5EF4-FFF2-40B4-BE49-F238E27FC236}">
                <a16:creationId xmlns:a16="http://schemas.microsoft.com/office/drawing/2014/main" id="{C7CACAAC-23D1-48BA-B0AC-57B5FACC3A06}"/>
              </a:ext>
            </a:extLst>
          </p:cNvPr>
          <p:cNvPicPr>
            <a:picLocks noChangeAspect="1"/>
          </p:cNvPicPr>
          <p:nvPr/>
        </p:nvPicPr>
        <p:blipFill>
          <a:blip r:embed="rId3"/>
          <a:stretch>
            <a:fillRect/>
          </a:stretch>
        </p:blipFill>
        <p:spPr>
          <a:xfrm>
            <a:off x="6543007" y="5710906"/>
            <a:ext cx="5572793" cy="1085182"/>
          </a:xfrm>
          <a:prstGeom prst="rect">
            <a:avLst/>
          </a:prstGeom>
        </p:spPr>
      </p:pic>
      <p:sp>
        <p:nvSpPr>
          <p:cNvPr id="6" name="TextBox 5">
            <a:extLst>
              <a:ext uri="{FF2B5EF4-FFF2-40B4-BE49-F238E27FC236}">
                <a16:creationId xmlns:a16="http://schemas.microsoft.com/office/drawing/2014/main" id="{E5BAB29D-B37F-44B0-B1E8-DE932FFE5D28}"/>
              </a:ext>
            </a:extLst>
          </p:cNvPr>
          <p:cNvSpPr txBox="1"/>
          <p:nvPr/>
        </p:nvSpPr>
        <p:spPr>
          <a:xfrm>
            <a:off x="6637438" y="113356"/>
            <a:ext cx="5010816" cy="523220"/>
          </a:xfrm>
          <a:prstGeom prst="rect">
            <a:avLst/>
          </a:prstGeom>
          <a:noFill/>
        </p:spPr>
        <p:txBody>
          <a:bodyPr wrap="square">
            <a:spAutoFit/>
          </a:bodyPr>
          <a:lstStyle/>
          <a:p>
            <a:r>
              <a:rPr lang="as-IN" sz="2800" dirty="0">
                <a:solidFill>
                  <a:srgbClr val="7030A0"/>
                </a:solidFill>
                <a:latin typeface="Bangla" panose="03000603000000000000" pitchFamily="66" charset="0"/>
                <a:cs typeface="Bangla" panose="03000603000000000000" pitchFamily="66" charset="0"/>
              </a:rPr>
              <a:t>জান্নাতীরা জাহান্নামীদের ওয়ারেস হবে</a:t>
            </a:r>
            <a:endParaRPr lang="en-US" sz="2800" dirty="0">
              <a:solidFill>
                <a:srgbClr val="7030A0"/>
              </a:solidFill>
              <a:latin typeface="Bangla" panose="03000603000000000000" pitchFamily="66" charset="0"/>
              <a:cs typeface="Bangla" panose="03000603000000000000" pitchFamily="66" charset="0"/>
            </a:endParaRPr>
          </a:p>
        </p:txBody>
      </p:sp>
      <p:sp>
        <p:nvSpPr>
          <p:cNvPr id="8" name="TextBox 7">
            <a:extLst>
              <a:ext uri="{FF2B5EF4-FFF2-40B4-BE49-F238E27FC236}">
                <a16:creationId xmlns:a16="http://schemas.microsoft.com/office/drawing/2014/main" id="{D8B0749E-DF46-4320-9ACA-E818AE13588C}"/>
              </a:ext>
            </a:extLst>
          </p:cNvPr>
          <p:cNvSpPr txBox="1"/>
          <p:nvPr/>
        </p:nvSpPr>
        <p:spPr>
          <a:xfrm>
            <a:off x="0" y="749574"/>
            <a:ext cx="5457823" cy="4708981"/>
          </a:xfrm>
          <a:prstGeom prst="rect">
            <a:avLst/>
          </a:prstGeom>
          <a:noFill/>
        </p:spPr>
        <p:txBody>
          <a:bodyPr wrap="square">
            <a:spAutoFit/>
          </a:bodyPr>
          <a:lstStyle/>
          <a:p>
            <a:r>
              <a:rPr lang="ar-AE" sz="2000" dirty="0">
                <a:solidFill>
                  <a:srgbClr val="567D3A"/>
                </a:solidFill>
                <a:latin typeface="Bangla" panose="03000603000000000000" pitchFamily="66" charset="0"/>
              </a:rPr>
              <a:t>أُولَٰئِكَ هُمُ الْوَارِثُونَ </a:t>
            </a:r>
            <a:r>
              <a:rPr lang="ar-AE" sz="1200" dirty="0">
                <a:solidFill>
                  <a:srgbClr val="567D3A"/>
                </a:solidFill>
                <a:latin typeface="Bangla" panose="03000603000000000000" pitchFamily="66" charset="0"/>
              </a:rPr>
              <a:t>(10) </a:t>
            </a:r>
            <a:r>
              <a:rPr lang="ar-AE" sz="2000" dirty="0">
                <a:solidFill>
                  <a:srgbClr val="567D3A"/>
                </a:solidFill>
                <a:latin typeface="Bangla" panose="03000603000000000000" pitchFamily="66" charset="0"/>
              </a:rPr>
              <a:t>الَّذِينَ يَرِثُونَ الْفِرْدَوْسَ هُمْ فِيهَا خَالِدُونَ  </a:t>
            </a:r>
            <a:r>
              <a:rPr lang="as-IN" sz="2000" dirty="0">
                <a:solidFill>
                  <a:srgbClr val="567D3A"/>
                </a:solidFill>
                <a:latin typeface="Bangla" panose="03000603000000000000" pitchFamily="66" charset="0"/>
                <a:cs typeface="Bangla" panose="03000603000000000000" pitchFamily="66" charset="0"/>
              </a:rPr>
              <a:t>তারাই হবে উত্তরাধিকারী। উত্তরাধিকারী হবে ফিরদাউসের; যাতে তারা চিরস্থায়ী হবে। (মু’মিনুনঃ ১০-১১)</a:t>
            </a:r>
          </a:p>
          <a:p>
            <a:endParaRPr lang="as-IN" sz="2000" dirty="0">
              <a:solidFill>
                <a:srgbClr val="567D3A"/>
              </a:solidFill>
              <a:latin typeface="Bangla" panose="03000603000000000000" pitchFamily="66" charset="0"/>
              <a:cs typeface="Bangla" panose="03000603000000000000" pitchFamily="66" charset="0"/>
            </a:endParaRPr>
          </a:p>
          <a:p>
            <a:r>
              <a:rPr lang="ar-AE" sz="2000" dirty="0">
                <a:solidFill>
                  <a:srgbClr val="567D3A"/>
                </a:solidFill>
                <a:latin typeface="Bangla" panose="03000603000000000000" pitchFamily="66" charset="0"/>
              </a:rPr>
              <a:t>وَتِلْكَ الْجَنَّةُ الَّتِي أُورِثْتُمُوهَا بِمَا كُنتُمْ تَعْمَلُونَ</a:t>
            </a:r>
          </a:p>
          <a:p>
            <a:r>
              <a:rPr lang="as-IN" sz="2000" dirty="0">
                <a:solidFill>
                  <a:srgbClr val="567D3A"/>
                </a:solidFill>
                <a:latin typeface="Bangla" panose="03000603000000000000" pitchFamily="66" charset="0"/>
                <a:cs typeface="Bangla" panose="03000603000000000000" pitchFamily="66" charset="0"/>
              </a:rPr>
              <a:t> এটিই জান্নাত, তোমরা তোমাদের কর্মের ফলস্বরূপ যার অধিকারী হয়েছ। (যুখরুফঃ ৭২)</a:t>
            </a:r>
            <a:endParaRPr lang="en-US" sz="2000" dirty="0">
              <a:solidFill>
                <a:srgbClr val="567D3A"/>
              </a:solidFill>
              <a:latin typeface="Bangla" panose="03000603000000000000" pitchFamily="66" charset="0"/>
              <a:cs typeface="Bangla" panose="03000603000000000000" pitchFamily="66" charset="0"/>
            </a:endParaRPr>
          </a:p>
          <a:p>
            <a:endParaRPr lang="ar-AE" sz="2000" dirty="0">
              <a:solidFill>
                <a:srgbClr val="567D3A"/>
              </a:solidFill>
              <a:latin typeface="Bangla" panose="03000603000000000000" pitchFamily="66" charset="0"/>
            </a:endParaRPr>
          </a:p>
          <a:p>
            <a:r>
              <a:rPr lang="as-IN" sz="2000" dirty="0">
                <a:solidFill>
                  <a:srgbClr val="567D3A"/>
                </a:solidFill>
                <a:latin typeface="Bangla" panose="03000603000000000000" pitchFamily="66" charset="0"/>
                <a:cs typeface="Bangla" panose="03000603000000000000" pitchFamily="66" charset="0"/>
              </a:rPr>
              <a:t> এ হল সেই জান্নাত যার অধিকারী করব আমি আমার দাসদের মধ্যে সংযমশীলকে। (ম</a:t>
            </a:r>
            <a:r>
              <a:rPr lang="en-US" sz="2000" dirty="0" err="1">
                <a:solidFill>
                  <a:srgbClr val="567D3A"/>
                </a:solidFill>
                <a:latin typeface="Bangla" panose="03000603000000000000" pitchFamily="66" charset="0"/>
                <a:cs typeface="Bangla" panose="03000603000000000000" pitchFamily="66" charset="0"/>
              </a:rPr>
              <a:t>রি</a:t>
            </a:r>
            <a:r>
              <a:rPr lang="as-IN" sz="2000" dirty="0">
                <a:solidFill>
                  <a:srgbClr val="567D3A"/>
                </a:solidFill>
                <a:latin typeface="Bangla" panose="03000603000000000000" pitchFamily="66" charset="0"/>
                <a:cs typeface="Bangla" panose="03000603000000000000" pitchFamily="66" charset="0"/>
              </a:rPr>
              <a:t>য়ামঃ ৬৩)।</a:t>
            </a:r>
          </a:p>
          <a:p>
            <a:endParaRPr lang="en-US" sz="2000" dirty="0">
              <a:solidFill>
                <a:srgbClr val="567D3A"/>
              </a:solidFill>
              <a:latin typeface="Bangla" panose="03000603000000000000" pitchFamily="66" charset="0"/>
            </a:endParaRPr>
          </a:p>
          <a:p>
            <a:r>
              <a:rPr lang="as-IN" sz="2000" dirty="0">
                <a:solidFill>
                  <a:srgbClr val="567D3A"/>
                </a:solidFill>
                <a:latin typeface="Bangla" panose="03000603000000000000" pitchFamily="66" charset="0"/>
                <a:cs typeface="Bangla" panose="03000603000000000000" pitchFamily="66" charset="0"/>
              </a:rPr>
              <a:t>তারা (প্রবেশ করে) বলবে, প্রশংসা আল্লাহর, যিনি আমাদেরকে দেওয়া তাঁর প্রতিশ্রুতি পূর্ণ করেছেন এবং আমাদেরকে এ ভূমির অধিকারী করেছেন; আমরা জান্নাতে যথা ইচ্ছা বসবাস করব। সদাচারীদের পুরস্কার কত উত্তম!' (যুমারঃ ৭৪)।</a:t>
            </a:r>
          </a:p>
        </p:txBody>
      </p:sp>
      <p:sp>
        <p:nvSpPr>
          <p:cNvPr id="10" name="TextBox 9">
            <a:extLst>
              <a:ext uri="{FF2B5EF4-FFF2-40B4-BE49-F238E27FC236}">
                <a16:creationId xmlns:a16="http://schemas.microsoft.com/office/drawing/2014/main" id="{040077BB-CAE4-4211-A5A6-2CD52E9E892B}"/>
              </a:ext>
            </a:extLst>
          </p:cNvPr>
          <p:cNvSpPr txBox="1"/>
          <p:nvPr/>
        </p:nvSpPr>
        <p:spPr>
          <a:xfrm>
            <a:off x="1131455" y="174911"/>
            <a:ext cx="3689927" cy="461665"/>
          </a:xfrm>
          <a:prstGeom prst="rect">
            <a:avLst/>
          </a:prstGeom>
          <a:noFill/>
        </p:spPr>
        <p:txBody>
          <a:bodyPr wrap="square">
            <a:spAutoFit/>
          </a:bodyPr>
          <a:lstStyle/>
          <a:p>
            <a:r>
              <a:rPr lang="as-IN" sz="2400" dirty="0">
                <a:solidFill>
                  <a:schemeClr val="accent1">
                    <a:lumMod val="75000"/>
                  </a:schemeClr>
                </a:solidFill>
                <a:latin typeface="Bangla" panose="03000603000000000000" pitchFamily="66" charset="0"/>
                <a:cs typeface="Bangla" panose="03000603000000000000" pitchFamily="66" charset="0"/>
              </a:rPr>
              <a:t>জান্নাতীরা জান্নাতের ওয়ারেস হবে।</a:t>
            </a:r>
          </a:p>
        </p:txBody>
      </p:sp>
      <p:sp>
        <p:nvSpPr>
          <p:cNvPr id="12" name="TextBox 11">
            <a:extLst>
              <a:ext uri="{FF2B5EF4-FFF2-40B4-BE49-F238E27FC236}">
                <a16:creationId xmlns:a16="http://schemas.microsoft.com/office/drawing/2014/main" id="{5072E6FB-D35E-490E-AB63-CFA65D3D7050}"/>
              </a:ext>
            </a:extLst>
          </p:cNvPr>
          <p:cNvSpPr txBox="1"/>
          <p:nvPr/>
        </p:nvSpPr>
        <p:spPr>
          <a:xfrm>
            <a:off x="6169892" y="636576"/>
            <a:ext cx="5945908" cy="5262979"/>
          </a:xfrm>
          <a:prstGeom prst="rect">
            <a:avLst/>
          </a:prstGeom>
          <a:noFill/>
        </p:spPr>
        <p:txBody>
          <a:bodyPr wrap="square">
            <a:spAutoFit/>
          </a:bodyPr>
          <a:lstStyle/>
          <a:p>
            <a:r>
              <a:rPr lang="as-IN" sz="2400" dirty="0">
                <a:solidFill>
                  <a:srgbClr val="002060"/>
                </a:solidFill>
                <a:latin typeface="Bangla" panose="03000603000000000000" pitchFamily="66" charset="0"/>
                <a:cs typeface="Bangla" panose="03000603000000000000" pitchFamily="66" charset="0"/>
              </a:rPr>
              <a:t>কাফেরদল জান্নাতের হকদার হতে পারত, কিন্তু নিজেদের দোষে সেই হক থেকে বঞ্চিত হয়ে জাহান্নামে যাবে। আর তাদের জায়গার উত্তরাধিকারী বানানো হবে মুসলিমগণকে।</a:t>
            </a:r>
          </a:p>
          <a:p>
            <a:r>
              <a:rPr lang="as-IN" sz="2400" dirty="0">
                <a:solidFill>
                  <a:schemeClr val="accent4">
                    <a:lumMod val="50000"/>
                  </a:schemeClr>
                </a:solidFill>
                <a:latin typeface="Bangla" panose="03000603000000000000" pitchFamily="66" charset="0"/>
                <a:cs typeface="Bangla" panose="03000603000000000000" pitchFamily="66" charset="0"/>
              </a:rPr>
              <a:t>রাসূলুল্লাহ</a:t>
            </a:r>
            <a:r>
              <a:rPr lang="en-US" sz="2400" dirty="0">
                <a:solidFill>
                  <a:schemeClr val="accent4">
                    <a:lumMod val="50000"/>
                  </a:schemeClr>
                </a:solidFill>
                <a:latin typeface="Bangla" panose="03000603000000000000" pitchFamily="66" charset="0"/>
                <a:cs typeface="Bangla" panose="03000603000000000000" pitchFamily="66" charset="0"/>
              </a:rPr>
              <a:t> </a:t>
            </a:r>
            <a:r>
              <a:rPr lang="ar-AE" sz="2400" dirty="0">
                <a:solidFill>
                  <a:schemeClr val="accent4">
                    <a:lumMod val="50000"/>
                  </a:schemeClr>
                </a:solidFill>
                <a:latin typeface="Bangla" panose="03000603000000000000" pitchFamily="66" charset="0"/>
              </a:rPr>
              <a:t>ﷺ</a:t>
            </a:r>
            <a:r>
              <a:rPr lang="en-US" sz="2400" dirty="0">
                <a:solidFill>
                  <a:schemeClr val="accent4">
                    <a:lumMod val="50000"/>
                  </a:schemeClr>
                </a:solidFill>
                <a:latin typeface="Bangla" panose="03000603000000000000" pitchFamily="66" charset="0"/>
              </a:rPr>
              <a:t> </a:t>
            </a:r>
            <a:r>
              <a:rPr lang="as-IN" sz="2400" dirty="0">
                <a:solidFill>
                  <a:schemeClr val="accent4">
                    <a:lumMod val="50000"/>
                  </a:schemeClr>
                </a:solidFill>
                <a:latin typeface="Bangla" panose="03000603000000000000" pitchFamily="66" charset="0"/>
                <a:cs typeface="Bangla" panose="03000603000000000000" pitchFamily="66" charset="0"/>
              </a:rPr>
              <a:t>বলেছেন, “কিয়ামতের দিন আল্লাহ প্রত্যেক মুসলমানকে একজন ইয়াহুদী অথবা খৃষ্টানকে দিয়ে বলবেন, এই তোমার জাহান্নাম থেকে বাঁচার মুক্তিপণ।” (মুসলিম)</a:t>
            </a:r>
          </a:p>
          <a:p>
            <a:r>
              <a:rPr lang="as-IN" sz="2400" dirty="0">
                <a:latin typeface="Bangla" panose="03000603000000000000" pitchFamily="66" charset="0"/>
                <a:cs typeface="Bangla" panose="03000603000000000000" pitchFamily="66" charset="0"/>
              </a:rPr>
              <a:t> </a:t>
            </a:r>
            <a:r>
              <a:rPr lang="as-IN" sz="2400" dirty="0">
                <a:solidFill>
                  <a:srgbClr val="00B050"/>
                </a:solidFill>
                <a:latin typeface="Bangla" panose="03000603000000000000" pitchFamily="66" charset="0"/>
                <a:cs typeface="Bangla" panose="03000603000000000000" pitchFamily="66" charset="0"/>
              </a:rPr>
              <a:t>প্রত্যেকের জন্য বেহেস্তে একটি নির্দিষ্ট স্থান আছে এবং দোযখেও আছে। সুতরাং মু’মিন যখন </a:t>
            </a:r>
            <a:r>
              <a:rPr lang="en-US" sz="2400" dirty="0" err="1">
                <a:solidFill>
                  <a:srgbClr val="00B050"/>
                </a:solidFill>
                <a:latin typeface="Bangla" panose="03000603000000000000" pitchFamily="66" charset="0"/>
                <a:cs typeface="Bangla" panose="03000603000000000000" pitchFamily="66" charset="0"/>
              </a:rPr>
              <a:t>জান্নাতে</a:t>
            </a:r>
            <a:r>
              <a:rPr lang="as-IN" sz="2400" dirty="0">
                <a:solidFill>
                  <a:srgbClr val="00B050"/>
                </a:solidFill>
                <a:latin typeface="Bangla" panose="03000603000000000000" pitchFamily="66" charset="0"/>
                <a:cs typeface="Bangla" panose="03000603000000000000" pitchFamily="66" charset="0"/>
              </a:rPr>
              <a:t> প্রবেশ করবে, তখন দোযখে তার স্থলাভিষিক্ত হবে কাফের। (ইবনে মাজাহ)</a:t>
            </a:r>
            <a:endParaRPr lang="as-IN" sz="2400" dirty="0">
              <a:latin typeface="Bangla" panose="03000603000000000000" pitchFamily="66" charset="0"/>
              <a:cs typeface="Bangla" panose="03000603000000000000" pitchFamily="66" charset="0"/>
            </a:endParaRPr>
          </a:p>
          <a:p>
            <a:r>
              <a:rPr lang="as-IN" sz="2000" dirty="0">
                <a:solidFill>
                  <a:srgbClr val="002060"/>
                </a:solidFill>
                <a:latin typeface="Bangla" panose="03000603000000000000" pitchFamily="66" charset="0"/>
                <a:cs typeface="Bangla" panose="03000603000000000000" pitchFamily="66" charset="0"/>
              </a:rPr>
              <a:t>যেহেতু সে তার কুফরীর কারণে তার উপযুক্ত। আর 'মুক্তিপণ' অর্থ এই যে, তুমি দোযখের সম্মুখীন ছিলে; কিন্তু এটি হল তোমার মুক্তির বিনিময়। যেহেতু মহান আল্লাহ দোযখ ভরতি করার জন্য একটি সংখ্যা নির্ধারিত রেখেছেন। সুতরাং তারা যখন তাদের কুফরী ও পাপের কারণে সেখানে প্রবেশ করবে, তখন তারা হবে মুমিনদের মুক্তিপণ। আর মুমিনরা হবে কাফেরদের ওয়ারেস।</a:t>
            </a:r>
            <a:endParaRPr lang="en-US" sz="2000" dirty="0">
              <a:solidFill>
                <a:srgbClr val="00206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83986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04B1F66-82CC-4BB2-8D18-A3C406833A3B}"/>
              </a:ext>
            </a:extLst>
          </p:cNvPr>
          <p:cNvPicPr>
            <a:picLocks noChangeAspect="1"/>
          </p:cNvPicPr>
          <p:nvPr/>
        </p:nvPicPr>
        <p:blipFill rotWithShape="1">
          <a:blip r:embed="rId2">
            <a:extLst>
              <a:ext uri="{28A0092B-C50C-407E-A947-70E740481C1C}">
                <a14:useLocalDpi xmlns:a14="http://schemas.microsoft.com/office/drawing/2010/main" val="0"/>
              </a:ext>
            </a:extLst>
          </a:blip>
          <a:srcRect r="-1" b="19078"/>
          <a:stretch/>
        </p:blipFill>
        <p:spPr>
          <a:xfrm>
            <a:off x="104775" y="85725"/>
            <a:ext cx="12011025" cy="6696075"/>
          </a:xfrm>
          <a:prstGeom prst="rect">
            <a:avLst/>
          </a:prstGeom>
        </p:spPr>
      </p:pic>
      <p:sp>
        <p:nvSpPr>
          <p:cNvPr id="4" name="TextBox 3">
            <a:extLst>
              <a:ext uri="{FF2B5EF4-FFF2-40B4-BE49-F238E27FC236}">
                <a16:creationId xmlns:a16="http://schemas.microsoft.com/office/drawing/2014/main" id="{F120BD61-29C5-4180-BBAA-81DEBAB23075}"/>
              </a:ext>
            </a:extLst>
          </p:cNvPr>
          <p:cNvSpPr txBox="1"/>
          <p:nvPr/>
        </p:nvSpPr>
        <p:spPr>
          <a:xfrm>
            <a:off x="2594499" y="76200"/>
            <a:ext cx="6094520" cy="369332"/>
          </a:xfrm>
          <a:prstGeom prst="rect">
            <a:avLst/>
          </a:prstGeom>
          <a:noFill/>
        </p:spPr>
        <p:txBody>
          <a:bodyPr wrap="square">
            <a:spAutoFit/>
          </a:bodyPr>
          <a:lstStyle/>
          <a:p>
            <a:r>
              <a:rPr lang="as-IN" dirty="0"/>
              <a:t>জান্নাতের অধিকাংশ অধিবাসী কারা?</a:t>
            </a:r>
            <a:endParaRPr lang="en-US" dirty="0"/>
          </a:p>
        </p:txBody>
      </p:sp>
      <p:sp>
        <p:nvSpPr>
          <p:cNvPr id="6" name="TextBox 5">
            <a:extLst>
              <a:ext uri="{FF2B5EF4-FFF2-40B4-BE49-F238E27FC236}">
                <a16:creationId xmlns:a16="http://schemas.microsoft.com/office/drawing/2014/main" id="{6FD877A6-6076-47D8-ACA5-82C58373F19F}"/>
              </a:ext>
            </a:extLst>
          </p:cNvPr>
          <p:cNvSpPr txBox="1"/>
          <p:nvPr/>
        </p:nvSpPr>
        <p:spPr>
          <a:xfrm>
            <a:off x="76199" y="598321"/>
            <a:ext cx="6670830" cy="1200329"/>
          </a:xfrm>
          <a:prstGeom prst="rect">
            <a:avLst/>
          </a:prstGeom>
          <a:noFill/>
        </p:spPr>
        <p:txBody>
          <a:bodyPr wrap="square">
            <a:spAutoFit/>
          </a:bodyPr>
          <a:lstStyle/>
          <a:p>
            <a:r>
              <a:rPr lang="as-IN" sz="2400" dirty="0">
                <a:solidFill>
                  <a:schemeClr val="accent5">
                    <a:lumMod val="20000"/>
                    <a:lumOff val="80000"/>
                  </a:schemeClr>
                </a:solidFill>
                <a:latin typeface="Bangla" panose="03000603000000000000" pitchFamily="66" charset="0"/>
                <a:cs typeface="Bangla" panose="03000603000000000000" pitchFamily="66" charset="0"/>
              </a:rPr>
              <a:t>নবী </a:t>
            </a:r>
            <a:r>
              <a:rPr lang="ar-AE" sz="2400" dirty="0">
                <a:solidFill>
                  <a:schemeClr val="accent5">
                    <a:lumMod val="20000"/>
                    <a:lumOff val="80000"/>
                  </a:schemeClr>
                </a:solidFill>
                <a:latin typeface="Bangla" panose="03000603000000000000" pitchFamily="66" charset="0"/>
              </a:rPr>
              <a:t>ﷺ</a:t>
            </a:r>
            <a:r>
              <a:rPr lang="en-US" sz="2400" dirty="0">
                <a:solidFill>
                  <a:schemeClr val="accent5">
                    <a:lumMod val="20000"/>
                    <a:lumOff val="80000"/>
                  </a:schemeClr>
                </a:solidFill>
                <a:latin typeface="Bangla" panose="03000603000000000000" pitchFamily="66" charset="0"/>
              </a:rPr>
              <a:t> </a:t>
            </a:r>
            <a:r>
              <a:rPr lang="as-IN" sz="2400" dirty="0">
                <a:solidFill>
                  <a:schemeClr val="accent5">
                    <a:lumMod val="20000"/>
                    <a:lumOff val="80000"/>
                  </a:schemeClr>
                </a:solidFill>
                <a:latin typeface="Bangla" panose="03000603000000000000" pitchFamily="66" charset="0"/>
                <a:cs typeface="Bangla" panose="03000603000000000000" pitchFamily="66" charset="0"/>
              </a:rPr>
              <a:t>বলেছেন, “আমি জান্নাতের মধ্যে তাকিয়ে দেখলাম, তার অধিকাংশ অধিবাসীই গরীবদের দল। আর দোযখের দিকে তাকিয়ে দেখলাম, তার অধিকাংশ অধিবাসীই মহিলা।” (বুখারী ও মুসলিম)</a:t>
            </a:r>
            <a:endParaRPr lang="en-US" sz="2400" dirty="0">
              <a:solidFill>
                <a:schemeClr val="accent5">
                  <a:lumMod val="20000"/>
                  <a:lumOff val="80000"/>
                </a:schemeClr>
              </a:solidFill>
              <a:latin typeface="Bangla" panose="03000603000000000000" pitchFamily="66" charset="0"/>
              <a:cs typeface="Bangla" panose="03000603000000000000" pitchFamily="66" charset="0"/>
            </a:endParaRPr>
          </a:p>
        </p:txBody>
      </p:sp>
      <p:sp>
        <p:nvSpPr>
          <p:cNvPr id="8" name="TextBox 7">
            <a:extLst>
              <a:ext uri="{FF2B5EF4-FFF2-40B4-BE49-F238E27FC236}">
                <a16:creationId xmlns:a16="http://schemas.microsoft.com/office/drawing/2014/main" id="{C6346CB6-E25A-41D3-ADB5-357420F1E1AE}"/>
              </a:ext>
            </a:extLst>
          </p:cNvPr>
          <p:cNvSpPr txBox="1"/>
          <p:nvPr/>
        </p:nvSpPr>
        <p:spPr>
          <a:xfrm>
            <a:off x="457201" y="1991430"/>
            <a:ext cx="5184558" cy="2031325"/>
          </a:xfrm>
          <a:prstGeom prst="rect">
            <a:avLst/>
          </a:prstGeom>
          <a:noFill/>
        </p:spPr>
        <p:txBody>
          <a:bodyPr wrap="square">
            <a:spAutoFit/>
          </a:bodyPr>
          <a:lstStyle/>
          <a:p>
            <a:r>
              <a:rPr lang="as-IN" dirty="0">
                <a:solidFill>
                  <a:srgbClr val="002060"/>
                </a:solidFill>
              </a:rPr>
              <a:t>“আমি তোমাদেরকে জান্নাতীদের সম্পর্কে অবহিত করব না কি? (তারা হল) প্রত্যেক দুর্বল ব্যক্তি এবং এমন ব্যক্তি যাকে দুর্বল মনে করা হয়। সে যদি আল্লাহর নামে কসম খায়, তাহলে তা তিনি নিশ্চয়ই পুরা করে দেন। আমি তোমাদেরকে জাহান্নামীদের সম্পর্কে অবহিত করব না কি? (তারা হল) প্রত্যেক রূঢ় স্বভাব, কঠিন হৃদয় দাম্ভিক ব্যক্তি।” (বুখারী, মুসলিম)</a:t>
            </a:r>
            <a:endParaRPr lang="en-US" dirty="0">
              <a:solidFill>
                <a:srgbClr val="002060"/>
              </a:solidFill>
            </a:endParaRPr>
          </a:p>
        </p:txBody>
      </p:sp>
      <p:sp>
        <p:nvSpPr>
          <p:cNvPr id="10" name="TextBox 9">
            <a:extLst>
              <a:ext uri="{FF2B5EF4-FFF2-40B4-BE49-F238E27FC236}">
                <a16:creationId xmlns:a16="http://schemas.microsoft.com/office/drawing/2014/main" id="{697C1969-FCE1-46BD-9259-D1D9BF76402B}"/>
              </a:ext>
            </a:extLst>
          </p:cNvPr>
          <p:cNvSpPr txBox="1"/>
          <p:nvPr/>
        </p:nvSpPr>
        <p:spPr>
          <a:xfrm>
            <a:off x="6931242" y="2793844"/>
            <a:ext cx="5184558" cy="461665"/>
          </a:xfrm>
          <a:prstGeom prst="rect">
            <a:avLst/>
          </a:prstGeom>
          <a:noFill/>
        </p:spPr>
        <p:txBody>
          <a:bodyPr wrap="square">
            <a:spAutoFit/>
          </a:bodyPr>
          <a:lstStyle/>
          <a:p>
            <a:r>
              <a:rPr lang="as-IN" sz="2400" dirty="0">
                <a:solidFill>
                  <a:schemeClr val="accent1">
                    <a:lumMod val="75000"/>
                  </a:schemeClr>
                </a:solidFill>
                <a:latin typeface="Bangla" panose="03000603000000000000" pitchFamily="66" charset="0"/>
                <a:cs typeface="Bangla" panose="03000603000000000000" pitchFamily="66" charset="0"/>
              </a:rPr>
              <a:t>জান্নাতে পুরুষের সংখ্যা বেশী হবে, না নারীর সংখ্যা?</a:t>
            </a:r>
            <a:endParaRPr lang="en-US" sz="2400" dirty="0">
              <a:solidFill>
                <a:schemeClr val="accent1">
                  <a:lumMod val="75000"/>
                </a:schemeClr>
              </a:solidFill>
              <a:latin typeface="Bangla" panose="03000603000000000000" pitchFamily="66" charset="0"/>
              <a:cs typeface="Bangla" panose="03000603000000000000" pitchFamily="66" charset="0"/>
            </a:endParaRPr>
          </a:p>
        </p:txBody>
      </p:sp>
      <p:sp>
        <p:nvSpPr>
          <p:cNvPr id="12" name="TextBox 11">
            <a:extLst>
              <a:ext uri="{FF2B5EF4-FFF2-40B4-BE49-F238E27FC236}">
                <a16:creationId xmlns:a16="http://schemas.microsoft.com/office/drawing/2014/main" id="{C96BD554-6FE8-4324-8EF5-BB9F9EC91556}"/>
              </a:ext>
            </a:extLst>
          </p:cNvPr>
          <p:cNvSpPr txBox="1"/>
          <p:nvPr/>
        </p:nvSpPr>
        <p:spPr>
          <a:xfrm>
            <a:off x="6256538" y="3255509"/>
            <a:ext cx="6103398" cy="1569660"/>
          </a:xfrm>
          <a:prstGeom prst="rect">
            <a:avLst/>
          </a:prstGeom>
          <a:noFill/>
        </p:spPr>
        <p:txBody>
          <a:bodyPr wrap="square">
            <a:spAutoFit/>
          </a:bodyPr>
          <a:lstStyle/>
          <a:p>
            <a:r>
              <a:rPr lang="as-IN" sz="2400" dirty="0">
                <a:solidFill>
                  <a:srgbClr val="C00000"/>
                </a:solidFill>
                <a:latin typeface="Bangla" panose="03000603000000000000" pitchFamily="66" charset="0"/>
                <a:cs typeface="Bangla" panose="03000603000000000000" pitchFamily="66" charset="0"/>
              </a:rPr>
              <a:t>মহানবী </a:t>
            </a:r>
            <a:r>
              <a:rPr lang="ar-AE" sz="2400" dirty="0">
                <a:solidFill>
                  <a:srgbClr val="C00000"/>
                </a:solidFill>
                <a:latin typeface="Bangla" panose="03000603000000000000" pitchFamily="66" charset="0"/>
              </a:rPr>
              <a:t>ﷺ </a:t>
            </a:r>
            <a:r>
              <a:rPr lang="en-US" sz="2400" dirty="0">
                <a:solidFill>
                  <a:srgbClr val="C00000"/>
                </a:solidFill>
                <a:latin typeface="Bangla" panose="03000603000000000000" pitchFamily="66" charset="0"/>
              </a:rPr>
              <a:t> </a:t>
            </a:r>
            <a:r>
              <a:rPr lang="as-IN" sz="2400" dirty="0">
                <a:solidFill>
                  <a:srgbClr val="C00000"/>
                </a:solidFill>
                <a:latin typeface="Bangla" panose="03000603000000000000" pitchFamily="66" charset="0"/>
                <a:cs typeface="Bangla" panose="03000603000000000000" pitchFamily="66" charset="0"/>
              </a:rPr>
              <a:t>বলেন, “তোমাদের সবচেয়ে খারাপ মেয়ে তারা, যারা বেপর্দা, অহংকারী, তারা কপট নারী, তাদের মধ্যে লাল রঙের ঠোট ও পা বিশিষ্ট কাকের মত (বিরল) সংখ্যক </a:t>
            </a:r>
            <a:r>
              <a:rPr lang="en-US" sz="2400" dirty="0" err="1">
                <a:solidFill>
                  <a:srgbClr val="C00000"/>
                </a:solidFill>
                <a:latin typeface="Bangla" panose="03000603000000000000" pitchFamily="66" charset="0"/>
                <a:cs typeface="Bangla" panose="03000603000000000000" pitchFamily="66" charset="0"/>
              </a:rPr>
              <a:t>জান্নাতে</a:t>
            </a:r>
            <a:r>
              <a:rPr lang="as-IN" sz="2400" dirty="0">
                <a:solidFill>
                  <a:srgbClr val="C00000"/>
                </a:solidFill>
                <a:latin typeface="Bangla" panose="03000603000000000000" pitchFamily="66" charset="0"/>
                <a:cs typeface="Bangla" panose="03000603000000000000" pitchFamily="66" charset="0"/>
              </a:rPr>
              <a:t> যাবে।” (বাইহাকী)</a:t>
            </a:r>
            <a:endParaRPr lang="en-US" sz="2400" dirty="0">
              <a:solidFill>
                <a:srgbClr val="C00000"/>
              </a:solidFill>
              <a:latin typeface="Bangla" panose="03000603000000000000" pitchFamily="66" charset="0"/>
              <a:cs typeface="Bangla" panose="03000603000000000000" pitchFamily="66" charset="0"/>
            </a:endParaRPr>
          </a:p>
        </p:txBody>
      </p:sp>
      <p:sp>
        <p:nvSpPr>
          <p:cNvPr id="14" name="TextBox 13">
            <a:extLst>
              <a:ext uri="{FF2B5EF4-FFF2-40B4-BE49-F238E27FC236}">
                <a16:creationId xmlns:a16="http://schemas.microsoft.com/office/drawing/2014/main" id="{7EB426F4-42F3-4BC0-99B2-9DC5026D1E25}"/>
              </a:ext>
            </a:extLst>
          </p:cNvPr>
          <p:cNvSpPr txBox="1"/>
          <p:nvPr/>
        </p:nvSpPr>
        <p:spPr>
          <a:xfrm>
            <a:off x="3533313" y="5017949"/>
            <a:ext cx="8582487" cy="1631216"/>
          </a:xfrm>
          <a:prstGeom prst="rect">
            <a:avLst/>
          </a:prstGeom>
          <a:noFill/>
        </p:spPr>
        <p:txBody>
          <a:bodyPr wrap="square">
            <a:spAutoFit/>
          </a:bodyPr>
          <a:lstStyle/>
          <a:p>
            <a:r>
              <a:rPr lang="as-IN" sz="2000" dirty="0">
                <a:solidFill>
                  <a:srgbClr val="002060"/>
                </a:solidFill>
                <a:latin typeface="Bangla" panose="03000603000000000000" pitchFamily="66" charset="0"/>
                <a:cs typeface="Bangla" panose="03000603000000000000" pitchFamily="66" charset="0"/>
              </a:rPr>
              <a:t>মহানবী (</a:t>
            </a:r>
            <a:r>
              <a:rPr lang="ar-AE" sz="2000" dirty="0">
                <a:solidFill>
                  <a:srgbClr val="002060"/>
                </a:solidFill>
                <a:latin typeface="Bangla" panose="03000603000000000000" pitchFamily="66" charset="0"/>
              </a:rPr>
              <a:t>ﷺ) </a:t>
            </a:r>
            <a:r>
              <a:rPr lang="as-IN" sz="2000" dirty="0">
                <a:solidFill>
                  <a:srgbClr val="002060"/>
                </a:solidFill>
                <a:latin typeface="Bangla" panose="03000603000000000000" pitchFamily="66" charset="0"/>
                <a:cs typeface="Bangla" panose="03000603000000000000" pitchFamily="66" charset="0"/>
              </a:rPr>
              <a:t>বলেন, “আমি দেখলাম, জাহান্নামের অধিকাংশ অধিবাসিনীহল মহিলা।” সাহাবাগণ জিজ্ঞাসা করলেন, তা কী জন্য হে আল্লাহর রসূল?’ বললেন, “তাদের কুফরীর জন্য।” তাঁরা বললেন, 'আল্লাহর সাথে কুফরী? তিনি বললেন, “(না, তারা স্বামীর কুফরী (অকৃতজ্ঞতা) ও নিমকহারামি করে। তাদের কারো প্রতি যদি সারা জীবন এহসানী কর, অতঃপর সে যদি তোমার নিকট সামান্য ত্রুটি লক্ষ্য করে, তাহলে বলে বসে, তোমার নিকট কোন মঙ্গল দেখলাম না আমি!” (বুখারী, মুসলিম)</a:t>
            </a:r>
            <a:endParaRPr lang="en-US" sz="2000" dirty="0">
              <a:solidFill>
                <a:srgbClr val="00206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95432080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porcelain, dishware&#10;&#10;Description automatically generated">
            <a:extLst>
              <a:ext uri="{FF2B5EF4-FFF2-40B4-BE49-F238E27FC236}">
                <a16:creationId xmlns:a16="http://schemas.microsoft.com/office/drawing/2014/main" id="{7A10807D-D563-47A5-AEF3-C3BFF55AE2D5}"/>
              </a:ext>
            </a:extLst>
          </p:cNvPr>
          <p:cNvPicPr>
            <a:picLocks noChangeAspect="1"/>
          </p:cNvPicPr>
          <p:nvPr/>
        </p:nvPicPr>
        <p:blipFill rotWithShape="1">
          <a:blip r:embed="rId2">
            <a:extLst>
              <a:ext uri="{28A0092B-C50C-407E-A947-70E740481C1C}">
                <a14:useLocalDpi xmlns:a14="http://schemas.microsoft.com/office/drawing/2010/main" val="0"/>
              </a:ext>
            </a:extLst>
          </a:blip>
          <a:srcRect l="14544" r="10553" b="1"/>
          <a:stretch/>
        </p:blipFill>
        <p:spPr>
          <a:xfrm>
            <a:off x="3862475" y="3951300"/>
            <a:ext cx="2233526" cy="2906700"/>
          </a:xfrm>
          <a:custGeom>
            <a:avLst/>
            <a:gdLst/>
            <a:ahLst/>
            <a:cxnLst/>
            <a:rect l="l" t="t" r="r" b="b"/>
            <a:pathLst>
              <a:path w="4291285" h="4291285">
                <a:moveTo>
                  <a:pt x="2145643" y="0"/>
                </a:moveTo>
                <a:lnTo>
                  <a:pt x="4291285" y="2145643"/>
                </a:lnTo>
                <a:lnTo>
                  <a:pt x="2145643" y="4291285"/>
                </a:lnTo>
                <a:lnTo>
                  <a:pt x="0" y="2145643"/>
                </a:lnTo>
                <a:close/>
              </a:path>
            </a:pathLst>
          </a:custGeom>
        </p:spPr>
      </p:pic>
      <p:sp>
        <p:nvSpPr>
          <p:cNvPr id="9" name="TextBox 8">
            <a:extLst>
              <a:ext uri="{FF2B5EF4-FFF2-40B4-BE49-F238E27FC236}">
                <a16:creationId xmlns:a16="http://schemas.microsoft.com/office/drawing/2014/main" id="{E83FF1FE-C020-4A53-B946-B3A7D64CE4FF}"/>
              </a:ext>
            </a:extLst>
          </p:cNvPr>
          <p:cNvSpPr txBox="1"/>
          <p:nvPr/>
        </p:nvSpPr>
        <p:spPr>
          <a:xfrm>
            <a:off x="3932808" y="121613"/>
            <a:ext cx="4500978" cy="584775"/>
          </a:xfrm>
          <a:prstGeom prst="rect">
            <a:avLst/>
          </a:prstGeom>
          <a:noFill/>
        </p:spPr>
        <p:txBody>
          <a:bodyPr wrap="square">
            <a:spAutoFit/>
          </a:bodyPr>
          <a:lstStyle/>
          <a:p>
            <a:r>
              <a:rPr lang="as-IN" sz="3200" dirty="0">
                <a:solidFill>
                  <a:srgbClr val="567D3A"/>
                </a:solidFill>
                <a:latin typeface="Bangla" panose="03000603000000000000" pitchFamily="66" charset="0"/>
                <a:cs typeface="Bangla" panose="03000603000000000000" pitchFamily="66" charset="0"/>
              </a:rPr>
              <a:t>মৃত শিশুদের জান্নাত-জাহান্নাম</a:t>
            </a:r>
            <a:endParaRPr lang="en-US" sz="3200" dirty="0">
              <a:solidFill>
                <a:srgbClr val="567D3A"/>
              </a:solidFill>
              <a:latin typeface="Bangla" panose="03000603000000000000" pitchFamily="66" charset="0"/>
              <a:cs typeface="Bangla" panose="03000603000000000000" pitchFamily="66" charset="0"/>
            </a:endParaRPr>
          </a:p>
        </p:txBody>
      </p:sp>
      <p:sp>
        <p:nvSpPr>
          <p:cNvPr id="11" name="TextBox 10">
            <a:extLst>
              <a:ext uri="{FF2B5EF4-FFF2-40B4-BE49-F238E27FC236}">
                <a16:creationId xmlns:a16="http://schemas.microsoft.com/office/drawing/2014/main" id="{8EDD6BF6-193A-4304-982A-2552D69808DB}"/>
              </a:ext>
            </a:extLst>
          </p:cNvPr>
          <p:cNvSpPr txBox="1"/>
          <p:nvPr/>
        </p:nvSpPr>
        <p:spPr>
          <a:xfrm>
            <a:off x="150921" y="840050"/>
            <a:ext cx="5344358" cy="1938992"/>
          </a:xfrm>
          <a:prstGeom prst="rect">
            <a:avLst/>
          </a:prstGeom>
          <a:noFill/>
        </p:spPr>
        <p:txBody>
          <a:bodyPr wrap="square">
            <a:spAutoFit/>
          </a:bodyPr>
          <a:lstStyle/>
          <a:p>
            <a:r>
              <a:rPr lang="as-IN" sz="2400" dirty="0">
                <a:solidFill>
                  <a:srgbClr val="7030A0"/>
                </a:solidFill>
                <a:latin typeface="Bangla" panose="03000603000000000000" pitchFamily="66" charset="0"/>
                <a:cs typeface="Bangla" panose="03000603000000000000" pitchFamily="66" charset="0"/>
              </a:rPr>
              <a:t>যারা বিশ্বাস করে আর তাদের সন্তান-সন্ততি বিশ্বাসে তাদের অনুগামী হয়, তাদের সাথে মিলিত করব তাদের সন্তান-সন্ততিকে এবং তাদের কর্মফল আমি কিছুমাত্র হ্রাস করব না। প্রত্যেক ব্যক্তি নিজ কৃতকর্মের জন্য দায়বদ্ধ। (তুরঃ ২১)।</a:t>
            </a:r>
            <a:endParaRPr lang="en-US" sz="2400" dirty="0">
              <a:solidFill>
                <a:srgbClr val="7030A0"/>
              </a:solidFill>
              <a:latin typeface="Bangla" panose="03000603000000000000" pitchFamily="66" charset="0"/>
              <a:cs typeface="Bangla" panose="03000603000000000000" pitchFamily="66" charset="0"/>
            </a:endParaRPr>
          </a:p>
        </p:txBody>
      </p:sp>
      <p:sp>
        <p:nvSpPr>
          <p:cNvPr id="13" name="TextBox 12">
            <a:extLst>
              <a:ext uri="{FF2B5EF4-FFF2-40B4-BE49-F238E27FC236}">
                <a16:creationId xmlns:a16="http://schemas.microsoft.com/office/drawing/2014/main" id="{CD870575-4B10-4E76-9F61-045D3B928D9D}"/>
              </a:ext>
            </a:extLst>
          </p:cNvPr>
          <p:cNvSpPr txBox="1"/>
          <p:nvPr/>
        </p:nvSpPr>
        <p:spPr>
          <a:xfrm>
            <a:off x="223026" y="2658638"/>
            <a:ext cx="4756212" cy="2585323"/>
          </a:xfrm>
          <a:prstGeom prst="rect">
            <a:avLst/>
          </a:prstGeom>
          <a:noFill/>
        </p:spPr>
        <p:txBody>
          <a:bodyPr wrap="square">
            <a:spAutoFit/>
          </a:bodyPr>
          <a:lstStyle/>
          <a:p>
            <a:endParaRPr lang="as-IN" dirty="0"/>
          </a:p>
          <a:p>
            <a:r>
              <a:rPr lang="as-IN" sz="2400" dirty="0">
                <a:solidFill>
                  <a:schemeClr val="accent5">
                    <a:lumMod val="50000"/>
                  </a:schemeClr>
                </a:solidFill>
                <a:latin typeface="Bangla" panose="03000603000000000000" pitchFamily="66" charset="0"/>
                <a:cs typeface="Bangla" panose="03000603000000000000" pitchFamily="66" charset="0"/>
              </a:rPr>
              <a:t>নবী</a:t>
            </a:r>
            <a:r>
              <a:rPr lang="ar-AE" sz="2400" dirty="0">
                <a:solidFill>
                  <a:schemeClr val="accent5">
                    <a:lumMod val="50000"/>
                  </a:schemeClr>
                </a:solidFill>
                <a:latin typeface="Bangla" panose="03000603000000000000" pitchFamily="66" charset="0"/>
              </a:rPr>
              <a:t>ﷺ </a:t>
            </a:r>
            <a:r>
              <a:rPr lang="en-US" sz="2400" dirty="0">
                <a:solidFill>
                  <a:schemeClr val="accent5">
                    <a:lumMod val="50000"/>
                  </a:schemeClr>
                </a:solidFill>
                <a:latin typeface="Bangla" panose="03000603000000000000" pitchFamily="66" charset="0"/>
              </a:rPr>
              <a:t> </a:t>
            </a:r>
            <a:r>
              <a:rPr lang="as-IN" sz="2400" dirty="0">
                <a:solidFill>
                  <a:schemeClr val="accent5">
                    <a:lumMod val="50000"/>
                  </a:schemeClr>
                </a:solidFill>
                <a:latin typeface="Bangla" panose="03000603000000000000" pitchFamily="66" charset="0"/>
                <a:cs typeface="Bangla" panose="03000603000000000000" pitchFamily="66" charset="0"/>
              </a:rPr>
              <a:t>বলেন, “সেই সত্তার শপথ; যার হাতে আমার প্রাণ আছে! গ</a:t>
            </a:r>
            <a:r>
              <a:rPr lang="en-US" sz="2400" dirty="0" err="1">
                <a:solidFill>
                  <a:schemeClr val="accent5">
                    <a:lumMod val="50000"/>
                  </a:schemeClr>
                </a:solidFill>
                <a:latin typeface="Bangla" panose="03000603000000000000" pitchFamily="66" charset="0"/>
                <a:cs typeface="Bangla" panose="03000603000000000000" pitchFamily="66" charset="0"/>
              </a:rPr>
              <a:t>র্ভ</a:t>
            </a:r>
            <a:r>
              <a:rPr lang="as-IN" sz="2400" dirty="0">
                <a:solidFill>
                  <a:schemeClr val="accent5">
                    <a:lumMod val="50000"/>
                  </a:schemeClr>
                </a:solidFill>
                <a:latin typeface="Bangla" panose="03000603000000000000" pitchFamily="66" charset="0"/>
                <a:cs typeface="Bangla" panose="03000603000000000000" pitchFamily="66" charset="0"/>
              </a:rPr>
              <a:t>চ্যুত (মৃত) শিশু তার নাভির নাড়ী ধরে নিজের মাতাকে জান্নাতের দিকে টেনে নিয়ে যাবে---যদি ঐ মা (তার গর্ভপাত হওয়ার সময়) ঐ সওয়াবের আশা রাখে তবে।” (সহীহ ইবনে মাজাহ ১৩০৫নং)।</a:t>
            </a:r>
          </a:p>
        </p:txBody>
      </p:sp>
      <p:sp>
        <p:nvSpPr>
          <p:cNvPr id="15" name="TextBox 14">
            <a:extLst>
              <a:ext uri="{FF2B5EF4-FFF2-40B4-BE49-F238E27FC236}">
                <a16:creationId xmlns:a16="http://schemas.microsoft.com/office/drawing/2014/main" id="{F6EBD4DB-89B2-44FC-89D9-C3586384AEB4}"/>
              </a:ext>
            </a:extLst>
          </p:cNvPr>
          <p:cNvSpPr txBox="1"/>
          <p:nvPr/>
        </p:nvSpPr>
        <p:spPr>
          <a:xfrm>
            <a:off x="6121068" y="840050"/>
            <a:ext cx="5820138" cy="3046988"/>
          </a:xfrm>
          <a:prstGeom prst="rect">
            <a:avLst/>
          </a:prstGeom>
          <a:noFill/>
        </p:spPr>
        <p:txBody>
          <a:bodyPr wrap="square">
            <a:spAutoFit/>
          </a:bodyPr>
          <a:lstStyle/>
          <a:p>
            <a:r>
              <a:rPr lang="as-IN" dirty="0">
                <a:solidFill>
                  <a:schemeClr val="accent5">
                    <a:lumMod val="50000"/>
                  </a:schemeClr>
                </a:solidFill>
              </a:rPr>
              <a:t> </a:t>
            </a:r>
            <a:r>
              <a:rPr lang="as-IN" sz="2400" dirty="0">
                <a:solidFill>
                  <a:schemeClr val="accent5">
                    <a:lumMod val="50000"/>
                  </a:schemeClr>
                </a:solidFill>
                <a:latin typeface="Bangla" panose="03000603000000000000" pitchFamily="66" charset="0"/>
                <a:cs typeface="Bangla" panose="03000603000000000000" pitchFamily="66" charset="0"/>
              </a:rPr>
              <a:t>মুসলিম সন্তানরা যদি শিরক করে এবং এই অবস্থায় মারা যায়  তবে তাদেরও কাফির বলা যাবেনা। কেননা রাসূল (স:)</a:t>
            </a:r>
            <a:endParaRPr lang="ar-AE" sz="2400" dirty="0">
              <a:solidFill>
                <a:schemeClr val="accent5">
                  <a:lumMod val="50000"/>
                </a:schemeClr>
              </a:solidFill>
              <a:latin typeface="Bangla" panose="03000603000000000000" pitchFamily="66" charset="0"/>
            </a:endParaRPr>
          </a:p>
          <a:p>
            <a:r>
              <a:rPr lang="ar-AE" sz="2400" dirty="0">
                <a:solidFill>
                  <a:schemeClr val="accent5">
                    <a:lumMod val="50000"/>
                  </a:schemeClr>
                </a:solidFill>
                <a:latin typeface="Bangla" panose="03000603000000000000" pitchFamily="66" charset="0"/>
              </a:rPr>
              <a:t>“ </a:t>
            </a:r>
            <a:r>
              <a:rPr lang="as-IN" sz="2400" dirty="0">
                <a:solidFill>
                  <a:schemeClr val="accent5">
                    <a:lumMod val="50000"/>
                  </a:schemeClr>
                </a:solidFill>
                <a:latin typeface="Bangla" panose="03000603000000000000" pitchFamily="66" charset="0"/>
                <a:cs typeface="Bangla" panose="03000603000000000000" pitchFamily="66" charset="0"/>
              </a:rPr>
              <a:t>তিন ব্যক্তির উপর থেকে (শরীয়তের ) কলম তুলে নেওয়া হয়েছে।</a:t>
            </a:r>
            <a:endParaRPr lang="en-US" sz="2400" dirty="0">
              <a:solidFill>
                <a:schemeClr val="accent5">
                  <a:lumMod val="50000"/>
                </a:schemeClr>
              </a:solidFill>
              <a:latin typeface="Bangla" panose="03000603000000000000" pitchFamily="66" charset="0"/>
              <a:cs typeface="Bangla" panose="03000603000000000000" pitchFamily="66" charset="0"/>
            </a:endParaRPr>
          </a:p>
          <a:p>
            <a:r>
              <a:rPr lang="as-IN" sz="2400" dirty="0">
                <a:solidFill>
                  <a:schemeClr val="accent5">
                    <a:lumMod val="50000"/>
                  </a:schemeClr>
                </a:solidFill>
                <a:latin typeface="Bangla" panose="03000603000000000000" pitchFamily="66" charset="0"/>
                <a:cs typeface="Bangla" panose="03000603000000000000" pitchFamily="66" charset="0"/>
              </a:rPr>
              <a:t> ১. ঘুমন্ত ব্যক্তি যথক্ষণ পর্যন্ত সে জাগ্রত না হবে।</a:t>
            </a:r>
            <a:endParaRPr lang="en-US" sz="2400" dirty="0">
              <a:solidFill>
                <a:schemeClr val="accent5">
                  <a:lumMod val="50000"/>
                </a:schemeClr>
              </a:solidFill>
              <a:latin typeface="Bangla" panose="03000603000000000000" pitchFamily="66" charset="0"/>
              <a:cs typeface="Bangla" panose="03000603000000000000" pitchFamily="66" charset="0"/>
            </a:endParaRPr>
          </a:p>
          <a:p>
            <a:r>
              <a:rPr lang="as-IN" sz="2400" dirty="0">
                <a:solidFill>
                  <a:schemeClr val="accent5">
                    <a:lumMod val="50000"/>
                  </a:schemeClr>
                </a:solidFill>
                <a:latin typeface="Bangla" panose="03000603000000000000" pitchFamily="66" charset="0"/>
                <a:cs typeface="Bangla" panose="03000603000000000000" pitchFamily="66" charset="0"/>
              </a:rPr>
              <a:t> ২. শিশু থেকে যতক্ষণ পর্যন্ত সে বালেগ না হবে। </a:t>
            </a:r>
            <a:endParaRPr lang="en-US" sz="2400" dirty="0">
              <a:solidFill>
                <a:schemeClr val="accent5">
                  <a:lumMod val="50000"/>
                </a:schemeClr>
              </a:solidFill>
              <a:latin typeface="Bangla" panose="03000603000000000000" pitchFamily="66" charset="0"/>
              <a:cs typeface="Bangla" panose="03000603000000000000" pitchFamily="66" charset="0"/>
            </a:endParaRPr>
          </a:p>
          <a:p>
            <a:r>
              <a:rPr lang="as-IN" sz="2400" dirty="0">
                <a:solidFill>
                  <a:schemeClr val="accent5">
                    <a:lumMod val="50000"/>
                  </a:schemeClr>
                </a:solidFill>
                <a:latin typeface="Bangla" panose="03000603000000000000" pitchFamily="66" charset="0"/>
                <a:cs typeface="Bangla" panose="03000603000000000000" pitchFamily="66" charset="0"/>
              </a:rPr>
              <a:t>৩. পাগলের উপর থেকে যথক্ষণ পর্যন্ত সে জ্ঞান ফিরে পাবে। </a:t>
            </a:r>
            <a:r>
              <a:rPr lang="en-US" sz="2400" dirty="0">
                <a:solidFill>
                  <a:schemeClr val="accent5">
                    <a:lumMod val="50000"/>
                  </a:schemeClr>
                </a:solidFill>
                <a:latin typeface="Bangla" panose="03000603000000000000" pitchFamily="66" charset="0"/>
                <a:cs typeface="Bangla" panose="03000603000000000000" pitchFamily="66" charset="0"/>
              </a:rPr>
              <a:t>               </a:t>
            </a:r>
          </a:p>
          <a:p>
            <a:r>
              <a:rPr lang="en-US" sz="2400" dirty="0">
                <a:solidFill>
                  <a:schemeClr val="accent5">
                    <a:lumMod val="50000"/>
                  </a:schemeClr>
                </a:solidFill>
                <a:latin typeface="Bangla" panose="03000603000000000000" pitchFamily="66" charset="0"/>
                <a:cs typeface="Bangla" panose="03000603000000000000" pitchFamily="66" charset="0"/>
              </a:rPr>
              <a:t>                       </a:t>
            </a:r>
            <a:r>
              <a:rPr lang="as-IN" sz="2400" dirty="0">
                <a:solidFill>
                  <a:schemeClr val="accent5">
                    <a:lumMod val="50000"/>
                  </a:schemeClr>
                </a:solidFill>
                <a:latin typeface="Bangla" panose="03000603000000000000" pitchFamily="66" charset="0"/>
                <a:cs typeface="Bangla" panose="03000603000000000000" pitchFamily="66" charset="0"/>
              </a:rPr>
              <a:t>( মুসনাদে আহমাদ: ২৪১৪৫)</a:t>
            </a:r>
          </a:p>
        </p:txBody>
      </p:sp>
      <p:sp>
        <p:nvSpPr>
          <p:cNvPr id="17" name="TextBox 16">
            <a:extLst>
              <a:ext uri="{FF2B5EF4-FFF2-40B4-BE49-F238E27FC236}">
                <a16:creationId xmlns:a16="http://schemas.microsoft.com/office/drawing/2014/main" id="{7671963A-F0B7-4520-AAF0-A7F1488DF949}"/>
              </a:ext>
            </a:extLst>
          </p:cNvPr>
          <p:cNvSpPr txBox="1"/>
          <p:nvPr/>
        </p:nvSpPr>
        <p:spPr>
          <a:xfrm>
            <a:off x="6121068" y="4133261"/>
            <a:ext cx="6094520" cy="2308324"/>
          </a:xfrm>
          <a:prstGeom prst="rect">
            <a:avLst/>
          </a:prstGeom>
          <a:noFill/>
        </p:spPr>
        <p:txBody>
          <a:bodyPr wrap="square">
            <a:spAutoFit/>
          </a:bodyPr>
          <a:lstStyle/>
          <a:p>
            <a:r>
              <a:rPr lang="as-IN" sz="2400" dirty="0">
                <a:solidFill>
                  <a:srgbClr val="7030A0"/>
                </a:solidFill>
                <a:latin typeface="Bangla" panose="03000603000000000000" pitchFamily="66" charset="0"/>
                <a:cs typeface="Bangla" panose="03000603000000000000" pitchFamily="66" charset="0"/>
              </a:rPr>
              <a:t>আল্লাহ তায়লা কেয়ামতের দিন তাদের সকলের সামনে উপস্থাপন করবেন এবং তাদের সময়কার লোকদের যে পরিক্ষা করা হয়েছে তাদেরও তেমন পরিক্ষা করা হবে। আল্লাহ তায়ালা তাদের নিকট একজন রাসূল পাঠাবেন। যারা তার আনুগত্য করবে তারা জান্নাতী আর যারা তার অবাধ্য হবে তারা জাহান্নামী। ( মাজমুউল ফতোয়া: ইবনে বায)।</a:t>
            </a:r>
            <a:endParaRPr lang="en-US" sz="2400" dirty="0">
              <a:solidFill>
                <a:srgbClr val="7030A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1032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bowl of pink flowers&#10;&#10;Description automatically generated with low confidence">
            <a:extLst>
              <a:ext uri="{FF2B5EF4-FFF2-40B4-BE49-F238E27FC236}">
                <a16:creationId xmlns:a16="http://schemas.microsoft.com/office/drawing/2014/main" id="{3AE800F3-CA1E-4AF8-9ABC-F7559FC02814}"/>
              </a:ext>
            </a:extLst>
          </p:cNvPr>
          <p:cNvPicPr>
            <a:picLocks noChangeAspect="1"/>
          </p:cNvPicPr>
          <p:nvPr/>
        </p:nvPicPr>
        <p:blipFill rotWithShape="1">
          <a:blip r:embed="rId2">
            <a:extLst>
              <a:ext uri="{28A0092B-C50C-407E-A947-70E740481C1C}">
                <a14:useLocalDpi xmlns:a14="http://schemas.microsoft.com/office/drawing/2010/main" val="0"/>
              </a:ext>
            </a:extLst>
          </a:blip>
          <a:srcRect r="-1" b="-1"/>
          <a:stretch/>
        </p:blipFill>
        <p:spPr>
          <a:xfrm>
            <a:off x="3782177" y="770977"/>
            <a:ext cx="4627646" cy="4627648"/>
          </a:xfrm>
          <a:custGeom>
            <a:avLst/>
            <a:gdLst/>
            <a:ahLst/>
            <a:cxnLst/>
            <a:rect l="l" t="t" r="r" b="b"/>
            <a:pathLst>
              <a:path w="4627646" h="4627648">
                <a:moveTo>
                  <a:pt x="2313823" y="0"/>
                </a:moveTo>
                <a:cubicBezTo>
                  <a:pt x="3591712" y="0"/>
                  <a:pt x="4627646" y="1035934"/>
                  <a:pt x="4627646" y="2313824"/>
                </a:cubicBezTo>
                <a:cubicBezTo>
                  <a:pt x="4627646" y="3591714"/>
                  <a:pt x="3591712" y="4627648"/>
                  <a:pt x="2313823" y="4627648"/>
                </a:cubicBezTo>
                <a:cubicBezTo>
                  <a:pt x="1035934" y="4627648"/>
                  <a:pt x="0" y="3591714"/>
                  <a:pt x="0" y="2313824"/>
                </a:cubicBezTo>
                <a:cubicBezTo>
                  <a:pt x="0" y="1035934"/>
                  <a:pt x="1035934" y="0"/>
                  <a:pt x="2313823" y="0"/>
                </a:cubicBezTo>
                <a:close/>
              </a:path>
            </a:pathLst>
          </a:custGeom>
        </p:spPr>
      </p:pic>
      <p:pic>
        <p:nvPicPr>
          <p:cNvPr id="5" name="Picture 4" descr="A bowl of pink flowers&#10;&#10;Description automatically generated with low confidence">
            <a:extLst>
              <a:ext uri="{FF2B5EF4-FFF2-40B4-BE49-F238E27FC236}">
                <a16:creationId xmlns:a16="http://schemas.microsoft.com/office/drawing/2014/main" id="{64500A7E-1884-405A-BB6A-34FABCEF84F6}"/>
              </a:ext>
            </a:extLst>
          </p:cNvPr>
          <p:cNvPicPr>
            <a:picLocks noChangeAspect="1"/>
          </p:cNvPicPr>
          <p:nvPr/>
        </p:nvPicPr>
        <p:blipFill rotWithShape="1">
          <a:blip r:embed="rId2">
            <a:extLst>
              <a:ext uri="{28A0092B-C50C-407E-A947-70E740481C1C}">
                <a14:useLocalDpi xmlns:a14="http://schemas.microsoft.com/office/drawing/2010/main" val="0"/>
              </a:ext>
            </a:extLst>
          </a:blip>
          <a:srcRect l="5997" r="5486" b="-5"/>
          <a:stretch/>
        </p:blipFill>
        <p:spPr>
          <a:xfrm>
            <a:off x="133165" y="-66676"/>
            <a:ext cx="3894007" cy="6924675"/>
          </a:xfrm>
          <a:custGeom>
            <a:avLst/>
            <a:gdLst/>
            <a:ahLst/>
            <a:cxnLst/>
            <a:rect l="l" t="t" r="r" b="b"/>
            <a:pathLst>
              <a:path w="2590737" h="2926956">
                <a:moveTo>
                  <a:pt x="1463478" y="0"/>
                </a:moveTo>
                <a:cubicBezTo>
                  <a:pt x="1867606" y="0"/>
                  <a:pt x="2233476" y="163805"/>
                  <a:pt x="2498313" y="428643"/>
                </a:cubicBezTo>
                <a:lnTo>
                  <a:pt x="2501029" y="431631"/>
                </a:lnTo>
                <a:lnTo>
                  <a:pt x="2445696" y="582811"/>
                </a:lnTo>
                <a:cubicBezTo>
                  <a:pt x="2374039" y="813196"/>
                  <a:pt x="2335437" y="1058145"/>
                  <a:pt x="2335437" y="1312109"/>
                </a:cubicBezTo>
                <a:cubicBezTo>
                  <a:pt x="2335437" y="1650728"/>
                  <a:pt x="2404063" y="1973319"/>
                  <a:pt x="2528166" y="2266732"/>
                </a:cubicBezTo>
                <a:lnTo>
                  <a:pt x="2590737" y="2396622"/>
                </a:lnTo>
                <a:lnTo>
                  <a:pt x="2498313" y="2498313"/>
                </a:lnTo>
                <a:cubicBezTo>
                  <a:pt x="2233476" y="2763151"/>
                  <a:pt x="1867606" y="2926956"/>
                  <a:pt x="1463478" y="2926956"/>
                </a:cubicBezTo>
                <a:cubicBezTo>
                  <a:pt x="655221" y="2926956"/>
                  <a:pt x="0" y="2271735"/>
                  <a:pt x="0" y="1463478"/>
                </a:cubicBezTo>
                <a:cubicBezTo>
                  <a:pt x="0" y="655221"/>
                  <a:pt x="655221" y="0"/>
                  <a:pt x="1463478" y="0"/>
                </a:cubicBezTo>
                <a:close/>
              </a:path>
            </a:pathLst>
          </a:custGeom>
        </p:spPr>
      </p:pic>
      <p:pic>
        <p:nvPicPr>
          <p:cNvPr id="3" name="Picture 2" descr="A bowl of pink flowers&#10;&#10;Description automatically generated with low confidence">
            <a:extLst>
              <a:ext uri="{FF2B5EF4-FFF2-40B4-BE49-F238E27FC236}">
                <a16:creationId xmlns:a16="http://schemas.microsoft.com/office/drawing/2014/main" id="{1977628D-FDB6-4F81-9C2F-B01C81C4FB13}"/>
              </a:ext>
            </a:extLst>
          </p:cNvPr>
          <p:cNvPicPr>
            <a:picLocks noChangeAspect="1"/>
          </p:cNvPicPr>
          <p:nvPr/>
        </p:nvPicPr>
        <p:blipFill rotWithShape="1">
          <a:blip r:embed="rId2">
            <a:extLst>
              <a:ext uri="{28A0092B-C50C-407E-A947-70E740481C1C}">
                <a14:useLocalDpi xmlns:a14="http://schemas.microsoft.com/office/drawing/2010/main" val="0"/>
              </a:ext>
            </a:extLst>
          </a:blip>
          <a:srcRect l="6217" r="5706" b="-5"/>
          <a:stretch/>
        </p:blipFill>
        <p:spPr>
          <a:xfrm>
            <a:off x="8297994" y="0"/>
            <a:ext cx="3894006" cy="6857999"/>
          </a:xfrm>
          <a:custGeom>
            <a:avLst/>
            <a:gdLst/>
            <a:ahLst/>
            <a:cxnLst/>
            <a:rect l="l" t="t" r="r" b="b"/>
            <a:pathLst>
              <a:path w="2577829" h="2926956">
                <a:moveTo>
                  <a:pt x="1114351" y="0"/>
                </a:moveTo>
                <a:cubicBezTo>
                  <a:pt x="1922608" y="0"/>
                  <a:pt x="2577829" y="655221"/>
                  <a:pt x="2577829" y="1463478"/>
                </a:cubicBezTo>
                <a:cubicBezTo>
                  <a:pt x="2577829" y="2271735"/>
                  <a:pt x="1922608" y="2926956"/>
                  <a:pt x="1114351" y="2926956"/>
                </a:cubicBezTo>
                <a:cubicBezTo>
                  <a:pt x="710223" y="2926956"/>
                  <a:pt x="344353" y="2763151"/>
                  <a:pt x="79516" y="2498313"/>
                </a:cubicBezTo>
                <a:lnTo>
                  <a:pt x="0" y="2410824"/>
                </a:lnTo>
                <a:lnTo>
                  <a:pt x="69413" y="2266732"/>
                </a:lnTo>
                <a:cubicBezTo>
                  <a:pt x="193516" y="1973319"/>
                  <a:pt x="262142" y="1650728"/>
                  <a:pt x="262142" y="1312109"/>
                </a:cubicBezTo>
                <a:cubicBezTo>
                  <a:pt x="262142" y="1058145"/>
                  <a:pt x="223540" y="813196"/>
                  <a:pt x="151883" y="582811"/>
                </a:cubicBezTo>
                <a:lnTo>
                  <a:pt x="91478" y="417771"/>
                </a:lnTo>
                <a:lnTo>
                  <a:pt x="183443" y="334187"/>
                </a:lnTo>
                <a:cubicBezTo>
                  <a:pt x="436418" y="125413"/>
                  <a:pt x="760739" y="0"/>
                  <a:pt x="1114351" y="0"/>
                </a:cubicBezTo>
                <a:close/>
              </a:path>
            </a:pathLst>
          </a:custGeom>
        </p:spPr>
      </p:pic>
      <p:sp>
        <p:nvSpPr>
          <p:cNvPr id="9" name="TextBox 8">
            <a:extLst>
              <a:ext uri="{FF2B5EF4-FFF2-40B4-BE49-F238E27FC236}">
                <a16:creationId xmlns:a16="http://schemas.microsoft.com/office/drawing/2014/main" id="{549D066C-772E-4608-A455-670CA23D4808}"/>
              </a:ext>
            </a:extLst>
          </p:cNvPr>
          <p:cNvSpPr txBox="1"/>
          <p:nvPr/>
        </p:nvSpPr>
        <p:spPr>
          <a:xfrm>
            <a:off x="1047566" y="2305305"/>
            <a:ext cx="2219417" cy="1938992"/>
          </a:xfrm>
          <a:prstGeom prst="rect">
            <a:avLst/>
          </a:prstGeom>
          <a:noFill/>
        </p:spPr>
        <p:txBody>
          <a:bodyPr wrap="square">
            <a:spAutoFit/>
          </a:bodyPr>
          <a:lstStyle/>
          <a:p>
            <a:r>
              <a:rPr lang="as-IN" sz="2400" dirty="0">
                <a:solidFill>
                  <a:srgbClr val="FF33CC"/>
                </a:solidFill>
                <a:latin typeface="Bangla" panose="03000603000000000000" pitchFamily="66" charset="0"/>
                <a:cs typeface="Bangla" panose="03000603000000000000" pitchFamily="66" charset="0"/>
              </a:rPr>
              <a:t>যুবকদের সর্দার হবেন হাসান ও হুসাইন (রাযিয়াল্লাহু আনহুমা)। ( তিরমিযী, হাকেম, তাবারানী, আহমাদ)</a:t>
            </a:r>
            <a:endParaRPr lang="en-US" sz="2400" dirty="0">
              <a:solidFill>
                <a:srgbClr val="FF33CC"/>
              </a:solidFill>
              <a:latin typeface="Bangla" panose="03000603000000000000" pitchFamily="66" charset="0"/>
              <a:cs typeface="Bangla" panose="03000603000000000000" pitchFamily="66" charset="0"/>
            </a:endParaRPr>
          </a:p>
        </p:txBody>
      </p:sp>
      <p:sp>
        <p:nvSpPr>
          <p:cNvPr id="11" name="TextBox 10">
            <a:extLst>
              <a:ext uri="{FF2B5EF4-FFF2-40B4-BE49-F238E27FC236}">
                <a16:creationId xmlns:a16="http://schemas.microsoft.com/office/drawing/2014/main" id="{F4EA76B1-B872-45E8-A1C9-202AC157825B}"/>
              </a:ext>
            </a:extLst>
          </p:cNvPr>
          <p:cNvSpPr txBox="1"/>
          <p:nvPr/>
        </p:nvSpPr>
        <p:spPr>
          <a:xfrm>
            <a:off x="5136141" y="2120639"/>
            <a:ext cx="2472022" cy="1938992"/>
          </a:xfrm>
          <a:prstGeom prst="rect">
            <a:avLst/>
          </a:prstGeom>
          <a:noFill/>
        </p:spPr>
        <p:txBody>
          <a:bodyPr wrap="square">
            <a:spAutoFit/>
          </a:bodyPr>
          <a:lstStyle/>
          <a:p>
            <a:r>
              <a:rPr lang="as-IN" sz="2400" dirty="0">
                <a:solidFill>
                  <a:srgbClr val="7030A0"/>
                </a:solidFill>
                <a:latin typeface="Bangla" panose="03000603000000000000" pitchFamily="66" charset="0"/>
                <a:cs typeface="Bangla" panose="03000603000000000000" pitchFamily="66" charset="0"/>
              </a:rPr>
              <a:t>মহিলাদের মধ্যে শ্রেষ্ঠ জান্নাতবাসিনী হবেন খাদীজা, ফাতেমা, মার</a:t>
            </a:r>
            <a:r>
              <a:rPr lang="en-US" sz="2400" dirty="0">
                <a:solidFill>
                  <a:srgbClr val="7030A0"/>
                </a:solidFill>
                <a:latin typeface="Bangla" panose="03000603000000000000" pitchFamily="66" charset="0"/>
                <a:cs typeface="Bangla" panose="03000603000000000000" pitchFamily="66" charset="0"/>
              </a:rPr>
              <a:t>ই</a:t>
            </a:r>
            <a:r>
              <a:rPr lang="as-IN" sz="2400" dirty="0">
                <a:solidFill>
                  <a:srgbClr val="7030A0"/>
                </a:solidFill>
                <a:latin typeface="Bangla" panose="03000603000000000000" pitchFamily="66" charset="0"/>
                <a:cs typeface="Bangla" panose="03000603000000000000" pitchFamily="66" charset="0"/>
              </a:rPr>
              <a:t>য়াম ও আসিয়া। (সিঃ সহীহাহ</a:t>
            </a:r>
            <a:r>
              <a:rPr lang="en-US" sz="2400" dirty="0">
                <a:solidFill>
                  <a:srgbClr val="7030A0"/>
                </a:solidFill>
                <a:latin typeface="Bangla" panose="03000603000000000000" pitchFamily="66" charset="0"/>
                <a:cs typeface="Bangla" panose="03000603000000000000" pitchFamily="66" charset="0"/>
              </a:rPr>
              <a:t>ঃ</a:t>
            </a:r>
            <a:r>
              <a:rPr lang="as-IN" sz="2400" dirty="0">
                <a:solidFill>
                  <a:srgbClr val="7030A0"/>
                </a:solidFill>
                <a:latin typeface="Bangla" panose="03000603000000000000" pitchFamily="66" charset="0"/>
                <a:cs typeface="Bangla" panose="03000603000000000000" pitchFamily="66" charset="0"/>
              </a:rPr>
              <a:t>১৫০৮নং)</a:t>
            </a:r>
            <a:endParaRPr lang="en-US" sz="2400" dirty="0">
              <a:solidFill>
                <a:srgbClr val="7030A0"/>
              </a:solidFill>
              <a:latin typeface="Bangla" panose="03000603000000000000" pitchFamily="66" charset="0"/>
              <a:cs typeface="Bangla" panose="03000603000000000000" pitchFamily="66" charset="0"/>
            </a:endParaRPr>
          </a:p>
        </p:txBody>
      </p:sp>
      <p:sp>
        <p:nvSpPr>
          <p:cNvPr id="13" name="TextBox 12">
            <a:extLst>
              <a:ext uri="{FF2B5EF4-FFF2-40B4-BE49-F238E27FC236}">
                <a16:creationId xmlns:a16="http://schemas.microsoft.com/office/drawing/2014/main" id="{1AE3FFE4-7672-486F-B86E-455534B1FF67}"/>
              </a:ext>
            </a:extLst>
          </p:cNvPr>
          <p:cNvSpPr txBox="1"/>
          <p:nvPr/>
        </p:nvSpPr>
        <p:spPr>
          <a:xfrm>
            <a:off x="9170633" y="2454486"/>
            <a:ext cx="2379216" cy="1569660"/>
          </a:xfrm>
          <a:prstGeom prst="rect">
            <a:avLst/>
          </a:prstGeom>
          <a:noFill/>
        </p:spPr>
        <p:txBody>
          <a:bodyPr wrap="square">
            <a:spAutoFit/>
          </a:bodyPr>
          <a:lstStyle/>
          <a:p>
            <a:r>
              <a:rPr lang="as-IN" sz="2400" dirty="0">
                <a:solidFill>
                  <a:srgbClr val="FF33CC"/>
                </a:solidFill>
                <a:latin typeface="Bangla" panose="03000603000000000000" pitchFamily="66" charset="0"/>
                <a:cs typeface="Bangla" panose="03000603000000000000" pitchFamily="66" charset="0"/>
              </a:rPr>
              <a:t>বৃদ্ধদের সর্দার হবেন আবু বাকর ও উমার (রাযিয়াল্লাহু আনহুমা)। </a:t>
            </a:r>
            <a:endParaRPr lang="en-US" sz="2400" dirty="0">
              <a:solidFill>
                <a:srgbClr val="FF33CC"/>
              </a:solidFill>
              <a:latin typeface="Bangla" panose="03000603000000000000" pitchFamily="66" charset="0"/>
              <a:cs typeface="Bangla" panose="03000603000000000000" pitchFamily="66" charset="0"/>
            </a:endParaRPr>
          </a:p>
          <a:p>
            <a:r>
              <a:rPr lang="as-IN" sz="2400" dirty="0">
                <a:solidFill>
                  <a:srgbClr val="FF33CC"/>
                </a:solidFill>
                <a:latin typeface="Bangla" panose="03000603000000000000" pitchFamily="66" charset="0"/>
                <a:cs typeface="Bangla" panose="03000603000000000000" pitchFamily="66" charset="0"/>
              </a:rPr>
              <a:t>(সিঃ সহীহাহ</a:t>
            </a:r>
            <a:r>
              <a:rPr lang="en-US" sz="2400" dirty="0">
                <a:solidFill>
                  <a:srgbClr val="FF33CC"/>
                </a:solidFill>
                <a:latin typeface="Bangla" panose="03000603000000000000" pitchFamily="66" charset="0"/>
                <a:cs typeface="Bangla" panose="03000603000000000000" pitchFamily="66" charset="0"/>
              </a:rPr>
              <a:t>ঃ</a:t>
            </a:r>
            <a:r>
              <a:rPr lang="as-IN" sz="2400" dirty="0">
                <a:solidFill>
                  <a:srgbClr val="FF33CC"/>
                </a:solidFill>
                <a:latin typeface="Bangla" panose="03000603000000000000" pitchFamily="66" charset="0"/>
                <a:cs typeface="Bangla" panose="03000603000000000000" pitchFamily="66" charset="0"/>
              </a:rPr>
              <a:t>৮২৪নং)</a:t>
            </a:r>
            <a:endParaRPr lang="en-US" sz="2400" dirty="0">
              <a:solidFill>
                <a:srgbClr val="FF33CC"/>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44333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14" name="Freeform: Shape 9">
            <a:extLst>
              <a:ext uri="{FF2B5EF4-FFF2-40B4-BE49-F238E27FC236}">
                <a16:creationId xmlns:a16="http://schemas.microsoft.com/office/drawing/2014/main" id="{DEAEE08D-A745-4391-9073-9E99767E0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04539" y="266074"/>
            <a:ext cx="7489662" cy="6252180"/>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 name="Picture 2" descr="A close up of a flower&#10;&#10;Description automatically generated with medium confidence">
            <a:extLst>
              <a:ext uri="{FF2B5EF4-FFF2-40B4-BE49-F238E27FC236}">
                <a16:creationId xmlns:a16="http://schemas.microsoft.com/office/drawing/2014/main" id="{65795608-03D7-4C04-A62B-E558DA5D3312}"/>
              </a:ext>
            </a:extLst>
          </p:cNvPr>
          <p:cNvPicPr>
            <a:picLocks noChangeAspect="1"/>
          </p:cNvPicPr>
          <p:nvPr/>
        </p:nvPicPr>
        <p:blipFill rotWithShape="1">
          <a:blip r:embed="rId2">
            <a:extLst>
              <a:ext uri="{28A0092B-C50C-407E-A947-70E740481C1C}">
                <a14:useLocalDpi xmlns:a14="http://schemas.microsoft.com/office/drawing/2010/main" val="0"/>
              </a:ext>
            </a:extLst>
          </a:blip>
          <a:srcRect l="4338" r="1" b="1"/>
          <a:stretch/>
        </p:blipFill>
        <p:spPr>
          <a:xfrm>
            <a:off x="4164946" y="1417890"/>
            <a:ext cx="4195763" cy="2991452"/>
          </a:xfrm>
          <a:custGeom>
            <a:avLst/>
            <a:gdLst/>
            <a:ahLst/>
            <a:cxnLst/>
            <a:rect l="l" t="t" r="r" b="b"/>
            <a:pathLst>
              <a:path w="7203799" h="6030364">
                <a:moveTo>
                  <a:pt x="4122552" y="0"/>
                </a:moveTo>
                <a:cubicBezTo>
                  <a:pt x="4596210" y="0"/>
                  <a:pt x="5032147" y="81110"/>
                  <a:pt x="5418463" y="240852"/>
                </a:cubicBezTo>
                <a:cubicBezTo>
                  <a:pt x="5780509" y="390677"/>
                  <a:pt x="6098496" y="609358"/>
                  <a:pt x="6363612" y="890695"/>
                </a:cubicBezTo>
                <a:cubicBezTo>
                  <a:pt x="6905445" y="1465899"/>
                  <a:pt x="7203799" y="2283333"/>
                  <a:pt x="7203799" y="3192481"/>
                </a:cubicBezTo>
                <a:cubicBezTo>
                  <a:pt x="7203799" y="3555204"/>
                  <a:pt x="7088321" y="3846319"/>
                  <a:pt x="6829541" y="4136467"/>
                </a:cubicBezTo>
                <a:cubicBezTo>
                  <a:pt x="6558859" y="4439977"/>
                  <a:pt x="6152137" y="4719524"/>
                  <a:pt x="5721456" y="5015457"/>
                </a:cubicBezTo>
                <a:cubicBezTo>
                  <a:pt x="5641997" y="5069990"/>
                  <a:pt x="5559911" y="5126451"/>
                  <a:pt x="5477826" y="5183599"/>
                </a:cubicBezTo>
                <a:cubicBezTo>
                  <a:pt x="4743068" y="5695047"/>
                  <a:pt x="4206802" y="6030364"/>
                  <a:pt x="3475911" y="6030364"/>
                </a:cubicBezTo>
                <a:cubicBezTo>
                  <a:pt x="2362258" y="6030364"/>
                  <a:pt x="1573553" y="5618755"/>
                  <a:pt x="838794" y="4653974"/>
                </a:cubicBezTo>
                <a:cubicBezTo>
                  <a:pt x="742642" y="4527696"/>
                  <a:pt x="648651" y="4412849"/>
                  <a:pt x="557754" y="4301854"/>
                </a:cubicBezTo>
                <a:cubicBezTo>
                  <a:pt x="181022" y="3841635"/>
                  <a:pt x="0" y="3602300"/>
                  <a:pt x="0" y="3192481"/>
                </a:cubicBezTo>
                <a:cubicBezTo>
                  <a:pt x="0" y="2785556"/>
                  <a:pt x="113467" y="2383585"/>
                  <a:pt x="337003" y="1997729"/>
                </a:cubicBezTo>
                <a:cubicBezTo>
                  <a:pt x="555745" y="1620270"/>
                  <a:pt x="868475" y="1274763"/>
                  <a:pt x="1266386" y="971116"/>
                </a:cubicBezTo>
                <a:cubicBezTo>
                  <a:pt x="1657494" y="672565"/>
                  <a:pt x="2122028" y="426344"/>
                  <a:pt x="2610064" y="259166"/>
                </a:cubicBezTo>
                <a:cubicBezTo>
                  <a:pt x="3111238" y="87171"/>
                  <a:pt x="3620296" y="0"/>
                  <a:pt x="4122552" y="0"/>
                </a:cubicBezTo>
                <a:close/>
              </a:path>
            </a:pathLst>
          </a:custGeom>
        </p:spPr>
      </p:pic>
      <p:sp>
        <p:nvSpPr>
          <p:cNvPr id="12" name="Freeform: Shape 11">
            <a:extLst>
              <a:ext uri="{FF2B5EF4-FFF2-40B4-BE49-F238E27FC236}">
                <a16:creationId xmlns:a16="http://schemas.microsoft.com/office/drawing/2014/main" id="{7E862DF0-097D-4BBD-A1A1-35B522C5E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59414" y="339746"/>
            <a:ext cx="7203799" cy="6030364"/>
          </a:xfrm>
          <a:custGeom>
            <a:avLst/>
            <a:gdLst>
              <a:gd name="connsiteX0" fmla="*/ 4090459 w 7203799"/>
              <a:gd name="connsiteY0" fmla="*/ 146611 h 6030364"/>
              <a:gd name="connsiteX1" fmla="*/ 2634463 w 7203799"/>
              <a:gd name="connsiteY1" fmla="*/ 392518 h 6030364"/>
              <a:gd name="connsiteX2" fmla="*/ 1340972 w 7203799"/>
              <a:gd name="connsiteY2" fmla="*/ 1068045 h 6030364"/>
              <a:gd name="connsiteX3" fmla="*/ 446301 w 7203799"/>
              <a:gd name="connsiteY3" fmla="*/ 2042135 h 6030364"/>
              <a:gd name="connsiteX4" fmla="*/ 121886 w 7203799"/>
              <a:gd name="connsiteY4" fmla="*/ 3175764 h 6030364"/>
              <a:gd name="connsiteX5" fmla="*/ 658808 w 7203799"/>
              <a:gd name="connsiteY5" fmla="*/ 4228382 h 6030364"/>
              <a:gd name="connsiteX6" fmla="*/ 929352 w 7203799"/>
              <a:gd name="connsiteY6" fmla="*/ 4562487 h 6030364"/>
              <a:gd name="connsiteX7" fmla="*/ 3467971 w 7203799"/>
              <a:gd name="connsiteY7" fmla="*/ 5868460 h 6030364"/>
              <a:gd name="connsiteX8" fmla="*/ 5395115 w 7203799"/>
              <a:gd name="connsiteY8" fmla="*/ 5065016 h 6030364"/>
              <a:gd name="connsiteX9" fmla="*/ 5629645 w 7203799"/>
              <a:gd name="connsiteY9" fmla="*/ 4905476 h 6030364"/>
              <a:gd name="connsiteX10" fmla="*/ 6696345 w 7203799"/>
              <a:gd name="connsiteY10" fmla="*/ 4071455 h 6030364"/>
              <a:gd name="connsiteX11" fmla="*/ 7056622 w 7203799"/>
              <a:gd name="connsiteY11" fmla="*/ 3175764 h 6030364"/>
              <a:gd name="connsiteX12" fmla="*/ 6247816 w 7203799"/>
              <a:gd name="connsiteY12" fmla="*/ 991737 h 6030364"/>
              <a:gd name="connsiteX13" fmla="*/ 5337969 w 7203799"/>
              <a:gd name="connsiteY13" fmla="*/ 375142 h 6030364"/>
              <a:gd name="connsiteX14" fmla="*/ 4090459 w 7203799"/>
              <a:gd name="connsiteY14" fmla="*/ 146611 h 6030364"/>
              <a:gd name="connsiteX15" fmla="*/ 4122552 w 7203799"/>
              <a:gd name="connsiteY15" fmla="*/ 0 h 6030364"/>
              <a:gd name="connsiteX16" fmla="*/ 5418463 w 7203799"/>
              <a:gd name="connsiteY16" fmla="*/ 240852 h 6030364"/>
              <a:gd name="connsiteX17" fmla="*/ 6363612 w 7203799"/>
              <a:gd name="connsiteY17" fmla="*/ 890695 h 6030364"/>
              <a:gd name="connsiteX18" fmla="*/ 7203799 w 7203799"/>
              <a:gd name="connsiteY18" fmla="*/ 3192481 h 6030364"/>
              <a:gd name="connsiteX19" fmla="*/ 6829541 w 7203799"/>
              <a:gd name="connsiteY19" fmla="*/ 4136467 h 6030364"/>
              <a:gd name="connsiteX20" fmla="*/ 5721456 w 7203799"/>
              <a:gd name="connsiteY20" fmla="*/ 5015457 h 6030364"/>
              <a:gd name="connsiteX21" fmla="*/ 5477826 w 7203799"/>
              <a:gd name="connsiteY21" fmla="*/ 5183599 h 6030364"/>
              <a:gd name="connsiteX22" fmla="*/ 3475911 w 7203799"/>
              <a:gd name="connsiteY22" fmla="*/ 6030364 h 6030364"/>
              <a:gd name="connsiteX23" fmla="*/ 838794 w 7203799"/>
              <a:gd name="connsiteY23" fmla="*/ 4653974 h 6030364"/>
              <a:gd name="connsiteX24" fmla="*/ 557754 w 7203799"/>
              <a:gd name="connsiteY24" fmla="*/ 4301854 h 6030364"/>
              <a:gd name="connsiteX25" fmla="*/ 0 w 7203799"/>
              <a:gd name="connsiteY25" fmla="*/ 3192481 h 6030364"/>
              <a:gd name="connsiteX26" fmla="*/ 337002 w 7203799"/>
              <a:gd name="connsiteY26" fmla="*/ 1997729 h 6030364"/>
              <a:gd name="connsiteX27" fmla="*/ 1266386 w 7203799"/>
              <a:gd name="connsiteY27" fmla="*/ 971116 h 6030364"/>
              <a:gd name="connsiteX28" fmla="*/ 2610064 w 7203799"/>
              <a:gd name="connsiteY28" fmla="*/ 259166 h 6030364"/>
              <a:gd name="connsiteX29" fmla="*/ 4122552 w 7203799"/>
              <a:gd name="connsiteY29" fmla="*/ 0 h 6030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203799" h="6030364">
                <a:moveTo>
                  <a:pt x="4090459" y="146611"/>
                </a:moveTo>
                <a:cubicBezTo>
                  <a:pt x="3606963" y="146611"/>
                  <a:pt x="3116919" y="229322"/>
                  <a:pt x="2634463" y="392518"/>
                </a:cubicBezTo>
                <a:cubicBezTo>
                  <a:pt x="2164657" y="551144"/>
                  <a:pt x="1717473" y="784767"/>
                  <a:pt x="1340972" y="1068045"/>
                </a:cubicBezTo>
                <a:cubicBezTo>
                  <a:pt x="957924" y="1356158"/>
                  <a:pt x="656874" y="1683987"/>
                  <a:pt x="446301" y="2042135"/>
                </a:cubicBezTo>
                <a:cubicBezTo>
                  <a:pt x="231114" y="2408251"/>
                  <a:pt x="121886" y="2789658"/>
                  <a:pt x="121886" y="3175764"/>
                </a:cubicBezTo>
                <a:cubicBezTo>
                  <a:pt x="121886" y="3564616"/>
                  <a:pt x="296147" y="3791707"/>
                  <a:pt x="658808" y="4228382"/>
                </a:cubicBezTo>
                <a:cubicBezTo>
                  <a:pt x="746310" y="4333697"/>
                  <a:pt x="836791" y="4442668"/>
                  <a:pt x="929352" y="4562487"/>
                </a:cubicBezTo>
                <a:cubicBezTo>
                  <a:pt x="1636666" y="5477909"/>
                  <a:pt x="2395913" y="5868460"/>
                  <a:pt x="3467971" y="5868460"/>
                </a:cubicBezTo>
                <a:cubicBezTo>
                  <a:pt x="4171563" y="5868460"/>
                  <a:pt x="4687799" y="5550298"/>
                  <a:pt x="5395115" y="5065016"/>
                </a:cubicBezTo>
                <a:cubicBezTo>
                  <a:pt x="5474133" y="5010792"/>
                  <a:pt x="5553154" y="4957219"/>
                  <a:pt x="5629645" y="4905476"/>
                </a:cubicBezTo>
                <a:cubicBezTo>
                  <a:pt x="6044240" y="4624684"/>
                  <a:pt x="6435769" y="4359438"/>
                  <a:pt x="6696345" y="4071455"/>
                </a:cubicBezTo>
                <a:cubicBezTo>
                  <a:pt x="6945459" y="3796151"/>
                  <a:pt x="7056622" y="3519931"/>
                  <a:pt x="7056622" y="3175764"/>
                </a:cubicBezTo>
                <a:cubicBezTo>
                  <a:pt x="7056622" y="2313128"/>
                  <a:pt x="6769413" y="1537514"/>
                  <a:pt x="6247816" y="991737"/>
                </a:cubicBezTo>
                <a:cubicBezTo>
                  <a:pt x="5992603" y="724794"/>
                  <a:pt x="5686492" y="517301"/>
                  <a:pt x="5337969" y="375142"/>
                </a:cubicBezTo>
                <a:cubicBezTo>
                  <a:pt x="4966082" y="223571"/>
                  <a:pt x="4546427" y="146611"/>
                  <a:pt x="4090459" y="146611"/>
                </a:cubicBezTo>
                <a:close/>
                <a:moveTo>
                  <a:pt x="4122552" y="0"/>
                </a:moveTo>
                <a:cubicBezTo>
                  <a:pt x="4596209" y="0"/>
                  <a:pt x="5032147" y="81110"/>
                  <a:pt x="5418463" y="240852"/>
                </a:cubicBezTo>
                <a:cubicBezTo>
                  <a:pt x="5780509" y="390677"/>
                  <a:pt x="6098496" y="609358"/>
                  <a:pt x="6363612" y="890695"/>
                </a:cubicBezTo>
                <a:cubicBezTo>
                  <a:pt x="6905445" y="1465899"/>
                  <a:pt x="7203799" y="2283333"/>
                  <a:pt x="7203799" y="3192481"/>
                </a:cubicBezTo>
                <a:cubicBezTo>
                  <a:pt x="7203799" y="3555204"/>
                  <a:pt x="7088321" y="3846319"/>
                  <a:pt x="6829541" y="4136467"/>
                </a:cubicBezTo>
                <a:cubicBezTo>
                  <a:pt x="6558859" y="4439977"/>
                  <a:pt x="6152137" y="4719524"/>
                  <a:pt x="5721456" y="5015457"/>
                </a:cubicBezTo>
                <a:cubicBezTo>
                  <a:pt x="5641997" y="5069990"/>
                  <a:pt x="5559911" y="5126451"/>
                  <a:pt x="5477826" y="5183599"/>
                </a:cubicBezTo>
                <a:cubicBezTo>
                  <a:pt x="4743067" y="5695047"/>
                  <a:pt x="4206801" y="6030364"/>
                  <a:pt x="3475911" y="6030364"/>
                </a:cubicBezTo>
                <a:cubicBezTo>
                  <a:pt x="2362258" y="6030364"/>
                  <a:pt x="1573553" y="5618755"/>
                  <a:pt x="838794" y="4653974"/>
                </a:cubicBezTo>
                <a:cubicBezTo>
                  <a:pt x="742641" y="4527696"/>
                  <a:pt x="648651" y="4412849"/>
                  <a:pt x="557754" y="4301854"/>
                </a:cubicBezTo>
                <a:cubicBezTo>
                  <a:pt x="181022" y="3841635"/>
                  <a:pt x="0" y="3602300"/>
                  <a:pt x="0" y="3192481"/>
                </a:cubicBezTo>
                <a:cubicBezTo>
                  <a:pt x="0" y="2785556"/>
                  <a:pt x="113467" y="2383584"/>
                  <a:pt x="337002" y="1997729"/>
                </a:cubicBezTo>
                <a:cubicBezTo>
                  <a:pt x="555744" y="1620270"/>
                  <a:pt x="868475" y="1274763"/>
                  <a:pt x="1266386" y="971116"/>
                </a:cubicBezTo>
                <a:cubicBezTo>
                  <a:pt x="1657494" y="672565"/>
                  <a:pt x="2122028" y="426344"/>
                  <a:pt x="2610064" y="259166"/>
                </a:cubicBezTo>
                <a:cubicBezTo>
                  <a:pt x="3111237" y="87171"/>
                  <a:pt x="3620296" y="0"/>
                  <a:pt x="4122552"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TextBox 10">
            <a:extLst>
              <a:ext uri="{FF2B5EF4-FFF2-40B4-BE49-F238E27FC236}">
                <a16:creationId xmlns:a16="http://schemas.microsoft.com/office/drawing/2014/main" id="{A96DC42C-F478-49B5-9621-54CF7AECD134}"/>
              </a:ext>
            </a:extLst>
          </p:cNvPr>
          <p:cNvSpPr txBox="1"/>
          <p:nvPr/>
        </p:nvSpPr>
        <p:spPr>
          <a:xfrm>
            <a:off x="4628226" y="771559"/>
            <a:ext cx="6096000" cy="646331"/>
          </a:xfrm>
          <a:prstGeom prst="rect">
            <a:avLst/>
          </a:prstGeom>
          <a:noFill/>
        </p:spPr>
        <p:txBody>
          <a:bodyPr wrap="square">
            <a:spAutoFit/>
          </a:bodyPr>
          <a:lstStyle/>
          <a:p>
            <a:r>
              <a:rPr lang="as-IN" sz="3600" dirty="0">
                <a:solidFill>
                  <a:srgbClr val="008103"/>
                </a:solidFill>
                <a:latin typeface="Bangla" panose="03000603000000000000" pitchFamily="66" charset="0"/>
                <a:cs typeface="Bangla" panose="03000603000000000000" pitchFamily="66" charset="0"/>
              </a:rPr>
              <a:t>জান্নাতীদের আকৃতি-প্রকৃতি</a:t>
            </a:r>
            <a:endParaRPr lang="en-US" sz="3600" dirty="0">
              <a:solidFill>
                <a:srgbClr val="008103"/>
              </a:solidFill>
              <a:latin typeface="Bangla" panose="03000603000000000000" pitchFamily="66" charset="0"/>
              <a:cs typeface="Bangla" panose="03000603000000000000" pitchFamily="66" charset="0"/>
            </a:endParaRPr>
          </a:p>
        </p:txBody>
      </p:sp>
      <p:sp>
        <p:nvSpPr>
          <p:cNvPr id="15" name="TextBox 14">
            <a:extLst>
              <a:ext uri="{FF2B5EF4-FFF2-40B4-BE49-F238E27FC236}">
                <a16:creationId xmlns:a16="http://schemas.microsoft.com/office/drawing/2014/main" id="{C5AA59C5-BB91-47CB-8A4D-81EA4BDA1B38}"/>
              </a:ext>
            </a:extLst>
          </p:cNvPr>
          <p:cNvSpPr txBox="1"/>
          <p:nvPr/>
        </p:nvSpPr>
        <p:spPr>
          <a:xfrm>
            <a:off x="9232968" y="91232"/>
            <a:ext cx="2696956" cy="3046988"/>
          </a:xfrm>
          <a:prstGeom prst="rect">
            <a:avLst/>
          </a:prstGeom>
          <a:noFill/>
        </p:spPr>
        <p:txBody>
          <a:bodyPr wrap="square">
            <a:spAutoFit/>
          </a:bodyPr>
          <a:lstStyle/>
          <a:p>
            <a:r>
              <a:rPr lang="as-IN" sz="2400" dirty="0">
                <a:solidFill>
                  <a:srgbClr val="FF33CC"/>
                </a:solidFill>
                <a:latin typeface="Bangla" panose="03000603000000000000" pitchFamily="66" charset="0"/>
                <a:cs typeface="Bangla" panose="03000603000000000000" pitchFamily="66" charset="0"/>
              </a:rPr>
              <a:t>পুণ্যবানগণ তো থাকবে পরম স্বাচ্ছন্দ্যে। তারা সুসজ্জিত আসনে বসে দেখতে থাকবে। তুমি তাদের মুখমন্ডলে স্বাচ্ছন্দ্যের সজীবতা দেখতে পাবে। (মুতাফফিফীনঃ ২২-২৪)।</a:t>
            </a:r>
            <a:endParaRPr lang="en-US" sz="2400" dirty="0">
              <a:solidFill>
                <a:srgbClr val="FF33CC"/>
              </a:solidFill>
              <a:latin typeface="Bangla" panose="03000603000000000000" pitchFamily="66" charset="0"/>
              <a:cs typeface="Bangla" panose="03000603000000000000" pitchFamily="66" charset="0"/>
            </a:endParaRPr>
          </a:p>
        </p:txBody>
      </p:sp>
      <p:sp>
        <p:nvSpPr>
          <p:cNvPr id="16" name="TextBox 15">
            <a:extLst>
              <a:ext uri="{FF2B5EF4-FFF2-40B4-BE49-F238E27FC236}">
                <a16:creationId xmlns:a16="http://schemas.microsoft.com/office/drawing/2014/main" id="{7C0C5DFE-DFF3-4807-A023-BE21765313A6}"/>
              </a:ext>
            </a:extLst>
          </p:cNvPr>
          <p:cNvSpPr txBox="1"/>
          <p:nvPr/>
        </p:nvSpPr>
        <p:spPr>
          <a:xfrm>
            <a:off x="31794" y="1060728"/>
            <a:ext cx="3545907" cy="4154984"/>
          </a:xfrm>
          <a:prstGeom prst="rect">
            <a:avLst/>
          </a:prstGeom>
          <a:noFill/>
        </p:spPr>
        <p:txBody>
          <a:bodyPr wrap="square">
            <a:spAutoFit/>
          </a:bodyPr>
          <a:lstStyle/>
          <a:p>
            <a:r>
              <a:rPr lang="as-IN" sz="2400" dirty="0">
                <a:solidFill>
                  <a:srgbClr val="FF33CC"/>
                </a:solidFill>
                <a:latin typeface="Bangla" panose="03000603000000000000" pitchFamily="66" charset="0"/>
                <a:cs typeface="Bangla" panose="03000603000000000000" pitchFamily="66" charset="0"/>
              </a:rPr>
              <a:t>রাসুলল্লাহ </a:t>
            </a:r>
            <a:r>
              <a:rPr lang="ar-AE" sz="2400" dirty="0">
                <a:solidFill>
                  <a:srgbClr val="FF33CC"/>
                </a:solidFill>
                <a:latin typeface="Bangla" panose="03000603000000000000" pitchFamily="66" charset="0"/>
              </a:rPr>
              <a:t>ﷺ </a:t>
            </a:r>
            <a:r>
              <a:rPr lang="en-US" sz="2400" dirty="0">
                <a:solidFill>
                  <a:srgbClr val="FF33CC"/>
                </a:solidFill>
                <a:latin typeface="Bangla" panose="03000603000000000000" pitchFamily="66" charset="0"/>
              </a:rPr>
              <a:t> </a:t>
            </a:r>
            <a:r>
              <a:rPr lang="as-IN" sz="2400" dirty="0">
                <a:solidFill>
                  <a:srgbClr val="FF33CC"/>
                </a:solidFill>
                <a:latin typeface="Bangla" panose="03000603000000000000" pitchFamily="66" charset="0"/>
                <a:cs typeface="Bangla" panose="03000603000000000000" pitchFamily="66" charset="0"/>
              </a:rPr>
              <a:t>বলেছেন, “জান্নাতবাসীরা জান্নাতের মধ্যে পানাহার করবে; কিন্তু পায়খানা করবে না, তারা নাক ঝাড়বে না, পেশাবও করবে না। বরং তাদের ঐ খাবার ঢেকুর ও কস্তুরীবৎ সুগন্ধময় ঘাম (হয়ে দেহ থেকে বের হয়ে যাবে)। তাদের মধ্যে তাসবীহ ও তাকবীর পড়ার স্বয়ংক্রিয় শক্তি প্রক্ষিপ্ত হবে, যেমন শ্বাসক্রিয়ার শক্তি স্বয়ংক্রিয় করা হয়েছে।” (মুসলিম)</a:t>
            </a:r>
            <a:endParaRPr lang="en-US" sz="2400" dirty="0">
              <a:solidFill>
                <a:srgbClr val="FF33CC"/>
              </a:solidFill>
              <a:latin typeface="Bangla" panose="03000603000000000000" pitchFamily="66" charset="0"/>
              <a:cs typeface="Bangla" panose="03000603000000000000" pitchFamily="66" charset="0"/>
            </a:endParaRPr>
          </a:p>
        </p:txBody>
      </p:sp>
      <p:sp>
        <p:nvSpPr>
          <p:cNvPr id="17" name="TextBox 16">
            <a:extLst>
              <a:ext uri="{FF2B5EF4-FFF2-40B4-BE49-F238E27FC236}">
                <a16:creationId xmlns:a16="http://schemas.microsoft.com/office/drawing/2014/main" id="{2A8B8D7C-0F4D-42BB-9464-A96C37940F53}"/>
              </a:ext>
            </a:extLst>
          </p:cNvPr>
          <p:cNvSpPr txBox="1"/>
          <p:nvPr/>
        </p:nvSpPr>
        <p:spPr>
          <a:xfrm>
            <a:off x="4067708" y="4441993"/>
            <a:ext cx="4533018" cy="1569660"/>
          </a:xfrm>
          <a:prstGeom prst="rect">
            <a:avLst/>
          </a:prstGeom>
          <a:noFill/>
        </p:spPr>
        <p:txBody>
          <a:bodyPr wrap="square">
            <a:spAutoFit/>
          </a:bodyPr>
          <a:lstStyle/>
          <a:p>
            <a:r>
              <a:rPr lang="as-IN" dirty="0"/>
              <a:t>“</a:t>
            </a:r>
            <a:r>
              <a:rPr lang="as-IN" sz="2400" dirty="0">
                <a:solidFill>
                  <a:srgbClr val="008103"/>
                </a:solidFill>
                <a:latin typeface="Bangla" panose="03000603000000000000" pitchFamily="66" charset="0"/>
                <a:cs typeface="Bangla" panose="03000603000000000000" pitchFamily="66" charset="0"/>
              </a:rPr>
              <a:t>জান্নাতীরা জান্নাতে প্রবেশ করবে, তখন তারা লোম ও শুশ্রুবিহীন হবে। যেন তাদের চোখে সুরমা লাগানো হয়েছে। তাদের বয়স হবে (ত্রিশ অথবা) তেত্রিশ।” (আহমাদ, তিরমিযী)</a:t>
            </a:r>
            <a:endParaRPr lang="en-US" sz="2400" dirty="0">
              <a:solidFill>
                <a:srgbClr val="008103"/>
              </a:solidFill>
              <a:latin typeface="Bangla" panose="03000603000000000000" pitchFamily="66" charset="0"/>
              <a:cs typeface="Bangla" panose="03000603000000000000" pitchFamily="66" charset="0"/>
            </a:endParaRPr>
          </a:p>
        </p:txBody>
      </p:sp>
      <p:sp>
        <p:nvSpPr>
          <p:cNvPr id="18" name="TextBox 17">
            <a:extLst>
              <a:ext uri="{FF2B5EF4-FFF2-40B4-BE49-F238E27FC236}">
                <a16:creationId xmlns:a16="http://schemas.microsoft.com/office/drawing/2014/main" id="{27D16E06-04A6-42D4-A08F-3E750D5E0F6D}"/>
              </a:ext>
            </a:extLst>
          </p:cNvPr>
          <p:cNvSpPr txBox="1"/>
          <p:nvPr/>
        </p:nvSpPr>
        <p:spPr>
          <a:xfrm>
            <a:off x="9005138" y="3138220"/>
            <a:ext cx="3155068" cy="3785652"/>
          </a:xfrm>
          <a:prstGeom prst="rect">
            <a:avLst/>
          </a:prstGeom>
          <a:noFill/>
        </p:spPr>
        <p:txBody>
          <a:bodyPr wrap="square">
            <a:spAutoFit/>
          </a:bodyPr>
          <a:lstStyle/>
          <a:p>
            <a:r>
              <a:rPr lang="as-IN" sz="2400" dirty="0">
                <a:solidFill>
                  <a:srgbClr val="FF33CC"/>
                </a:solidFill>
                <a:latin typeface="Bangla" panose="03000603000000000000" pitchFamily="66" charset="0"/>
                <a:cs typeface="Bangla" panose="03000603000000000000" pitchFamily="66" charset="0"/>
              </a:rPr>
              <a:t>মহানবী </a:t>
            </a:r>
            <a:r>
              <a:rPr lang="ar-AE" sz="2400" dirty="0">
                <a:solidFill>
                  <a:srgbClr val="FF33CC"/>
                </a:solidFill>
                <a:latin typeface="Bangla" panose="03000603000000000000" pitchFamily="66" charset="0"/>
              </a:rPr>
              <a:t>ﷺ </a:t>
            </a:r>
            <a:r>
              <a:rPr lang="en-US" sz="2400" dirty="0">
                <a:solidFill>
                  <a:srgbClr val="FF33CC"/>
                </a:solidFill>
                <a:latin typeface="Bangla" panose="03000603000000000000" pitchFamily="66" charset="0"/>
                <a:cs typeface="Bangla" panose="03000603000000000000" pitchFamily="66" charset="0"/>
              </a:rPr>
              <a:t> </a:t>
            </a:r>
            <a:r>
              <a:rPr lang="as-IN" sz="2400" dirty="0">
                <a:solidFill>
                  <a:srgbClr val="FF33CC"/>
                </a:solidFill>
                <a:latin typeface="Bangla" panose="03000603000000000000" pitchFamily="66" charset="0"/>
                <a:cs typeface="Bangla" panose="03000603000000000000" pitchFamily="66" charset="0"/>
              </a:rPr>
              <a:t>বলেছেন, “যদি জান্নাতী কোন মহিলা পৃথিবীর দিকে উকি মারে, তাহলে আকাশ-পৃথিবীর মধ্যবর্তী সকল স্থান উজ্জ্বল করে দেবে! উভয়ের মাঝে সৌরভে পরিপূর্ণ করে দেবে! আর তার মাথায় ওড়নাখানি পৃথিবী ও তন্মধ্যস্থিত সকল বস্তু হতে শ্রেষ্ঠ।” (বুখারী)।</a:t>
            </a:r>
            <a:endParaRPr lang="en-US" sz="2400" dirty="0">
              <a:solidFill>
                <a:srgbClr val="FF33CC"/>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3640467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722</TotalTime>
  <Words>1500</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Meiryo</vt:lpstr>
      <vt:lpstr>Arial</vt:lpstr>
      <vt:lpstr>Bangla</vt:lpstr>
      <vt:lpstr>Calibri</vt:lpstr>
      <vt:lpstr>Calibri Light</vt:lpstr>
      <vt:lpstr>Office Theme</vt:lpstr>
      <vt:lpstr>মৃত ব‍্যক্তি ও আমরা-১০ম পর্ব</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মৃত ব‍্যক্তি ও আমরা-১০ম পর্ব</dc:title>
  <dc:creator>Mahbuba Rehana Raheen</dc:creator>
  <cp:lastModifiedBy>Mahbuba Rehana Raheen</cp:lastModifiedBy>
  <cp:revision>4</cp:revision>
  <dcterms:created xsi:type="dcterms:W3CDTF">2021-11-03T12:26:56Z</dcterms:created>
  <dcterms:modified xsi:type="dcterms:W3CDTF">2021-11-04T15:32:34Z</dcterms:modified>
</cp:coreProperties>
</file>