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9" r:id="rId4"/>
    <p:sldId id="261" r:id="rId5"/>
    <p:sldId id="258" r:id="rId6"/>
    <p:sldId id="260" r:id="rId7"/>
    <p:sldId id="264" r:id="rId8"/>
    <p:sldId id="268" r:id="rId9"/>
    <p:sldId id="265" r:id="rId10"/>
    <p:sldId id="269" r:id="rId11"/>
    <p:sldId id="262" r:id="rId12"/>
    <p:sldId id="266" r:id="rId13"/>
    <p:sldId id="270" r:id="rId14"/>
    <p:sldId id="271" r:id="rId15"/>
    <p:sldId id="272" r:id="rId16"/>
    <p:sldId id="273" r:id="rId17"/>
    <p:sldId id="278" r:id="rId18"/>
    <p:sldId id="274" r:id="rId19"/>
    <p:sldId id="276" r:id="rId20"/>
    <p:sldId id="267"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2E31B8"/>
    <a:srgbClr val="008100"/>
    <a:srgbClr val="A80208"/>
    <a:srgbClr val="A12C23"/>
    <a:srgbClr val="5B0B18"/>
    <a:srgbClr val="511F07"/>
    <a:srgbClr val="4A2E19"/>
    <a:srgbClr val="C1B7D4"/>
    <a:srgbClr val="8EC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809851-F985-4097-9D9F-2C16048735F6}" v="38" dt="2021-11-07T14:58:15.3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2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11/13/2021</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295677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11/13/2021</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118017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11/13/2021</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76758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11/13/2021</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942919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11/13/2021</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633982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11/13/2021</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381634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11/13/2021</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027567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11/13/2021</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177113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11/13/2021</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033794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11/13/2021</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207963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11/13/2021</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741395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11/13/2021</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133328594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fif"/></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35.jfif"/></Relationships>
</file>

<file path=ppt/slides/_rels/slide1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f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2">
            <a:extLst>
              <a:ext uri="{FF2B5EF4-FFF2-40B4-BE49-F238E27FC236}">
                <a16:creationId xmlns:a16="http://schemas.microsoft.com/office/drawing/2014/main" id="{011FBDEF-9CA1-495E-A9FA-E912D5145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02587D-3E8D-4195-A7D9-9648F2001AE9}"/>
              </a:ext>
            </a:extLst>
          </p:cNvPr>
          <p:cNvSpPr>
            <a:spLocks noGrp="1"/>
          </p:cNvSpPr>
          <p:nvPr>
            <p:ph type="ctrTitle"/>
          </p:nvPr>
        </p:nvSpPr>
        <p:spPr>
          <a:xfrm>
            <a:off x="142043" y="685801"/>
            <a:ext cx="5268157" cy="3046228"/>
          </a:xfrm>
        </p:spPr>
        <p:txBody>
          <a:bodyPr>
            <a:normAutofit/>
          </a:bodyPr>
          <a:lstStyle/>
          <a:p>
            <a:r>
              <a:rPr lang="as-IN" sz="4000" b="1" dirty="0">
                <a:solidFill>
                  <a:srgbClr val="557272"/>
                </a:solidFill>
                <a:latin typeface="Bangla" panose="03000603000000000000" pitchFamily="66" charset="0"/>
                <a:cs typeface="Bangla" panose="03000603000000000000" pitchFamily="66" charset="0"/>
              </a:rPr>
              <a:t>কুর’আন সুন্নাহর আলোকে একজন মুমিনার দৈনন্দিন আমল</a:t>
            </a:r>
            <a:endParaRPr lang="en-US" sz="4000" b="1" dirty="0">
              <a:solidFill>
                <a:srgbClr val="557272"/>
              </a:solidFill>
              <a:latin typeface="Bangla" panose="03000603000000000000" pitchFamily="66" charset="0"/>
              <a:cs typeface="Bangla" panose="03000603000000000000" pitchFamily="66" charset="0"/>
            </a:endParaRPr>
          </a:p>
        </p:txBody>
      </p:sp>
      <p:sp>
        <p:nvSpPr>
          <p:cNvPr id="3" name="Subtitle 2">
            <a:extLst>
              <a:ext uri="{FF2B5EF4-FFF2-40B4-BE49-F238E27FC236}">
                <a16:creationId xmlns:a16="http://schemas.microsoft.com/office/drawing/2014/main" id="{77BE0FA1-337E-4A8A-A3E9-DF214FB71255}"/>
              </a:ext>
            </a:extLst>
          </p:cNvPr>
          <p:cNvSpPr>
            <a:spLocks noGrp="1"/>
          </p:cNvSpPr>
          <p:nvPr>
            <p:ph type="subTitle" idx="1"/>
          </p:nvPr>
        </p:nvSpPr>
        <p:spPr>
          <a:xfrm>
            <a:off x="319596" y="4957382"/>
            <a:ext cx="5090604" cy="2057400"/>
          </a:xfrm>
        </p:spPr>
        <p:txBody>
          <a:bodyPr>
            <a:normAutofit/>
          </a:bodyPr>
          <a:lstStyle/>
          <a:p>
            <a:r>
              <a:rPr lang="en-US" sz="3600" b="1" i="0" dirty="0" err="1">
                <a:solidFill>
                  <a:srgbClr val="A97D58"/>
                </a:solidFill>
                <a:latin typeface="Bangla" panose="03000603000000000000" pitchFamily="66" charset="0"/>
                <a:cs typeface="Bangla" panose="03000603000000000000" pitchFamily="66" charset="0"/>
              </a:rPr>
              <a:t>আসসালামু’আলাইকুম</a:t>
            </a:r>
            <a:r>
              <a:rPr lang="en-US" sz="3600" b="1" i="0" dirty="0">
                <a:solidFill>
                  <a:srgbClr val="A97D58"/>
                </a:solidFill>
                <a:latin typeface="Bangla" panose="03000603000000000000" pitchFamily="66" charset="0"/>
                <a:cs typeface="Bangla" panose="03000603000000000000" pitchFamily="66" charset="0"/>
              </a:rPr>
              <a:t> </a:t>
            </a:r>
          </a:p>
          <a:p>
            <a:r>
              <a:rPr lang="en-US" sz="3600" b="1" i="0" dirty="0" err="1">
                <a:solidFill>
                  <a:srgbClr val="A97D58"/>
                </a:solidFill>
                <a:latin typeface="Bangla" panose="03000603000000000000" pitchFamily="66" charset="0"/>
                <a:cs typeface="Bangla" panose="03000603000000000000" pitchFamily="66" charset="0"/>
              </a:rPr>
              <a:t>ওয়া</a:t>
            </a:r>
            <a:r>
              <a:rPr lang="en-US" sz="3600" b="1" i="0" dirty="0">
                <a:solidFill>
                  <a:srgbClr val="A97D58"/>
                </a:solidFill>
                <a:latin typeface="Bangla" panose="03000603000000000000" pitchFamily="66" charset="0"/>
                <a:cs typeface="Bangla" panose="03000603000000000000" pitchFamily="66" charset="0"/>
              </a:rPr>
              <a:t> </a:t>
            </a:r>
            <a:r>
              <a:rPr lang="en-US" sz="3600" b="1" i="0" dirty="0" err="1">
                <a:solidFill>
                  <a:srgbClr val="A97D58"/>
                </a:solidFill>
                <a:latin typeface="Bangla" panose="03000603000000000000" pitchFamily="66" charset="0"/>
                <a:cs typeface="Bangla" panose="03000603000000000000" pitchFamily="66" charset="0"/>
              </a:rPr>
              <a:t>রাহমাতুল্লাহি</a:t>
            </a:r>
            <a:r>
              <a:rPr lang="en-US" sz="3600" b="1" i="0" dirty="0">
                <a:solidFill>
                  <a:srgbClr val="A97D58"/>
                </a:solidFill>
                <a:latin typeface="Bangla" panose="03000603000000000000" pitchFamily="66" charset="0"/>
                <a:cs typeface="Bangla" panose="03000603000000000000" pitchFamily="66" charset="0"/>
              </a:rPr>
              <a:t> </a:t>
            </a:r>
            <a:r>
              <a:rPr lang="en-US" sz="3600" b="1" i="0" dirty="0" err="1">
                <a:solidFill>
                  <a:srgbClr val="A97D58"/>
                </a:solidFill>
                <a:latin typeface="Bangla" panose="03000603000000000000" pitchFamily="66" charset="0"/>
                <a:cs typeface="Bangla" panose="03000603000000000000" pitchFamily="66" charset="0"/>
              </a:rPr>
              <a:t>ওয়া</a:t>
            </a:r>
            <a:r>
              <a:rPr lang="en-US" sz="3600" b="1" i="0" dirty="0">
                <a:solidFill>
                  <a:srgbClr val="A97D58"/>
                </a:solidFill>
                <a:latin typeface="Bangla" panose="03000603000000000000" pitchFamily="66" charset="0"/>
                <a:cs typeface="Bangla" panose="03000603000000000000" pitchFamily="66" charset="0"/>
              </a:rPr>
              <a:t> </a:t>
            </a:r>
            <a:r>
              <a:rPr lang="en-US" sz="3600" b="1" i="0" dirty="0" err="1">
                <a:solidFill>
                  <a:srgbClr val="A97D58"/>
                </a:solidFill>
                <a:latin typeface="Bangla" panose="03000603000000000000" pitchFamily="66" charset="0"/>
                <a:cs typeface="Bangla" panose="03000603000000000000" pitchFamily="66" charset="0"/>
              </a:rPr>
              <a:t>বারাকাতুহ</a:t>
            </a:r>
            <a:endParaRPr lang="en-US" sz="3600" b="1" i="0" dirty="0">
              <a:solidFill>
                <a:srgbClr val="A97D58"/>
              </a:solidFill>
              <a:latin typeface="Bangla" panose="03000603000000000000" pitchFamily="66" charset="0"/>
              <a:cs typeface="Bangla" panose="03000603000000000000" pitchFamily="66" charset="0"/>
            </a:endParaRPr>
          </a:p>
        </p:txBody>
      </p:sp>
      <p:sp>
        <p:nvSpPr>
          <p:cNvPr id="20" name="Rectangle 14">
            <a:extLst>
              <a:ext uri="{FF2B5EF4-FFF2-40B4-BE49-F238E27FC236}">
                <a16:creationId xmlns:a16="http://schemas.microsoft.com/office/drawing/2014/main" id="{8337CC61-9E93-4D80-9F1C-12CE9A0C0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1"/>
            <a:ext cx="6781800" cy="68579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ext&#10;&#10;Description automatically generated with medium confidence">
            <a:extLst>
              <a:ext uri="{FF2B5EF4-FFF2-40B4-BE49-F238E27FC236}">
                <a16:creationId xmlns:a16="http://schemas.microsoft.com/office/drawing/2014/main" id="{29932437-308C-4DB2-888F-62008DFD9384}"/>
              </a:ext>
            </a:extLst>
          </p:cNvPr>
          <p:cNvPicPr>
            <a:picLocks noChangeAspect="1"/>
          </p:cNvPicPr>
          <p:nvPr/>
        </p:nvPicPr>
        <p:blipFill>
          <a:blip r:embed="rId2"/>
          <a:stretch>
            <a:fillRect/>
          </a:stretch>
        </p:blipFill>
        <p:spPr>
          <a:xfrm>
            <a:off x="5962835" y="2078172"/>
            <a:ext cx="5410200" cy="3056763"/>
          </a:xfrm>
          <a:prstGeom prst="rect">
            <a:avLst/>
          </a:prstGeom>
        </p:spPr>
      </p:pic>
      <p:pic>
        <p:nvPicPr>
          <p:cNvPr id="5" name="Picture 4" descr="Text&#10;&#10;Description automatically generated">
            <a:extLst>
              <a:ext uri="{FF2B5EF4-FFF2-40B4-BE49-F238E27FC236}">
                <a16:creationId xmlns:a16="http://schemas.microsoft.com/office/drawing/2014/main" id="{2C14BBEB-44D6-4790-B78B-E3A4B2FC8859}"/>
              </a:ext>
            </a:extLst>
          </p:cNvPr>
          <p:cNvPicPr>
            <a:picLocks noChangeAspect="1"/>
          </p:cNvPicPr>
          <p:nvPr/>
        </p:nvPicPr>
        <p:blipFill rotWithShape="1">
          <a:blip r:embed="rId3">
            <a:extLst>
              <a:ext uri="{28A0092B-C50C-407E-A947-70E740481C1C}">
                <a14:useLocalDpi xmlns:a14="http://schemas.microsoft.com/office/drawing/2010/main" val="0"/>
              </a:ext>
            </a:extLst>
          </a:blip>
          <a:srcRect t="29474" b="29056"/>
          <a:stretch/>
        </p:blipFill>
        <p:spPr>
          <a:xfrm>
            <a:off x="934513" y="529019"/>
            <a:ext cx="2847975" cy="663606"/>
          </a:xfrm>
          <a:prstGeom prst="rect">
            <a:avLst/>
          </a:prstGeom>
        </p:spPr>
      </p:pic>
      <p:sp>
        <p:nvSpPr>
          <p:cNvPr id="9" name="TextBox 8">
            <a:extLst>
              <a:ext uri="{FF2B5EF4-FFF2-40B4-BE49-F238E27FC236}">
                <a16:creationId xmlns:a16="http://schemas.microsoft.com/office/drawing/2014/main" id="{99CCE65F-2DAD-476F-84DA-10B79411DD67}"/>
              </a:ext>
            </a:extLst>
          </p:cNvPr>
          <p:cNvSpPr txBox="1"/>
          <p:nvPr/>
        </p:nvSpPr>
        <p:spPr>
          <a:xfrm>
            <a:off x="7631097" y="5514798"/>
            <a:ext cx="6094520" cy="369332"/>
          </a:xfrm>
          <a:prstGeom prst="rect">
            <a:avLst/>
          </a:prstGeom>
          <a:noFill/>
        </p:spPr>
        <p:txBody>
          <a:bodyPr wrap="square">
            <a:spAutoFit/>
          </a:bodyPr>
          <a:lstStyle/>
          <a:p>
            <a:r>
              <a:rPr lang="en-US" dirty="0" err="1"/>
              <a:t>Sisters’Forum</a:t>
            </a:r>
            <a:r>
              <a:rPr lang="en-US" dirty="0"/>
              <a:t> In Islam</a:t>
            </a:r>
          </a:p>
        </p:txBody>
      </p:sp>
    </p:spTree>
    <p:extLst>
      <p:ext uri="{BB962C8B-B14F-4D97-AF65-F5344CB8AC3E}">
        <p14:creationId xmlns:p14="http://schemas.microsoft.com/office/powerpoint/2010/main" val="2281108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711190-2612-4E24-965F-1B733D28DE89}"/>
              </a:ext>
            </a:extLst>
          </p:cNvPr>
          <p:cNvPicPr>
            <a:picLocks noChangeAspect="1"/>
          </p:cNvPicPr>
          <p:nvPr/>
        </p:nvPicPr>
        <p:blipFill>
          <a:blip r:embed="rId2"/>
          <a:stretch>
            <a:fillRect/>
          </a:stretch>
        </p:blipFill>
        <p:spPr>
          <a:xfrm>
            <a:off x="1790700" y="5786438"/>
            <a:ext cx="2700338" cy="1071562"/>
          </a:xfrm>
          <a:prstGeom prst="rect">
            <a:avLst/>
          </a:prstGeom>
        </p:spPr>
      </p:pic>
      <p:pic>
        <p:nvPicPr>
          <p:cNvPr id="3" name="Picture 2">
            <a:extLst>
              <a:ext uri="{FF2B5EF4-FFF2-40B4-BE49-F238E27FC236}">
                <a16:creationId xmlns:a16="http://schemas.microsoft.com/office/drawing/2014/main" id="{46ED397B-22AE-4D24-8B95-1456B6DCF809}"/>
              </a:ext>
            </a:extLst>
          </p:cNvPr>
          <p:cNvPicPr>
            <a:picLocks noChangeAspect="1"/>
          </p:cNvPicPr>
          <p:nvPr/>
        </p:nvPicPr>
        <p:blipFill>
          <a:blip r:embed="rId3"/>
          <a:stretch>
            <a:fillRect/>
          </a:stretch>
        </p:blipFill>
        <p:spPr>
          <a:xfrm>
            <a:off x="0" y="0"/>
            <a:ext cx="1902619" cy="2609849"/>
          </a:xfrm>
          <a:prstGeom prst="rect">
            <a:avLst/>
          </a:prstGeom>
        </p:spPr>
      </p:pic>
      <p:pic>
        <p:nvPicPr>
          <p:cNvPr id="4" name="Picture 3">
            <a:extLst>
              <a:ext uri="{FF2B5EF4-FFF2-40B4-BE49-F238E27FC236}">
                <a16:creationId xmlns:a16="http://schemas.microsoft.com/office/drawing/2014/main" id="{419E19CD-C860-4313-AE05-7414332F97F3}"/>
              </a:ext>
            </a:extLst>
          </p:cNvPr>
          <p:cNvPicPr>
            <a:picLocks noChangeAspect="1"/>
          </p:cNvPicPr>
          <p:nvPr/>
        </p:nvPicPr>
        <p:blipFill>
          <a:blip r:embed="rId3"/>
          <a:stretch>
            <a:fillRect/>
          </a:stretch>
        </p:blipFill>
        <p:spPr>
          <a:xfrm>
            <a:off x="4290588" y="5785011"/>
            <a:ext cx="2700762" cy="1072989"/>
          </a:xfrm>
          <a:prstGeom prst="rect">
            <a:avLst/>
          </a:prstGeom>
        </p:spPr>
      </p:pic>
      <p:pic>
        <p:nvPicPr>
          <p:cNvPr id="5" name="Picture 4">
            <a:extLst>
              <a:ext uri="{FF2B5EF4-FFF2-40B4-BE49-F238E27FC236}">
                <a16:creationId xmlns:a16="http://schemas.microsoft.com/office/drawing/2014/main" id="{A7545E08-00A4-4A72-A8CE-1865320811AE}"/>
              </a:ext>
            </a:extLst>
          </p:cNvPr>
          <p:cNvPicPr>
            <a:picLocks noChangeAspect="1"/>
          </p:cNvPicPr>
          <p:nvPr/>
        </p:nvPicPr>
        <p:blipFill>
          <a:blip r:embed="rId4"/>
          <a:stretch>
            <a:fillRect/>
          </a:stretch>
        </p:blipFill>
        <p:spPr>
          <a:xfrm>
            <a:off x="0" y="2609850"/>
            <a:ext cx="1902619" cy="4248149"/>
          </a:xfrm>
          <a:prstGeom prst="rect">
            <a:avLst/>
          </a:prstGeom>
        </p:spPr>
      </p:pic>
      <p:pic>
        <p:nvPicPr>
          <p:cNvPr id="6" name="Picture 5">
            <a:extLst>
              <a:ext uri="{FF2B5EF4-FFF2-40B4-BE49-F238E27FC236}">
                <a16:creationId xmlns:a16="http://schemas.microsoft.com/office/drawing/2014/main" id="{BC4D9928-D3B4-4CB3-B9DA-923D941DE72B}"/>
              </a:ext>
            </a:extLst>
          </p:cNvPr>
          <p:cNvPicPr>
            <a:picLocks noChangeAspect="1"/>
          </p:cNvPicPr>
          <p:nvPr/>
        </p:nvPicPr>
        <p:blipFill>
          <a:blip r:embed="rId5"/>
          <a:stretch>
            <a:fillRect/>
          </a:stretch>
        </p:blipFill>
        <p:spPr>
          <a:xfrm>
            <a:off x="6790476" y="5785011"/>
            <a:ext cx="2700762" cy="1072989"/>
          </a:xfrm>
          <a:prstGeom prst="rect">
            <a:avLst/>
          </a:prstGeom>
        </p:spPr>
      </p:pic>
      <p:pic>
        <p:nvPicPr>
          <p:cNvPr id="7" name="Picture 6">
            <a:extLst>
              <a:ext uri="{FF2B5EF4-FFF2-40B4-BE49-F238E27FC236}">
                <a16:creationId xmlns:a16="http://schemas.microsoft.com/office/drawing/2014/main" id="{BCB8AA57-C99C-435A-B56F-7A25459B396F}"/>
              </a:ext>
            </a:extLst>
          </p:cNvPr>
          <p:cNvPicPr>
            <a:picLocks noChangeAspect="1"/>
          </p:cNvPicPr>
          <p:nvPr/>
        </p:nvPicPr>
        <p:blipFill>
          <a:blip r:embed="rId5"/>
          <a:stretch>
            <a:fillRect/>
          </a:stretch>
        </p:blipFill>
        <p:spPr>
          <a:xfrm>
            <a:off x="9491238" y="5785010"/>
            <a:ext cx="2700762" cy="1072989"/>
          </a:xfrm>
          <a:prstGeom prst="rect">
            <a:avLst/>
          </a:prstGeom>
        </p:spPr>
      </p:pic>
      <p:sp>
        <p:nvSpPr>
          <p:cNvPr id="9" name="TextBox 8">
            <a:extLst>
              <a:ext uri="{FF2B5EF4-FFF2-40B4-BE49-F238E27FC236}">
                <a16:creationId xmlns:a16="http://schemas.microsoft.com/office/drawing/2014/main" id="{FFEFA712-01DF-496E-B3E8-BB004B837779}"/>
              </a:ext>
            </a:extLst>
          </p:cNvPr>
          <p:cNvSpPr txBox="1"/>
          <p:nvPr/>
        </p:nvSpPr>
        <p:spPr>
          <a:xfrm>
            <a:off x="2006299" y="245031"/>
            <a:ext cx="9960746" cy="5878532"/>
          </a:xfrm>
          <a:prstGeom prst="rect">
            <a:avLst/>
          </a:prstGeom>
          <a:noFill/>
        </p:spPr>
        <p:txBody>
          <a:bodyPr wrap="square">
            <a:spAutoFit/>
          </a:bodyPr>
          <a:lstStyle/>
          <a:p>
            <a:pPr algn="ctr"/>
            <a:r>
              <a:rPr lang="as-IN" sz="2400" b="1" dirty="0">
                <a:solidFill>
                  <a:srgbClr val="008000"/>
                </a:solidFill>
                <a:latin typeface="Bangla" panose="03000603000000000000" pitchFamily="66" charset="0"/>
                <a:cs typeface="Bangla" panose="03000603000000000000" pitchFamily="66" charset="0"/>
              </a:rPr>
              <a:t>পরিকল্পিতভাবে কাজ করলে তার একটি সুন্দর ফলাফল লাভ করা যায়:</a:t>
            </a:r>
            <a:endParaRPr lang="en-US" sz="2400" b="1" dirty="0">
              <a:solidFill>
                <a:srgbClr val="008000"/>
              </a:solidFill>
              <a:latin typeface="Bangla" panose="03000603000000000000" pitchFamily="66" charset="0"/>
              <a:cs typeface="Bangla" panose="03000603000000000000" pitchFamily="66" charset="0"/>
            </a:endParaRPr>
          </a:p>
          <a:p>
            <a:r>
              <a:rPr lang="en-US" dirty="0"/>
              <a:t> </a:t>
            </a:r>
            <a:endParaRPr lang="en-US" sz="2000" dirty="0">
              <a:latin typeface="Bangla" panose="03000603000000000000" pitchFamily="66" charset="0"/>
              <a:cs typeface="Bangla" panose="03000603000000000000" pitchFamily="66" charset="0"/>
            </a:endParaRPr>
          </a:p>
          <a:p>
            <a:r>
              <a:rPr lang="en-US" sz="2000" dirty="0">
                <a:latin typeface="Bangla" panose="03000603000000000000" pitchFamily="66" charset="0"/>
                <a:cs typeface="Bangla" panose="03000603000000000000" pitchFamily="66" charset="0"/>
              </a:rPr>
              <a:t> </a:t>
            </a:r>
            <a:r>
              <a:rPr lang="as-IN" sz="2000" dirty="0">
                <a:solidFill>
                  <a:srgbClr val="7030A0"/>
                </a:solidFill>
                <a:latin typeface="Bangla" panose="03000603000000000000" pitchFamily="66" charset="0"/>
                <a:cs typeface="Bangla" panose="03000603000000000000" pitchFamily="66" charset="0"/>
              </a:rPr>
              <a:t>একটা কথা প্রায়ই শুনে থাকি “একটি ভাল পরিকল্পনা কাজের অর্ধেক”</a:t>
            </a:r>
            <a:endParaRPr lang="en-US" sz="2000" dirty="0">
              <a:solidFill>
                <a:srgbClr val="7030A0"/>
              </a:solidFill>
              <a:latin typeface="Bangla" panose="03000603000000000000" pitchFamily="66" charset="0"/>
              <a:cs typeface="Bangla" panose="03000603000000000000" pitchFamily="66" charset="0"/>
            </a:endParaRPr>
          </a:p>
          <a:p>
            <a:r>
              <a:rPr lang="en-US" sz="2000" dirty="0" err="1">
                <a:solidFill>
                  <a:srgbClr val="7030A0"/>
                </a:solidFill>
                <a:latin typeface="Bangla" panose="03000603000000000000" pitchFamily="66" charset="0"/>
                <a:cs typeface="Bangla" panose="03000603000000000000" pitchFamily="66" charset="0"/>
              </a:rPr>
              <a:t>কিন্তু</a:t>
            </a:r>
            <a:r>
              <a:rPr lang="en-US" sz="2000" dirty="0">
                <a:solidFill>
                  <a:srgbClr val="7030A0"/>
                </a:solidFill>
                <a:latin typeface="Bangla" panose="03000603000000000000" pitchFamily="66" charset="0"/>
                <a:cs typeface="Bangla" panose="03000603000000000000" pitchFamily="66" charset="0"/>
              </a:rPr>
              <a:t> </a:t>
            </a:r>
            <a:r>
              <a:rPr lang="en-US" sz="2000" dirty="0" err="1">
                <a:solidFill>
                  <a:srgbClr val="7030A0"/>
                </a:solidFill>
                <a:latin typeface="Bangla" panose="03000603000000000000" pitchFamily="66" charset="0"/>
                <a:cs typeface="Bangla" panose="03000603000000000000" pitchFamily="66" charset="0"/>
              </a:rPr>
              <a:t>মহান</a:t>
            </a:r>
            <a:r>
              <a:rPr lang="en-US" sz="2000" dirty="0">
                <a:solidFill>
                  <a:srgbClr val="7030A0"/>
                </a:solidFill>
                <a:latin typeface="Bangla" panose="03000603000000000000" pitchFamily="66" charset="0"/>
                <a:cs typeface="Bangla" panose="03000603000000000000" pitchFamily="66" charset="0"/>
              </a:rPr>
              <a:t> </a:t>
            </a:r>
            <a:r>
              <a:rPr lang="en-US" sz="2000" dirty="0" err="1">
                <a:solidFill>
                  <a:srgbClr val="7030A0"/>
                </a:solidFill>
                <a:latin typeface="Bangla" panose="03000603000000000000" pitchFamily="66" charset="0"/>
                <a:cs typeface="Bangla" panose="03000603000000000000" pitchFamily="66" charset="0"/>
              </a:rPr>
              <a:t>আল্লাহ</a:t>
            </a:r>
            <a:r>
              <a:rPr lang="en-US" sz="2000" dirty="0">
                <a:solidFill>
                  <a:srgbClr val="7030A0"/>
                </a:solidFill>
                <a:latin typeface="Bangla" panose="03000603000000000000" pitchFamily="66" charset="0"/>
                <a:cs typeface="Bangla" panose="03000603000000000000" pitchFamily="66" charset="0"/>
              </a:rPr>
              <a:t> </a:t>
            </a:r>
            <a:r>
              <a:rPr lang="en-US" sz="2000" dirty="0" err="1">
                <a:solidFill>
                  <a:srgbClr val="7030A0"/>
                </a:solidFill>
                <a:latin typeface="Bangla" panose="03000603000000000000" pitchFamily="66" charset="0"/>
                <a:cs typeface="Bangla" panose="03000603000000000000" pitchFamily="66" charset="0"/>
              </a:rPr>
              <a:t>আমাদের</a:t>
            </a:r>
            <a:r>
              <a:rPr lang="en-US" sz="2000" dirty="0">
                <a:solidFill>
                  <a:srgbClr val="7030A0"/>
                </a:solidFill>
                <a:latin typeface="Bangla" panose="03000603000000000000" pitchFamily="66" charset="0"/>
                <a:cs typeface="Bangla" panose="03000603000000000000" pitchFamily="66" charset="0"/>
              </a:rPr>
              <a:t> </a:t>
            </a:r>
            <a:r>
              <a:rPr lang="en-US" sz="2000" dirty="0" err="1">
                <a:solidFill>
                  <a:srgbClr val="7030A0"/>
                </a:solidFill>
                <a:latin typeface="Bangla" panose="03000603000000000000" pitchFamily="66" charset="0"/>
                <a:cs typeface="Bangla" panose="03000603000000000000" pitchFamily="66" charset="0"/>
              </a:rPr>
              <a:t>জানিয়েছেন</a:t>
            </a:r>
            <a:r>
              <a:rPr lang="en-US" sz="2000" dirty="0">
                <a:solidFill>
                  <a:srgbClr val="7030A0"/>
                </a:solidFill>
                <a:latin typeface="Bangla" panose="03000603000000000000" pitchFamily="66" charset="0"/>
                <a:cs typeface="Bangla" panose="03000603000000000000" pitchFamily="66" charset="0"/>
              </a:rPr>
              <a:t> </a:t>
            </a:r>
            <a:r>
              <a:rPr lang="en-US" sz="2000" dirty="0" err="1">
                <a:solidFill>
                  <a:srgbClr val="7030A0"/>
                </a:solidFill>
                <a:latin typeface="Bangla" panose="03000603000000000000" pitchFamily="66" charset="0"/>
                <a:cs typeface="Bangla" panose="03000603000000000000" pitchFamily="66" charset="0"/>
              </a:rPr>
              <a:t>একটি</a:t>
            </a:r>
            <a:r>
              <a:rPr lang="en-US" sz="2000" dirty="0">
                <a:solidFill>
                  <a:srgbClr val="7030A0"/>
                </a:solidFill>
                <a:latin typeface="Bangla" panose="03000603000000000000" pitchFamily="66" charset="0"/>
                <a:cs typeface="Bangla" panose="03000603000000000000" pitchFamily="66" charset="0"/>
              </a:rPr>
              <a:t> </a:t>
            </a:r>
            <a:r>
              <a:rPr lang="en-US" sz="2000" dirty="0" err="1">
                <a:solidFill>
                  <a:srgbClr val="7030A0"/>
                </a:solidFill>
                <a:latin typeface="Bangla" panose="03000603000000000000" pitchFamily="66" charset="0"/>
                <a:cs typeface="Bangla" panose="03000603000000000000" pitchFamily="66" charset="0"/>
              </a:rPr>
              <a:t>ভালো</a:t>
            </a:r>
            <a:r>
              <a:rPr lang="en-US" sz="2000" dirty="0">
                <a:solidFill>
                  <a:srgbClr val="7030A0"/>
                </a:solidFill>
                <a:latin typeface="Bangla" panose="03000603000000000000" pitchFamily="66" charset="0"/>
                <a:cs typeface="Bangla" panose="03000603000000000000" pitchFamily="66" charset="0"/>
              </a:rPr>
              <a:t> </a:t>
            </a:r>
            <a:r>
              <a:rPr lang="en-US" sz="2000" dirty="0" err="1">
                <a:solidFill>
                  <a:srgbClr val="7030A0"/>
                </a:solidFill>
                <a:latin typeface="Bangla" panose="03000603000000000000" pitchFamily="66" charset="0"/>
                <a:cs typeface="Bangla" panose="03000603000000000000" pitchFamily="66" charset="0"/>
              </a:rPr>
              <a:t>কাজের</a:t>
            </a:r>
            <a:r>
              <a:rPr lang="en-US" sz="2000" dirty="0">
                <a:solidFill>
                  <a:srgbClr val="7030A0"/>
                </a:solidFill>
                <a:latin typeface="Bangla" panose="03000603000000000000" pitchFamily="66" charset="0"/>
                <a:cs typeface="Bangla" panose="03000603000000000000" pitchFamily="66" charset="0"/>
              </a:rPr>
              <a:t> </a:t>
            </a:r>
            <a:r>
              <a:rPr lang="en-US" sz="2000" dirty="0" err="1">
                <a:solidFill>
                  <a:srgbClr val="7030A0"/>
                </a:solidFill>
                <a:latin typeface="Bangla" panose="03000603000000000000" pitchFamily="66" charset="0"/>
                <a:cs typeface="Bangla" panose="03000603000000000000" pitchFamily="66" charset="0"/>
              </a:rPr>
              <a:t>পরিকল্পনা</a:t>
            </a:r>
            <a:r>
              <a:rPr lang="en-US" sz="2000" dirty="0">
                <a:solidFill>
                  <a:srgbClr val="7030A0"/>
                </a:solidFill>
                <a:latin typeface="Bangla" panose="03000603000000000000" pitchFamily="66" charset="0"/>
                <a:cs typeface="Bangla" panose="03000603000000000000" pitchFamily="66" charset="0"/>
              </a:rPr>
              <a:t> </a:t>
            </a:r>
            <a:r>
              <a:rPr lang="en-US" sz="2000" dirty="0" err="1">
                <a:solidFill>
                  <a:srgbClr val="7030A0"/>
                </a:solidFill>
                <a:latin typeface="Bangla" panose="03000603000000000000" pitchFamily="66" charset="0"/>
                <a:cs typeface="Bangla" panose="03000603000000000000" pitchFamily="66" charset="0"/>
              </a:rPr>
              <a:t>করলেই</a:t>
            </a:r>
            <a:r>
              <a:rPr lang="en-US" sz="2000" dirty="0">
                <a:solidFill>
                  <a:srgbClr val="7030A0"/>
                </a:solidFill>
                <a:latin typeface="Bangla" panose="03000603000000000000" pitchFamily="66" charset="0"/>
                <a:cs typeface="Bangla" panose="03000603000000000000" pitchFamily="66" charset="0"/>
              </a:rPr>
              <a:t> </a:t>
            </a:r>
            <a:r>
              <a:rPr lang="en-US" sz="2000" dirty="0" err="1">
                <a:solidFill>
                  <a:srgbClr val="7030A0"/>
                </a:solidFill>
                <a:latin typeface="Bangla" panose="03000603000000000000" pitchFamily="66" charset="0"/>
                <a:cs typeface="Bangla" panose="03000603000000000000" pitchFamily="66" charset="0"/>
              </a:rPr>
              <a:t>পুরু</a:t>
            </a:r>
            <a:r>
              <a:rPr lang="en-US" sz="2000" dirty="0">
                <a:solidFill>
                  <a:srgbClr val="7030A0"/>
                </a:solidFill>
                <a:latin typeface="Bangla" panose="03000603000000000000" pitchFamily="66" charset="0"/>
                <a:cs typeface="Bangla" panose="03000603000000000000" pitchFamily="66" charset="0"/>
              </a:rPr>
              <a:t> </a:t>
            </a:r>
            <a:r>
              <a:rPr lang="en-US" sz="2000" dirty="0" err="1">
                <a:solidFill>
                  <a:srgbClr val="7030A0"/>
                </a:solidFill>
                <a:latin typeface="Bangla" panose="03000603000000000000" pitchFamily="66" charset="0"/>
                <a:cs typeface="Bangla" panose="03000603000000000000" pitchFamily="66" charset="0"/>
              </a:rPr>
              <a:t>সাওয়াব</a:t>
            </a:r>
            <a:r>
              <a:rPr lang="en-US" sz="2000" dirty="0">
                <a:solidFill>
                  <a:srgbClr val="7030A0"/>
                </a:solidFill>
                <a:latin typeface="Bangla" panose="03000603000000000000" pitchFamily="66" charset="0"/>
                <a:cs typeface="Bangla" panose="03000603000000000000" pitchFamily="66" charset="0"/>
              </a:rPr>
              <a:t>, </a:t>
            </a:r>
            <a:r>
              <a:rPr lang="en-US" sz="2000" dirty="0" err="1">
                <a:solidFill>
                  <a:srgbClr val="7030A0"/>
                </a:solidFill>
                <a:latin typeface="Bangla" panose="03000603000000000000" pitchFamily="66" charset="0"/>
                <a:cs typeface="Bangla" panose="03000603000000000000" pitchFamily="66" charset="0"/>
              </a:rPr>
              <a:t>আর</a:t>
            </a:r>
            <a:r>
              <a:rPr lang="en-US" sz="2000" dirty="0">
                <a:solidFill>
                  <a:srgbClr val="7030A0"/>
                </a:solidFill>
                <a:latin typeface="Bangla" panose="03000603000000000000" pitchFamily="66" charset="0"/>
                <a:cs typeface="Bangla" panose="03000603000000000000" pitchFamily="66" charset="0"/>
              </a:rPr>
              <a:t> </a:t>
            </a:r>
            <a:r>
              <a:rPr lang="en-US" sz="2000" dirty="0" err="1">
                <a:solidFill>
                  <a:srgbClr val="7030A0"/>
                </a:solidFill>
                <a:latin typeface="Bangla" panose="03000603000000000000" pitchFamily="66" charset="0"/>
                <a:cs typeface="Bangla" panose="03000603000000000000" pitchFamily="66" charset="0"/>
              </a:rPr>
              <a:t>কাজটি</a:t>
            </a:r>
            <a:r>
              <a:rPr lang="en-US" sz="2000" dirty="0">
                <a:solidFill>
                  <a:srgbClr val="7030A0"/>
                </a:solidFill>
                <a:latin typeface="Bangla" panose="03000603000000000000" pitchFamily="66" charset="0"/>
                <a:cs typeface="Bangla" panose="03000603000000000000" pitchFamily="66" charset="0"/>
              </a:rPr>
              <a:t> </a:t>
            </a:r>
            <a:r>
              <a:rPr lang="en-US" sz="2000" dirty="0" err="1">
                <a:solidFill>
                  <a:srgbClr val="7030A0"/>
                </a:solidFill>
                <a:latin typeface="Bangla" panose="03000603000000000000" pitchFamily="66" charset="0"/>
                <a:cs typeface="Bangla" panose="03000603000000000000" pitchFamily="66" charset="0"/>
              </a:rPr>
              <a:t>করলে</a:t>
            </a:r>
            <a:r>
              <a:rPr lang="en-US" sz="2000" dirty="0">
                <a:solidFill>
                  <a:srgbClr val="7030A0"/>
                </a:solidFill>
                <a:latin typeface="Bangla" panose="03000603000000000000" pitchFamily="66" charset="0"/>
                <a:cs typeface="Bangla" panose="03000603000000000000" pitchFamily="66" charset="0"/>
              </a:rPr>
              <a:t> ১০-৭০০ </a:t>
            </a:r>
            <a:r>
              <a:rPr lang="en-US" sz="2000" dirty="0" err="1">
                <a:solidFill>
                  <a:srgbClr val="7030A0"/>
                </a:solidFill>
                <a:latin typeface="Bangla" panose="03000603000000000000" pitchFamily="66" charset="0"/>
                <a:cs typeface="Bangla" panose="03000603000000000000" pitchFamily="66" charset="0"/>
              </a:rPr>
              <a:t>বা</a:t>
            </a:r>
            <a:r>
              <a:rPr lang="en-US" sz="2000" dirty="0">
                <a:solidFill>
                  <a:srgbClr val="7030A0"/>
                </a:solidFill>
                <a:latin typeface="Bangla" panose="03000603000000000000" pitchFamily="66" charset="0"/>
                <a:cs typeface="Bangla" panose="03000603000000000000" pitchFamily="66" charset="0"/>
              </a:rPr>
              <a:t> </a:t>
            </a:r>
            <a:r>
              <a:rPr lang="en-US" sz="2000" dirty="0" err="1">
                <a:solidFill>
                  <a:srgbClr val="7030A0"/>
                </a:solidFill>
                <a:latin typeface="Bangla" panose="03000603000000000000" pitchFamily="66" charset="0"/>
                <a:cs typeface="Bangla" panose="03000603000000000000" pitchFamily="66" charset="0"/>
              </a:rPr>
              <a:t>এর</a:t>
            </a:r>
            <a:r>
              <a:rPr lang="en-US" sz="2000" dirty="0">
                <a:solidFill>
                  <a:srgbClr val="7030A0"/>
                </a:solidFill>
                <a:latin typeface="Bangla" panose="03000603000000000000" pitchFamily="66" charset="0"/>
                <a:cs typeface="Bangla" panose="03000603000000000000" pitchFamily="66" charset="0"/>
              </a:rPr>
              <a:t> </a:t>
            </a:r>
            <a:r>
              <a:rPr lang="en-US" sz="2000" dirty="0" err="1">
                <a:solidFill>
                  <a:srgbClr val="7030A0"/>
                </a:solidFill>
                <a:latin typeface="Bangla" panose="03000603000000000000" pitchFamily="66" charset="0"/>
                <a:cs typeface="Bangla" panose="03000603000000000000" pitchFamily="66" charset="0"/>
              </a:rPr>
              <a:t>চেয়েও</a:t>
            </a:r>
            <a:r>
              <a:rPr lang="en-US" sz="2000" dirty="0">
                <a:solidFill>
                  <a:srgbClr val="7030A0"/>
                </a:solidFill>
                <a:latin typeface="Bangla" panose="03000603000000000000" pitchFamily="66" charset="0"/>
                <a:cs typeface="Bangla" panose="03000603000000000000" pitchFamily="66" charset="0"/>
              </a:rPr>
              <a:t> </a:t>
            </a:r>
            <a:r>
              <a:rPr lang="en-US" sz="2000" dirty="0" err="1">
                <a:solidFill>
                  <a:srgbClr val="7030A0"/>
                </a:solidFill>
                <a:latin typeface="Bangla" panose="03000603000000000000" pitchFamily="66" charset="0"/>
                <a:cs typeface="Bangla" panose="03000603000000000000" pitchFamily="66" charset="0"/>
              </a:rPr>
              <a:t>বেশী</a:t>
            </a:r>
            <a:r>
              <a:rPr lang="en-US" sz="2000" dirty="0">
                <a:solidFill>
                  <a:srgbClr val="7030A0"/>
                </a:solidFill>
                <a:latin typeface="Bangla" panose="03000603000000000000" pitchFamily="66" charset="0"/>
                <a:cs typeface="Bangla" panose="03000603000000000000" pitchFamily="66" charset="0"/>
              </a:rPr>
              <a:t> </a:t>
            </a:r>
            <a:r>
              <a:rPr lang="en-US" sz="2000" dirty="0" err="1">
                <a:solidFill>
                  <a:srgbClr val="7030A0"/>
                </a:solidFill>
                <a:latin typeface="Bangla" panose="03000603000000000000" pitchFamily="66" charset="0"/>
                <a:cs typeface="Bangla" panose="03000603000000000000" pitchFamily="66" charset="0"/>
              </a:rPr>
              <a:t>সাওয়াব</a:t>
            </a:r>
            <a:r>
              <a:rPr lang="en-US" sz="2000" dirty="0">
                <a:solidFill>
                  <a:srgbClr val="7030A0"/>
                </a:solidFill>
                <a:latin typeface="Bangla" panose="03000603000000000000" pitchFamily="66" charset="0"/>
                <a:cs typeface="Bangla" panose="03000603000000000000" pitchFamily="66" charset="0"/>
              </a:rPr>
              <a:t>, </a:t>
            </a:r>
            <a:r>
              <a:rPr lang="en-US" sz="2000" dirty="0" err="1">
                <a:solidFill>
                  <a:srgbClr val="7030A0"/>
                </a:solidFill>
                <a:latin typeface="Bangla" panose="03000603000000000000" pitchFamily="66" charset="0"/>
                <a:cs typeface="Bangla" panose="03000603000000000000" pitchFamily="66" charset="0"/>
              </a:rPr>
              <a:t>সুবহানাল্লাহ</a:t>
            </a:r>
            <a:endParaRPr lang="en-US" sz="2000" dirty="0">
              <a:solidFill>
                <a:srgbClr val="7030A0"/>
              </a:solidFill>
              <a:latin typeface="Bangla" panose="03000603000000000000" pitchFamily="66" charset="0"/>
              <a:cs typeface="Bangla" panose="03000603000000000000" pitchFamily="66" charset="0"/>
            </a:endParaRPr>
          </a:p>
          <a:p>
            <a:r>
              <a:rPr lang="as-IN" sz="2000" dirty="0">
                <a:solidFill>
                  <a:srgbClr val="2E31B8"/>
                </a:solidFill>
                <a:latin typeface="Bangla" panose="03000603000000000000" pitchFamily="66" charset="0"/>
                <a:cs typeface="Bangla" panose="03000603000000000000" pitchFamily="66" charset="0"/>
              </a:rPr>
              <a:t>৭। আমাদের এই প্রতিদিনের ব্যস্ত জীবনে পরিকল্পনা করে ফেললে অন্যসব ব্যস্ততা  থাকলেও সেই পরিকল্পনার কাজগুলো করার একটা তাগাদা থাকবে এবং আল্লাহর সাহায্যে কিছু হলেও বাস্তবায়ন হবে। আর তা না হলেও পরিকল্পনা করার কারনেও সাওয়াবের আমল বেড়ে যাবে ইন শা আল্লাহ যদি সহিহ নিয়্যত থাকে।</a:t>
            </a:r>
            <a:endParaRPr lang="en-US" sz="2000" dirty="0">
              <a:solidFill>
                <a:srgbClr val="2E31B8"/>
              </a:solidFill>
              <a:latin typeface="Bangla" panose="03000603000000000000" pitchFamily="66" charset="0"/>
              <a:cs typeface="Bangla" panose="03000603000000000000" pitchFamily="66" charset="0"/>
            </a:endParaRPr>
          </a:p>
          <a:p>
            <a:endParaRPr lang="as-IN" sz="2000" dirty="0">
              <a:solidFill>
                <a:srgbClr val="008000"/>
              </a:solidFill>
              <a:latin typeface="Bangla" panose="03000603000000000000" pitchFamily="66" charset="0"/>
              <a:cs typeface="Bangla" panose="03000603000000000000" pitchFamily="66" charset="0"/>
            </a:endParaRPr>
          </a:p>
          <a:p>
            <a:r>
              <a:rPr lang="as-IN" sz="2000" dirty="0">
                <a:solidFill>
                  <a:srgbClr val="008000"/>
                </a:solidFill>
                <a:latin typeface="Bangla" panose="03000603000000000000" pitchFamily="66" charset="0"/>
                <a:cs typeface="Bangla" panose="03000603000000000000" pitchFamily="66" charset="0"/>
              </a:rPr>
              <a:t>আবদুল্লাহ ইবনে আব্বাস (রা.) থেকে বর্ণিত, রাসুল (সা.) এরশাদ করেন, আল্লাহ তায়ালা সৎকাজ ও পাপকাজের সীমা চিহ্নিত করে দিয়েছেন এবং সেগুলোর বৈশিষ্ট্য</a:t>
            </a:r>
            <a:r>
              <a:rPr lang="en-US" sz="2000" dirty="0">
                <a:solidFill>
                  <a:srgbClr val="008000"/>
                </a:solidFill>
                <a:latin typeface="Bangla" panose="03000603000000000000" pitchFamily="66" charset="0"/>
                <a:cs typeface="Bangla" panose="03000603000000000000" pitchFamily="66" charset="0"/>
              </a:rPr>
              <a:t> </a:t>
            </a:r>
            <a:r>
              <a:rPr lang="as-IN" sz="2000" dirty="0">
                <a:solidFill>
                  <a:srgbClr val="008000"/>
                </a:solidFill>
                <a:latin typeface="Bangla" panose="03000603000000000000" pitchFamily="66" charset="0"/>
                <a:cs typeface="Bangla" panose="03000603000000000000" pitchFamily="66" charset="0"/>
              </a:rPr>
              <a:t>স্পষ্টভাবে বিবৃত করেছেন। অতএব যে ব্যক্তি কোনো সৎকাজের সঙ্কল্প ব্যক্ত করেও তা সম্পাদন করতে পারেনি, আল্লাহ তার আমলনামায় একটি পূর্ণ নেকি লিপিবদ্ধ করার আদেশ দেন। আর সঙ্কল্প পোষণের পর যদি ওই কাজটি সম্পাদন করা হয়,</a:t>
            </a:r>
            <a:r>
              <a:rPr lang="en-US" sz="2000" dirty="0">
                <a:solidFill>
                  <a:srgbClr val="008000"/>
                </a:solidFill>
                <a:latin typeface="Bangla" panose="03000603000000000000" pitchFamily="66" charset="0"/>
                <a:cs typeface="Bangla" panose="03000603000000000000" pitchFamily="66" charset="0"/>
              </a:rPr>
              <a:t> </a:t>
            </a:r>
            <a:r>
              <a:rPr lang="as-IN" sz="2000" dirty="0">
                <a:solidFill>
                  <a:srgbClr val="008000"/>
                </a:solidFill>
                <a:latin typeface="Bangla" panose="03000603000000000000" pitchFamily="66" charset="0"/>
                <a:cs typeface="Bangla" panose="03000603000000000000" pitchFamily="66" charset="0"/>
              </a:rPr>
              <a:t>তাহলে আল্লাহ তার আমলনামায় ১০টি নেকি থেকে শুরু করে ৭০০ এমনকি তার চেয়েও কয়েকগুণ বেশি নেকি লিপিবদ্ধ করে দেন। আর যদি সে কোনো পাপ কাজের ইচ্ছা পোষণ করে; কিন্তু তা সম্পাদন না করে, তবে আল্লাহ এর বিনিময়ে তার আমলনামায় একটি পূর্ণ নেকি লিপিবদ্ধ করেন। আর যদি ইচ্ছা পোষণের পর সেই খারাপ কাজটি সে করেই ফেলে, তাহলে আল্লাহ তায়ালা তার আমলনামায় শুধু একটি</a:t>
            </a:r>
            <a:r>
              <a:rPr lang="en-US" sz="2000" dirty="0">
                <a:solidFill>
                  <a:srgbClr val="008000"/>
                </a:solidFill>
                <a:latin typeface="Bangla" panose="03000603000000000000" pitchFamily="66" charset="0"/>
                <a:cs typeface="Bangla" panose="03000603000000000000" pitchFamily="66" charset="0"/>
              </a:rPr>
              <a:t> </a:t>
            </a:r>
            <a:r>
              <a:rPr lang="as-IN" sz="2000" dirty="0">
                <a:solidFill>
                  <a:srgbClr val="008000"/>
                </a:solidFill>
                <a:latin typeface="Bangla" panose="03000603000000000000" pitchFamily="66" charset="0"/>
                <a:cs typeface="Bangla" panose="03000603000000000000" pitchFamily="66" charset="0"/>
              </a:rPr>
              <a:t>পাপই লিখে রাখেন। (বোখারি : ৬০১০)।</a:t>
            </a:r>
          </a:p>
          <a:p>
            <a:endParaRPr lang="as-IN" dirty="0"/>
          </a:p>
          <a:p>
            <a:endParaRPr lang="as-IN" dirty="0"/>
          </a:p>
          <a:p>
            <a:endParaRPr lang="as-IN" dirty="0"/>
          </a:p>
        </p:txBody>
      </p:sp>
    </p:spTree>
    <p:extLst>
      <p:ext uri="{BB962C8B-B14F-4D97-AF65-F5344CB8AC3E}">
        <p14:creationId xmlns:p14="http://schemas.microsoft.com/office/powerpoint/2010/main" val="875245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827C3C-D52F-46CE-A441-3CD6A1A6A0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 y="0"/>
            <a:ext cx="12192000" cy="6858000"/>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52A8B51-0A89-497B-B882-6658E029A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B1CEFBF-6F09-4052-862B-E219DA157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6882"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10;&#10;Description automatically generated">
            <a:extLst>
              <a:ext uri="{FF2B5EF4-FFF2-40B4-BE49-F238E27FC236}">
                <a16:creationId xmlns:a16="http://schemas.microsoft.com/office/drawing/2014/main" id="{17A0FF10-48DC-4D42-9DD9-41FC88A03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5" y="643466"/>
            <a:ext cx="3522547" cy="528386"/>
          </a:xfrm>
          <a:prstGeom prst="rect">
            <a:avLst/>
          </a:prstGeom>
        </p:spPr>
      </p:pic>
      <p:sp>
        <p:nvSpPr>
          <p:cNvPr id="16" name="Rectangle 15">
            <a:extLst>
              <a:ext uri="{FF2B5EF4-FFF2-40B4-BE49-F238E27FC236}">
                <a16:creationId xmlns:a16="http://schemas.microsoft.com/office/drawing/2014/main" id="{BCB5D417-2A71-445D-B4C7-9E814D633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284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 up of a keyboard&#10;&#10;Description automatically generated with low confidence">
            <a:extLst>
              <a:ext uri="{FF2B5EF4-FFF2-40B4-BE49-F238E27FC236}">
                <a16:creationId xmlns:a16="http://schemas.microsoft.com/office/drawing/2014/main" id="{2C791CCA-300A-433F-9E03-BE18B5D0930C}"/>
              </a:ext>
            </a:extLst>
          </p:cNvPr>
          <p:cNvPicPr>
            <a:picLocks noChangeAspect="1"/>
          </p:cNvPicPr>
          <p:nvPr/>
        </p:nvPicPr>
        <p:blipFill>
          <a:blip r:embed="rId3"/>
          <a:stretch>
            <a:fillRect/>
          </a:stretch>
        </p:blipFill>
        <p:spPr>
          <a:xfrm>
            <a:off x="4326883" y="643466"/>
            <a:ext cx="3522548" cy="634918"/>
          </a:xfrm>
          <a:prstGeom prst="rect">
            <a:avLst/>
          </a:prstGeom>
        </p:spPr>
      </p:pic>
      <p:pic>
        <p:nvPicPr>
          <p:cNvPr id="7" name="Picture 6" descr="A picture containing text, flower, plant, daisy&#10;&#10;Description automatically generated">
            <a:extLst>
              <a:ext uri="{FF2B5EF4-FFF2-40B4-BE49-F238E27FC236}">
                <a16:creationId xmlns:a16="http://schemas.microsoft.com/office/drawing/2014/main" id="{6F07B765-7818-4961-AAB0-A77B932D68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467" y="5876925"/>
            <a:ext cx="3522548" cy="337608"/>
          </a:xfrm>
          <a:prstGeom prst="rect">
            <a:avLst/>
          </a:prstGeom>
        </p:spPr>
      </p:pic>
      <p:pic>
        <p:nvPicPr>
          <p:cNvPr id="8" name="Picture 7">
            <a:extLst>
              <a:ext uri="{FF2B5EF4-FFF2-40B4-BE49-F238E27FC236}">
                <a16:creationId xmlns:a16="http://schemas.microsoft.com/office/drawing/2014/main" id="{7EDD0F93-90FE-42AB-9DCF-12FAEEE19D3F}"/>
              </a:ext>
            </a:extLst>
          </p:cNvPr>
          <p:cNvPicPr>
            <a:picLocks noChangeAspect="1"/>
          </p:cNvPicPr>
          <p:nvPr/>
        </p:nvPicPr>
        <p:blipFill>
          <a:blip r:embed="rId5"/>
          <a:stretch>
            <a:fillRect/>
          </a:stretch>
        </p:blipFill>
        <p:spPr>
          <a:xfrm>
            <a:off x="8010297" y="5876925"/>
            <a:ext cx="3535098" cy="337608"/>
          </a:xfrm>
          <a:prstGeom prst="rect">
            <a:avLst/>
          </a:prstGeom>
        </p:spPr>
      </p:pic>
      <p:pic>
        <p:nvPicPr>
          <p:cNvPr id="9" name="Picture 8">
            <a:extLst>
              <a:ext uri="{FF2B5EF4-FFF2-40B4-BE49-F238E27FC236}">
                <a16:creationId xmlns:a16="http://schemas.microsoft.com/office/drawing/2014/main" id="{436D16E1-0D3F-4490-A493-9FEC3A024F34}"/>
              </a:ext>
            </a:extLst>
          </p:cNvPr>
          <p:cNvPicPr>
            <a:picLocks noChangeAspect="1"/>
          </p:cNvPicPr>
          <p:nvPr/>
        </p:nvPicPr>
        <p:blipFill>
          <a:blip r:embed="rId6"/>
          <a:stretch>
            <a:fillRect/>
          </a:stretch>
        </p:blipFill>
        <p:spPr>
          <a:xfrm>
            <a:off x="8010297" y="647551"/>
            <a:ext cx="3517697" cy="524301"/>
          </a:xfrm>
          <a:prstGeom prst="rect">
            <a:avLst/>
          </a:prstGeom>
        </p:spPr>
      </p:pic>
      <p:sp>
        <p:nvSpPr>
          <p:cNvPr id="13" name="TextBox 12">
            <a:extLst>
              <a:ext uri="{FF2B5EF4-FFF2-40B4-BE49-F238E27FC236}">
                <a16:creationId xmlns:a16="http://schemas.microsoft.com/office/drawing/2014/main" id="{1799A08F-960A-4F84-B508-84B733AFE840}"/>
              </a:ext>
            </a:extLst>
          </p:cNvPr>
          <p:cNvSpPr txBox="1"/>
          <p:nvPr/>
        </p:nvSpPr>
        <p:spPr>
          <a:xfrm>
            <a:off x="4326881" y="1364971"/>
            <a:ext cx="3683415" cy="3416320"/>
          </a:xfrm>
          <a:prstGeom prst="rect">
            <a:avLst/>
          </a:prstGeom>
          <a:noFill/>
        </p:spPr>
        <p:txBody>
          <a:bodyPr wrap="square">
            <a:spAutoFit/>
          </a:bodyPr>
          <a:lstStyle/>
          <a:p>
            <a:r>
              <a:rPr lang="as-IN" sz="2400" dirty="0">
                <a:solidFill>
                  <a:srgbClr val="90713B"/>
                </a:solidFill>
                <a:latin typeface="Bangla" panose="03000603000000000000" pitchFamily="66" charset="0"/>
                <a:cs typeface="Bangla" panose="03000603000000000000" pitchFamily="66" charset="0"/>
              </a:rPr>
              <a:t>৬। সময়কে বাঁচাতে হলে কিছু টিপস:</a:t>
            </a:r>
          </a:p>
          <a:p>
            <a:r>
              <a:rPr lang="as-IN" sz="2400" dirty="0">
                <a:solidFill>
                  <a:srgbClr val="90713B"/>
                </a:solidFill>
                <a:latin typeface="Bangla" panose="03000603000000000000" pitchFamily="66" charset="0"/>
                <a:cs typeface="Bangla" panose="03000603000000000000" pitchFamily="66" charset="0"/>
              </a:rPr>
              <a:t>•</a:t>
            </a:r>
            <a:r>
              <a:rPr lang="en-US" sz="2400" dirty="0">
                <a:solidFill>
                  <a:srgbClr val="90713B"/>
                </a:solidFill>
                <a:latin typeface="Bangla" panose="03000603000000000000" pitchFamily="66" charset="0"/>
                <a:cs typeface="Bangla" panose="03000603000000000000" pitchFamily="66" charset="0"/>
              </a:rPr>
              <a:t> </a:t>
            </a:r>
            <a:r>
              <a:rPr lang="as-IN" sz="2400" dirty="0">
                <a:solidFill>
                  <a:srgbClr val="90713B"/>
                </a:solidFill>
                <a:latin typeface="Bangla" panose="03000603000000000000" pitchFamily="66" charset="0"/>
                <a:cs typeface="Bangla" panose="03000603000000000000" pitchFamily="66" charset="0"/>
              </a:rPr>
              <a:t>সুপরিকল্পিত ভাবে কাজ করা</a:t>
            </a:r>
          </a:p>
          <a:p>
            <a:r>
              <a:rPr lang="as-IN" sz="2400" dirty="0">
                <a:solidFill>
                  <a:srgbClr val="90713B"/>
                </a:solidFill>
                <a:latin typeface="Bangla" panose="03000603000000000000" pitchFamily="66" charset="0"/>
                <a:cs typeface="Bangla" panose="03000603000000000000" pitchFamily="66" charset="0"/>
              </a:rPr>
              <a:t>•</a:t>
            </a:r>
            <a:r>
              <a:rPr lang="en-US" sz="2400" dirty="0">
                <a:solidFill>
                  <a:srgbClr val="90713B"/>
                </a:solidFill>
                <a:latin typeface="Bangla" panose="03000603000000000000" pitchFamily="66" charset="0"/>
                <a:cs typeface="Bangla" panose="03000603000000000000" pitchFamily="66" charset="0"/>
              </a:rPr>
              <a:t> </a:t>
            </a:r>
            <a:r>
              <a:rPr lang="as-IN" sz="2400" dirty="0">
                <a:solidFill>
                  <a:srgbClr val="90713B"/>
                </a:solidFill>
                <a:latin typeface="Bangla" panose="03000603000000000000" pitchFamily="66" charset="0"/>
                <a:cs typeface="Bangla" panose="03000603000000000000" pitchFamily="66" charset="0"/>
              </a:rPr>
              <a:t>সময়ের কাজ সময়ে করে ফেলা</a:t>
            </a:r>
          </a:p>
          <a:p>
            <a:r>
              <a:rPr lang="as-IN" sz="2400" dirty="0">
                <a:solidFill>
                  <a:srgbClr val="90713B"/>
                </a:solidFill>
                <a:latin typeface="Bangla" panose="03000603000000000000" pitchFamily="66" charset="0"/>
                <a:cs typeface="Bangla" panose="03000603000000000000" pitchFamily="66" charset="0"/>
              </a:rPr>
              <a:t>•</a:t>
            </a:r>
            <a:r>
              <a:rPr lang="en-US" sz="2400" dirty="0">
                <a:solidFill>
                  <a:srgbClr val="90713B"/>
                </a:solidFill>
                <a:latin typeface="Bangla" panose="03000603000000000000" pitchFamily="66" charset="0"/>
                <a:cs typeface="Bangla" panose="03000603000000000000" pitchFamily="66" charset="0"/>
              </a:rPr>
              <a:t> </a:t>
            </a:r>
            <a:r>
              <a:rPr lang="as-IN" sz="2400" dirty="0">
                <a:solidFill>
                  <a:srgbClr val="90713B"/>
                </a:solidFill>
                <a:latin typeface="Bangla" panose="03000603000000000000" pitchFamily="66" charset="0"/>
                <a:cs typeface="Bangla" panose="03000603000000000000" pitchFamily="66" charset="0"/>
              </a:rPr>
              <a:t>কম সময়ের কাজ ততটুকু সময়ে </a:t>
            </a:r>
            <a:r>
              <a:rPr lang="en-US" sz="2400" dirty="0">
                <a:solidFill>
                  <a:srgbClr val="90713B"/>
                </a:solidFill>
                <a:latin typeface="Bangla" panose="03000603000000000000" pitchFamily="66" charset="0"/>
                <a:cs typeface="Bangla" panose="03000603000000000000" pitchFamily="66" charset="0"/>
              </a:rPr>
              <a:t> </a:t>
            </a:r>
          </a:p>
          <a:p>
            <a:r>
              <a:rPr lang="en-US" sz="2400" dirty="0">
                <a:solidFill>
                  <a:srgbClr val="90713B"/>
                </a:solidFill>
                <a:latin typeface="Bangla" panose="03000603000000000000" pitchFamily="66" charset="0"/>
                <a:cs typeface="Bangla" panose="03000603000000000000" pitchFamily="66" charset="0"/>
              </a:rPr>
              <a:t>   </a:t>
            </a:r>
            <a:r>
              <a:rPr lang="as-IN" sz="2400" dirty="0">
                <a:solidFill>
                  <a:srgbClr val="90713B"/>
                </a:solidFill>
                <a:latin typeface="Bangla" panose="03000603000000000000" pitchFamily="66" charset="0"/>
                <a:cs typeface="Bangla" panose="03000603000000000000" pitchFamily="66" charset="0"/>
              </a:rPr>
              <a:t>করে ফেলা</a:t>
            </a:r>
          </a:p>
          <a:p>
            <a:r>
              <a:rPr lang="as-IN" sz="2400" dirty="0">
                <a:solidFill>
                  <a:srgbClr val="90713B"/>
                </a:solidFill>
                <a:latin typeface="Bangla" panose="03000603000000000000" pitchFamily="66" charset="0"/>
                <a:cs typeface="Bangla" panose="03000603000000000000" pitchFamily="66" charset="0"/>
              </a:rPr>
              <a:t>•</a:t>
            </a:r>
            <a:r>
              <a:rPr lang="en-US" sz="2400" dirty="0">
                <a:solidFill>
                  <a:srgbClr val="90713B"/>
                </a:solidFill>
                <a:latin typeface="Bangla" panose="03000603000000000000" pitchFamily="66" charset="0"/>
                <a:cs typeface="Bangla" panose="03000603000000000000" pitchFamily="66" charset="0"/>
              </a:rPr>
              <a:t> </a:t>
            </a:r>
            <a:r>
              <a:rPr lang="as-IN" sz="2400" dirty="0">
                <a:solidFill>
                  <a:srgbClr val="90713B"/>
                </a:solidFill>
                <a:latin typeface="Bangla" panose="03000603000000000000" pitchFamily="66" charset="0"/>
                <a:cs typeface="Bangla" panose="03000603000000000000" pitchFamily="66" charset="0"/>
              </a:rPr>
              <a:t>যা প্রয়োজন নেই তা না করা</a:t>
            </a:r>
          </a:p>
          <a:p>
            <a:r>
              <a:rPr lang="as-IN" sz="2400" dirty="0">
                <a:solidFill>
                  <a:srgbClr val="90713B"/>
                </a:solidFill>
                <a:latin typeface="Bangla" panose="03000603000000000000" pitchFamily="66" charset="0"/>
                <a:cs typeface="Bangla" panose="03000603000000000000" pitchFamily="66" charset="0"/>
              </a:rPr>
              <a:t>•</a:t>
            </a:r>
            <a:r>
              <a:rPr lang="en-US" sz="2400" dirty="0">
                <a:solidFill>
                  <a:srgbClr val="90713B"/>
                </a:solidFill>
                <a:latin typeface="Bangla" panose="03000603000000000000" pitchFamily="66" charset="0"/>
                <a:cs typeface="Bangla" panose="03000603000000000000" pitchFamily="66" charset="0"/>
              </a:rPr>
              <a:t> </a:t>
            </a:r>
            <a:r>
              <a:rPr lang="as-IN" sz="2400" dirty="0">
                <a:solidFill>
                  <a:srgbClr val="90713B"/>
                </a:solidFill>
                <a:latin typeface="Bangla" panose="03000603000000000000" pitchFamily="66" charset="0"/>
                <a:cs typeface="Bangla" panose="03000603000000000000" pitchFamily="66" charset="0"/>
              </a:rPr>
              <a:t>যা করে লাভ নেই তা না করা</a:t>
            </a:r>
          </a:p>
          <a:p>
            <a:r>
              <a:rPr lang="as-IN" sz="2400" dirty="0">
                <a:solidFill>
                  <a:srgbClr val="90713B"/>
                </a:solidFill>
                <a:latin typeface="Bangla" panose="03000603000000000000" pitchFamily="66" charset="0"/>
                <a:cs typeface="Bangla" panose="03000603000000000000" pitchFamily="66" charset="0"/>
              </a:rPr>
              <a:t>•</a:t>
            </a:r>
            <a:r>
              <a:rPr lang="en-US" sz="2400" dirty="0">
                <a:solidFill>
                  <a:srgbClr val="90713B"/>
                </a:solidFill>
                <a:latin typeface="Bangla" panose="03000603000000000000" pitchFamily="66" charset="0"/>
                <a:cs typeface="Bangla" panose="03000603000000000000" pitchFamily="66" charset="0"/>
              </a:rPr>
              <a:t> </a:t>
            </a:r>
            <a:r>
              <a:rPr lang="as-IN" sz="2400" dirty="0">
                <a:solidFill>
                  <a:srgbClr val="90713B"/>
                </a:solidFill>
                <a:latin typeface="Bangla" panose="03000603000000000000" pitchFamily="66" charset="0"/>
                <a:cs typeface="Bangla" panose="03000603000000000000" pitchFamily="66" charset="0"/>
              </a:rPr>
              <a:t>যা করলে ক্ষতি তা না করা</a:t>
            </a:r>
          </a:p>
          <a:p>
            <a:r>
              <a:rPr lang="as-IN" sz="2400" dirty="0">
                <a:solidFill>
                  <a:srgbClr val="90713B"/>
                </a:solidFill>
                <a:latin typeface="Bangla" panose="03000603000000000000" pitchFamily="66" charset="0"/>
                <a:cs typeface="Bangla" panose="03000603000000000000" pitchFamily="66" charset="0"/>
              </a:rPr>
              <a:t>•</a:t>
            </a:r>
            <a:r>
              <a:rPr lang="en-US" sz="2400" dirty="0">
                <a:solidFill>
                  <a:srgbClr val="90713B"/>
                </a:solidFill>
                <a:latin typeface="Bangla" panose="03000603000000000000" pitchFamily="66" charset="0"/>
                <a:cs typeface="Bangla" panose="03000603000000000000" pitchFamily="66" charset="0"/>
              </a:rPr>
              <a:t> </a:t>
            </a:r>
            <a:r>
              <a:rPr lang="as-IN" sz="2400" dirty="0">
                <a:solidFill>
                  <a:srgbClr val="90713B"/>
                </a:solidFill>
                <a:latin typeface="Bangla" panose="03000603000000000000" pitchFamily="66" charset="0"/>
                <a:cs typeface="Bangla" panose="03000603000000000000" pitchFamily="66" charset="0"/>
              </a:rPr>
              <a:t>যা দায়িত্ব না, তা না করা</a:t>
            </a:r>
          </a:p>
        </p:txBody>
      </p:sp>
      <p:sp>
        <p:nvSpPr>
          <p:cNvPr id="15" name="TextBox 14">
            <a:extLst>
              <a:ext uri="{FF2B5EF4-FFF2-40B4-BE49-F238E27FC236}">
                <a16:creationId xmlns:a16="http://schemas.microsoft.com/office/drawing/2014/main" id="{F2C59237-17CB-43CE-9250-42174E8164CE}"/>
              </a:ext>
            </a:extLst>
          </p:cNvPr>
          <p:cNvSpPr txBox="1"/>
          <p:nvPr/>
        </p:nvSpPr>
        <p:spPr>
          <a:xfrm>
            <a:off x="643465" y="1351507"/>
            <a:ext cx="3429379" cy="3785652"/>
          </a:xfrm>
          <a:prstGeom prst="rect">
            <a:avLst/>
          </a:prstGeom>
          <a:noFill/>
        </p:spPr>
        <p:txBody>
          <a:bodyPr wrap="square">
            <a:spAutoFit/>
          </a:bodyPr>
          <a:lstStyle/>
          <a:p>
            <a:r>
              <a:rPr lang="as-IN" sz="2400" dirty="0">
                <a:solidFill>
                  <a:srgbClr val="8EC300"/>
                </a:solidFill>
                <a:latin typeface="Bangla" panose="03000603000000000000" pitchFamily="66" charset="0"/>
                <a:cs typeface="Bangla" panose="03000603000000000000" pitchFamily="66" charset="0"/>
              </a:rPr>
              <a:t>১। লক্ষ্য স্থির করুন</a:t>
            </a:r>
          </a:p>
          <a:p>
            <a:r>
              <a:rPr lang="as-IN" sz="2400" dirty="0">
                <a:solidFill>
                  <a:srgbClr val="8EC300"/>
                </a:solidFill>
                <a:latin typeface="Bangla" panose="03000603000000000000" pitchFamily="66" charset="0"/>
                <a:cs typeface="Bangla" panose="03000603000000000000" pitchFamily="66" charset="0"/>
              </a:rPr>
              <a:t>২। নিজের সামর্থ্য, যোগ্যতা, </a:t>
            </a:r>
            <a:r>
              <a:rPr lang="en-US" sz="2400" dirty="0">
                <a:solidFill>
                  <a:srgbClr val="8EC300"/>
                </a:solidFill>
                <a:latin typeface="Bangla" panose="03000603000000000000" pitchFamily="66" charset="0"/>
                <a:cs typeface="Bangla" panose="03000603000000000000" pitchFamily="66" charset="0"/>
              </a:rPr>
              <a:t> </a:t>
            </a:r>
          </a:p>
          <a:p>
            <a:r>
              <a:rPr lang="en-US" sz="2400" dirty="0">
                <a:solidFill>
                  <a:srgbClr val="8EC300"/>
                </a:solidFill>
                <a:latin typeface="Bangla" panose="03000603000000000000" pitchFamily="66" charset="0"/>
                <a:cs typeface="Bangla" panose="03000603000000000000" pitchFamily="66" charset="0"/>
              </a:rPr>
              <a:t> </a:t>
            </a:r>
            <a:r>
              <a:rPr lang="as-IN" sz="2400" dirty="0">
                <a:solidFill>
                  <a:srgbClr val="8EC300"/>
                </a:solidFill>
                <a:latin typeface="Bangla" panose="03000603000000000000" pitchFamily="66" charset="0"/>
                <a:cs typeface="Bangla" panose="03000603000000000000" pitchFamily="66" charset="0"/>
              </a:rPr>
              <a:t>শারিরীক ও পারিপার্শ্বিক</a:t>
            </a:r>
            <a:r>
              <a:rPr lang="en-US" sz="2400" dirty="0">
                <a:solidFill>
                  <a:srgbClr val="8EC300"/>
                </a:solidFill>
                <a:latin typeface="Bangla" panose="03000603000000000000" pitchFamily="66" charset="0"/>
                <a:cs typeface="Bangla" panose="03000603000000000000" pitchFamily="66" charset="0"/>
              </a:rPr>
              <a:t> </a:t>
            </a:r>
            <a:r>
              <a:rPr lang="as-IN" sz="2400" dirty="0">
                <a:solidFill>
                  <a:srgbClr val="8EC300"/>
                </a:solidFill>
                <a:latin typeface="Bangla" panose="03000603000000000000" pitchFamily="66" charset="0"/>
                <a:cs typeface="Bangla" panose="03000603000000000000" pitchFamily="66" charset="0"/>
              </a:rPr>
              <a:t>অবস্থান</a:t>
            </a:r>
            <a:r>
              <a:rPr lang="en-US" sz="2400" dirty="0">
                <a:solidFill>
                  <a:srgbClr val="8EC300"/>
                </a:solidFill>
                <a:latin typeface="Bangla" panose="03000603000000000000" pitchFamily="66" charset="0"/>
                <a:cs typeface="Bangla" panose="03000603000000000000" pitchFamily="66" charset="0"/>
              </a:rPr>
              <a:t>।</a:t>
            </a:r>
            <a:endParaRPr lang="as-IN" sz="2400" dirty="0">
              <a:solidFill>
                <a:srgbClr val="8EC300"/>
              </a:solidFill>
              <a:latin typeface="Bangla" panose="03000603000000000000" pitchFamily="66" charset="0"/>
              <a:cs typeface="Bangla" panose="03000603000000000000" pitchFamily="66" charset="0"/>
            </a:endParaRPr>
          </a:p>
          <a:p>
            <a:r>
              <a:rPr lang="as-IN" sz="2400" dirty="0">
                <a:solidFill>
                  <a:srgbClr val="8EC300"/>
                </a:solidFill>
                <a:latin typeface="Bangla" panose="03000603000000000000" pitchFamily="66" charset="0"/>
                <a:cs typeface="Bangla" panose="03000603000000000000" pitchFamily="66" charset="0"/>
              </a:rPr>
              <a:t>৩। কাজের তালিকায় থাকবে </a:t>
            </a:r>
            <a:r>
              <a:rPr lang="en-US" sz="2400" dirty="0">
                <a:solidFill>
                  <a:srgbClr val="8EC300"/>
                </a:solidFill>
                <a:latin typeface="Bangla" panose="03000603000000000000" pitchFamily="66" charset="0"/>
                <a:cs typeface="Bangla" panose="03000603000000000000" pitchFamily="66" charset="0"/>
              </a:rPr>
              <a:t> </a:t>
            </a:r>
          </a:p>
          <a:p>
            <a:r>
              <a:rPr lang="en-US" sz="2400" dirty="0">
                <a:solidFill>
                  <a:srgbClr val="8EC300"/>
                </a:solidFill>
                <a:latin typeface="Bangla" panose="03000603000000000000" pitchFamily="66" charset="0"/>
                <a:cs typeface="Bangla" panose="03000603000000000000" pitchFamily="66" charset="0"/>
              </a:rPr>
              <a:t>   </a:t>
            </a:r>
            <a:r>
              <a:rPr lang="as-IN" sz="2400" dirty="0">
                <a:solidFill>
                  <a:srgbClr val="8EC300"/>
                </a:solidFill>
                <a:latin typeface="Bangla" panose="03000603000000000000" pitchFamily="66" charset="0"/>
                <a:cs typeface="Bangla" panose="03000603000000000000" pitchFamily="66" charset="0"/>
              </a:rPr>
              <a:t>প্রতিদিনের আবশ্যকীয় কাজ, </a:t>
            </a:r>
            <a:endParaRPr lang="en-US" sz="2400" dirty="0">
              <a:solidFill>
                <a:srgbClr val="8EC300"/>
              </a:solidFill>
              <a:latin typeface="Bangla" panose="03000603000000000000" pitchFamily="66" charset="0"/>
              <a:cs typeface="Bangla" panose="03000603000000000000" pitchFamily="66" charset="0"/>
            </a:endParaRPr>
          </a:p>
          <a:p>
            <a:r>
              <a:rPr lang="en-US" sz="2400" dirty="0">
                <a:solidFill>
                  <a:srgbClr val="8EC300"/>
                </a:solidFill>
                <a:latin typeface="Bangla" panose="03000603000000000000" pitchFamily="66" charset="0"/>
                <a:cs typeface="Bangla" panose="03000603000000000000" pitchFamily="66" charset="0"/>
              </a:rPr>
              <a:t>   </a:t>
            </a:r>
            <a:r>
              <a:rPr lang="as-IN" sz="2400" dirty="0">
                <a:solidFill>
                  <a:srgbClr val="8EC300"/>
                </a:solidFill>
                <a:latin typeface="Bangla" panose="03000603000000000000" pitchFamily="66" charset="0"/>
                <a:cs typeface="Bangla" panose="03000603000000000000" pitchFamily="66" charset="0"/>
              </a:rPr>
              <a:t>অতিরিক্ত কাজ, জরুরী কাজ।</a:t>
            </a:r>
          </a:p>
          <a:p>
            <a:r>
              <a:rPr lang="as-IN" sz="2400" dirty="0">
                <a:solidFill>
                  <a:srgbClr val="8EC300"/>
                </a:solidFill>
                <a:latin typeface="Bangla" panose="03000603000000000000" pitchFamily="66" charset="0"/>
                <a:cs typeface="Bangla" panose="03000603000000000000" pitchFamily="66" charset="0"/>
              </a:rPr>
              <a:t>৪। অগ্রাধিকারের ভিত্তিতে কাজের </a:t>
            </a:r>
            <a:endParaRPr lang="en-US" sz="2400" dirty="0">
              <a:solidFill>
                <a:srgbClr val="8EC300"/>
              </a:solidFill>
              <a:latin typeface="Bangla" panose="03000603000000000000" pitchFamily="66" charset="0"/>
              <a:cs typeface="Bangla" panose="03000603000000000000" pitchFamily="66" charset="0"/>
            </a:endParaRPr>
          </a:p>
          <a:p>
            <a:r>
              <a:rPr lang="en-US" sz="2400" dirty="0">
                <a:solidFill>
                  <a:srgbClr val="8EC300"/>
                </a:solidFill>
                <a:latin typeface="Bangla" panose="03000603000000000000" pitchFamily="66" charset="0"/>
                <a:cs typeface="Bangla" panose="03000603000000000000" pitchFamily="66" charset="0"/>
              </a:rPr>
              <a:t>             </a:t>
            </a:r>
            <a:r>
              <a:rPr lang="as-IN" sz="2400" dirty="0">
                <a:solidFill>
                  <a:srgbClr val="8EC300"/>
                </a:solidFill>
                <a:latin typeface="Bangla" panose="03000603000000000000" pitchFamily="66" charset="0"/>
                <a:cs typeface="Bangla" panose="03000603000000000000" pitchFamily="66" charset="0"/>
              </a:rPr>
              <a:t>তালিকা তৈরী করা</a:t>
            </a:r>
            <a:r>
              <a:rPr lang="en-US" sz="2400" dirty="0">
                <a:solidFill>
                  <a:srgbClr val="8EC300"/>
                </a:solidFill>
                <a:latin typeface="Bangla" panose="03000603000000000000" pitchFamily="66" charset="0"/>
                <a:cs typeface="Bangla" panose="03000603000000000000" pitchFamily="66" charset="0"/>
              </a:rPr>
              <a:t>।</a:t>
            </a:r>
            <a:endParaRPr lang="as-IN" sz="2400" dirty="0">
              <a:solidFill>
                <a:srgbClr val="8EC300"/>
              </a:solidFill>
              <a:latin typeface="Bangla" panose="03000603000000000000" pitchFamily="66" charset="0"/>
              <a:cs typeface="Bangla" panose="03000603000000000000" pitchFamily="66" charset="0"/>
            </a:endParaRPr>
          </a:p>
          <a:p>
            <a:r>
              <a:rPr lang="as-IN" sz="2400" dirty="0">
                <a:solidFill>
                  <a:srgbClr val="8EC300"/>
                </a:solidFill>
                <a:latin typeface="Bangla" panose="03000603000000000000" pitchFamily="66" charset="0"/>
                <a:cs typeface="Bangla" panose="03000603000000000000" pitchFamily="66" charset="0"/>
              </a:rPr>
              <a:t>৫। কিছু কাজ অন্যকে দিয়ে </a:t>
            </a:r>
            <a:endParaRPr lang="en-US" sz="2400" dirty="0">
              <a:solidFill>
                <a:srgbClr val="8EC300"/>
              </a:solidFill>
              <a:latin typeface="Bangla" panose="03000603000000000000" pitchFamily="66" charset="0"/>
              <a:cs typeface="Bangla" panose="03000603000000000000" pitchFamily="66" charset="0"/>
            </a:endParaRPr>
          </a:p>
          <a:p>
            <a:r>
              <a:rPr lang="en-US" sz="2400" dirty="0">
                <a:solidFill>
                  <a:srgbClr val="8EC300"/>
                </a:solidFill>
                <a:latin typeface="Bangla" panose="03000603000000000000" pitchFamily="66" charset="0"/>
                <a:cs typeface="Bangla" panose="03000603000000000000" pitchFamily="66" charset="0"/>
              </a:rPr>
              <a:t>      </a:t>
            </a:r>
            <a:r>
              <a:rPr lang="as-IN" sz="2400" dirty="0">
                <a:solidFill>
                  <a:srgbClr val="8EC300"/>
                </a:solidFill>
                <a:latin typeface="Bangla" panose="03000603000000000000" pitchFamily="66" charset="0"/>
                <a:cs typeface="Bangla" panose="03000603000000000000" pitchFamily="66" charset="0"/>
              </a:rPr>
              <a:t>করানোর পরিকল্পনা থাকা</a:t>
            </a:r>
            <a:r>
              <a:rPr lang="en-US" sz="2400" dirty="0">
                <a:latin typeface="Bangla" panose="03000603000000000000" pitchFamily="66" charset="0"/>
                <a:cs typeface="Bangla" panose="03000603000000000000" pitchFamily="66" charset="0"/>
              </a:rPr>
              <a:t>।</a:t>
            </a:r>
            <a:endParaRPr lang="as-IN" sz="2400" dirty="0">
              <a:latin typeface="Bangla" panose="03000603000000000000" pitchFamily="66" charset="0"/>
              <a:cs typeface="Bangla" panose="03000603000000000000" pitchFamily="66" charset="0"/>
            </a:endParaRPr>
          </a:p>
        </p:txBody>
      </p:sp>
      <p:sp>
        <p:nvSpPr>
          <p:cNvPr id="17" name="TextBox 16">
            <a:extLst>
              <a:ext uri="{FF2B5EF4-FFF2-40B4-BE49-F238E27FC236}">
                <a16:creationId xmlns:a16="http://schemas.microsoft.com/office/drawing/2014/main" id="{F80570D0-C832-4EDA-B877-65F41E0AABB6}"/>
              </a:ext>
            </a:extLst>
          </p:cNvPr>
          <p:cNvSpPr txBox="1"/>
          <p:nvPr/>
        </p:nvSpPr>
        <p:spPr>
          <a:xfrm>
            <a:off x="1819922" y="81015"/>
            <a:ext cx="8194089" cy="584775"/>
          </a:xfrm>
          <a:prstGeom prst="rect">
            <a:avLst/>
          </a:prstGeom>
          <a:noFill/>
        </p:spPr>
        <p:txBody>
          <a:bodyPr wrap="square">
            <a:spAutoFit/>
          </a:bodyPr>
          <a:lstStyle/>
          <a:p>
            <a:r>
              <a:rPr lang="as-IN" sz="3200" dirty="0">
                <a:solidFill>
                  <a:srgbClr val="2E31B8"/>
                </a:solidFill>
                <a:latin typeface="Bangla" panose="03000603000000000000" pitchFamily="66" charset="0"/>
                <a:cs typeface="Bangla" panose="03000603000000000000" pitchFamily="66" charset="0"/>
              </a:rPr>
              <a:t>পরিকল্পনা করতে হলে যে বিষয়গুলো লক্ষ্য রাখা প্রয়োজন -</a:t>
            </a:r>
          </a:p>
        </p:txBody>
      </p:sp>
      <p:sp>
        <p:nvSpPr>
          <p:cNvPr id="18" name="TextBox 17">
            <a:extLst>
              <a:ext uri="{FF2B5EF4-FFF2-40B4-BE49-F238E27FC236}">
                <a16:creationId xmlns:a16="http://schemas.microsoft.com/office/drawing/2014/main" id="{59ED8A70-C22F-4D54-90F5-865244C4EAEF}"/>
              </a:ext>
            </a:extLst>
          </p:cNvPr>
          <p:cNvSpPr txBox="1"/>
          <p:nvPr/>
        </p:nvSpPr>
        <p:spPr>
          <a:xfrm>
            <a:off x="8022847" y="1364971"/>
            <a:ext cx="3505148" cy="2308324"/>
          </a:xfrm>
          <a:prstGeom prst="rect">
            <a:avLst/>
          </a:prstGeom>
          <a:noFill/>
        </p:spPr>
        <p:txBody>
          <a:bodyPr wrap="square">
            <a:spAutoFit/>
          </a:bodyPr>
          <a:lstStyle/>
          <a:p>
            <a:r>
              <a:rPr lang="as-IN" sz="2400" dirty="0">
                <a:solidFill>
                  <a:srgbClr val="8EC300"/>
                </a:solidFill>
              </a:rPr>
              <a:t>•</a:t>
            </a:r>
            <a:r>
              <a:rPr lang="en-US" sz="2400" dirty="0">
                <a:solidFill>
                  <a:srgbClr val="8EC300"/>
                </a:solidFill>
                <a:latin typeface="Bangla" panose="03000603000000000000" pitchFamily="66" charset="0"/>
                <a:cs typeface="Bangla" panose="03000603000000000000" pitchFamily="66" charset="0"/>
              </a:rPr>
              <a:t> </a:t>
            </a:r>
            <a:r>
              <a:rPr lang="as-IN" sz="2400" dirty="0">
                <a:solidFill>
                  <a:srgbClr val="8EC300"/>
                </a:solidFill>
                <a:latin typeface="Bangla" panose="03000603000000000000" pitchFamily="66" charset="0"/>
                <a:cs typeface="Bangla" panose="03000603000000000000" pitchFamily="66" charset="0"/>
              </a:rPr>
              <a:t>অপ্রয়োজনীয় বা বাজে কথা </a:t>
            </a:r>
            <a:r>
              <a:rPr lang="en-US" sz="2400" dirty="0">
                <a:solidFill>
                  <a:srgbClr val="8EC300"/>
                </a:solidFill>
                <a:latin typeface="Bangla" panose="03000603000000000000" pitchFamily="66" charset="0"/>
                <a:cs typeface="Bangla" panose="03000603000000000000" pitchFamily="66" charset="0"/>
              </a:rPr>
              <a:t> </a:t>
            </a:r>
          </a:p>
          <a:p>
            <a:r>
              <a:rPr lang="en-US" sz="2400" dirty="0">
                <a:solidFill>
                  <a:srgbClr val="8EC300"/>
                </a:solidFill>
                <a:latin typeface="Bangla" panose="03000603000000000000" pitchFamily="66" charset="0"/>
                <a:cs typeface="Bangla" panose="03000603000000000000" pitchFamily="66" charset="0"/>
              </a:rPr>
              <a:t>  </a:t>
            </a:r>
            <a:r>
              <a:rPr lang="as-IN" sz="2400" dirty="0">
                <a:solidFill>
                  <a:srgbClr val="8EC300"/>
                </a:solidFill>
                <a:latin typeface="Bangla" panose="03000603000000000000" pitchFamily="66" charset="0"/>
                <a:cs typeface="Bangla" panose="03000603000000000000" pitchFamily="66" charset="0"/>
              </a:rPr>
              <a:t>ও কাজ না করা</a:t>
            </a:r>
          </a:p>
          <a:p>
            <a:r>
              <a:rPr lang="as-IN" sz="2400" dirty="0">
                <a:solidFill>
                  <a:srgbClr val="8EC300"/>
                </a:solidFill>
                <a:latin typeface="Bangla" panose="03000603000000000000" pitchFamily="66" charset="0"/>
                <a:cs typeface="Bangla" panose="03000603000000000000" pitchFamily="66" charset="0"/>
              </a:rPr>
              <a:t>•</a:t>
            </a:r>
            <a:r>
              <a:rPr lang="en-US" sz="2400" dirty="0">
                <a:solidFill>
                  <a:srgbClr val="8EC300"/>
                </a:solidFill>
                <a:latin typeface="Bangla" panose="03000603000000000000" pitchFamily="66" charset="0"/>
                <a:cs typeface="Bangla" panose="03000603000000000000" pitchFamily="66" charset="0"/>
              </a:rPr>
              <a:t> </a:t>
            </a:r>
            <a:r>
              <a:rPr lang="as-IN" sz="2400" dirty="0">
                <a:solidFill>
                  <a:srgbClr val="8EC300"/>
                </a:solidFill>
                <a:latin typeface="Bangla" panose="03000603000000000000" pitchFamily="66" charset="0"/>
                <a:cs typeface="Bangla" panose="03000603000000000000" pitchFamily="66" charset="0"/>
              </a:rPr>
              <a:t>অবসর সময়কে কাজে লাগানো</a:t>
            </a:r>
          </a:p>
          <a:p>
            <a:r>
              <a:rPr lang="as-IN" sz="2400" dirty="0">
                <a:solidFill>
                  <a:srgbClr val="8EC300"/>
                </a:solidFill>
                <a:latin typeface="Bangla" panose="03000603000000000000" pitchFamily="66" charset="0"/>
                <a:cs typeface="Bangla" panose="03000603000000000000" pitchFamily="66" charset="0"/>
              </a:rPr>
              <a:t>•</a:t>
            </a:r>
            <a:r>
              <a:rPr lang="en-US" sz="2400" dirty="0">
                <a:solidFill>
                  <a:srgbClr val="8EC300"/>
                </a:solidFill>
                <a:latin typeface="Bangla" panose="03000603000000000000" pitchFamily="66" charset="0"/>
                <a:cs typeface="Bangla" panose="03000603000000000000" pitchFamily="66" charset="0"/>
              </a:rPr>
              <a:t> </a:t>
            </a:r>
            <a:r>
              <a:rPr lang="as-IN" sz="2400" dirty="0">
                <a:solidFill>
                  <a:srgbClr val="8EC300"/>
                </a:solidFill>
                <a:latin typeface="Bangla" panose="03000603000000000000" pitchFamily="66" charset="0"/>
                <a:cs typeface="Bangla" panose="03000603000000000000" pitchFamily="66" charset="0"/>
              </a:rPr>
              <a:t>অপেক্ষার সময়কে কাজে</a:t>
            </a:r>
            <a:r>
              <a:rPr lang="en-US" sz="2400" dirty="0">
                <a:solidFill>
                  <a:srgbClr val="8EC300"/>
                </a:solidFill>
                <a:latin typeface="Bangla" panose="03000603000000000000" pitchFamily="66" charset="0"/>
                <a:cs typeface="Bangla" panose="03000603000000000000" pitchFamily="66" charset="0"/>
              </a:rPr>
              <a:t> </a:t>
            </a:r>
            <a:r>
              <a:rPr lang="as-IN" sz="2400" dirty="0">
                <a:solidFill>
                  <a:srgbClr val="8EC300"/>
                </a:solidFill>
                <a:latin typeface="Bangla" panose="03000603000000000000" pitchFamily="66" charset="0"/>
                <a:cs typeface="Bangla" panose="03000603000000000000" pitchFamily="66" charset="0"/>
              </a:rPr>
              <a:t>লাগানো</a:t>
            </a:r>
          </a:p>
          <a:p>
            <a:r>
              <a:rPr lang="as-IN" sz="2400" dirty="0">
                <a:solidFill>
                  <a:srgbClr val="8EC300"/>
                </a:solidFill>
                <a:latin typeface="Bangla" panose="03000603000000000000" pitchFamily="66" charset="0"/>
                <a:cs typeface="Bangla" panose="03000603000000000000" pitchFamily="66" charset="0"/>
              </a:rPr>
              <a:t>•</a:t>
            </a:r>
            <a:r>
              <a:rPr lang="en-US" sz="2400" dirty="0">
                <a:solidFill>
                  <a:srgbClr val="8EC300"/>
                </a:solidFill>
                <a:latin typeface="Bangla" panose="03000603000000000000" pitchFamily="66" charset="0"/>
                <a:cs typeface="Bangla" panose="03000603000000000000" pitchFamily="66" charset="0"/>
              </a:rPr>
              <a:t> </a:t>
            </a:r>
            <a:r>
              <a:rPr lang="as-IN" sz="2400" dirty="0">
                <a:solidFill>
                  <a:srgbClr val="8EC300"/>
                </a:solidFill>
                <a:latin typeface="Bangla" panose="03000603000000000000" pitchFamily="66" charset="0"/>
                <a:cs typeface="Bangla" panose="03000603000000000000" pitchFamily="66" charset="0"/>
              </a:rPr>
              <a:t>এক কাজের ফাঁকে অন্য কাজ </a:t>
            </a:r>
            <a:r>
              <a:rPr lang="en-US" sz="2400" dirty="0">
                <a:solidFill>
                  <a:srgbClr val="8EC300"/>
                </a:solidFill>
                <a:latin typeface="Bangla" panose="03000603000000000000" pitchFamily="66" charset="0"/>
                <a:cs typeface="Bangla" panose="03000603000000000000" pitchFamily="66" charset="0"/>
              </a:rPr>
              <a:t> </a:t>
            </a:r>
          </a:p>
          <a:p>
            <a:r>
              <a:rPr lang="en-US" sz="2400" dirty="0">
                <a:solidFill>
                  <a:srgbClr val="8EC300"/>
                </a:solidFill>
                <a:latin typeface="Bangla" panose="03000603000000000000" pitchFamily="66" charset="0"/>
                <a:cs typeface="Bangla" panose="03000603000000000000" pitchFamily="66" charset="0"/>
              </a:rPr>
              <a:t> </a:t>
            </a:r>
            <a:r>
              <a:rPr lang="as-IN" sz="2400" dirty="0">
                <a:solidFill>
                  <a:srgbClr val="8EC300"/>
                </a:solidFill>
                <a:latin typeface="Bangla" panose="03000603000000000000" pitchFamily="66" charset="0"/>
                <a:cs typeface="Bangla" panose="03000603000000000000" pitchFamily="66" charset="0"/>
              </a:rPr>
              <a:t>করার সুযোগ থাকলে করে ফেলা।</a:t>
            </a:r>
          </a:p>
        </p:txBody>
      </p:sp>
    </p:spTree>
    <p:extLst>
      <p:ext uri="{BB962C8B-B14F-4D97-AF65-F5344CB8AC3E}">
        <p14:creationId xmlns:p14="http://schemas.microsoft.com/office/powerpoint/2010/main" val="137164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E5C85A-DB3E-4A8E-B415-2D747332B55C}"/>
              </a:ext>
            </a:extLst>
          </p:cNvPr>
          <p:cNvPicPr>
            <a:picLocks noChangeAspect="1"/>
          </p:cNvPicPr>
          <p:nvPr/>
        </p:nvPicPr>
        <p:blipFill>
          <a:blip r:embed="rId2"/>
          <a:stretch>
            <a:fillRect/>
          </a:stretch>
        </p:blipFill>
        <p:spPr>
          <a:xfrm>
            <a:off x="0" y="0"/>
            <a:ext cx="1743075" cy="6858000"/>
          </a:xfrm>
          <a:prstGeom prst="rect">
            <a:avLst/>
          </a:prstGeom>
        </p:spPr>
      </p:pic>
      <p:pic>
        <p:nvPicPr>
          <p:cNvPr id="3" name="Picture 2">
            <a:extLst>
              <a:ext uri="{FF2B5EF4-FFF2-40B4-BE49-F238E27FC236}">
                <a16:creationId xmlns:a16="http://schemas.microsoft.com/office/drawing/2014/main" id="{F85B02CB-37B0-4016-8E97-063137EFC613}"/>
              </a:ext>
            </a:extLst>
          </p:cNvPr>
          <p:cNvPicPr>
            <a:picLocks noChangeAspect="1"/>
          </p:cNvPicPr>
          <p:nvPr/>
        </p:nvPicPr>
        <p:blipFill>
          <a:blip r:embed="rId3"/>
          <a:stretch>
            <a:fillRect/>
          </a:stretch>
        </p:blipFill>
        <p:spPr>
          <a:xfrm>
            <a:off x="1743075" y="0"/>
            <a:ext cx="10448925" cy="6781800"/>
          </a:xfrm>
          <a:prstGeom prst="rect">
            <a:avLst/>
          </a:prstGeom>
        </p:spPr>
      </p:pic>
      <p:sp>
        <p:nvSpPr>
          <p:cNvPr id="5" name="TextBox 4">
            <a:extLst>
              <a:ext uri="{FF2B5EF4-FFF2-40B4-BE49-F238E27FC236}">
                <a16:creationId xmlns:a16="http://schemas.microsoft.com/office/drawing/2014/main" id="{8056E59F-4522-4CC1-B9B9-2D2684FDE957}"/>
              </a:ext>
            </a:extLst>
          </p:cNvPr>
          <p:cNvSpPr txBox="1"/>
          <p:nvPr/>
        </p:nvSpPr>
        <p:spPr>
          <a:xfrm>
            <a:off x="3400148" y="497150"/>
            <a:ext cx="8114191" cy="6001643"/>
          </a:xfrm>
          <a:prstGeom prst="rect">
            <a:avLst/>
          </a:prstGeom>
          <a:noFill/>
        </p:spPr>
        <p:txBody>
          <a:bodyPr wrap="square">
            <a:spAutoFit/>
          </a:bodyPr>
          <a:lstStyle/>
          <a:p>
            <a:r>
              <a:rPr lang="as-IN" sz="2400" dirty="0">
                <a:solidFill>
                  <a:srgbClr val="4A2E19"/>
                </a:solidFill>
                <a:latin typeface="Bangla" panose="03000603000000000000" pitchFamily="66" charset="0"/>
                <a:cs typeface="Bangla" panose="03000603000000000000" pitchFamily="66" charset="0"/>
              </a:rPr>
              <a:t>আমাদের দৈনন্দিন জীবনের ইবাদাতের মধ্যে দু’টি দিক বিশেষভাবে উল্লেখযোগ্য হতে পারে-</a:t>
            </a:r>
          </a:p>
          <a:p>
            <a:r>
              <a:rPr lang="as-IN" sz="2400" dirty="0">
                <a:solidFill>
                  <a:srgbClr val="0070C0"/>
                </a:solidFill>
                <a:highlight>
                  <a:srgbClr val="FFFF00"/>
                </a:highlight>
                <a:latin typeface="Bangla" panose="03000603000000000000" pitchFamily="66" charset="0"/>
                <a:cs typeface="Bangla" panose="03000603000000000000" pitchFamily="66" charset="0"/>
              </a:rPr>
              <a:t>আনুষ্ঠানিক ইবাদাত: </a:t>
            </a:r>
            <a:r>
              <a:rPr lang="as-IN" sz="2400" dirty="0">
                <a:solidFill>
                  <a:srgbClr val="4A2E19"/>
                </a:solidFill>
                <a:latin typeface="Bangla" panose="03000603000000000000" pitchFamily="66" charset="0"/>
                <a:cs typeface="Bangla" panose="03000603000000000000" pitchFamily="66" charset="0"/>
              </a:rPr>
              <a:t>আনুষ্ঠানিক ইবাদত বলতে বিশেষভাবে হাক্কুল্লাহ তথা আল্লাহর হক্কের সাথে সম্পর্কিত ইবাদতগুলোকে বুঝাচ্ছি। ইসলামের পক্ষ থেকে যেসব আনুষ্ঠানিক ইবাদতের জন্য নির্দেশ দেয়া হয়েছে, সেসব বন্দেগি যথাযথভাবে বাস্তবায়ন করতে হবে।</a:t>
            </a:r>
          </a:p>
          <a:p>
            <a:r>
              <a:rPr lang="as-IN" sz="2400" dirty="0">
                <a:solidFill>
                  <a:srgbClr val="0070C0"/>
                </a:solidFill>
                <a:highlight>
                  <a:srgbClr val="FFFF00"/>
                </a:highlight>
                <a:latin typeface="Bangla" panose="03000603000000000000" pitchFamily="66" charset="0"/>
                <a:cs typeface="Bangla" panose="03000603000000000000" pitchFamily="66" charset="0"/>
              </a:rPr>
              <a:t>মুয়ামেলাত</a:t>
            </a:r>
            <a:r>
              <a:rPr lang="as-IN" sz="2400" dirty="0">
                <a:solidFill>
                  <a:srgbClr val="4A2E19"/>
                </a:solidFill>
                <a:latin typeface="Bangla" panose="03000603000000000000" pitchFamily="66" charset="0"/>
                <a:cs typeface="Bangla" panose="03000603000000000000" pitchFamily="66" charset="0"/>
              </a:rPr>
              <a:t>: আমলিয়াতের একটি বড় অংশজুড়ে রয়েছে আচার আচরণ তথা মুয়ামেলাত যা বিশেষভাবে হাক্কুল ইবাদ তথা বান্দার হক্কের সাথে সম্পর্কিত। এ মুয়ামেলাত বিভিন্ন ব্যক্তি বা ব্যক্তিসমষ্টির সাথে সম্পর্কিত। যেমন-</a:t>
            </a:r>
          </a:p>
          <a:p>
            <a:r>
              <a:rPr lang="as-IN" sz="2400" dirty="0">
                <a:solidFill>
                  <a:srgbClr val="4A2E19"/>
                </a:solidFill>
                <a:latin typeface="Bangla" panose="03000603000000000000" pitchFamily="66" charset="0"/>
                <a:cs typeface="Bangla" panose="03000603000000000000" pitchFamily="66" charset="0"/>
              </a:rPr>
              <a:t>১. ব্যক্তিগত</a:t>
            </a:r>
          </a:p>
          <a:p>
            <a:r>
              <a:rPr lang="as-IN" sz="2400" dirty="0">
                <a:solidFill>
                  <a:srgbClr val="4A2E19"/>
                </a:solidFill>
                <a:latin typeface="Bangla" panose="03000603000000000000" pitchFamily="66" charset="0"/>
                <a:cs typeface="Bangla" panose="03000603000000000000" pitchFamily="66" charset="0"/>
              </a:rPr>
              <a:t>২. পরিবার </a:t>
            </a:r>
          </a:p>
          <a:p>
            <a:r>
              <a:rPr lang="as-IN" sz="2400" dirty="0">
                <a:solidFill>
                  <a:srgbClr val="4A2E19"/>
                </a:solidFill>
                <a:latin typeface="Bangla" panose="03000603000000000000" pitchFamily="66" charset="0"/>
                <a:cs typeface="Bangla" panose="03000603000000000000" pitchFamily="66" charset="0"/>
              </a:rPr>
              <a:t>৩. আত্মীয় স্বজন</a:t>
            </a:r>
          </a:p>
          <a:p>
            <a:r>
              <a:rPr lang="as-IN" sz="2400" dirty="0">
                <a:solidFill>
                  <a:srgbClr val="4A2E19"/>
                </a:solidFill>
                <a:latin typeface="Bangla" panose="03000603000000000000" pitchFamily="66" charset="0"/>
                <a:cs typeface="Bangla" panose="03000603000000000000" pitchFamily="66" charset="0"/>
              </a:rPr>
              <a:t>৪. সামাজিক</a:t>
            </a:r>
          </a:p>
          <a:p>
            <a:r>
              <a:rPr lang="as-IN" sz="2400" dirty="0">
                <a:solidFill>
                  <a:srgbClr val="4A2E19"/>
                </a:solidFill>
                <a:latin typeface="Bangla" panose="03000603000000000000" pitchFamily="66" charset="0"/>
                <a:cs typeface="Bangla" panose="03000603000000000000" pitchFamily="66" charset="0"/>
              </a:rPr>
              <a:t>৫. প্রাতিষ্ঠানিক প্রভৃতি</a:t>
            </a:r>
            <a:endParaRPr lang="as-IN" sz="2400" dirty="0">
              <a:solidFill>
                <a:srgbClr val="4A2E19"/>
              </a:solidFill>
              <a:highlight>
                <a:srgbClr val="FFFF00"/>
              </a:highlight>
              <a:latin typeface="Bangla" panose="03000603000000000000" pitchFamily="66" charset="0"/>
              <a:cs typeface="Bangla" panose="03000603000000000000" pitchFamily="66" charset="0"/>
            </a:endParaRPr>
          </a:p>
          <a:p>
            <a:r>
              <a:rPr lang="as-IN" sz="2400" dirty="0">
                <a:solidFill>
                  <a:srgbClr val="4A2E19"/>
                </a:solidFill>
                <a:highlight>
                  <a:srgbClr val="FFFF00"/>
                </a:highlight>
                <a:latin typeface="Bangla" panose="03000603000000000000" pitchFamily="66" charset="0"/>
                <a:cs typeface="Bangla" panose="03000603000000000000" pitchFamily="66" charset="0"/>
              </a:rPr>
              <a:t>উপরিউক্ত সকল ক্ষেত্রের জন্যই আল্লাহর পক্ষ থেকে নিয়ম বিধান দেয়া হয়েছে। সেসব নিয়ম বিধান যথাযথভাবে মেনেই আমাদেরকে মুয়ামেলাত নিশ্চিত করতে হবে</a:t>
            </a:r>
            <a:r>
              <a:rPr lang="as-IN" sz="2400" dirty="0">
                <a:highlight>
                  <a:srgbClr val="FFFF00"/>
                </a:highlight>
                <a:latin typeface="Bangla" panose="03000603000000000000" pitchFamily="66" charset="0"/>
                <a:cs typeface="Bangla" panose="03000603000000000000" pitchFamily="66" charset="0"/>
              </a:rPr>
              <a:t>।</a:t>
            </a:r>
          </a:p>
        </p:txBody>
      </p:sp>
    </p:spTree>
    <p:extLst>
      <p:ext uri="{BB962C8B-B14F-4D97-AF65-F5344CB8AC3E}">
        <p14:creationId xmlns:p14="http://schemas.microsoft.com/office/powerpoint/2010/main" val="1161042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9C9315B-9E1F-455C-8394-9AE1ACE29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7C5C6A8-3DFC-41EE-8BDC-AF44AF9FD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8528" y="685800"/>
            <a:ext cx="8826472"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FF8359D-4BB0-4D49-AB66-D057779748C3}"/>
              </a:ext>
            </a:extLst>
          </p:cNvPr>
          <p:cNvSpPr txBox="1"/>
          <p:nvPr/>
        </p:nvSpPr>
        <p:spPr>
          <a:xfrm>
            <a:off x="698528" y="685800"/>
            <a:ext cx="8140672" cy="4852182"/>
          </a:xfrm>
          <a:prstGeom prst="rect">
            <a:avLst/>
          </a:prstGeom>
        </p:spPr>
        <p:txBody>
          <a:bodyPr vert="horz" lIns="91440" tIns="45720" rIns="91440" bIns="45720" rtlCol="0">
            <a:normAutofit/>
          </a:bodyPr>
          <a:lstStyle/>
          <a:p>
            <a:pPr indent="-228600">
              <a:spcAft>
                <a:spcPts val="600"/>
              </a:spcAft>
              <a:buSzPct val="70000"/>
              <a:buFont typeface="Arial" panose="020B0604020202020204" pitchFamily="34" charset="0"/>
              <a:buChar char="•"/>
            </a:pPr>
            <a:endParaRPr lang="en-US" dirty="0">
              <a:solidFill>
                <a:schemeClr val="tx2"/>
              </a:solidFill>
              <a:latin typeface="+mj-lt"/>
            </a:endParaRPr>
          </a:p>
        </p:txBody>
      </p:sp>
      <p:pic>
        <p:nvPicPr>
          <p:cNvPr id="4" name="Picture 3">
            <a:extLst>
              <a:ext uri="{FF2B5EF4-FFF2-40B4-BE49-F238E27FC236}">
                <a16:creationId xmlns:a16="http://schemas.microsoft.com/office/drawing/2014/main" id="{C99CF4D2-5357-4A1E-B506-7238D3CD5AF9}"/>
              </a:ext>
            </a:extLst>
          </p:cNvPr>
          <p:cNvPicPr>
            <a:picLocks noChangeAspect="1"/>
          </p:cNvPicPr>
          <p:nvPr/>
        </p:nvPicPr>
        <p:blipFill>
          <a:blip r:embed="rId2"/>
          <a:stretch>
            <a:fillRect/>
          </a:stretch>
        </p:blipFill>
        <p:spPr>
          <a:xfrm>
            <a:off x="9815179" y="685800"/>
            <a:ext cx="268675" cy="1628335"/>
          </a:xfrm>
          <a:prstGeom prst="rect">
            <a:avLst/>
          </a:prstGeom>
        </p:spPr>
      </p:pic>
      <p:pic>
        <p:nvPicPr>
          <p:cNvPr id="3" name="Picture 2" descr="A picture containing sunset, light&#10;&#10;Description automatically generated">
            <a:extLst>
              <a:ext uri="{FF2B5EF4-FFF2-40B4-BE49-F238E27FC236}">
                <a16:creationId xmlns:a16="http://schemas.microsoft.com/office/drawing/2014/main" id="{5607189C-8F25-4072-9E61-65688C185CA1}"/>
              </a:ext>
            </a:extLst>
          </p:cNvPr>
          <p:cNvPicPr>
            <a:picLocks noChangeAspect="1"/>
          </p:cNvPicPr>
          <p:nvPr/>
        </p:nvPicPr>
        <p:blipFill rotWithShape="1">
          <a:blip r:embed="rId3">
            <a:extLst>
              <a:ext uri="{28A0092B-C50C-407E-A947-70E740481C1C}">
                <a14:useLocalDpi xmlns:a14="http://schemas.microsoft.com/office/drawing/2010/main" val="0"/>
              </a:ext>
            </a:extLst>
          </a:blip>
          <a:srcRect l="58824"/>
          <a:stretch/>
        </p:blipFill>
        <p:spPr>
          <a:xfrm>
            <a:off x="9800492" y="2614832"/>
            <a:ext cx="955795" cy="1628335"/>
          </a:xfrm>
          <a:prstGeom prst="rect">
            <a:avLst/>
          </a:prstGeom>
        </p:spPr>
      </p:pic>
      <p:pic>
        <p:nvPicPr>
          <p:cNvPr id="8" name="Picture 7" descr="Diagram, calendar&#10;&#10;Description automatically generated">
            <a:extLst>
              <a:ext uri="{FF2B5EF4-FFF2-40B4-BE49-F238E27FC236}">
                <a16:creationId xmlns:a16="http://schemas.microsoft.com/office/drawing/2014/main" id="{BFDC248F-C753-4779-81C9-D04DEB1B6A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5179" y="4830467"/>
            <a:ext cx="1692980" cy="1055131"/>
          </a:xfrm>
          <a:prstGeom prst="rect">
            <a:avLst/>
          </a:prstGeom>
        </p:spPr>
      </p:pic>
      <p:sp>
        <p:nvSpPr>
          <p:cNvPr id="12" name="TextBox 11">
            <a:extLst>
              <a:ext uri="{FF2B5EF4-FFF2-40B4-BE49-F238E27FC236}">
                <a16:creationId xmlns:a16="http://schemas.microsoft.com/office/drawing/2014/main" id="{89046AF2-1772-4E1B-8E65-DDD2BE6BDD39}"/>
              </a:ext>
            </a:extLst>
          </p:cNvPr>
          <p:cNvSpPr txBox="1"/>
          <p:nvPr/>
        </p:nvSpPr>
        <p:spPr>
          <a:xfrm>
            <a:off x="2293398" y="158234"/>
            <a:ext cx="6096000" cy="523220"/>
          </a:xfrm>
          <a:prstGeom prst="rect">
            <a:avLst/>
          </a:prstGeom>
          <a:noFill/>
        </p:spPr>
        <p:txBody>
          <a:bodyPr wrap="square">
            <a:spAutoFit/>
          </a:bodyPr>
          <a:lstStyle/>
          <a:p>
            <a:r>
              <a:rPr lang="as-IN" sz="2800" dirty="0">
                <a:solidFill>
                  <a:srgbClr val="A12C23"/>
                </a:solidFill>
                <a:latin typeface="Bangla" panose="03000603000000000000" pitchFamily="66" charset="0"/>
                <a:cs typeface="Bangla" panose="03000603000000000000" pitchFamily="66" charset="0"/>
              </a:rPr>
              <a:t>পরিকল্পনার আলোকে কাজ সফলতার কিছু টিপস-</a:t>
            </a:r>
          </a:p>
        </p:txBody>
      </p:sp>
      <p:sp>
        <p:nvSpPr>
          <p:cNvPr id="14" name="TextBox 13">
            <a:extLst>
              <a:ext uri="{FF2B5EF4-FFF2-40B4-BE49-F238E27FC236}">
                <a16:creationId xmlns:a16="http://schemas.microsoft.com/office/drawing/2014/main" id="{CF5A67E9-1D57-479E-9E42-A5381AF470AF}"/>
              </a:ext>
            </a:extLst>
          </p:cNvPr>
          <p:cNvSpPr txBox="1"/>
          <p:nvPr/>
        </p:nvSpPr>
        <p:spPr>
          <a:xfrm>
            <a:off x="698528" y="681454"/>
            <a:ext cx="8826472" cy="5632311"/>
          </a:xfrm>
          <a:prstGeom prst="rect">
            <a:avLst/>
          </a:prstGeom>
          <a:noFill/>
        </p:spPr>
        <p:txBody>
          <a:bodyPr wrap="square">
            <a:spAutoFit/>
          </a:bodyPr>
          <a:lstStyle/>
          <a:p>
            <a:r>
              <a:rPr lang="as-IN" sz="2000" dirty="0">
                <a:solidFill>
                  <a:srgbClr val="511F07"/>
                </a:solidFill>
                <a:latin typeface="Bangla" panose="03000603000000000000" pitchFamily="66" charset="0"/>
                <a:cs typeface="Bangla" panose="03000603000000000000" pitchFamily="66" charset="0"/>
              </a:rPr>
              <a:t>১। ভোরে কাজ শুরু করা</a:t>
            </a:r>
          </a:p>
          <a:p>
            <a:r>
              <a:rPr lang="as-IN" sz="2000" dirty="0">
                <a:solidFill>
                  <a:srgbClr val="2E31B8"/>
                </a:solidFill>
                <a:latin typeface="Bangla" panose="03000603000000000000" pitchFamily="66" charset="0"/>
                <a:cs typeface="Bangla" panose="03000603000000000000" pitchFamily="66" charset="0"/>
              </a:rPr>
              <a:t>সুন্নাহ অনুসরন, কাজের বারাকাহ ও সুস্থতার জন্য রাতের ঘুমকে সময় অনুযায়ী করে ভোরের কাজ শুরু করা।</a:t>
            </a:r>
          </a:p>
          <a:p>
            <a:r>
              <a:rPr lang="as-IN" sz="2000" dirty="0">
                <a:solidFill>
                  <a:srgbClr val="2E31B8"/>
                </a:solidFill>
                <a:latin typeface="Bangla" panose="03000603000000000000" pitchFamily="66" charset="0"/>
                <a:cs typeface="Bangla" panose="03000603000000000000" pitchFamily="66" charset="0"/>
              </a:rPr>
              <a:t>আল্লাহ </a:t>
            </a:r>
            <a:r>
              <a:rPr lang="en-US" sz="2000" dirty="0" err="1">
                <a:solidFill>
                  <a:srgbClr val="2E31B8"/>
                </a:solidFill>
                <a:latin typeface="Bangla" panose="03000603000000000000" pitchFamily="66" charset="0"/>
                <a:cs typeface="Bangla" panose="03000603000000000000" pitchFamily="66" charset="0"/>
              </a:rPr>
              <a:t>তা’আলা</a:t>
            </a:r>
            <a:r>
              <a:rPr lang="en-US" sz="2000" dirty="0">
                <a:solidFill>
                  <a:srgbClr val="2E31B8"/>
                </a:solidFill>
                <a:latin typeface="Bangla" panose="03000603000000000000" pitchFamily="66" charset="0"/>
                <a:cs typeface="Bangla" panose="03000603000000000000" pitchFamily="66" charset="0"/>
              </a:rPr>
              <a:t> </a:t>
            </a:r>
            <a:r>
              <a:rPr lang="en-US" sz="2000" dirty="0" err="1">
                <a:solidFill>
                  <a:srgbClr val="2E31B8"/>
                </a:solidFill>
                <a:latin typeface="Bangla" panose="03000603000000000000" pitchFamily="66" charset="0"/>
                <a:cs typeface="Bangla" panose="03000603000000000000" pitchFamily="66" charset="0"/>
              </a:rPr>
              <a:t>ইরশাদ</a:t>
            </a:r>
            <a:r>
              <a:rPr lang="en-US" sz="2000" dirty="0">
                <a:solidFill>
                  <a:srgbClr val="2E31B8"/>
                </a:solidFill>
                <a:latin typeface="Bangla" panose="03000603000000000000" pitchFamily="66" charset="0"/>
                <a:cs typeface="Bangla" panose="03000603000000000000" pitchFamily="66" charset="0"/>
              </a:rPr>
              <a:t> </a:t>
            </a:r>
            <a:r>
              <a:rPr lang="en-US" sz="2000" dirty="0" err="1">
                <a:solidFill>
                  <a:srgbClr val="2E31B8"/>
                </a:solidFill>
                <a:latin typeface="Bangla" panose="03000603000000000000" pitchFamily="66" charset="0"/>
                <a:cs typeface="Bangla" panose="03000603000000000000" pitchFamily="66" charset="0"/>
              </a:rPr>
              <a:t>করেছেন</a:t>
            </a:r>
            <a:r>
              <a:rPr lang="en-US" sz="2000" dirty="0">
                <a:solidFill>
                  <a:srgbClr val="2E31B8"/>
                </a:solidFill>
                <a:latin typeface="Bangla" panose="03000603000000000000" pitchFamily="66" charset="0"/>
                <a:cs typeface="Bangla" panose="03000603000000000000" pitchFamily="66" charset="0"/>
              </a:rPr>
              <a:t>-</a:t>
            </a:r>
            <a:endParaRPr lang="as-IN" sz="2000" dirty="0">
              <a:solidFill>
                <a:srgbClr val="2E31B8"/>
              </a:solidFill>
              <a:latin typeface="Bangla" panose="03000603000000000000" pitchFamily="66" charset="0"/>
              <a:cs typeface="Bangla" panose="03000603000000000000" pitchFamily="66" charset="0"/>
            </a:endParaRPr>
          </a:p>
          <a:p>
            <a:r>
              <a:rPr lang="as-IN" sz="2000" dirty="0">
                <a:solidFill>
                  <a:srgbClr val="2E31B8"/>
                </a:solidFill>
                <a:latin typeface="Bangla" panose="03000603000000000000" pitchFamily="66" charset="0"/>
                <a:cs typeface="Bangla" panose="03000603000000000000" pitchFamily="66" charset="0"/>
              </a:rPr>
              <a:t>,</a:t>
            </a:r>
            <a:r>
              <a:rPr lang="ar-AE" sz="2000" dirty="0">
                <a:solidFill>
                  <a:srgbClr val="2E31B8"/>
                </a:solidFill>
                <a:latin typeface="Bangla" panose="03000603000000000000" pitchFamily="66" charset="0"/>
              </a:rPr>
              <a:t>اللهُ الَّذِيْ جَعَلَ لَكُمُ اللَّيْلَ لِتَسْكُنُوْا فِيْهِ وَالنَّهَارَ مُبْصِرًا- </a:t>
            </a:r>
          </a:p>
          <a:p>
            <a:r>
              <a:rPr lang="ar-AE" sz="2000" dirty="0">
                <a:solidFill>
                  <a:srgbClr val="2E31B8"/>
                </a:solidFill>
                <a:latin typeface="Bangla" panose="03000603000000000000" pitchFamily="66" charset="0"/>
              </a:rPr>
              <a:t>‘</a:t>
            </a:r>
            <a:r>
              <a:rPr lang="as-IN" sz="2000" dirty="0">
                <a:solidFill>
                  <a:srgbClr val="2E31B8"/>
                </a:solidFill>
                <a:latin typeface="Bangla" panose="03000603000000000000" pitchFamily="66" charset="0"/>
                <a:cs typeface="Bangla" panose="03000603000000000000" pitchFamily="66" charset="0"/>
              </a:rPr>
              <a:t>আল্লাহ যিনি তোমাদের জন্য রাত্রি বানিয়েছেন যাতে তোমরা তাতে প্রশান্তি লাভ করতে পার, আর দিনকে করেছেন আলোকময়’ (মুমিনঃ৬১)।</a:t>
            </a:r>
            <a:endParaRPr lang="en-US" sz="2000" dirty="0">
              <a:solidFill>
                <a:srgbClr val="2E31B8"/>
              </a:solidFill>
              <a:latin typeface="Bangla" panose="03000603000000000000" pitchFamily="66" charset="0"/>
              <a:cs typeface="Bangla" panose="03000603000000000000" pitchFamily="66" charset="0"/>
            </a:endParaRPr>
          </a:p>
          <a:p>
            <a:r>
              <a:rPr lang="as-IN" sz="2000" dirty="0">
                <a:solidFill>
                  <a:srgbClr val="2E31B8"/>
                </a:solidFill>
                <a:latin typeface="Bangla" panose="03000603000000000000" pitchFamily="66" charset="0"/>
                <a:cs typeface="Bangla" panose="03000603000000000000" pitchFamily="66" charset="0"/>
              </a:rPr>
              <a:t>সাখর আল গামিদী নবী সাল্লাল্লাহু আলাইহি ওয়া সাল্লাম থেকে বর্ণনা করেন যে তিনি বলেছেন: হে আল্লাহ আপনি দিনের অগ্রভাগে আমার উম্মাতের জন্য বরকত দিন৷ এবং তিনি যখন কোন ছোট বাহিনী কিংবা বড় দলকে অভিযানে পাঠাতেন, তাদের দিনের অগ্রভাগে পাঠাতেন৷ আর সাখর একজন ব্যবসায়ী ব্যক্তি ছিলেন৷ তিনি দিনের প্রথমভাগ থেকেই ব্যবসা পরিচালনা করতেন, ফলে তিনি ধনাঢ্য হয়ে ওঠেন এবং তার সম্পদ বৃদ্ধি পায়৷আহমদ ও সুনান গ্রন্থসমূহের প্রণেতাগণ কর্তৃক বর্ণিত৷</a:t>
            </a:r>
          </a:p>
          <a:p>
            <a:r>
              <a:rPr lang="as-IN" sz="2000" dirty="0">
                <a:solidFill>
                  <a:srgbClr val="2E31B8"/>
                </a:solidFill>
                <a:latin typeface="Bangla" panose="03000603000000000000" pitchFamily="66" charset="0"/>
                <a:cs typeface="Bangla" panose="03000603000000000000" pitchFamily="66" charset="0"/>
              </a:rPr>
              <a:t>আর তিনি [রাসূলুল্লাহ সাল্লাল্লাহু আলাইহি ওয়া সাল্লাম] এশা বিলম্বিত করাকে পছন্দ করতেন,…আর তিনি এর পূর্বে ঘুমকে এবং এর পরে কথাবার্তাকে অপছন্দ করতেন৷ বুখারী, মুসলিম৷</a:t>
            </a:r>
            <a:endParaRPr lang="en-US" sz="2000" dirty="0">
              <a:solidFill>
                <a:srgbClr val="2E31B8"/>
              </a:solidFill>
              <a:latin typeface="Bangla" panose="03000603000000000000" pitchFamily="66" charset="0"/>
              <a:cs typeface="Bangla" panose="03000603000000000000" pitchFamily="66" charset="0"/>
            </a:endParaRPr>
          </a:p>
          <a:p>
            <a:r>
              <a:rPr lang="as-IN" sz="2000" dirty="0">
                <a:solidFill>
                  <a:srgbClr val="511F07"/>
                </a:solidFill>
                <a:latin typeface="Bangla" panose="03000603000000000000" pitchFamily="66" charset="0"/>
                <a:cs typeface="Bangla" panose="03000603000000000000" pitchFamily="66" charset="0"/>
              </a:rPr>
              <a:t>২। নিয়মিত ও যত্নের সাথে আমল করা</a:t>
            </a:r>
          </a:p>
          <a:p>
            <a:r>
              <a:rPr lang="as-IN" sz="2000" dirty="0">
                <a:solidFill>
                  <a:srgbClr val="2E31B8"/>
                </a:solidFill>
                <a:latin typeface="Bangla" panose="03000603000000000000" pitchFamily="66" charset="0"/>
                <a:cs typeface="Bangla" panose="03000603000000000000" pitchFamily="66" charset="0"/>
              </a:rPr>
              <a:t>আল্লাহর রাসূল সাল্লাল্লাহু আলাইহি ওয়া সাল্লাম বলেন:</a:t>
            </a:r>
          </a:p>
          <a:p>
            <a:r>
              <a:rPr lang="as-IN" sz="2000" dirty="0">
                <a:solidFill>
                  <a:srgbClr val="2E31B8"/>
                </a:solidFill>
                <a:latin typeface="Bangla" panose="03000603000000000000" pitchFamily="66" charset="0"/>
                <a:cs typeface="Bangla" panose="03000603000000000000" pitchFamily="66" charset="0"/>
              </a:rPr>
              <a:t>আল্লাহর কাছে সবচেয়ে পছন্দনীয় সে সমস্ত আমল, যা অল্প হলেও নিয়মিত করা হয়৷ বুখারী, মুসলিম৷</a:t>
            </a:r>
          </a:p>
          <a:p>
            <a:r>
              <a:rPr lang="as-IN" sz="2000" dirty="0">
                <a:solidFill>
                  <a:srgbClr val="2E31B8"/>
                </a:solidFill>
                <a:latin typeface="Bangla" panose="03000603000000000000" pitchFamily="66" charset="0"/>
                <a:cs typeface="Bangla" panose="03000603000000000000" pitchFamily="66" charset="0"/>
              </a:rPr>
              <a:t>নবীজি বলেন, ‘তোমরা যখন কোন কাজ করবে, তা সুন্দরভাবে সম্পন্ন করবে’। (বাইহাকি)</a:t>
            </a:r>
          </a:p>
          <a:p>
            <a:endParaRPr lang="as-IN" sz="2000" dirty="0">
              <a:solidFill>
                <a:srgbClr val="2E31B8"/>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751629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9C9315B-9E1F-455C-8394-9AE1ACE29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7C5C6A8-3DFC-41EE-8BDC-AF44AF9FD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8528" y="685800"/>
            <a:ext cx="8826472"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FF8359D-4BB0-4D49-AB66-D057779748C3}"/>
              </a:ext>
            </a:extLst>
          </p:cNvPr>
          <p:cNvSpPr txBox="1"/>
          <p:nvPr/>
        </p:nvSpPr>
        <p:spPr>
          <a:xfrm>
            <a:off x="698528" y="685800"/>
            <a:ext cx="8140672" cy="4852182"/>
          </a:xfrm>
          <a:prstGeom prst="rect">
            <a:avLst/>
          </a:prstGeom>
        </p:spPr>
        <p:txBody>
          <a:bodyPr vert="horz" lIns="91440" tIns="45720" rIns="91440" bIns="45720" rtlCol="0">
            <a:normAutofit/>
          </a:bodyPr>
          <a:lstStyle/>
          <a:p>
            <a:pPr indent="-228600">
              <a:spcAft>
                <a:spcPts val="600"/>
              </a:spcAft>
              <a:buSzPct val="70000"/>
              <a:buFont typeface="Arial" panose="020B0604020202020204" pitchFamily="34" charset="0"/>
              <a:buChar char="•"/>
            </a:pPr>
            <a:endParaRPr lang="en-US" dirty="0">
              <a:solidFill>
                <a:schemeClr val="tx2"/>
              </a:solidFill>
              <a:latin typeface="+mj-lt"/>
            </a:endParaRPr>
          </a:p>
        </p:txBody>
      </p:sp>
      <p:pic>
        <p:nvPicPr>
          <p:cNvPr id="4" name="Picture 3">
            <a:extLst>
              <a:ext uri="{FF2B5EF4-FFF2-40B4-BE49-F238E27FC236}">
                <a16:creationId xmlns:a16="http://schemas.microsoft.com/office/drawing/2014/main" id="{C99CF4D2-5357-4A1E-B506-7238D3CD5AF9}"/>
              </a:ext>
            </a:extLst>
          </p:cNvPr>
          <p:cNvPicPr>
            <a:picLocks noChangeAspect="1"/>
          </p:cNvPicPr>
          <p:nvPr/>
        </p:nvPicPr>
        <p:blipFill>
          <a:blip r:embed="rId2"/>
          <a:stretch>
            <a:fillRect/>
          </a:stretch>
        </p:blipFill>
        <p:spPr>
          <a:xfrm>
            <a:off x="9815179" y="685800"/>
            <a:ext cx="268675" cy="1628335"/>
          </a:xfrm>
          <a:prstGeom prst="rect">
            <a:avLst/>
          </a:prstGeom>
        </p:spPr>
      </p:pic>
      <p:pic>
        <p:nvPicPr>
          <p:cNvPr id="3" name="Picture 2" descr="A picture containing sunset, light&#10;&#10;Description automatically generated">
            <a:extLst>
              <a:ext uri="{FF2B5EF4-FFF2-40B4-BE49-F238E27FC236}">
                <a16:creationId xmlns:a16="http://schemas.microsoft.com/office/drawing/2014/main" id="{5607189C-8F25-4072-9E61-65688C185CA1}"/>
              </a:ext>
            </a:extLst>
          </p:cNvPr>
          <p:cNvPicPr>
            <a:picLocks noChangeAspect="1"/>
          </p:cNvPicPr>
          <p:nvPr/>
        </p:nvPicPr>
        <p:blipFill rotWithShape="1">
          <a:blip r:embed="rId3">
            <a:extLst>
              <a:ext uri="{28A0092B-C50C-407E-A947-70E740481C1C}">
                <a14:useLocalDpi xmlns:a14="http://schemas.microsoft.com/office/drawing/2010/main" val="0"/>
              </a:ext>
            </a:extLst>
          </a:blip>
          <a:srcRect l="58824"/>
          <a:stretch/>
        </p:blipFill>
        <p:spPr>
          <a:xfrm>
            <a:off x="9800492" y="2614832"/>
            <a:ext cx="955795" cy="1628335"/>
          </a:xfrm>
          <a:prstGeom prst="rect">
            <a:avLst/>
          </a:prstGeom>
        </p:spPr>
      </p:pic>
      <p:pic>
        <p:nvPicPr>
          <p:cNvPr id="8" name="Picture 7" descr="Diagram, calendar&#10;&#10;Description automatically generated">
            <a:extLst>
              <a:ext uri="{FF2B5EF4-FFF2-40B4-BE49-F238E27FC236}">
                <a16:creationId xmlns:a16="http://schemas.microsoft.com/office/drawing/2014/main" id="{BFDC248F-C753-4779-81C9-D04DEB1B6A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5179" y="4830467"/>
            <a:ext cx="1692980" cy="1055131"/>
          </a:xfrm>
          <a:prstGeom prst="rect">
            <a:avLst/>
          </a:prstGeom>
        </p:spPr>
      </p:pic>
      <p:sp>
        <p:nvSpPr>
          <p:cNvPr id="12" name="TextBox 11">
            <a:extLst>
              <a:ext uri="{FF2B5EF4-FFF2-40B4-BE49-F238E27FC236}">
                <a16:creationId xmlns:a16="http://schemas.microsoft.com/office/drawing/2014/main" id="{89046AF2-1772-4E1B-8E65-DDD2BE6BDD39}"/>
              </a:ext>
            </a:extLst>
          </p:cNvPr>
          <p:cNvSpPr txBox="1"/>
          <p:nvPr/>
        </p:nvSpPr>
        <p:spPr>
          <a:xfrm>
            <a:off x="2293398" y="158234"/>
            <a:ext cx="6096000" cy="523220"/>
          </a:xfrm>
          <a:prstGeom prst="rect">
            <a:avLst/>
          </a:prstGeom>
          <a:noFill/>
        </p:spPr>
        <p:txBody>
          <a:bodyPr wrap="square">
            <a:spAutoFit/>
          </a:bodyPr>
          <a:lstStyle/>
          <a:p>
            <a:r>
              <a:rPr lang="as-IN" sz="2800" dirty="0">
                <a:solidFill>
                  <a:srgbClr val="A12C23"/>
                </a:solidFill>
                <a:latin typeface="Bangla" panose="03000603000000000000" pitchFamily="66" charset="0"/>
                <a:cs typeface="Bangla" panose="03000603000000000000" pitchFamily="66" charset="0"/>
              </a:rPr>
              <a:t>পরিকল্পনার আলোকে কাজ সফলতার কিছু টিপস-</a:t>
            </a:r>
          </a:p>
        </p:txBody>
      </p:sp>
      <p:sp>
        <p:nvSpPr>
          <p:cNvPr id="14" name="TextBox 13">
            <a:extLst>
              <a:ext uri="{FF2B5EF4-FFF2-40B4-BE49-F238E27FC236}">
                <a16:creationId xmlns:a16="http://schemas.microsoft.com/office/drawing/2014/main" id="{CF5A67E9-1D57-479E-9E42-A5381AF470AF}"/>
              </a:ext>
            </a:extLst>
          </p:cNvPr>
          <p:cNvSpPr txBox="1"/>
          <p:nvPr/>
        </p:nvSpPr>
        <p:spPr>
          <a:xfrm>
            <a:off x="698528" y="681454"/>
            <a:ext cx="8826472" cy="4401205"/>
          </a:xfrm>
          <a:prstGeom prst="rect">
            <a:avLst/>
          </a:prstGeom>
          <a:noFill/>
        </p:spPr>
        <p:txBody>
          <a:bodyPr wrap="square">
            <a:spAutoFit/>
          </a:bodyPr>
          <a:lstStyle/>
          <a:p>
            <a:r>
              <a:rPr lang="as-IN" sz="2000" dirty="0">
                <a:solidFill>
                  <a:srgbClr val="2E31B8"/>
                </a:solidFill>
                <a:latin typeface="Bangla" panose="03000603000000000000" pitchFamily="66" charset="0"/>
                <a:cs typeface="Bangla" panose="03000603000000000000" pitchFamily="66" charset="0"/>
              </a:rPr>
              <a:t>৩। সামর্থ অনুসারে ও ভারসাম্যপূর্ণ আমল করা</a:t>
            </a:r>
          </a:p>
          <a:p>
            <a:r>
              <a:rPr lang="as-IN" sz="2000" dirty="0">
                <a:solidFill>
                  <a:srgbClr val="2E31B8"/>
                </a:solidFill>
                <a:latin typeface="Bangla" panose="03000603000000000000" pitchFamily="66" charset="0"/>
                <a:cs typeface="Bangla" panose="03000603000000000000" pitchFamily="66" charset="0"/>
              </a:rPr>
              <a:t>নবীজি বলেন, ‘তোমাদের প্রত্যেকের ওপর সাদাকা আবশ্যক। সাহাবায়ে কেরাম বললেন, কেউ যদি সাদাকা করার মতো কিছু না পায়? নবীজি বললেন, সে নিজ হাতে কামাই করবে। এতে সে নিজেও লাভবান হবে, সাদাকাও করতে পারবে। তারা বললেন, যদি তা করতে সক্ষম না হয়? তিনি বললেন, গরিব-দুঃখীদের সাহায্য করবে। তারা বললেন, যদি তা করতে না পারে? তিনি বললেন, সৎ কাজের আদেশ করবে। তারা বললেন, যদি তাও করতে না পারে? নবীজি বললেন, তাহলে সে মন্দ কাজ থেকে বিরত থাকবে, এটাই তার জন্য সাদাকা হবে। (সহিহ বুখারি, হাদিস নং ৬০২২)</a:t>
            </a:r>
          </a:p>
          <a:p>
            <a:r>
              <a:rPr lang="as-IN" sz="2000" dirty="0">
                <a:solidFill>
                  <a:srgbClr val="2E31B8"/>
                </a:solidFill>
                <a:latin typeface="Bangla" panose="03000603000000000000" pitchFamily="66" charset="0"/>
                <a:cs typeface="Bangla" panose="03000603000000000000" pitchFamily="66" charset="0"/>
              </a:rPr>
              <a:t>‘তাদের মধ্যে রয়েছে এমন মানুষ, যাদের ব্যবসা-বাণিজ্য এবং ক্রয়-বিক্রয় আল্লাহর স্মরণ থেকে বিরত রাখতে পারে না’। (সুরা নুর, আয়াত ৩৮)</a:t>
            </a:r>
          </a:p>
          <a:p>
            <a:r>
              <a:rPr lang="as-IN" sz="2000" dirty="0">
                <a:solidFill>
                  <a:srgbClr val="A12C23"/>
                </a:solidFill>
                <a:latin typeface="Bangla" panose="03000603000000000000" pitchFamily="66" charset="0"/>
                <a:cs typeface="Bangla" panose="03000603000000000000" pitchFamily="66" charset="0"/>
              </a:rPr>
              <a:t>অবশ্য এসব হক আদায় করতে গিয়েও বাড়াবাড়ি করা যাবে না। কারণ, একদিকে সময় বেশি দিলে আবশ্যিকভাবেই অন্যদিকে সময় কম পড়বে। এই জন্য সময় এবং কার কতটুকু হক এই ব্যাপারে সবার পরিষ্কার ধারণা থাকা উচিত। কুরআনুল কারিমের এই আয়াতও সুষম বণ্টনের প্রতি ইঙ্গিত প্রদান করে। ইরশাদ হচ্ছে, </a:t>
            </a:r>
            <a:r>
              <a:rPr lang="as-IN" sz="2000" dirty="0">
                <a:solidFill>
                  <a:srgbClr val="2E31B8"/>
                </a:solidFill>
                <a:latin typeface="Bangla" panose="03000603000000000000" pitchFamily="66" charset="0"/>
                <a:cs typeface="Bangla" panose="03000603000000000000" pitchFamily="66" charset="0"/>
              </a:rPr>
              <a:t>‘তোমরা মাপের ব্যাপারে অন্যায় করো না। ন্যায়ের সাথে মাপ ঠিক রেখো এবং মাপে কম দিয়ো না।’ (সুরা রাহমান, আয়াত ৮-৯)</a:t>
            </a:r>
          </a:p>
        </p:txBody>
      </p:sp>
    </p:spTree>
    <p:extLst>
      <p:ext uri="{BB962C8B-B14F-4D97-AF65-F5344CB8AC3E}">
        <p14:creationId xmlns:p14="http://schemas.microsoft.com/office/powerpoint/2010/main" val="1085255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9C9315B-9E1F-455C-8394-9AE1ACE29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7C5C6A8-3DFC-41EE-8BDC-AF44AF9FD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8528" y="685800"/>
            <a:ext cx="8826472"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FF8359D-4BB0-4D49-AB66-D057779748C3}"/>
              </a:ext>
            </a:extLst>
          </p:cNvPr>
          <p:cNvSpPr txBox="1"/>
          <p:nvPr/>
        </p:nvSpPr>
        <p:spPr>
          <a:xfrm>
            <a:off x="698528" y="685800"/>
            <a:ext cx="8140672" cy="4852182"/>
          </a:xfrm>
          <a:prstGeom prst="rect">
            <a:avLst/>
          </a:prstGeom>
        </p:spPr>
        <p:txBody>
          <a:bodyPr vert="horz" lIns="91440" tIns="45720" rIns="91440" bIns="45720" rtlCol="0">
            <a:normAutofit/>
          </a:bodyPr>
          <a:lstStyle/>
          <a:p>
            <a:pPr indent="-228600">
              <a:spcAft>
                <a:spcPts val="600"/>
              </a:spcAft>
              <a:buSzPct val="70000"/>
              <a:buFont typeface="Arial" panose="020B0604020202020204" pitchFamily="34" charset="0"/>
              <a:buChar char="•"/>
            </a:pPr>
            <a:endParaRPr lang="en-US" dirty="0">
              <a:solidFill>
                <a:schemeClr val="tx2"/>
              </a:solidFill>
              <a:latin typeface="+mj-lt"/>
            </a:endParaRPr>
          </a:p>
        </p:txBody>
      </p:sp>
      <p:pic>
        <p:nvPicPr>
          <p:cNvPr id="4" name="Picture 3">
            <a:extLst>
              <a:ext uri="{FF2B5EF4-FFF2-40B4-BE49-F238E27FC236}">
                <a16:creationId xmlns:a16="http://schemas.microsoft.com/office/drawing/2014/main" id="{C99CF4D2-5357-4A1E-B506-7238D3CD5AF9}"/>
              </a:ext>
            </a:extLst>
          </p:cNvPr>
          <p:cNvPicPr>
            <a:picLocks noChangeAspect="1"/>
          </p:cNvPicPr>
          <p:nvPr/>
        </p:nvPicPr>
        <p:blipFill>
          <a:blip r:embed="rId2"/>
          <a:stretch>
            <a:fillRect/>
          </a:stretch>
        </p:blipFill>
        <p:spPr>
          <a:xfrm>
            <a:off x="9815179" y="685800"/>
            <a:ext cx="268675" cy="1628335"/>
          </a:xfrm>
          <a:prstGeom prst="rect">
            <a:avLst/>
          </a:prstGeom>
        </p:spPr>
      </p:pic>
      <p:pic>
        <p:nvPicPr>
          <p:cNvPr id="3" name="Picture 2" descr="A picture containing sunset, light&#10;&#10;Description automatically generated">
            <a:extLst>
              <a:ext uri="{FF2B5EF4-FFF2-40B4-BE49-F238E27FC236}">
                <a16:creationId xmlns:a16="http://schemas.microsoft.com/office/drawing/2014/main" id="{5607189C-8F25-4072-9E61-65688C185CA1}"/>
              </a:ext>
            </a:extLst>
          </p:cNvPr>
          <p:cNvPicPr>
            <a:picLocks noChangeAspect="1"/>
          </p:cNvPicPr>
          <p:nvPr/>
        </p:nvPicPr>
        <p:blipFill rotWithShape="1">
          <a:blip r:embed="rId3">
            <a:extLst>
              <a:ext uri="{28A0092B-C50C-407E-A947-70E740481C1C}">
                <a14:useLocalDpi xmlns:a14="http://schemas.microsoft.com/office/drawing/2010/main" val="0"/>
              </a:ext>
            </a:extLst>
          </a:blip>
          <a:srcRect l="58824"/>
          <a:stretch/>
        </p:blipFill>
        <p:spPr>
          <a:xfrm>
            <a:off x="9800492" y="2614832"/>
            <a:ext cx="955795" cy="1628335"/>
          </a:xfrm>
          <a:prstGeom prst="rect">
            <a:avLst/>
          </a:prstGeom>
        </p:spPr>
      </p:pic>
      <p:pic>
        <p:nvPicPr>
          <p:cNvPr id="8" name="Picture 7" descr="Diagram, calendar&#10;&#10;Description automatically generated">
            <a:extLst>
              <a:ext uri="{FF2B5EF4-FFF2-40B4-BE49-F238E27FC236}">
                <a16:creationId xmlns:a16="http://schemas.microsoft.com/office/drawing/2014/main" id="{BFDC248F-C753-4779-81C9-D04DEB1B6A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5179" y="4830467"/>
            <a:ext cx="1692980" cy="1055131"/>
          </a:xfrm>
          <a:prstGeom prst="rect">
            <a:avLst/>
          </a:prstGeom>
        </p:spPr>
      </p:pic>
      <p:sp>
        <p:nvSpPr>
          <p:cNvPr id="12" name="TextBox 11">
            <a:extLst>
              <a:ext uri="{FF2B5EF4-FFF2-40B4-BE49-F238E27FC236}">
                <a16:creationId xmlns:a16="http://schemas.microsoft.com/office/drawing/2014/main" id="{89046AF2-1772-4E1B-8E65-DDD2BE6BDD39}"/>
              </a:ext>
            </a:extLst>
          </p:cNvPr>
          <p:cNvSpPr txBox="1"/>
          <p:nvPr/>
        </p:nvSpPr>
        <p:spPr>
          <a:xfrm>
            <a:off x="2293398" y="158234"/>
            <a:ext cx="6096000" cy="523220"/>
          </a:xfrm>
          <a:prstGeom prst="rect">
            <a:avLst/>
          </a:prstGeom>
          <a:noFill/>
        </p:spPr>
        <p:txBody>
          <a:bodyPr wrap="square">
            <a:spAutoFit/>
          </a:bodyPr>
          <a:lstStyle/>
          <a:p>
            <a:r>
              <a:rPr lang="as-IN" sz="2800" dirty="0">
                <a:solidFill>
                  <a:srgbClr val="A12C23"/>
                </a:solidFill>
                <a:latin typeface="Bangla" panose="03000603000000000000" pitchFamily="66" charset="0"/>
                <a:cs typeface="Bangla" panose="03000603000000000000" pitchFamily="66" charset="0"/>
              </a:rPr>
              <a:t>পরিকল্পনার আলোকে কাজ সফলতার কিছু টিপস-</a:t>
            </a:r>
          </a:p>
        </p:txBody>
      </p:sp>
      <p:sp>
        <p:nvSpPr>
          <p:cNvPr id="11" name="TextBox 10">
            <a:extLst>
              <a:ext uri="{FF2B5EF4-FFF2-40B4-BE49-F238E27FC236}">
                <a16:creationId xmlns:a16="http://schemas.microsoft.com/office/drawing/2014/main" id="{32520C20-DF7F-4E33-800F-38B73B4D96C0}"/>
              </a:ext>
            </a:extLst>
          </p:cNvPr>
          <p:cNvSpPr txBox="1"/>
          <p:nvPr/>
        </p:nvSpPr>
        <p:spPr>
          <a:xfrm>
            <a:off x="698527" y="681454"/>
            <a:ext cx="8826471" cy="4708981"/>
          </a:xfrm>
          <a:prstGeom prst="rect">
            <a:avLst/>
          </a:prstGeom>
          <a:noFill/>
        </p:spPr>
        <p:txBody>
          <a:bodyPr wrap="square">
            <a:spAutoFit/>
          </a:bodyPr>
          <a:lstStyle/>
          <a:p>
            <a:r>
              <a:rPr lang="as-IN" sz="2000" dirty="0">
                <a:solidFill>
                  <a:srgbClr val="2E31B8"/>
                </a:solidFill>
                <a:latin typeface="Bangla" panose="03000603000000000000" pitchFamily="66" charset="0"/>
                <a:cs typeface="Bangla" panose="03000603000000000000" pitchFamily="66" charset="0"/>
              </a:rPr>
              <a:t>৪। কুর’আনে বিশেষ কিছু নির্দেশনার অনুসরন করা</a:t>
            </a:r>
          </a:p>
          <a:p>
            <a:r>
              <a:rPr lang="as-IN" sz="2000" dirty="0">
                <a:solidFill>
                  <a:srgbClr val="2E31B8"/>
                </a:solidFill>
                <a:latin typeface="Bangla" panose="03000603000000000000" pitchFamily="66" charset="0"/>
                <a:cs typeface="Bangla" panose="03000603000000000000" pitchFamily="66" charset="0"/>
              </a:rPr>
              <a:t>আল্লাহ তাআলা কুরআনে যে দশটি হকের কথা উল্লেখ করেছেন, সেগুলোর ব্যাপারে মুসলমানদের কখনোই বিস্মৃত হওয়া উচিত নয়। ইরশাদ হচ্ছে, ‘আর তোমরা আল্লাহর এবাদত করো, তার সাথে কোনো কিছু শরিক করো না, পিতামাতার সাথে সদ্ব্যবহার করো এবং আত্মীয়-স্বজন, এতিম-মিসকিন, কাছের প্রতিবেশি, দূরের প্রতিবেশি, ঘনিষ্ট সহচর, পথিকজন, তোমাদের দাস-দাসীর সাথেও (ভালো ব্যাবহার করো)। (সুরা নিসা</a:t>
            </a:r>
            <a:r>
              <a:rPr lang="en-US" sz="2000" dirty="0">
                <a:solidFill>
                  <a:srgbClr val="2E31B8"/>
                </a:solidFill>
                <a:latin typeface="Bangla" panose="03000603000000000000" pitchFamily="66" charset="0"/>
                <a:cs typeface="Bangla" panose="03000603000000000000" pitchFamily="66" charset="0"/>
              </a:rPr>
              <a:t>ঃ</a:t>
            </a:r>
            <a:r>
              <a:rPr lang="as-IN" sz="2000" dirty="0">
                <a:solidFill>
                  <a:srgbClr val="2E31B8"/>
                </a:solidFill>
                <a:latin typeface="Bangla" panose="03000603000000000000" pitchFamily="66" charset="0"/>
                <a:cs typeface="Bangla" panose="03000603000000000000" pitchFamily="66" charset="0"/>
              </a:rPr>
              <a:t> ৩৬)</a:t>
            </a:r>
          </a:p>
          <a:p>
            <a:r>
              <a:rPr lang="as-IN" sz="2000" dirty="0">
                <a:solidFill>
                  <a:srgbClr val="2E31B8"/>
                </a:solidFill>
                <a:latin typeface="Bangla" panose="03000603000000000000" pitchFamily="66" charset="0"/>
                <a:cs typeface="Bangla" panose="03000603000000000000" pitchFamily="66" charset="0"/>
              </a:rPr>
              <a:t>আবূ হুরাইরা (রাঃ) হতে বর্ণিত আছে, তিনি বলেন, রাসূলুল্লাহ সাল্লাল্লাহু আলাইহি ওয়াসাল্লাম বলেছেনঃ  এমন কে আছে যে আমার নিকট হতে এ কথাগুলো গ্রহণ করবে এবং সে মুতাবিক নিজেও আমল করবে অথবা এমন কাউকে শিক্ষা দিবে যে অনুরূপ আমল করবে? আবূ হুরাইরা (রাঃ) বলেন, আমি বললাম, হে আল্লাহর রাসূল (সাল্লাল্লাহু আলাইহি ওয়াসাল্লাম)। আমি আছি। অতঃপর তিনি আমার হাত ধরলেন এবং গুনে গুনে এ পাঁচটি কথা বললেনঃ </a:t>
            </a:r>
          </a:p>
          <a:p>
            <a:r>
              <a:rPr lang="as-IN" sz="2000" dirty="0">
                <a:solidFill>
                  <a:srgbClr val="2E31B8"/>
                </a:solidFill>
                <a:latin typeface="Bangla" panose="03000603000000000000" pitchFamily="66" charset="0"/>
                <a:cs typeface="Bangla" panose="03000603000000000000" pitchFamily="66" charset="0"/>
              </a:rPr>
              <a:t>তুমি হারাম সমুহ হতে বিরত থাকলে লোকদের মধ্যে সর্বাপেক্ষা বড় আবিদ বলে গণ্য হবে; তোমার ভাগ্যে আল্লাহ তা'আলা যা নির্ধারিত করে রেখেছেন তাতে খুশি থাকলে লোকদের মধ্যে সর্বাপেক্ষা স্বনির্ভর বলে গণ্য হবে; প্রতিবেশীর সাথে ভদ্র আচরণ করলে প্রকৃত মুমিন হতে পারবে; যা নিজের জন্য পছন্দ কর তা-ই অন্যের জন্যও পছন্দ করতে পারলে প্রকৃত মুসলমান হতে পারবে এবং অধিক হাসা থেকে বিরত থাক। কেননা অতিরিক্ত হাস্য-কৌতুক হৃদয়কে মৃতবৎ করে দেয়।(তিরমিজি ২৩০৫)</a:t>
            </a:r>
          </a:p>
        </p:txBody>
      </p:sp>
    </p:spTree>
    <p:extLst>
      <p:ext uri="{BB962C8B-B14F-4D97-AF65-F5344CB8AC3E}">
        <p14:creationId xmlns:p14="http://schemas.microsoft.com/office/powerpoint/2010/main" val="1018621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9C9315B-9E1F-455C-8394-9AE1ACE29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7C5C6A8-3DFC-41EE-8BDC-AF44AF9FD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8528" y="685800"/>
            <a:ext cx="8826472"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FF8359D-4BB0-4D49-AB66-D057779748C3}"/>
              </a:ext>
            </a:extLst>
          </p:cNvPr>
          <p:cNvSpPr txBox="1"/>
          <p:nvPr/>
        </p:nvSpPr>
        <p:spPr>
          <a:xfrm>
            <a:off x="698528" y="685800"/>
            <a:ext cx="8140672" cy="4852182"/>
          </a:xfrm>
          <a:prstGeom prst="rect">
            <a:avLst/>
          </a:prstGeom>
        </p:spPr>
        <p:txBody>
          <a:bodyPr vert="horz" lIns="91440" tIns="45720" rIns="91440" bIns="45720" rtlCol="0">
            <a:normAutofit/>
          </a:bodyPr>
          <a:lstStyle/>
          <a:p>
            <a:pPr indent="-228600">
              <a:spcAft>
                <a:spcPts val="600"/>
              </a:spcAft>
              <a:buSzPct val="70000"/>
              <a:buFont typeface="Arial" panose="020B0604020202020204" pitchFamily="34" charset="0"/>
              <a:buChar char="•"/>
            </a:pPr>
            <a:endParaRPr lang="en-US" dirty="0">
              <a:solidFill>
                <a:schemeClr val="tx2"/>
              </a:solidFill>
              <a:latin typeface="+mj-lt"/>
            </a:endParaRPr>
          </a:p>
        </p:txBody>
      </p:sp>
      <p:pic>
        <p:nvPicPr>
          <p:cNvPr id="4" name="Picture 3">
            <a:extLst>
              <a:ext uri="{FF2B5EF4-FFF2-40B4-BE49-F238E27FC236}">
                <a16:creationId xmlns:a16="http://schemas.microsoft.com/office/drawing/2014/main" id="{C99CF4D2-5357-4A1E-B506-7238D3CD5AF9}"/>
              </a:ext>
            </a:extLst>
          </p:cNvPr>
          <p:cNvPicPr>
            <a:picLocks noChangeAspect="1"/>
          </p:cNvPicPr>
          <p:nvPr/>
        </p:nvPicPr>
        <p:blipFill>
          <a:blip r:embed="rId2"/>
          <a:stretch>
            <a:fillRect/>
          </a:stretch>
        </p:blipFill>
        <p:spPr>
          <a:xfrm>
            <a:off x="9815179" y="685800"/>
            <a:ext cx="268675" cy="1628335"/>
          </a:xfrm>
          <a:prstGeom prst="rect">
            <a:avLst/>
          </a:prstGeom>
        </p:spPr>
      </p:pic>
      <p:pic>
        <p:nvPicPr>
          <p:cNvPr id="3" name="Picture 2" descr="A picture containing sunset, light&#10;&#10;Description automatically generated">
            <a:extLst>
              <a:ext uri="{FF2B5EF4-FFF2-40B4-BE49-F238E27FC236}">
                <a16:creationId xmlns:a16="http://schemas.microsoft.com/office/drawing/2014/main" id="{5607189C-8F25-4072-9E61-65688C185CA1}"/>
              </a:ext>
            </a:extLst>
          </p:cNvPr>
          <p:cNvPicPr>
            <a:picLocks noChangeAspect="1"/>
          </p:cNvPicPr>
          <p:nvPr/>
        </p:nvPicPr>
        <p:blipFill rotWithShape="1">
          <a:blip r:embed="rId3">
            <a:extLst>
              <a:ext uri="{28A0092B-C50C-407E-A947-70E740481C1C}">
                <a14:useLocalDpi xmlns:a14="http://schemas.microsoft.com/office/drawing/2010/main" val="0"/>
              </a:ext>
            </a:extLst>
          </a:blip>
          <a:srcRect l="58824"/>
          <a:stretch/>
        </p:blipFill>
        <p:spPr>
          <a:xfrm>
            <a:off x="9800492" y="2614832"/>
            <a:ext cx="955795" cy="1628335"/>
          </a:xfrm>
          <a:prstGeom prst="rect">
            <a:avLst/>
          </a:prstGeom>
        </p:spPr>
      </p:pic>
      <p:pic>
        <p:nvPicPr>
          <p:cNvPr id="8" name="Picture 7" descr="Diagram, calendar&#10;&#10;Description automatically generated">
            <a:extLst>
              <a:ext uri="{FF2B5EF4-FFF2-40B4-BE49-F238E27FC236}">
                <a16:creationId xmlns:a16="http://schemas.microsoft.com/office/drawing/2014/main" id="{BFDC248F-C753-4779-81C9-D04DEB1B6A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5179" y="4830467"/>
            <a:ext cx="1692980" cy="1055131"/>
          </a:xfrm>
          <a:prstGeom prst="rect">
            <a:avLst/>
          </a:prstGeom>
        </p:spPr>
      </p:pic>
      <p:sp>
        <p:nvSpPr>
          <p:cNvPr id="12" name="TextBox 11">
            <a:extLst>
              <a:ext uri="{FF2B5EF4-FFF2-40B4-BE49-F238E27FC236}">
                <a16:creationId xmlns:a16="http://schemas.microsoft.com/office/drawing/2014/main" id="{89046AF2-1772-4E1B-8E65-DDD2BE6BDD39}"/>
              </a:ext>
            </a:extLst>
          </p:cNvPr>
          <p:cNvSpPr txBox="1"/>
          <p:nvPr/>
        </p:nvSpPr>
        <p:spPr>
          <a:xfrm>
            <a:off x="2293398" y="158234"/>
            <a:ext cx="6096000" cy="523220"/>
          </a:xfrm>
          <a:prstGeom prst="rect">
            <a:avLst/>
          </a:prstGeom>
          <a:noFill/>
        </p:spPr>
        <p:txBody>
          <a:bodyPr wrap="square">
            <a:spAutoFit/>
          </a:bodyPr>
          <a:lstStyle/>
          <a:p>
            <a:r>
              <a:rPr lang="as-IN" sz="2800" dirty="0">
                <a:solidFill>
                  <a:srgbClr val="A12C23"/>
                </a:solidFill>
                <a:latin typeface="Bangla" panose="03000603000000000000" pitchFamily="66" charset="0"/>
                <a:cs typeface="Bangla" panose="03000603000000000000" pitchFamily="66" charset="0"/>
              </a:rPr>
              <a:t>পরিকল্পনার আলোকে কাজ সফলতার কিছু টিপস-</a:t>
            </a:r>
          </a:p>
        </p:txBody>
      </p:sp>
      <p:sp>
        <p:nvSpPr>
          <p:cNvPr id="14" name="TextBox 13">
            <a:extLst>
              <a:ext uri="{FF2B5EF4-FFF2-40B4-BE49-F238E27FC236}">
                <a16:creationId xmlns:a16="http://schemas.microsoft.com/office/drawing/2014/main" id="{52781D14-255D-459A-9ED8-C181F7D03D97}"/>
              </a:ext>
            </a:extLst>
          </p:cNvPr>
          <p:cNvSpPr txBox="1"/>
          <p:nvPr/>
        </p:nvSpPr>
        <p:spPr>
          <a:xfrm>
            <a:off x="698528" y="635738"/>
            <a:ext cx="8443252" cy="3477875"/>
          </a:xfrm>
          <a:prstGeom prst="rect">
            <a:avLst/>
          </a:prstGeom>
          <a:noFill/>
        </p:spPr>
        <p:txBody>
          <a:bodyPr wrap="square">
            <a:spAutoFit/>
          </a:bodyPr>
          <a:lstStyle/>
          <a:p>
            <a:r>
              <a:rPr lang="as-IN" sz="2000" dirty="0">
                <a:solidFill>
                  <a:srgbClr val="A12C23"/>
                </a:solidFill>
                <a:latin typeface="Bangla" panose="03000603000000000000" pitchFamily="66" charset="0"/>
                <a:cs typeface="Bangla" panose="03000603000000000000" pitchFamily="66" charset="0"/>
              </a:rPr>
              <a:t>৫। ৪টি কাজ প্রতিদিনের আমলে রাখার লক্ষ্য রাখা</a:t>
            </a:r>
          </a:p>
          <a:p>
            <a:pPr algn="ctr"/>
            <a:r>
              <a:rPr lang="as-IN" sz="2000" dirty="0">
                <a:solidFill>
                  <a:srgbClr val="A12C23"/>
                </a:solidFill>
                <a:latin typeface="Bangla" panose="03000603000000000000" pitchFamily="66" charset="0"/>
                <a:cs typeface="Bangla" panose="03000603000000000000" pitchFamily="66" charset="0"/>
              </a:rPr>
              <a:t>সিয়াম পালন করা</a:t>
            </a:r>
            <a:r>
              <a:rPr lang="en-US" sz="2000" dirty="0">
                <a:solidFill>
                  <a:srgbClr val="A12C23"/>
                </a:solidFill>
                <a:latin typeface="Bangla" panose="03000603000000000000" pitchFamily="66" charset="0"/>
                <a:cs typeface="Bangla" panose="03000603000000000000" pitchFamily="66" charset="0"/>
              </a:rPr>
              <a:t>               </a:t>
            </a:r>
            <a:r>
              <a:rPr lang="as-IN" sz="2000" dirty="0">
                <a:solidFill>
                  <a:srgbClr val="A12C23"/>
                </a:solidFill>
                <a:latin typeface="Bangla" panose="03000603000000000000" pitchFamily="66" charset="0"/>
                <a:cs typeface="Bangla" panose="03000603000000000000" pitchFamily="66" charset="0"/>
              </a:rPr>
              <a:t>মিসকীনকে খাবার দেয়া</a:t>
            </a:r>
          </a:p>
          <a:p>
            <a:pPr algn="ctr"/>
            <a:r>
              <a:rPr lang="en-US" sz="2000" dirty="0">
                <a:solidFill>
                  <a:srgbClr val="A12C23"/>
                </a:solidFill>
                <a:latin typeface="Bangla" panose="03000603000000000000" pitchFamily="66" charset="0"/>
                <a:cs typeface="Bangla" panose="03000603000000000000" pitchFamily="66" charset="0"/>
              </a:rPr>
              <a:t>           </a:t>
            </a:r>
            <a:r>
              <a:rPr lang="as-IN" sz="2000" dirty="0">
                <a:solidFill>
                  <a:srgbClr val="A12C23"/>
                </a:solidFill>
                <a:latin typeface="Bangla" panose="03000603000000000000" pitchFamily="66" charset="0"/>
                <a:cs typeface="Bangla" panose="03000603000000000000" pitchFamily="66" charset="0"/>
              </a:rPr>
              <a:t>জানাযায় অংশগ্রহন</a:t>
            </a:r>
            <a:r>
              <a:rPr lang="en-US" sz="2000" dirty="0">
                <a:solidFill>
                  <a:srgbClr val="A12C23"/>
                </a:solidFill>
                <a:latin typeface="Bangla" panose="03000603000000000000" pitchFamily="66" charset="0"/>
                <a:cs typeface="Bangla" panose="03000603000000000000" pitchFamily="66" charset="0"/>
              </a:rPr>
              <a:t>           </a:t>
            </a:r>
            <a:r>
              <a:rPr lang="as-IN" sz="2000" dirty="0">
                <a:solidFill>
                  <a:srgbClr val="A12C23"/>
                </a:solidFill>
                <a:latin typeface="Bangla" panose="03000603000000000000" pitchFamily="66" charset="0"/>
                <a:cs typeface="Bangla" panose="03000603000000000000" pitchFamily="66" charset="0"/>
              </a:rPr>
              <a:t>অসুস্থ ব্যক্তিকে দেখতে যাওয়া</a:t>
            </a:r>
          </a:p>
          <a:p>
            <a:pPr algn="ctr"/>
            <a:r>
              <a:rPr lang="as-IN" sz="2000" dirty="0">
                <a:solidFill>
                  <a:srgbClr val="A12C23"/>
                </a:solidFill>
                <a:latin typeface="Bangla" panose="03000603000000000000" pitchFamily="66" charset="0"/>
                <a:cs typeface="Bangla" panose="03000603000000000000" pitchFamily="66" charset="0"/>
              </a:rPr>
              <a:t>মুহাম্মাদ ইবনু উমার মাক্কী (রহঃ) ..... আবূ হুরাইরাহ্ (রাযিঃ) হতে বর্ণিত যে, রসূলুল্লাহ সাল্লাল্লাহু আলাইহি ওয়াসাল্লাম বললেন, আজ তোমাদের মাঝে কে সিয়াম পালনকারী? আবূ বকর (রাযিঃ) বললেন, আমি। রসূলুল্লাহ সাল্লাল্লাহু আলাইহি ওয়াসাল্লাম বললেনঃ আজ তোমাদের মাঝে কে একটা জানাযাকে অনুকরণ করেছো? আবূ বাকর (রাযিঃ) বললেন, আমি। রসূলুল্লাহ সাল্লাল্লাহু আলাইহি ওয়াসাল্লাম বললেনঃ তোমাদের মাঝে কে একজন মিসকীনকে আজ খাবার দিয়েছো? আবূ বাকর বললেন, আমি। রসূলুল্লাহ সাল্লাল্লাহু আলাইহি ওয়াসাল্লাম বললেনঃ তোমাদের মাঝে কে আজ একজন অসুস্থকে দেখতে গিয়েছো? আবূ বাকর (রাযিঃ) বললেন, আমি। তারপর রসূলুল্লাহ সাল্লাল্লাহু আলাইহি ওয়াসাল্লাম বললেনঃ যার মধ্যে এ কাজগুলোর সংমিশ্রণ ঘটেছে সে জান্নাতে প্রবেশ করবে। সহিহ মুসলিমঃ ১০২৮, ই ফা ৫৯৬৬, ই সে ৬০০৫</a:t>
            </a:r>
          </a:p>
        </p:txBody>
      </p:sp>
      <p:sp>
        <p:nvSpPr>
          <p:cNvPr id="16" name="TextBox 15">
            <a:extLst>
              <a:ext uri="{FF2B5EF4-FFF2-40B4-BE49-F238E27FC236}">
                <a16:creationId xmlns:a16="http://schemas.microsoft.com/office/drawing/2014/main" id="{0AC34CE2-F6B2-4E23-AFBC-9C1241F7CA9E}"/>
              </a:ext>
            </a:extLst>
          </p:cNvPr>
          <p:cNvSpPr txBox="1"/>
          <p:nvPr/>
        </p:nvSpPr>
        <p:spPr>
          <a:xfrm>
            <a:off x="698528" y="4113613"/>
            <a:ext cx="8626136" cy="1938992"/>
          </a:xfrm>
          <a:prstGeom prst="rect">
            <a:avLst/>
          </a:prstGeom>
          <a:noFill/>
        </p:spPr>
        <p:txBody>
          <a:bodyPr wrap="square">
            <a:spAutoFit/>
          </a:bodyPr>
          <a:lstStyle/>
          <a:p>
            <a:r>
              <a:rPr lang="as-IN" sz="2000" dirty="0">
                <a:solidFill>
                  <a:srgbClr val="A12C23"/>
                </a:solidFill>
                <a:latin typeface="Bangla" panose="03000603000000000000" pitchFamily="66" charset="0"/>
                <a:cs typeface="Bangla" panose="03000603000000000000" pitchFamily="66" charset="0"/>
              </a:rPr>
              <a:t>৬। ৩টি গুনের চর্চা করা</a:t>
            </a:r>
            <a:r>
              <a:rPr lang="en-US" sz="2000" dirty="0">
                <a:solidFill>
                  <a:srgbClr val="A12C23"/>
                </a:solidFill>
                <a:latin typeface="Bangla" panose="03000603000000000000" pitchFamily="66" charset="0"/>
                <a:cs typeface="Bangla" panose="03000603000000000000" pitchFamily="66" charset="0"/>
              </a:rPr>
              <a:t>ঃ         * </a:t>
            </a:r>
            <a:r>
              <a:rPr lang="as-IN" sz="2000" dirty="0">
                <a:solidFill>
                  <a:srgbClr val="A12C23"/>
                </a:solidFill>
                <a:latin typeface="Bangla" panose="03000603000000000000" pitchFamily="66" charset="0"/>
                <a:cs typeface="Bangla" panose="03000603000000000000" pitchFamily="66" charset="0"/>
              </a:rPr>
              <a:t>‘মনোযোগ-</a:t>
            </a:r>
            <a:endParaRPr lang="en-US" sz="2000" dirty="0">
              <a:solidFill>
                <a:srgbClr val="A12C23"/>
              </a:solidFill>
              <a:latin typeface="Bangla" panose="03000603000000000000" pitchFamily="66" charset="0"/>
              <a:cs typeface="Bangla" panose="03000603000000000000" pitchFamily="66" charset="0"/>
            </a:endParaRPr>
          </a:p>
          <a:p>
            <a:r>
              <a:rPr lang="en-US" sz="2000" dirty="0">
                <a:solidFill>
                  <a:srgbClr val="A12C23"/>
                </a:solidFill>
                <a:latin typeface="Bangla" panose="03000603000000000000" pitchFamily="66" charset="0"/>
                <a:cs typeface="Bangla" panose="03000603000000000000" pitchFamily="66" charset="0"/>
              </a:rPr>
              <a:t>                                * </a:t>
            </a:r>
            <a:r>
              <a:rPr lang="as-IN" sz="2000" dirty="0">
                <a:solidFill>
                  <a:srgbClr val="A12C23"/>
                </a:solidFill>
                <a:latin typeface="Bangla" panose="03000603000000000000" pitchFamily="66" charset="0"/>
                <a:cs typeface="Bangla" panose="03000603000000000000" pitchFamily="66" charset="0"/>
              </a:rPr>
              <a:t>টেনশন করা যাবে না, সিনসিয়ার থাকতে হবে। </a:t>
            </a:r>
            <a:endParaRPr lang="en-US" sz="2000" dirty="0">
              <a:solidFill>
                <a:srgbClr val="A12C23"/>
              </a:solidFill>
              <a:latin typeface="Bangla" panose="03000603000000000000" pitchFamily="66" charset="0"/>
              <a:cs typeface="Bangla" panose="03000603000000000000" pitchFamily="66" charset="0"/>
            </a:endParaRPr>
          </a:p>
          <a:p>
            <a:r>
              <a:rPr lang="en-US" sz="2000" dirty="0">
                <a:solidFill>
                  <a:srgbClr val="A12C23"/>
                </a:solidFill>
                <a:latin typeface="Bangla" panose="03000603000000000000" pitchFamily="66" charset="0"/>
                <a:cs typeface="Bangla" panose="03000603000000000000" pitchFamily="66" charset="0"/>
              </a:rPr>
              <a:t>                                * </a:t>
            </a:r>
            <a:r>
              <a:rPr lang="as-IN" sz="2000" dirty="0">
                <a:solidFill>
                  <a:srgbClr val="A12C23"/>
                </a:solidFill>
                <a:latin typeface="Bangla" panose="03000603000000000000" pitchFamily="66" charset="0"/>
                <a:cs typeface="Bangla" panose="03000603000000000000" pitchFamily="66" charset="0"/>
              </a:rPr>
              <a:t>সকল কাজ আল্লাহর নামে শুরু করতে হবে এবং আল্লাহর ওপর ভরসা করে করতে হবে। কাজের প্রচেষ্টার পাশাপাশি ফলাফলের জন্য আল্লাহর কাছে দোয়া করতে হবে বেশি করে। আল্লাহর কাছে সময় ও কাজের বরকত দানের জন্য দোয়া করা দরকার। আল্লাহর রহমতের প্রত্যাশী হয়ে আমাদেরকে পথ চলতে হবে।</a:t>
            </a:r>
          </a:p>
        </p:txBody>
      </p:sp>
    </p:spTree>
    <p:extLst>
      <p:ext uri="{BB962C8B-B14F-4D97-AF65-F5344CB8AC3E}">
        <p14:creationId xmlns:p14="http://schemas.microsoft.com/office/powerpoint/2010/main" val="3270271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E23442-6BD7-479A-A0E7-91B8D2181DAE}"/>
              </a:ext>
            </a:extLst>
          </p:cNvPr>
          <p:cNvSpPr txBox="1"/>
          <p:nvPr/>
        </p:nvSpPr>
        <p:spPr>
          <a:xfrm>
            <a:off x="348448" y="1013018"/>
            <a:ext cx="6094520" cy="5323060"/>
          </a:xfrm>
          <a:prstGeom prst="rect">
            <a:avLst/>
          </a:prstGeom>
          <a:noFill/>
        </p:spPr>
        <p:txBody>
          <a:bodyPr wrap="square">
            <a:spAutoFit/>
          </a:bodyPr>
          <a:lstStyle/>
          <a:p>
            <a:pPr marL="0" marR="0">
              <a:lnSpc>
                <a:spcPct val="107000"/>
              </a:lnSpc>
              <a:spcBef>
                <a:spcPts val="0"/>
              </a:spcBef>
              <a:spcAft>
                <a:spcPts val="800"/>
              </a:spcAft>
            </a:pP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৭।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প্রতিদিনের</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আমলঃ</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p>
          <a:p>
            <a:pPr marL="342900" marR="0" lvl="0" indent="-342900">
              <a:lnSpc>
                <a:spcPct val="107000"/>
              </a:lnSpc>
              <a:spcBef>
                <a:spcPts val="0"/>
              </a:spcBef>
              <a:spcAft>
                <a:spcPts val="0"/>
              </a:spcAft>
              <a:buFont typeface="Symbol" panose="05050102010706020507" pitchFamily="18" charset="2"/>
              <a:buChar char=""/>
            </a:pP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মিসওয়াক</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সহ</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অযু</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করা,তাহিয়্যাতুল</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অযু</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সালাত</a:t>
            </a:r>
            <a:endPar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ওয়াক্ত</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মত</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৫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বার</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সালাত</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আদায়</a:t>
            </a:r>
          </a:p>
          <a:p>
            <a:pPr marL="342900" marR="0" lvl="0" indent="-342900">
              <a:lnSpc>
                <a:spcPct val="107000"/>
              </a:lnSpc>
              <a:spcBef>
                <a:spcPts val="0"/>
              </a:spcBef>
              <a:spcAft>
                <a:spcPts val="0"/>
              </a:spcAft>
              <a:buFont typeface="Symbol" panose="05050102010706020507" pitchFamily="18" charset="2"/>
              <a:buChar char=""/>
            </a:pP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প্রতি</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ওয়াক্তের</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সুন্নাহ</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সালাতও</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আদায় করা</a:t>
            </a:r>
          </a:p>
          <a:p>
            <a:pPr marL="342900" marR="0" lvl="0" indent="-342900">
              <a:lnSpc>
                <a:spcPct val="107000"/>
              </a:lnSpc>
              <a:spcBef>
                <a:spcPts val="0"/>
              </a:spcBef>
              <a:spcAft>
                <a:spcPts val="0"/>
              </a:spcAft>
              <a:buFont typeface="Symbol" panose="05050102010706020507" pitchFamily="18" charset="2"/>
              <a:buChar char=""/>
            </a:pP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ইশরাক</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দোহা</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চাশত</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এর</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সালাত</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আদায়</a:t>
            </a:r>
          </a:p>
          <a:p>
            <a:pPr marL="342900" marR="0" lvl="0" indent="-342900">
              <a:lnSpc>
                <a:spcPct val="107000"/>
              </a:lnSpc>
              <a:spcBef>
                <a:spcPts val="0"/>
              </a:spcBef>
              <a:spcAft>
                <a:spcPts val="0"/>
              </a:spcAft>
              <a:buFont typeface="Symbol" panose="05050102010706020507" pitchFamily="18" charset="2"/>
              <a:buChar char=""/>
            </a:pP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কিয়ামুল</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লাইল</a:t>
            </a:r>
            <a:endPar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সকাল</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বিকালের</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যিকর</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সমূহ</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পাঠ</a:t>
            </a:r>
            <a:endPar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প্রতি</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ফরয</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সালাত</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শেষে</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নির্দিষ্ট</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যিকর</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পাঠ</a:t>
            </a:r>
            <a:endPar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প্রতিটি</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কাজে</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সুন্নাহের</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আলোকে</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মাসনূন</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দু’আ</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পাঠ</a:t>
            </a:r>
            <a:endPar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সারাদিনই</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জিহবাকে</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সিক্ত</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রাখা</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যিকর</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তাওবা</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ইস্তেগফার</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এর</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মাধ্যমে</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a:t>
            </a:r>
          </a:p>
          <a:p>
            <a:pPr marL="342900" marR="0" lvl="0" indent="-342900">
              <a:lnSpc>
                <a:spcPct val="107000"/>
              </a:lnSpc>
              <a:spcBef>
                <a:spcPts val="0"/>
              </a:spcBef>
              <a:spcAft>
                <a:spcPts val="800"/>
              </a:spcAft>
              <a:buFont typeface="Symbol" panose="05050102010706020507" pitchFamily="18" charset="2"/>
              <a:buChar char=""/>
            </a:pP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সম্পর্ক</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জোরদার</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দাওয়াতী</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কাজ</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পরিবার</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আত্মীয়</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প্রতিবেশী</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কলিগ</a:t>
            </a:r>
            <a:endPar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দান</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বা</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সাদাকা</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করাঃ</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p>
          <a:p>
            <a:pPr marL="342900" marR="0" lvl="0" indent="-342900">
              <a:lnSpc>
                <a:spcPct val="107000"/>
              </a:lnSpc>
              <a:spcBef>
                <a:spcPts val="0"/>
              </a:spcBef>
              <a:spcAft>
                <a:spcPts val="0"/>
              </a:spcAft>
              <a:buFont typeface="Symbol" panose="05050102010706020507" pitchFamily="18" charset="2"/>
              <a:buChar char=""/>
            </a:pP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কল্যান</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কাজে</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অংশগ্রহন</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করাঃ</a:t>
            </a:r>
            <a:endPar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endParaRPr>
          </a:p>
          <a:p>
            <a:pPr marL="342900" marR="0" lvl="0" indent="-342900">
              <a:lnSpc>
                <a:spcPct val="107000"/>
              </a:lnSpc>
              <a:spcBef>
                <a:spcPts val="0"/>
              </a:spcBef>
              <a:spcAft>
                <a:spcPts val="800"/>
              </a:spcAft>
              <a:buFont typeface="Symbol" panose="05050102010706020507" pitchFamily="18" charset="2"/>
              <a:buChar char=""/>
            </a:pP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দিন</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শেষে</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প্রতি</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রাতেই</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2E31B8"/>
                </a:solidFill>
                <a:effectLst/>
                <a:latin typeface="Bangla" panose="03000603000000000000" pitchFamily="66" charset="0"/>
                <a:ea typeface="Calibri" panose="020F0502020204030204" pitchFamily="34" charset="0"/>
                <a:cs typeface="Bangla" panose="03000603000000000000" pitchFamily="66" charset="0"/>
              </a:rPr>
              <a:t>আত্মপর্যালোচনা</a:t>
            </a:r>
            <a:r>
              <a:rPr lang="en-US" sz="2000" dirty="0">
                <a:solidFill>
                  <a:srgbClr val="2E31B8"/>
                </a:solidFill>
                <a:effectLst/>
                <a:latin typeface="Bangla" panose="03000603000000000000" pitchFamily="66" charset="0"/>
                <a:ea typeface="Calibri" panose="020F0502020204030204" pitchFamily="34" charset="0"/>
                <a:cs typeface="Bangla" panose="03000603000000000000" pitchFamily="66" charset="0"/>
              </a:rPr>
              <a:t> করা</a:t>
            </a:r>
          </a:p>
        </p:txBody>
      </p:sp>
      <p:sp>
        <p:nvSpPr>
          <p:cNvPr id="7" name="TextBox 6">
            <a:extLst>
              <a:ext uri="{FF2B5EF4-FFF2-40B4-BE49-F238E27FC236}">
                <a16:creationId xmlns:a16="http://schemas.microsoft.com/office/drawing/2014/main" id="{9A519B6B-0C06-4809-BC1A-8715C81ECB56}"/>
              </a:ext>
            </a:extLst>
          </p:cNvPr>
          <p:cNvSpPr txBox="1"/>
          <p:nvPr/>
        </p:nvSpPr>
        <p:spPr>
          <a:xfrm>
            <a:off x="6516210" y="1140676"/>
            <a:ext cx="5750510" cy="4708981"/>
          </a:xfrm>
          <a:prstGeom prst="rect">
            <a:avLst/>
          </a:prstGeom>
          <a:noFill/>
        </p:spPr>
        <p:txBody>
          <a:bodyPr wrap="square">
            <a:spAutoFit/>
          </a:bodyPr>
          <a:lstStyle/>
          <a:p>
            <a:r>
              <a:rPr lang="as-IN" sz="2000" dirty="0">
                <a:solidFill>
                  <a:srgbClr val="008000"/>
                </a:solidFill>
                <a:latin typeface="Bangla" panose="03000603000000000000" pitchFamily="66" charset="0"/>
                <a:cs typeface="Bangla" panose="03000603000000000000" pitchFamily="66" charset="0"/>
              </a:rPr>
              <a:t>সাপ্তাহিক আমলঃ </a:t>
            </a:r>
          </a:p>
          <a:p>
            <a:r>
              <a:rPr lang="as-IN" sz="2000" dirty="0">
                <a:solidFill>
                  <a:srgbClr val="008000"/>
                </a:solidFill>
                <a:latin typeface="Bangla" panose="03000603000000000000" pitchFamily="66" charset="0"/>
                <a:cs typeface="Bangla" panose="03000603000000000000" pitchFamily="66" charset="0"/>
              </a:rPr>
              <a:t>•</a:t>
            </a:r>
            <a:r>
              <a:rPr lang="en-US" sz="2000" dirty="0">
                <a:solidFill>
                  <a:srgbClr val="008000"/>
                </a:solidFill>
                <a:latin typeface="Bangla" panose="03000603000000000000" pitchFamily="66" charset="0"/>
                <a:cs typeface="Bangla" panose="03000603000000000000" pitchFamily="66" charset="0"/>
              </a:rPr>
              <a:t> </a:t>
            </a:r>
            <a:r>
              <a:rPr lang="as-IN" sz="2000" dirty="0">
                <a:solidFill>
                  <a:srgbClr val="008000"/>
                </a:solidFill>
                <a:latin typeface="Bangla" panose="03000603000000000000" pitchFamily="66" charset="0"/>
                <a:cs typeface="Bangla" panose="03000603000000000000" pitchFamily="66" charset="0"/>
              </a:rPr>
              <a:t>জুমু’আ সালাত, সূরা কাহাফ পাঠ ও বেশী বেশী দরুদ পাঠ( শুক্রবার আগের রাত ও দিনে)</a:t>
            </a:r>
          </a:p>
          <a:p>
            <a:r>
              <a:rPr lang="as-IN" sz="2000" dirty="0">
                <a:solidFill>
                  <a:srgbClr val="008000"/>
                </a:solidFill>
                <a:latin typeface="Bangla" panose="03000603000000000000" pitchFamily="66" charset="0"/>
                <a:cs typeface="Bangla" panose="03000603000000000000" pitchFamily="66" charset="0"/>
              </a:rPr>
              <a:t>• প্রতি সোম ও বৃহস্পতিবার সাওম রাখা।</a:t>
            </a:r>
            <a:endParaRPr lang="en-US" sz="2000" dirty="0">
              <a:solidFill>
                <a:srgbClr val="008000"/>
              </a:solidFill>
              <a:latin typeface="Bangla" panose="03000603000000000000" pitchFamily="66" charset="0"/>
              <a:cs typeface="Bangla" panose="03000603000000000000" pitchFamily="66" charset="0"/>
            </a:endParaRPr>
          </a:p>
          <a:p>
            <a:endParaRPr lang="as-IN" sz="2000" dirty="0">
              <a:solidFill>
                <a:srgbClr val="008000"/>
              </a:solidFill>
              <a:latin typeface="Bangla" panose="03000603000000000000" pitchFamily="66" charset="0"/>
              <a:cs typeface="Bangla" panose="03000603000000000000" pitchFamily="66" charset="0"/>
            </a:endParaRPr>
          </a:p>
          <a:p>
            <a:r>
              <a:rPr lang="as-IN" sz="2000" dirty="0">
                <a:solidFill>
                  <a:srgbClr val="008000"/>
                </a:solidFill>
                <a:latin typeface="Bangla" panose="03000603000000000000" pitchFamily="66" charset="0"/>
                <a:cs typeface="Bangla" panose="03000603000000000000" pitchFamily="66" charset="0"/>
              </a:rPr>
              <a:t>মাসিক আমলঃ </a:t>
            </a:r>
          </a:p>
          <a:p>
            <a:r>
              <a:rPr lang="as-IN" sz="2000" dirty="0">
                <a:solidFill>
                  <a:srgbClr val="008000"/>
                </a:solidFill>
                <a:latin typeface="Bangla" panose="03000603000000000000" pitchFamily="66" charset="0"/>
                <a:cs typeface="Bangla" panose="03000603000000000000" pitchFamily="66" charset="0"/>
              </a:rPr>
              <a:t>•</a:t>
            </a:r>
            <a:r>
              <a:rPr lang="en-US" sz="2000" dirty="0">
                <a:solidFill>
                  <a:srgbClr val="008000"/>
                </a:solidFill>
                <a:latin typeface="Bangla" panose="03000603000000000000" pitchFamily="66" charset="0"/>
                <a:cs typeface="Bangla" panose="03000603000000000000" pitchFamily="66" charset="0"/>
              </a:rPr>
              <a:t> </a:t>
            </a:r>
            <a:r>
              <a:rPr lang="as-IN" sz="2000" dirty="0">
                <a:solidFill>
                  <a:srgbClr val="008000"/>
                </a:solidFill>
                <a:latin typeface="Bangla" panose="03000603000000000000" pitchFamily="66" charset="0"/>
                <a:cs typeface="Bangla" panose="03000603000000000000" pitchFamily="66" charset="0"/>
              </a:rPr>
              <a:t>প্রতি মাসের চাঁদের তিনটি দিন সাওম রাখা, বিশেষ করে আইয়্যামে বিদের সাওম যা চান্দ্র মাসের ১৩,১৪,১৫ তারিখ।</a:t>
            </a:r>
            <a:endParaRPr lang="en-US" sz="2000" dirty="0">
              <a:solidFill>
                <a:srgbClr val="008000"/>
              </a:solidFill>
              <a:latin typeface="Bangla" panose="03000603000000000000" pitchFamily="66" charset="0"/>
              <a:cs typeface="Bangla" panose="03000603000000000000" pitchFamily="66" charset="0"/>
            </a:endParaRPr>
          </a:p>
          <a:p>
            <a:endParaRPr lang="as-IN" sz="2000" dirty="0">
              <a:solidFill>
                <a:srgbClr val="008000"/>
              </a:solidFill>
              <a:latin typeface="Bangla" panose="03000603000000000000" pitchFamily="66" charset="0"/>
              <a:cs typeface="Bangla" panose="03000603000000000000" pitchFamily="66" charset="0"/>
            </a:endParaRPr>
          </a:p>
          <a:p>
            <a:r>
              <a:rPr lang="as-IN" sz="2000" dirty="0">
                <a:solidFill>
                  <a:srgbClr val="008000"/>
                </a:solidFill>
                <a:latin typeface="Bangla" panose="03000603000000000000" pitchFamily="66" charset="0"/>
                <a:cs typeface="Bangla" panose="03000603000000000000" pitchFamily="66" charset="0"/>
              </a:rPr>
              <a:t>বাৎসরিক আমলঃ</a:t>
            </a:r>
          </a:p>
          <a:p>
            <a:r>
              <a:rPr lang="as-IN" sz="2000" dirty="0">
                <a:solidFill>
                  <a:srgbClr val="008000"/>
                </a:solidFill>
                <a:latin typeface="Bangla" panose="03000603000000000000" pitchFamily="66" charset="0"/>
                <a:cs typeface="Bangla" panose="03000603000000000000" pitchFamily="66" charset="0"/>
              </a:rPr>
              <a:t> রমাদান মাসে সাওম, তারাবী সালাত, ঈদ সালাত, হজ্জ্ব ও উমরা্‌ যাকাত, রমাদান মাসের শেষ দশদিন ইতিকাফ, শাওয়াল মাসের ৬টি সাওম, আশুরার  ও আগের দিন বা পরের দিন সাওম (৯,১০ বা ১০,১১ মহররম), যিলহজ্জের প্রথম ১০দিন ভালো কাজ করা। আরাফা দিনের সাওম।</a:t>
            </a:r>
          </a:p>
        </p:txBody>
      </p:sp>
      <p:pic>
        <p:nvPicPr>
          <p:cNvPr id="9" name="Picture 8" descr="A picture containing text, outdoor, stack, step&#10;&#10;Description automatically generated">
            <a:extLst>
              <a:ext uri="{FF2B5EF4-FFF2-40B4-BE49-F238E27FC236}">
                <a16:creationId xmlns:a16="http://schemas.microsoft.com/office/drawing/2014/main" id="{2BD8640E-7F67-468F-8684-97A4E4844D1C}"/>
              </a:ext>
            </a:extLst>
          </p:cNvPr>
          <p:cNvPicPr>
            <a:picLocks noChangeAspect="1"/>
          </p:cNvPicPr>
          <p:nvPr/>
        </p:nvPicPr>
        <p:blipFill rotWithShape="1">
          <a:blip r:embed="rId2">
            <a:extLst>
              <a:ext uri="{28A0092B-C50C-407E-A947-70E740481C1C}">
                <a14:useLocalDpi xmlns:a14="http://schemas.microsoft.com/office/drawing/2010/main" val="0"/>
              </a:ext>
            </a:extLst>
          </a:blip>
          <a:srcRect l="9406" t="2071" r="10500" b="12233"/>
          <a:stretch/>
        </p:blipFill>
        <p:spPr>
          <a:xfrm>
            <a:off x="5068039" y="521923"/>
            <a:ext cx="1411550" cy="3615072"/>
          </a:xfrm>
          <a:prstGeom prst="rect">
            <a:avLst/>
          </a:prstGeom>
        </p:spPr>
      </p:pic>
      <p:pic>
        <p:nvPicPr>
          <p:cNvPr id="11" name="Picture 10" descr="A picture containing text, clock&#10;&#10;Description automatically generated">
            <a:extLst>
              <a:ext uri="{FF2B5EF4-FFF2-40B4-BE49-F238E27FC236}">
                <a16:creationId xmlns:a16="http://schemas.microsoft.com/office/drawing/2014/main" id="{A477B437-AC3A-43A7-A789-A3FD00AA6F75}"/>
              </a:ext>
            </a:extLst>
          </p:cNvPr>
          <p:cNvPicPr>
            <a:picLocks noChangeAspect="1"/>
          </p:cNvPicPr>
          <p:nvPr/>
        </p:nvPicPr>
        <p:blipFill rotWithShape="1">
          <a:blip r:embed="rId3">
            <a:extLst>
              <a:ext uri="{28A0092B-C50C-407E-A947-70E740481C1C}">
                <a14:useLocalDpi xmlns:a14="http://schemas.microsoft.com/office/drawing/2010/main" val="0"/>
              </a:ext>
            </a:extLst>
          </a:blip>
          <a:srcRect t="21449" r="8856" b="18017"/>
          <a:stretch/>
        </p:blipFill>
        <p:spPr>
          <a:xfrm>
            <a:off x="4551540" y="5739414"/>
            <a:ext cx="2248502" cy="1118586"/>
          </a:xfrm>
          <a:prstGeom prst="rect">
            <a:avLst/>
          </a:prstGeom>
        </p:spPr>
      </p:pic>
      <p:pic>
        <p:nvPicPr>
          <p:cNvPr id="13" name="Picture 12" descr="A picture containing text, flower, plant, daisy&#10;&#10;Description automatically generated">
            <a:extLst>
              <a:ext uri="{FF2B5EF4-FFF2-40B4-BE49-F238E27FC236}">
                <a16:creationId xmlns:a16="http://schemas.microsoft.com/office/drawing/2014/main" id="{06F899AA-D69F-47FB-B5DD-BBDF08FCDD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355107"/>
          </a:xfrm>
          <a:prstGeom prst="rect">
            <a:avLst/>
          </a:prstGeom>
        </p:spPr>
      </p:pic>
      <p:pic>
        <p:nvPicPr>
          <p:cNvPr id="15" name="Picture 14" descr="A picture containing text, flower, plant, daisy&#10;&#10;Description automatically generated">
            <a:extLst>
              <a:ext uri="{FF2B5EF4-FFF2-40B4-BE49-F238E27FC236}">
                <a16:creationId xmlns:a16="http://schemas.microsoft.com/office/drawing/2014/main" id="{1F254F08-A20D-45C7-99D6-FDC2CD0EB2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0042" y="6533964"/>
            <a:ext cx="5391958" cy="324035"/>
          </a:xfrm>
          <a:prstGeom prst="rect">
            <a:avLst/>
          </a:prstGeom>
        </p:spPr>
      </p:pic>
      <p:pic>
        <p:nvPicPr>
          <p:cNvPr id="16" name="Picture 15">
            <a:extLst>
              <a:ext uri="{FF2B5EF4-FFF2-40B4-BE49-F238E27FC236}">
                <a16:creationId xmlns:a16="http://schemas.microsoft.com/office/drawing/2014/main" id="{DD017C14-6D97-4BF1-A016-C12830E7A68F}"/>
              </a:ext>
            </a:extLst>
          </p:cNvPr>
          <p:cNvPicPr>
            <a:picLocks noChangeAspect="1"/>
          </p:cNvPicPr>
          <p:nvPr/>
        </p:nvPicPr>
        <p:blipFill>
          <a:blip r:embed="rId5"/>
          <a:stretch>
            <a:fillRect/>
          </a:stretch>
        </p:blipFill>
        <p:spPr>
          <a:xfrm>
            <a:off x="0" y="6534884"/>
            <a:ext cx="4551540" cy="323116"/>
          </a:xfrm>
          <a:prstGeom prst="rect">
            <a:avLst/>
          </a:prstGeom>
        </p:spPr>
      </p:pic>
    </p:spTree>
    <p:extLst>
      <p:ext uri="{BB962C8B-B14F-4D97-AF65-F5344CB8AC3E}">
        <p14:creationId xmlns:p14="http://schemas.microsoft.com/office/powerpoint/2010/main" val="666188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Chart, treemap chart&#10;&#10;Description automatically generated">
            <a:extLst>
              <a:ext uri="{FF2B5EF4-FFF2-40B4-BE49-F238E27FC236}">
                <a16:creationId xmlns:a16="http://schemas.microsoft.com/office/drawing/2014/main" id="{90422348-4AD2-473A-A7A7-9AE7710A55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440" y="1123527"/>
            <a:ext cx="2750876" cy="2063157"/>
          </a:xfrm>
          <a:prstGeom prst="rect">
            <a:avLst/>
          </a:prstGeom>
        </p:spPr>
      </p:pic>
      <p:cxnSp>
        <p:nvCxnSpPr>
          <p:cNvPr id="30" name="Straight Connector 29">
            <a:extLst>
              <a:ext uri="{FF2B5EF4-FFF2-40B4-BE49-F238E27FC236}">
                <a16:creationId xmlns:a16="http://schemas.microsoft.com/office/drawing/2014/main" id="{D4BDCD00-BA97-40D8-93CD-0A9CA931BE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02080" y="3429000"/>
            <a:ext cx="2636520"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6" name="Picture 5" descr="Chart, treemap chart&#10;&#10;Description automatically generated">
            <a:extLst>
              <a:ext uri="{FF2B5EF4-FFF2-40B4-BE49-F238E27FC236}">
                <a16:creationId xmlns:a16="http://schemas.microsoft.com/office/drawing/2014/main" id="{5B72099D-0B08-40B7-A3FE-6A3FE63515BF}"/>
              </a:ext>
            </a:extLst>
          </p:cNvPr>
          <p:cNvPicPr>
            <a:picLocks noChangeAspect="1"/>
          </p:cNvPicPr>
          <p:nvPr/>
        </p:nvPicPr>
        <p:blipFill rotWithShape="1">
          <a:blip r:embed="rId2">
            <a:extLst>
              <a:ext uri="{28A0092B-C50C-407E-A947-70E740481C1C}">
                <a14:useLocalDpi xmlns:a14="http://schemas.microsoft.com/office/drawing/2010/main" val="0"/>
              </a:ext>
            </a:extLst>
          </a:blip>
          <a:srcRect l="10033" t="27314" r="70453" b="38770"/>
          <a:stretch/>
        </p:blipFill>
        <p:spPr>
          <a:xfrm>
            <a:off x="1979610" y="3671316"/>
            <a:ext cx="1578035" cy="2057011"/>
          </a:xfrm>
          <a:prstGeom prst="rect">
            <a:avLst/>
          </a:prstGeom>
        </p:spPr>
      </p:pic>
      <p:cxnSp>
        <p:nvCxnSpPr>
          <p:cNvPr id="32" name="Straight Connector 31">
            <a:extLst>
              <a:ext uri="{FF2B5EF4-FFF2-40B4-BE49-F238E27FC236}">
                <a16:creationId xmlns:a16="http://schemas.microsoft.com/office/drawing/2014/main" id="{2D631E40-F51C-4828-B23B-DF90351329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65CF1DA-1098-475D-A07D-162FF6910C9F}"/>
              </a:ext>
            </a:extLst>
          </p:cNvPr>
          <p:cNvPicPr>
            <a:picLocks noChangeAspect="1"/>
          </p:cNvPicPr>
          <p:nvPr/>
        </p:nvPicPr>
        <p:blipFill>
          <a:blip r:embed="rId3"/>
          <a:stretch>
            <a:fillRect/>
          </a:stretch>
        </p:blipFill>
        <p:spPr>
          <a:xfrm>
            <a:off x="4895854" y="209550"/>
            <a:ext cx="6515096" cy="6505575"/>
          </a:xfrm>
          <a:prstGeom prst="rect">
            <a:avLst/>
          </a:prstGeom>
        </p:spPr>
      </p:pic>
    </p:spTree>
    <p:extLst>
      <p:ext uri="{BB962C8B-B14F-4D97-AF65-F5344CB8AC3E}">
        <p14:creationId xmlns:p14="http://schemas.microsoft.com/office/powerpoint/2010/main" val="3796496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flower, plant, bouquet&#10;&#10;Description automatically generated">
            <a:extLst>
              <a:ext uri="{FF2B5EF4-FFF2-40B4-BE49-F238E27FC236}">
                <a16:creationId xmlns:a16="http://schemas.microsoft.com/office/drawing/2014/main" id="{A6F11C45-0CD8-4FC3-B1F8-AABC83A434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21" y="-72531"/>
            <a:ext cx="4873840" cy="6536931"/>
          </a:xfrm>
          <a:prstGeom prst="rect">
            <a:avLst/>
          </a:prstGeom>
        </p:spPr>
      </p:pic>
      <p:sp>
        <p:nvSpPr>
          <p:cNvPr id="11" name="TextBox 10">
            <a:extLst>
              <a:ext uri="{FF2B5EF4-FFF2-40B4-BE49-F238E27FC236}">
                <a16:creationId xmlns:a16="http://schemas.microsoft.com/office/drawing/2014/main" id="{88FE8710-C87E-43F3-83AC-85D43B47E1A6}"/>
              </a:ext>
            </a:extLst>
          </p:cNvPr>
          <p:cNvSpPr txBox="1"/>
          <p:nvPr/>
        </p:nvSpPr>
        <p:spPr>
          <a:xfrm>
            <a:off x="5402061" y="1589104"/>
            <a:ext cx="6245441" cy="4893647"/>
          </a:xfrm>
          <a:prstGeom prst="rect">
            <a:avLst/>
          </a:prstGeom>
          <a:noFill/>
        </p:spPr>
        <p:txBody>
          <a:bodyPr wrap="square">
            <a:spAutoFit/>
          </a:bodyPr>
          <a:lstStyle/>
          <a:p>
            <a:r>
              <a:rPr lang="as-IN" sz="2400" dirty="0">
                <a:solidFill>
                  <a:srgbClr val="5B0B18"/>
                </a:solidFill>
                <a:latin typeface="Bangla" panose="03000603000000000000" pitchFamily="66" charset="0"/>
                <a:cs typeface="Bangla" panose="03000603000000000000" pitchFamily="66" charset="0"/>
              </a:rPr>
              <a:t>আল্লাহ কাউকে তার সাধ্যের বাইরে কোনো কাজ চাপিয়ে দেন না। সে যা ভালো কাজ করেছে তার ফল পাবে এবং যা খারাপ করেছে তা তার বিরুদ্ধে যাবে।</a:t>
            </a:r>
          </a:p>
          <a:p>
            <a:r>
              <a:rPr lang="as-IN" sz="2400" dirty="0">
                <a:solidFill>
                  <a:srgbClr val="5B0B18"/>
                </a:solidFill>
                <a:latin typeface="Bangla" panose="03000603000000000000" pitchFamily="66" charset="0"/>
                <a:cs typeface="Bangla" panose="03000603000000000000" pitchFamily="66" charset="0"/>
              </a:rPr>
              <a:t>“ও আমাদের রব, আমরা ভুলে গেলে বা ভুল করে ফেললে আমাদের পাকড়াও করেন না।</a:t>
            </a:r>
          </a:p>
          <a:p>
            <a:r>
              <a:rPr lang="as-IN" sz="2400" dirty="0">
                <a:solidFill>
                  <a:srgbClr val="5B0B18"/>
                </a:solidFill>
                <a:latin typeface="Bangla" panose="03000603000000000000" pitchFamily="66" charset="0"/>
                <a:cs typeface="Bangla" panose="03000603000000000000" pitchFamily="66" charset="0"/>
              </a:rPr>
              <a:t>ও আমাদের রব, আগেকার লোকদের উপর যেমন কঠিন বোঝা দিয়েছিলেন, আমাদের উপর তেমন বোঝা দিয়েন না।</a:t>
            </a:r>
          </a:p>
          <a:p>
            <a:r>
              <a:rPr lang="as-IN" sz="2400" dirty="0">
                <a:solidFill>
                  <a:srgbClr val="5B0B18"/>
                </a:solidFill>
                <a:latin typeface="Bangla" panose="03000603000000000000" pitchFamily="66" charset="0"/>
                <a:cs typeface="Bangla" panose="03000603000000000000" pitchFamily="66" charset="0"/>
              </a:rPr>
              <a:t>ও আমাদের রব, যে বোঝার ভার বহনের সামর্থ্য আমাদের নেই, সে-ই বোঝা চাপিয়ে দিয়েন না। </a:t>
            </a:r>
            <a:endParaRPr lang="en-US" sz="2400" dirty="0">
              <a:solidFill>
                <a:srgbClr val="5B0B18"/>
              </a:solidFill>
              <a:latin typeface="Bangla" panose="03000603000000000000" pitchFamily="66" charset="0"/>
              <a:cs typeface="Bangla" panose="03000603000000000000" pitchFamily="66" charset="0"/>
            </a:endParaRPr>
          </a:p>
          <a:p>
            <a:r>
              <a:rPr lang="as-IN" sz="2400" dirty="0">
                <a:solidFill>
                  <a:srgbClr val="5B0B18"/>
                </a:solidFill>
                <a:latin typeface="Bangla" panose="03000603000000000000" pitchFamily="66" charset="0"/>
                <a:cs typeface="Bangla" panose="03000603000000000000" pitchFamily="66" charset="0"/>
              </a:rPr>
              <a:t>আমাদের অপরাধগুলো মাফ করে দিন। আমাদের পাপগুলো গোপন করে দিন। আমাদের উপর দয়া করুন। আপনিই তো আমাদের রক্ষাকর্তা। তাই অবিশ্বাসী লোকগুলোর বিরুদ্ধে আমাদের সাহায্য করুন।” আল-বাক্বারাহঃ ২৮৬</a:t>
            </a:r>
          </a:p>
        </p:txBody>
      </p:sp>
      <p:sp>
        <p:nvSpPr>
          <p:cNvPr id="13" name="TextBox 12">
            <a:extLst>
              <a:ext uri="{FF2B5EF4-FFF2-40B4-BE49-F238E27FC236}">
                <a16:creationId xmlns:a16="http://schemas.microsoft.com/office/drawing/2014/main" id="{DD1DEA75-DDE1-4B6C-9724-98992175A1AF}"/>
              </a:ext>
            </a:extLst>
          </p:cNvPr>
          <p:cNvSpPr txBox="1"/>
          <p:nvPr/>
        </p:nvSpPr>
        <p:spPr>
          <a:xfrm>
            <a:off x="757562" y="3195935"/>
            <a:ext cx="2456154" cy="1938992"/>
          </a:xfrm>
          <a:prstGeom prst="rect">
            <a:avLst/>
          </a:prstGeom>
          <a:noFill/>
        </p:spPr>
        <p:txBody>
          <a:bodyPr wrap="square">
            <a:spAutoFit/>
          </a:bodyPr>
          <a:lstStyle/>
          <a:p>
            <a:r>
              <a:rPr lang="as-IN" sz="2000" dirty="0">
                <a:solidFill>
                  <a:srgbClr val="008000"/>
                </a:solidFill>
                <a:latin typeface="Bangla" panose="03000603000000000000" pitchFamily="66" charset="0"/>
                <a:cs typeface="Bangla" panose="03000603000000000000" pitchFamily="66" charset="0"/>
              </a:rPr>
              <a:t>মনে রাখা দরকার যার যার সামর্থের মাঝেই প্রচেষ্টা চালিয়ে যেতে হবে।সামর্থের বাইরে কোন কাজের জন্য পাকড়াও করা হবে না। ইরশাদ হয়েছে-</a:t>
            </a:r>
            <a:endParaRPr lang="en-US" sz="2000" dirty="0">
              <a:solidFill>
                <a:srgbClr val="008000"/>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2203293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2546713-DF96-41B2-8180-3EEC5B8023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2794E3E-966D-43D0-B426-D33988B92C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74676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4196D32-CE4F-4399-AF35-202EDBEA4C39}"/>
              </a:ext>
            </a:extLst>
          </p:cNvPr>
          <p:cNvSpPr txBox="1"/>
          <p:nvPr/>
        </p:nvSpPr>
        <p:spPr>
          <a:xfrm>
            <a:off x="0" y="733426"/>
            <a:ext cx="7467600" cy="5886447"/>
          </a:xfrm>
          <a:prstGeom prst="rect">
            <a:avLst/>
          </a:prstGeom>
        </p:spPr>
        <p:txBody>
          <a:bodyPr vert="horz" lIns="91440" tIns="45720" rIns="91440" bIns="45720" rtlCol="0">
            <a:noAutofit/>
          </a:bodyPr>
          <a:lstStyle/>
          <a:p>
            <a:pPr>
              <a:spcAft>
                <a:spcPts val="600"/>
              </a:spcAft>
              <a:buSzPct val="70000"/>
            </a:pPr>
            <a:r>
              <a:rPr lang="en-US" sz="2400" dirty="0">
                <a:solidFill>
                  <a:srgbClr val="FF0000"/>
                </a:solidFill>
                <a:latin typeface="Bangla" panose="03000603000000000000" pitchFamily="66" charset="0"/>
                <a:cs typeface="Bangla" panose="03000603000000000000" pitchFamily="66" charset="0"/>
              </a:rPr>
              <a:t>একজন মুসলিম হিসেবে লক্ষ্য ও উদ্দেশ্য হলোঃ</a:t>
            </a:r>
          </a:p>
          <a:p>
            <a:pPr>
              <a:spcAft>
                <a:spcPts val="600"/>
              </a:spcAft>
              <a:buSzPct val="70000"/>
            </a:pPr>
            <a:r>
              <a:rPr lang="en-US" sz="2400" dirty="0">
                <a:solidFill>
                  <a:srgbClr val="FF0000"/>
                </a:solidFill>
                <a:latin typeface="Bangla" panose="03000603000000000000" pitchFamily="66" charset="0"/>
                <a:cs typeface="Bangla" panose="03000603000000000000" pitchFamily="66" charset="0"/>
              </a:rPr>
              <a:t>লক্ষ্যঃ  মহান রবের সন্তুষ্টি ও ক্ষমা লাভ যেনো আখেরাতে আবার জান্নাতে ফিরে যেতে পারি।</a:t>
            </a:r>
          </a:p>
          <a:p>
            <a:pPr>
              <a:spcAft>
                <a:spcPts val="600"/>
              </a:spcAft>
              <a:buSzPct val="70000"/>
            </a:pPr>
            <a:r>
              <a:rPr lang="en-US" sz="2400" dirty="0">
                <a:solidFill>
                  <a:srgbClr val="FF0000"/>
                </a:solidFill>
                <a:latin typeface="Bangla" panose="03000603000000000000" pitchFamily="66" charset="0"/>
                <a:cs typeface="Bangla" panose="03000603000000000000" pitchFamily="66" charset="0"/>
              </a:rPr>
              <a:t>উদ্দেশ্যঃ লক্ষ্যতে পৌছানোর জন্য যে প্রচেষ্টা, </a:t>
            </a:r>
          </a:p>
          <a:p>
            <a:pPr>
              <a:spcAft>
                <a:spcPts val="600"/>
              </a:spcAft>
              <a:buSzPct val="70000"/>
            </a:pPr>
            <a:r>
              <a:rPr lang="en-US" sz="2400" dirty="0" err="1">
                <a:solidFill>
                  <a:srgbClr val="2E31B8"/>
                </a:solidFill>
                <a:latin typeface="Bangla" panose="03000603000000000000" pitchFamily="66" charset="0"/>
                <a:cs typeface="Bangla" panose="03000603000000000000" pitchFamily="66" charset="0"/>
              </a:rPr>
              <a:t>এই</a:t>
            </a:r>
            <a:r>
              <a:rPr lang="en-US" sz="2400" dirty="0">
                <a:solidFill>
                  <a:srgbClr val="2E31B8"/>
                </a:solidFill>
                <a:latin typeface="Bangla" panose="03000603000000000000" pitchFamily="66" charset="0"/>
                <a:cs typeface="Bangla" panose="03000603000000000000" pitchFamily="66" charset="0"/>
              </a:rPr>
              <a:t> প্রচেষ্টা কতদিন অব্যাহত রাখতে হবে তা মহান আল্লাহ জানিয়ে দিয়েছেন-</a:t>
            </a:r>
          </a:p>
          <a:p>
            <a:pPr indent="-228600">
              <a:spcAft>
                <a:spcPts val="600"/>
              </a:spcAft>
              <a:buSzPct val="70000"/>
              <a:buFont typeface="Arial" panose="020B0604020202020204" pitchFamily="34" charset="0"/>
              <a:buChar char="•"/>
            </a:pPr>
            <a:r>
              <a:rPr lang="en-US" sz="2400" dirty="0">
                <a:solidFill>
                  <a:srgbClr val="2E31B8"/>
                </a:solidFill>
                <a:latin typeface="Bangla" panose="03000603000000000000" pitchFamily="66" charset="0"/>
                <a:cs typeface="Bangla" panose="03000603000000000000" pitchFamily="66" charset="0"/>
              </a:rPr>
              <a:t>فَسَبِّحْ بِحَمْدِ رَبِّكَ وَكُن مِّنَ السَّاجِدِينَ﴾ وَاعْبُدْ رَبَّكَ حَتَّىٰ يَأْتِيَكَ الْيَقِينُ</a:t>
            </a:r>
          </a:p>
          <a:p>
            <a:pPr>
              <a:spcAft>
                <a:spcPts val="600"/>
              </a:spcAft>
              <a:buSzPct val="70000"/>
            </a:pPr>
            <a:r>
              <a:rPr lang="en-US" sz="2400" dirty="0">
                <a:solidFill>
                  <a:srgbClr val="2E31B8"/>
                </a:solidFill>
                <a:latin typeface="Bangla" panose="03000603000000000000" pitchFamily="66" charset="0"/>
                <a:cs typeface="Bangla" panose="03000603000000000000" pitchFamily="66" charset="0"/>
              </a:rPr>
              <a:t>তুমি নিজের রবের প্রশংসা সহকারে তাঁর পবিত্রতা ও মহিমা বর্ণনা করতে থাকো, তাঁর সকাশে সিজ্‌দাবনত হও এবং যে চূড়ান্ত সময়টি আসা অবধারিত সেই সময় পর্যন্ত নিজের রবের বন্দেগী করে </a:t>
            </a:r>
            <a:r>
              <a:rPr lang="en-US" sz="2400" dirty="0" err="1">
                <a:solidFill>
                  <a:srgbClr val="2E31B8"/>
                </a:solidFill>
                <a:latin typeface="Bangla" panose="03000603000000000000" pitchFamily="66" charset="0"/>
                <a:cs typeface="Bangla" panose="03000603000000000000" pitchFamily="66" charset="0"/>
              </a:rPr>
              <a:t>যেতে</a:t>
            </a:r>
            <a:r>
              <a:rPr lang="en-US" sz="2400" dirty="0">
                <a:solidFill>
                  <a:srgbClr val="2E31B8"/>
                </a:solidFill>
                <a:latin typeface="Bangla" panose="03000603000000000000" pitchFamily="66" charset="0"/>
                <a:cs typeface="Bangla" panose="03000603000000000000" pitchFamily="66" charset="0"/>
              </a:rPr>
              <a:t> </a:t>
            </a:r>
            <a:r>
              <a:rPr lang="en-US" sz="2400" dirty="0" err="1">
                <a:solidFill>
                  <a:srgbClr val="2E31B8"/>
                </a:solidFill>
                <a:latin typeface="Bangla" panose="03000603000000000000" pitchFamily="66" charset="0"/>
                <a:cs typeface="Bangla" panose="03000603000000000000" pitchFamily="66" charset="0"/>
              </a:rPr>
              <a:t>থাকো৷সূরা</a:t>
            </a:r>
            <a:r>
              <a:rPr lang="en-US" sz="2400" dirty="0">
                <a:solidFill>
                  <a:srgbClr val="2E31B8"/>
                </a:solidFill>
                <a:latin typeface="Bangla" panose="03000603000000000000" pitchFamily="66" charset="0"/>
                <a:cs typeface="Bangla" panose="03000603000000000000" pitchFamily="66" charset="0"/>
              </a:rPr>
              <a:t> </a:t>
            </a:r>
            <a:r>
              <a:rPr lang="en-US" sz="2400" dirty="0" err="1">
                <a:solidFill>
                  <a:srgbClr val="2E31B8"/>
                </a:solidFill>
                <a:latin typeface="Bangla" panose="03000603000000000000" pitchFamily="66" charset="0"/>
                <a:cs typeface="Bangla" panose="03000603000000000000" pitchFamily="66" charset="0"/>
              </a:rPr>
              <a:t>হিজরঃ</a:t>
            </a:r>
            <a:r>
              <a:rPr lang="en-US" sz="2400" dirty="0">
                <a:solidFill>
                  <a:srgbClr val="2E31B8"/>
                </a:solidFill>
                <a:latin typeface="Bangla" panose="03000603000000000000" pitchFamily="66" charset="0"/>
                <a:cs typeface="Bangla" panose="03000603000000000000" pitchFamily="66" charset="0"/>
              </a:rPr>
              <a:t> ৯৮-৯৯</a:t>
            </a:r>
          </a:p>
          <a:p>
            <a:pPr>
              <a:spcAft>
                <a:spcPts val="600"/>
              </a:spcAft>
              <a:buSzPct val="70000"/>
            </a:pPr>
            <a:r>
              <a:rPr lang="en-US" sz="2400" dirty="0">
                <a:solidFill>
                  <a:srgbClr val="2E31B8"/>
                </a:solidFill>
                <a:latin typeface="Bangla" panose="03000603000000000000" pitchFamily="66" charset="0"/>
                <a:cs typeface="Bangla" panose="03000603000000000000" pitchFamily="66" charset="0"/>
              </a:rPr>
              <a:t> </a:t>
            </a:r>
            <a:r>
              <a:rPr lang="as-IN" sz="2400" dirty="0">
                <a:solidFill>
                  <a:srgbClr val="FF0000"/>
                </a:solidFill>
                <a:latin typeface="Bangla" panose="03000603000000000000" pitchFamily="66" charset="0"/>
                <a:cs typeface="Bangla" panose="03000603000000000000" pitchFamily="66" charset="0"/>
              </a:rPr>
              <a:t>রাব্বুল আ’লামীন ৪টি গুনকে মূলধন করে নিতে বলেছেন। </a:t>
            </a:r>
            <a:endParaRPr lang="en-US" sz="2400" dirty="0">
              <a:solidFill>
                <a:srgbClr val="FF0000"/>
              </a:solidFill>
              <a:latin typeface="Bangla" panose="03000603000000000000" pitchFamily="66" charset="0"/>
              <a:cs typeface="Bangla" panose="03000603000000000000" pitchFamily="66" charset="0"/>
            </a:endParaRPr>
          </a:p>
          <a:p>
            <a:pPr>
              <a:spcAft>
                <a:spcPts val="600"/>
              </a:spcAft>
              <a:buSzPct val="70000"/>
            </a:pPr>
            <a:r>
              <a:rPr lang="en-US" sz="2400" dirty="0">
                <a:solidFill>
                  <a:srgbClr val="2E31B8"/>
                </a:solidFill>
                <a:latin typeface="Bangla" panose="03000603000000000000" pitchFamily="66" charset="0"/>
                <a:cs typeface="Bangla" panose="03000603000000000000" pitchFamily="66" charset="0"/>
              </a:rPr>
              <a:t>  </a:t>
            </a:r>
            <a:r>
              <a:rPr lang="en-US" sz="2400" dirty="0" err="1">
                <a:solidFill>
                  <a:srgbClr val="2E31B8"/>
                </a:solidFill>
                <a:latin typeface="Bangla" panose="03000603000000000000" pitchFamily="66" charset="0"/>
                <a:cs typeface="Bangla" panose="03000603000000000000" pitchFamily="66" charset="0"/>
              </a:rPr>
              <a:t>ব্যক্তিগত</a:t>
            </a:r>
            <a:r>
              <a:rPr lang="en-US" sz="2400" dirty="0">
                <a:solidFill>
                  <a:srgbClr val="2E31B8"/>
                </a:solidFill>
                <a:latin typeface="Bangla" panose="03000603000000000000" pitchFamily="66" charset="0"/>
                <a:cs typeface="Bangla" panose="03000603000000000000" pitchFamily="66" charset="0"/>
              </a:rPr>
              <a:t> </a:t>
            </a:r>
            <a:r>
              <a:rPr lang="en-US" sz="2400" dirty="0" err="1">
                <a:solidFill>
                  <a:srgbClr val="2E31B8"/>
                </a:solidFill>
                <a:latin typeface="Bangla" panose="03000603000000000000" pitchFamily="66" charset="0"/>
                <a:cs typeface="Bangla" panose="03000603000000000000" pitchFamily="66" charset="0"/>
              </a:rPr>
              <a:t>গুনাবলী</a:t>
            </a:r>
            <a:r>
              <a:rPr lang="en-US" sz="2400" dirty="0">
                <a:solidFill>
                  <a:srgbClr val="2E31B8"/>
                </a:solidFill>
                <a:latin typeface="Bangla" panose="03000603000000000000" pitchFamily="66" charset="0"/>
                <a:cs typeface="Bangla" panose="03000603000000000000" pitchFamily="66" charset="0"/>
              </a:rPr>
              <a:t>                        </a:t>
            </a:r>
            <a:r>
              <a:rPr lang="en-US" sz="2400" dirty="0" err="1">
                <a:solidFill>
                  <a:srgbClr val="2E31B8"/>
                </a:solidFill>
                <a:latin typeface="Bangla" panose="03000603000000000000" pitchFamily="66" charset="0"/>
                <a:cs typeface="Bangla" panose="03000603000000000000" pitchFamily="66" charset="0"/>
              </a:rPr>
              <a:t>সামষ্টিক</a:t>
            </a:r>
            <a:r>
              <a:rPr lang="en-US" sz="2400" dirty="0">
                <a:solidFill>
                  <a:srgbClr val="2E31B8"/>
                </a:solidFill>
                <a:latin typeface="Bangla" panose="03000603000000000000" pitchFamily="66" charset="0"/>
                <a:cs typeface="Bangla" panose="03000603000000000000" pitchFamily="66" charset="0"/>
              </a:rPr>
              <a:t> </a:t>
            </a:r>
            <a:r>
              <a:rPr lang="en-US" sz="2400" dirty="0" err="1">
                <a:solidFill>
                  <a:srgbClr val="2E31B8"/>
                </a:solidFill>
                <a:latin typeface="Bangla" panose="03000603000000000000" pitchFamily="66" charset="0"/>
                <a:cs typeface="Bangla" panose="03000603000000000000" pitchFamily="66" charset="0"/>
              </a:rPr>
              <a:t>গুনাবলী</a:t>
            </a:r>
            <a:endParaRPr lang="en-US" sz="2400" dirty="0">
              <a:solidFill>
                <a:srgbClr val="2E31B8"/>
              </a:solidFill>
              <a:latin typeface="Bangla" panose="03000603000000000000" pitchFamily="66" charset="0"/>
              <a:cs typeface="Bangla" panose="03000603000000000000" pitchFamily="66" charset="0"/>
            </a:endParaRPr>
          </a:p>
          <a:p>
            <a:pPr>
              <a:spcAft>
                <a:spcPts val="600"/>
              </a:spcAft>
              <a:buSzPct val="70000"/>
            </a:pPr>
            <a:r>
              <a:rPr lang="en-US" sz="2400" dirty="0">
                <a:solidFill>
                  <a:srgbClr val="2E31B8"/>
                </a:solidFill>
                <a:latin typeface="Bangla" panose="03000603000000000000" pitchFamily="66" charset="0"/>
                <a:cs typeface="Bangla" panose="03000603000000000000" pitchFamily="66" charset="0"/>
              </a:rPr>
              <a:t>   </a:t>
            </a:r>
            <a:r>
              <a:rPr lang="as-IN" sz="2400" dirty="0">
                <a:solidFill>
                  <a:srgbClr val="2E31B8"/>
                </a:solidFill>
                <a:latin typeface="Bangla" panose="03000603000000000000" pitchFamily="66" charset="0"/>
                <a:cs typeface="Bangla" panose="03000603000000000000" pitchFamily="66" charset="0"/>
              </a:rPr>
              <a:t>১। ঈমান </a:t>
            </a:r>
            <a:r>
              <a:rPr lang="en-US" sz="2400" dirty="0">
                <a:solidFill>
                  <a:srgbClr val="2E31B8"/>
                </a:solidFill>
                <a:latin typeface="Bangla" panose="03000603000000000000" pitchFamily="66" charset="0"/>
                <a:cs typeface="Bangla" panose="03000603000000000000" pitchFamily="66" charset="0"/>
              </a:rPr>
              <a:t>          </a:t>
            </a:r>
            <a:r>
              <a:rPr lang="as-IN" sz="2400" dirty="0">
                <a:solidFill>
                  <a:srgbClr val="2E31B8"/>
                </a:solidFill>
                <a:latin typeface="Bangla" panose="03000603000000000000" pitchFamily="66" charset="0"/>
                <a:cs typeface="Bangla" panose="03000603000000000000" pitchFamily="66" charset="0"/>
              </a:rPr>
              <a:t> </a:t>
            </a:r>
            <a:r>
              <a:rPr lang="en-US" sz="2400" dirty="0">
                <a:solidFill>
                  <a:srgbClr val="2E31B8"/>
                </a:solidFill>
                <a:latin typeface="Bangla" panose="03000603000000000000" pitchFamily="66" charset="0"/>
                <a:cs typeface="Bangla" panose="03000603000000000000" pitchFamily="66" charset="0"/>
              </a:rPr>
              <a:t>  </a:t>
            </a:r>
            <a:r>
              <a:rPr lang="as-IN" sz="2400" dirty="0">
                <a:solidFill>
                  <a:srgbClr val="2E31B8"/>
                </a:solidFill>
                <a:latin typeface="Bangla" panose="03000603000000000000" pitchFamily="66" charset="0"/>
                <a:cs typeface="Bangla" panose="03000603000000000000" pitchFamily="66" charset="0"/>
              </a:rPr>
              <a:t>৩। একজন অন্যজনকে হক কথার উপদেশ দেয়া</a:t>
            </a:r>
          </a:p>
          <a:p>
            <a:pPr>
              <a:spcAft>
                <a:spcPts val="600"/>
              </a:spcAft>
              <a:buSzPct val="70000"/>
            </a:pPr>
            <a:r>
              <a:rPr lang="as-IN" sz="2400" dirty="0">
                <a:solidFill>
                  <a:srgbClr val="2E31B8"/>
                </a:solidFill>
                <a:latin typeface="Bangla" panose="03000603000000000000" pitchFamily="66" charset="0"/>
                <a:cs typeface="Bangla" panose="03000603000000000000" pitchFamily="66" charset="0"/>
              </a:rPr>
              <a:t>   </a:t>
            </a:r>
            <a:r>
              <a:rPr lang="en-US" sz="2400" dirty="0">
                <a:solidFill>
                  <a:srgbClr val="2E31B8"/>
                </a:solidFill>
                <a:latin typeface="Bangla" panose="03000603000000000000" pitchFamily="66" charset="0"/>
                <a:cs typeface="Bangla" panose="03000603000000000000" pitchFamily="66" charset="0"/>
              </a:rPr>
              <a:t>২।</a:t>
            </a:r>
            <a:r>
              <a:rPr lang="as-IN" sz="2400" dirty="0">
                <a:solidFill>
                  <a:srgbClr val="2E31B8"/>
                </a:solidFill>
                <a:latin typeface="Bangla" panose="03000603000000000000" pitchFamily="66" charset="0"/>
                <a:cs typeface="Bangla" panose="03000603000000000000" pitchFamily="66" charset="0"/>
              </a:rPr>
              <a:t>  </a:t>
            </a:r>
            <a:r>
              <a:rPr lang="en-US" sz="2400" dirty="0" err="1">
                <a:solidFill>
                  <a:srgbClr val="2E31B8"/>
                </a:solidFill>
                <a:latin typeface="Bangla" panose="03000603000000000000" pitchFamily="66" charset="0"/>
                <a:cs typeface="Bangla" panose="03000603000000000000" pitchFamily="66" charset="0"/>
              </a:rPr>
              <a:t>আমলে</a:t>
            </a:r>
            <a:r>
              <a:rPr lang="en-US" sz="2400" dirty="0">
                <a:solidFill>
                  <a:srgbClr val="2E31B8"/>
                </a:solidFill>
                <a:latin typeface="Bangla" panose="03000603000000000000" pitchFamily="66" charset="0"/>
                <a:cs typeface="Bangla" panose="03000603000000000000" pitchFamily="66" charset="0"/>
              </a:rPr>
              <a:t> </a:t>
            </a:r>
            <a:r>
              <a:rPr lang="en-US" sz="2400" dirty="0" err="1">
                <a:solidFill>
                  <a:srgbClr val="2E31B8"/>
                </a:solidFill>
                <a:latin typeface="Bangla" panose="03000603000000000000" pitchFamily="66" charset="0"/>
                <a:cs typeface="Bangla" panose="03000603000000000000" pitchFamily="66" charset="0"/>
              </a:rPr>
              <a:t>সালেহ</a:t>
            </a:r>
            <a:r>
              <a:rPr lang="en-US" sz="2400" dirty="0">
                <a:solidFill>
                  <a:srgbClr val="2E31B8"/>
                </a:solidFill>
                <a:latin typeface="Bangla" panose="03000603000000000000" pitchFamily="66" charset="0"/>
                <a:cs typeface="Bangla" panose="03000603000000000000" pitchFamily="66" charset="0"/>
              </a:rPr>
              <a:t>     </a:t>
            </a:r>
            <a:r>
              <a:rPr lang="as-IN" sz="2400" dirty="0">
                <a:solidFill>
                  <a:srgbClr val="2E31B8"/>
                </a:solidFill>
                <a:latin typeface="Bangla" panose="03000603000000000000" pitchFamily="66" charset="0"/>
                <a:cs typeface="Bangla" panose="03000603000000000000" pitchFamily="66" charset="0"/>
              </a:rPr>
              <a:t>৪। সবর করার উপদেশ দিতে থাকা</a:t>
            </a:r>
            <a:endParaRPr lang="en-US" sz="2400" dirty="0">
              <a:solidFill>
                <a:srgbClr val="2E31B8"/>
              </a:solidFill>
              <a:latin typeface="Bangla" panose="03000603000000000000" pitchFamily="66" charset="0"/>
              <a:cs typeface="Bangla" panose="03000603000000000000" pitchFamily="66" charset="0"/>
            </a:endParaRPr>
          </a:p>
          <a:p>
            <a:pPr>
              <a:spcAft>
                <a:spcPts val="600"/>
              </a:spcAft>
              <a:buSzPct val="70000"/>
            </a:pPr>
            <a:endParaRPr lang="en-US" sz="2400" dirty="0">
              <a:solidFill>
                <a:srgbClr val="2E31B8"/>
              </a:solidFill>
              <a:latin typeface="Bangla" panose="03000603000000000000" pitchFamily="66" charset="0"/>
              <a:cs typeface="Bangla" panose="03000603000000000000" pitchFamily="66" charset="0"/>
            </a:endParaRPr>
          </a:p>
        </p:txBody>
      </p:sp>
      <p:pic>
        <p:nvPicPr>
          <p:cNvPr id="4" name="Picture 3" descr="Diagram, calendar&#10;&#10;Description automatically generated">
            <a:extLst>
              <a:ext uri="{FF2B5EF4-FFF2-40B4-BE49-F238E27FC236}">
                <a16:creationId xmlns:a16="http://schemas.microsoft.com/office/drawing/2014/main" id="{915D3BD2-E85C-4B82-9305-B2FC2C1FC2DC}"/>
              </a:ext>
            </a:extLst>
          </p:cNvPr>
          <p:cNvPicPr>
            <a:picLocks noChangeAspect="1"/>
          </p:cNvPicPr>
          <p:nvPr/>
        </p:nvPicPr>
        <p:blipFill rotWithShape="1">
          <a:blip r:embed="rId2">
            <a:extLst>
              <a:ext uri="{28A0092B-C50C-407E-A947-70E740481C1C}">
                <a14:useLocalDpi xmlns:a14="http://schemas.microsoft.com/office/drawing/2010/main" val="0"/>
              </a:ext>
            </a:extLst>
          </a:blip>
          <a:srcRect b="16949"/>
          <a:stretch/>
        </p:blipFill>
        <p:spPr>
          <a:xfrm>
            <a:off x="8086786" y="-1"/>
            <a:ext cx="3340072" cy="1728842"/>
          </a:xfrm>
          <a:prstGeom prst="rect">
            <a:avLst/>
          </a:prstGeom>
        </p:spPr>
      </p:pic>
      <p:pic>
        <p:nvPicPr>
          <p:cNvPr id="8" name="Picture 7" descr="A close-up of a flower&#10;&#10;Description automatically generated with low confidence">
            <a:extLst>
              <a:ext uri="{FF2B5EF4-FFF2-40B4-BE49-F238E27FC236}">
                <a16:creationId xmlns:a16="http://schemas.microsoft.com/office/drawing/2014/main" id="{E1B1E9F5-2976-43AD-A76C-167696565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6013" y="1728841"/>
            <a:ext cx="4455988" cy="5449324"/>
          </a:xfrm>
          <a:prstGeom prst="rect">
            <a:avLst/>
          </a:prstGeom>
        </p:spPr>
      </p:pic>
      <p:pic>
        <p:nvPicPr>
          <p:cNvPr id="2" name="Picture 1">
            <a:extLst>
              <a:ext uri="{FF2B5EF4-FFF2-40B4-BE49-F238E27FC236}">
                <a16:creationId xmlns:a16="http://schemas.microsoft.com/office/drawing/2014/main" id="{1B77075B-37D1-472F-8119-53C6FBF5CD1C}"/>
              </a:ext>
            </a:extLst>
          </p:cNvPr>
          <p:cNvPicPr>
            <a:picLocks noChangeAspect="1"/>
          </p:cNvPicPr>
          <p:nvPr/>
        </p:nvPicPr>
        <p:blipFill>
          <a:blip r:embed="rId4"/>
          <a:stretch>
            <a:fillRect/>
          </a:stretch>
        </p:blipFill>
        <p:spPr>
          <a:xfrm>
            <a:off x="0" y="1"/>
            <a:ext cx="1381125" cy="733426"/>
          </a:xfrm>
          <a:prstGeom prst="rect">
            <a:avLst/>
          </a:prstGeom>
        </p:spPr>
      </p:pic>
      <p:pic>
        <p:nvPicPr>
          <p:cNvPr id="6" name="Picture 5" descr="Background pattern&#10;&#10;Description automatically generated">
            <a:extLst>
              <a:ext uri="{FF2B5EF4-FFF2-40B4-BE49-F238E27FC236}">
                <a16:creationId xmlns:a16="http://schemas.microsoft.com/office/drawing/2014/main" id="{656C7B53-5800-48EA-81EB-B74779C36A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619874"/>
            <a:ext cx="12192000" cy="238125"/>
          </a:xfrm>
          <a:prstGeom prst="rect">
            <a:avLst/>
          </a:prstGeom>
        </p:spPr>
      </p:pic>
      <p:sp>
        <p:nvSpPr>
          <p:cNvPr id="12" name="TextBox 11">
            <a:extLst>
              <a:ext uri="{FF2B5EF4-FFF2-40B4-BE49-F238E27FC236}">
                <a16:creationId xmlns:a16="http://schemas.microsoft.com/office/drawing/2014/main" id="{79303E16-EDEB-4FDB-96EB-D8781B74906E}"/>
              </a:ext>
            </a:extLst>
          </p:cNvPr>
          <p:cNvSpPr txBox="1"/>
          <p:nvPr/>
        </p:nvSpPr>
        <p:spPr>
          <a:xfrm>
            <a:off x="8789632" y="4161115"/>
            <a:ext cx="2805344" cy="584775"/>
          </a:xfrm>
          <a:prstGeom prst="rect">
            <a:avLst/>
          </a:prstGeom>
          <a:noFill/>
        </p:spPr>
        <p:txBody>
          <a:bodyPr wrap="square">
            <a:spAutoFit/>
          </a:bodyPr>
          <a:lstStyle/>
          <a:p>
            <a:r>
              <a:rPr lang="ar-AE" sz="1600" dirty="0">
                <a:solidFill>
                  <a:srgbClr val="2E31B8"/>
                </a:solidFill>
              </a:rPr>
              <a:t>فَسَبِّحْ بِحَمْدِ رَبِّكَ وَكُن مِّنَ السَّاجِدِينَ﴾ وَاعْبُدْ رَبَّكَ حَتَّىٰ يَأْتِيَكَ الْيَقِينُ</a:t>
            </a:r>
          </a:p>
        </p:txBody>
      </p:sp>
    </p:spTree>
    <p:extLst>
      <p:ext uri="{BB962C8B-B14F-4D97-AF65-F5344CB8AC3E}">
        <p14:creationId xmlns:p14="http://schemas.microsoft.com/office/powerpoint/2010/main" val="55497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FCD646-AE6A-40B4-A7D5-846F63A74138}"/>
              </a:ext>
            </a:extLst>
          </p:cNvPr>
          <p:cNvPicPr>
            <a:picLocks noChangeAspect="1"/>
          </p:cNvPicPr>
          <p:nvPr/>
        </p:nvPicPr>
        <p:blipFill rotWithShape="1">
          <a:blip r:embed="rId2"/>
          <a:srcRect t="6936" b="13036"/>
          <a:stretch/>
        </p:blipFill>
        <p:spPr>
          <a:xfrm>
            <a:off x="0" y="0"/>
            <a:ext cx="12192000" cy="6858000"/>
          </a:xfrm>
          <a:prstGeom prst="rect">
            <a:avLst/>
          </a:prstGeom>
        </p:spPr>
      </p:pic>
    </p:spTree>
    <p:extLst>
      <p:ext uri="{BB962C8B-B14F-4D97-AF65-F5344CB8AC3E}">
        <p14:creationId xmlns:p14="http://schemas.microsoft.com/office/powerpoint/2010/main" val="1523842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2BD36C4-0FA4-4224-A301-EF293717C8A9}"/>
              </a:ext>
            </a:extLst>
          </p:cNvPr>
          <p:cNvSpPr txBox="1"/>
          <p:nvPr/>
        </p:nvSpPr>
        <p:spPr>
          <a:xfrm>
            <a:off x="5000348" y="1265140"/>
            <a:ext cx="6094520" cy="1107996"/>
          </a:xfrm>
          <a:prstGeom prst="rect">
            <a:avLst/>
          </a:prstGeom>
          <a:noFill/>
        </p:spPr>
        <p:txBody>
          <a:bodyPr wrap="square">
            <a:spAutoFit/>
          </a:bodyPr>
          <a:lstStyle/>
          <a:p>
            <a:r>
              <a:rPr lang="as-IN" sz="6600" dirty="0">
                <a:solidFill>
                  <a:srgbClr val="008100"/>
                </a:solidFill>
                <a:latin typeface="Bangla" panose="03000603000000000000" pitchFamily="66" charset="0"/>
                <a:cs typeface="Bangla" panose="03000603000000000000" pitchFamily="66" charset="0"/>
              </a:rPr>
              <a:t>জাযাকুমুল্লাহি খাইরান</a:t>
            </a:r>
            <a:endParaRPr lang="en-US" sz="6600" dirty="0">
              <a:solidFill>
                <a:srgbClr val="008100"/>
              </a:solidFill>
              <a:latin typeface="Bangla" panose="03000603000000000000" pitchFamily="66" charset="0"/>
              <a:cs typeface="Bangla" panose="03000603000000000000" pitchFamily="66" charset="0"/>
            </a:endParaRPr>
          </a:p>
        </p:txBody>
      </p:sp>
      <p:pic>
        <p:nvPicPr>
          <p:cNvPr id="13" name="Picture 12" descr="A close up of a flower&#10;&#10;Description automatically generated with medium confidence">
            <a:extLst>
              <a:ext uri="{FF2B5EF4-FFF2-40B4-BE49-F238E27FC236}">
                <a16:creationId xmlns:a16="http://schemas.microsoft.com/office/drawing/2014/main" id="{CF0EE026-BE79-49EC-8BDC-42B86658A0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3092" y="2417019"/>
            <a:ext cx="1704481" cy="1364943"/>
          </a:xfrm>
          <a:prstGeom prst="rect">
            <a:avLst/>
          </a:prstGeom>
        </p:spPr>
      </p:pic>
      <p:pic>
        <p:nvPicPr>
          <p:cNvPr id="15" name="Picture 14" descr="A close up of a flower&#10;&#10;Description automatically generated with medium confidence">
            <a:extLst>
              <a:ext uri="{FF2B5EF4-FFF2-40B4-BE49-F238E27FC236}">
                <a16:creationId xmlns:a16="http://schemas.microsoft.com/office/drawing/2014/main" id="{FA9EBDA1-D090-4B1A-A5B7-5C5B0ECC6A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3092" y="1265140"/>
            <a:ext cx="1704481" cy="1364943"/>
          </a:xfrm>
          <a:prstGeom prst="rect">
            <a:avLst/>
          </a:prstGeom>
        </p:spPr>
      </p:pic>
      <p:pic>
        <p:nvPicPr>
          <p:cNvPr id="17" name="Picture 16" descr="A close up of a flower&#10;&#10;Description automatically generated with medium confidence">
            <a:extLst>
              <a:ext uri="{FF2B5EF4-FFF2-40B4-BE49-F238E27FC236}">
                <a16:creationId xmlns:a16="http://schemas.microsoft.com/office/drawing/2014/main" id="{172EEF0C-4CD7-4D1F-BB4C-2E795A19CF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5631" y="2347524"/>
            <a:ext cx="1791263" cy="1434438"/>
          </a:xfrm>
          <a:prstGeom prst="rect">
            <a:avLst/>
          </a:prstGeom>
        </p:spPr>
      </p:pic>
      <p:pic>
        <p:nvPicPr>
          <p:cNvPr id="20" name="Picture 19">
            <a:extLst>
              <a:ext uri="{FF2B5EF4-FFF2-40B4-BE49-F238E27FC236}">
                <a16:creationId xmlns:a16="http://schemas.microsoft.com/office/drawing/2014/main" id="{65D0AE58-3244-407E-847A-D276D3BA974E}"/>
              </a:ext>
            </a:extLst>
          </p:cNvPr>
          <p:cNvPicPr>
            <a:picLocks noChangeAspect="1"/>
          </p:cNvPicPr>
          <p:nvPr/>
        </p:nvPicPr>
        <p:blipFill>
          <a:blip r:embed="rId3"/>
          <a:stretch>
            <a:fillRect/>
          </a:stretch>
        </p:blipFill>
        <p:spPr>
          <a:xfrm>
            <a:off x="6496894" y="3708025"/>
            <a:ext cx="1700931" cy="1359526"/>
          </a:xfrm>
          <a:prstGeom prst="rect">
            <a:avLst/>
          </a:prstGeom>
        </p:spPr>
      </p:pic>
      <p:pic>
        <p:nvPicPr>
          <p:cNvPr id="21" name="Picture 20">
            <a:extLst>
              <a:ext uri="{FF2B5EF4-FFF2-40B4-BE49-F238E27FC236}">
                <a16:creationId xmlns:a16="http://schemas.microsoft.com/office/drawing/2014/main" id="{F4AB4B08-010B-4520-902E-A53CB97EF8A9}"/>
              </a:ext>
            </a:extLst>
          </p:cNvPr>
          <p:cNvPicPr>
            <a:picLocks noChangeAspect="1"/>
          </p:cNvPicPr>
          <p:nvPr/>
        </p:nvPicPr>
        <p:blipFill>
          <a:blip r:embed="rId3"/>
          <a:stretch>
            <a:fillRect/>
          </a:stretch>
        </p:blipFill>
        <p:spPr>
          <a:xfrm>
            <a:off x="8197825" y="5042914"/>
            <a:ext cx="1700931" cy="1359526"/>
          </a:xfrm>
          <a:prstGeom prst="rect">
            <a:avLst/>
          </a:prstGeom>
        </p:spPr>
      </p:pic>
    </p:spTree>
    <p:extLst>
      <p:ext uri="{BB962C8B-B14F-4D97-AF65-F5344CB8AC3E}">
        <p14:creationId xmlns:p14="http://schemas.microsoft.com/office/powerpoint/2010/main" val="1724556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group of purple flowers&#10;&#10;Description automatically generated with low confidence">
            <a:extLst>
              <a:ext uri="{FF2B5EF4-FFF2-40B4-BE49-F238E27FC236}">
                <a16:creationId xmlns:a16="http://schemas.microsoft.com/office/drawing/2014/main" id="{644723AE-6D44-406A-B004-45018AD04A25}"/>
              </a:ext>
            </a:extLst>
          </p:cNvPr>
          <p:cNvPicPr>
            <a:picLocks noChangeAspect="1"/>
          </p:cNvPicPr>
          <p:nvPr/>
        </p:nvPicPr>
        <p:blipFill rotWithShape="1">
          <a:blip r:embed="rId2">
            <a:extLst>
              <a:ext uri="{28A0092B-C50C-407E-A947-70E740481C1C}">
                <a14:useLocalDpi xmlns:a14="http://schemas.microsoft.com/office/drawing/2010/main" val="0"/>
              </a:ext>
            </a:extLst>
          </a:blip>
          <a:srcRect l="31635" r="6040" b="-2"/>
          <a:stretch/>
        </p:blipFill>
        <p:spPr>
          <a:xfrm>
            <a:off x="99201" y="5857875"/>
            <a:ext cx="1243824" cy="733571"/>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2" name="Picture 1">
            <a:extLst>
              <a:ext uri="{FF2B5EF4-FFF2-40B4-BE49-F238E27FC236}">
                <a16:creationId xmlns:a16="http://schemas.microsoft.com/office/drawing/2014/main" id="{DFFE7D31-DF1E-49AE-AACF-B193C5C3A98A}"/>
              </a:ext>
            </a:extLst>
          </p:cNvPr>
          <p:cNvPicPr>
            <a:picLocks noChangeAspect="1"/>
          </p:cNvPicPr>
          <p:nvPr/>
        </p:nvPicPr>
        <p:blipFill rotWithShape="1">
          <a:blip r:embed="rId3"/>
          <a:srcRect l="20740" r="12717" b="3"/>
          <a:stretch/>
        </p:blipFill>
        <p:spPr>
          <a:xfrm>
            <a:off x="5326786" y="5844657"/>
            <a:ext cx="1751907" cy="733571"/>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5" name="Picture 4">
            <a:extLst>
              <a:ext uri="{FF2B5EF4-FFF2-40B4-BE49-F238E27FC236}">
                <a16:creationId xmlns:a16="http://schemas.microsoft.com/office/drawing/2014/main" id="{A1B0EED8-B3B8-4F09-8B90-72AEB1C0C63D}"/>
              </a:ext>
            </a:extLst>
          </p:cNvPr>
          <p:cNvPicPr>
            <a:picLocks noChangeAspect="1"/>
          </p:cNvPicPr>
          <p:nvPr/>
        </p:nvPicPr>
        <p:blipFill rotWithShape="1">
          <a:blip r:embed="rId4"/>
          <a:srcRect l="50389" r="27611" b="1"/>
          <a:stretch/>
        </p:blipFill>
        <p:spPr>
          <a:xfrm>
            <a:off x="10734669" y="5857875"/>
            <a:ext cx="1457331" cy="733571"/>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7" name="Picture 6" descr="Background pattern&#10;&#10;Description automatically generated">
            <a:extLst>
              <a:ext uri="{FF2B5EF4-FFF2-40B4-BE49-F238E27FC236}">
                <a16:creationId xmlns:a16="http://schemas.microsoft.com/office/drawing/2014/main" id="{A383DC32-7662-45A6-A663-0DE277DC4B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505575"/>
            <a:ext cx="12192000" cy="352425"/>
          </a:xfrm>
          <a:prstGeom prst="rect">
            <a:avLst/>
          </a:prstGeom>
        </p:spPr>
      </p:pic>
      <p:pic>
        <p:nvPicPr>
          <p:cNvPr id="8" name="Picture 7">
            <a:extLst>
              <a:ext uri="{FF2B5EF4-FFF2-40B4-BE49-F238E27FC236}">
                <a16:creationId xmlns:a16="http://schemas.microsoft.com/office/drawing/2014/main" id="{59664E87-1F8D-4C39-9F0E-9B4463E9A94F}"/>
              </a:ext>
            </a:extLst>
          </p:cNvPr>
          <p:cNvPicPr>
            <a:picLocks noChangeAspect="1"/>
          </p:cNvPicPr>
          <p:nvPr/>
        </p:nvPicPr>
        <p:blipFill>
          <a:blip r:embed="rId6"/>
          <a:stretch>
            <a:fillRect/>
          </a:stretch>
        </p:blipFill>
        <p:spPr>
          <a:xfrm>
            <a:off x="0" y="-353568"/>
            <a:ext cx="12192000" cy="353568"/>
          </a:xfrm>
          <a:prstGeom prst="rect">
            <a:avLst/>
          </a:prstGeom>
        </p:spPr>
      </p:pic>
      <p:pic>
        <p:nvPicPr>
          <p:cNvPr id="6" name="Picture 5" descr="Shape&#10;&#10;Description automatically generated">
            <a:extLst>
              <a:ext uri="{FF2B5EF4-FFF2-40B4-BE49-F238E27FC236}">
                <a16:creationId xmlns:a16="http://schemas.microsoft.com/office/drawing/2014/main" id="{31FCE533-A64F-4E6A-8076-A61C897415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3218"/>
            <a:ext cx="12192000" cy="5857875"/>
          </a:xfrm>
          <a:prstGeom prst="rect">
            <a:avLst/>
          </a:prstGeom>
        </p:spPr>
      </p:pic>
      <p:sp>
        <p:nvSpPr>
          <p:cNvPr id="10" name="TextBox 9">
            <a:extLst>
              <a:ext uri="{FF2B5EF4-FFF2-40B4-BE49-F238E27FC236}">
                <a16:creationId xmlns:a16="http://schemas.microsoft.com/office/drawing/2014/main" id="{DCD7412C-9F6D-4396-A2F7-3FB563445E69}"/>
              </a:ext>
            </a:extLst>
          </p:cNvPr>
          <p:cNvSpPr txBox="1"/>
          <p:nvPr/>
        </p:nvSpPr>
        <p:spPr>
          <a:xfrm>
            <a:off x="4613428" y="858082"/>
            <a:ext cx="4119240" cy="1938992"/>
          </a:xfrm>
          <a:prstGeom prst="rect">
            <a:avLst/>
          </a:prstGeom>
          <a:noFill/>
        </p:spPr>
        <p:txBody>
          <a:bodyPr wrap="square">
            <a:spAutoFit/>
          </a:bodyPr>
          <a:lstStyle/>
          <a:p>
            <a:endParaRPr lang="ar-AE" sz="2400" dirty="0">
              <a:solidFill>
                <a:srgbClr val="432281"/>
              </a:solidFill>
              <a:latin typeface="Bangla" panose="03000603000000000000" pitchFamily="66" charset="0"/>
            </a:endParaRPr>
          </a:p>
          <a:p>
            <a:r>
              <a:rPr lang="ar-AE" sz="2400" dirty="0">
                <a:solidFill>
                  <a:srgbClr val="432281"/>
                </a:solidFill>
                <a:latin typeface="Bangla" panose="03000603000000000000" pitchFamily="66" charset="0"/>
              </a:rPr>
              <a:t>وَالْعَصْرِ</a:t>
            </a:r>
          </a:p>
          <a:p>
            <a:r>
              <a:rPr lang="ar-AE" sz="2400" dirty="0">
                <a:solidFill>
                  <a:srgbClr val="432281"/>
                </a:solidFill>
                <a:latin typeface="Bangla" panose="03000603000000000000" pitchFamily="66" charset="0"/>
              </a:rPr>
              <a:t> </a:t>
            </a:r>
            <a:r>
              <a:rPr lang="as-IN" sz="2400" dirty="0">
                <a:solidFill>
                  <a:srgbClr val="432281"/>
                </a:solidFill>
                <a:latin typeface="Bangla" panose="03000603000000000000" pitchFamily="66" charset="0"/>
                <a:cs typeface="Bangla" panose="03000603000000000000" pitchFamily="66" charset="0"/>
              </a:rPr>
              <a:t>সময়ের কসম৷  </a:t>
            </a:r>
          </a:p>
          <a:p>
            <a:r>
              <a:rPr lang="ar-AE" sz="2400" dirty="0">
                <a:solidFill>
                  <a:srgbClr val="432281"/>
                </a:solidFill>
                <a:latin typeface="Bangla" panose="03000603000000000000" pitchFamily="66" charset="0"/>
              </a:rPr>
              <a:t>إِنَّ الْإِنسَانَ لَفِي خُسْرٍ</a:t>
            </a:r>
          </a:p>
          <a:p>
            <a:r>
              <a:rPr lang="ar-AE" sz="2400" dirty="0">
                <a:solidFill>
                  <a:srgbClr val="432281"/>
                </a:solidFill>
                <a:latin typeface="Bangla" panose="03000603000000000000" pitchFamily="66" charset="0"/>
              </a:rPr>
              <a:t> </a:t>
            </a:r>
            <a:r>
              <a:rPr lang="as-IN" sz="2400" dirty="0">
                <a:solidFill>
                  <a:srgbClr val="432281"/>
                </a:solidFill>
                <a:latin typeface="Bangla" panose="03000603000000000000" pitchFamily="66" charset="0"/>
                <a:cs typeface="Bangla" panose="03000603000000000000" pitchFamily="66" charset="0"/>
              </a:rPr>
              <a:t>মানুষ আসলে বড়ই ক্ষতির মধ্যে রয়েছে৷</a:t>
            </a:r>
          </a:p>
        </p:txBody>
      </p:sp>
      <p:sp>
        <p:nvSpPr>
          <p:cNvPr id="11" name="TextBox 10">
            <a:extLst>
              <a:ext uri="{FF2B5EF4-FFF2-40B4-BE49-F238E27FC236}">
                <a16:creationId xmlns:a16="http://schemas.microsoft.com/office/drawing/2014/main" id="{13DD0044-5344-4F1F-9B82-C798C61DDE57}"/>
              </a:ext>
            </a:extLst>
          </p:cNvPr>
          <p:cNvSpPr txBox="1"/>
          <p:nvPr/>
        </p:nvSpPr>
        <p:spPr>
          <a:xfrm>
            <a:off x="2432481" y="2331596"/>
            <a:ext cx="6960094" cy="2308324"/>
          </a:xfrm>
          <a:prstGeom prst="rect">
            <a:avLst/>
          </a:prstGeom>
          <a:noFill/>
        </p:spPr>
        <p:txBody>
          <a:bodyPr wrap="square">
            <a:spAutoFit/>
          </a:bodyPr>
          <a:lstStyle/>
          <a:p>
            <a:endParaRPr lang="ar-AE" sz="2400" dirty="0">
              <a:solidFill>
                <a:srgbClr val="2E31B8"/>
              </a:solidFill>
              <a:latin typeface="Bangla" panose="03000603000000000000" pitchFamily="66" charset="0"/>
            </a:endParaRPr>
          </a:p>
          <a:p>
            <a:r>
              <a:rPr lang="ar-AE" sz="2400" dirty="0">
                <a:solidFill>
                  <a:srgbClr val="2E31B8"/>
                </a:solidFill>
                <a:latin typeface="Bangla" panose="03000603000000000000" pitchFamily="66" charset="0"/>
              </a:rPr>
              <a:t>إِلَّا الَّذِينَ آمَنُوا وَعَمِلُوا الصَّالِحَاتِ وَتَوَاصَوْا بِالْحَقِّ وَتَوَاصَوْا بِالصَّبْرِ</a:t>
            </a:r>
          </a:p>
          <a:p>
            <a:r>
              <a:rPr lang="ar-AE" sz="2400" dirty="0">
                <a:solidFill>
                  <a:srgbClr val="2E31B8"/>
                </a:solidFill>
                <a:latin typeface="Bangla" panose="03000603000000000000" pitchFamily="66" charset="0"/>
              </a:rPr>
              <a:t> </a:t>
            </a:r>
            <a:r>
              <a:rPr lang="en-US" sz="2400" dirty="0">
                <a:solidFill>
                  <a:srgbClr val="2E31B8"/>
                </a:solidFill>
                <a:latin typeface="Bangla" panose="03000603000000000000" pitchFamily="66" charset="0"/>
              </a:rPr>
              <a:t>                     </a:t>
            </a:r>
            <a:r>
              <a:rPr lang="as-IN" sz="2400" dirty="0">
                <a:solidFill>
                  <a:srgbClr val="2E31B8"/>
                </a:solidFill>
                <a:latin typeface="Bangla" panose="03000603000000000000" pitchFamily="66" charset="0"/>
                <a:cs typeface="Bangla" panose="03000603000000000000" pitchFamily="66" charset="0"/>
              </a:rPr>
              <a:t>তবে তারা ছাড়া যারা</a:t>
            </a:r>
          </a:p>
          <a:p>
            <a:r>
              <a:rPr lang="as-IN" sz="2400" dirty="0">
                <a:solidFill>
                  <a:srgbClr val="2E31B8"/>
                </a:solidFill>
                <a:latin typeface="Bangla" panose="03000603000000000000" pitchFamily="66" charset="0"/>
                <a:cs typeface="Bangla" panose="03000603000000000000" pitchFamily="66" charset="0"/>
              </a:rPr>
              <a:t>১। ঈমান এনেছে ও</a:t>
            </a:r>
            <a:r>
              <a:rPr lang="en-US" sz="2400" dirty="0">
                <a:solidFill>
                  <a:srgbClr val="2E31B8"/>
                </a:solidFill>
                <a:latin typeface="Bangla" panose="03000603000000000000" pitchFamily="66" charset="0"/>
                <a:cs typeface="Bangla" panose="03000603000000000000" pitchFamily="66" charset="0"/>
              </a:rPr>
              <a:t>        </a:t>
            </a:r>
            <a:r>
              <a:rPr lang="as-IN" sz="2400" dirty="0">
                <a:solidFill>
                  <a:srgbClr val="2E31B8"/>
                </a:solidFill>
                <a:latin typeface="Bangla" panose="03000603000000000000" pitchFamily="66" charset="0"/>
                <a:cs typeface="Bangla" panose="03000603000000000000" pitchFamily="66" charset="0"/>
              </a:rPr>
              <a:t> </a:t>
            </a:r>
            <a:r>
              <a:rPr lang="en-US" sz="2400" dirty="0">
                <a:solidFill>
                  <a:srgbClr val="2E31B8"/>
                </a:solidFill>
                <a:latin typeface="Bangla" panose="03000603000000000000" pitchFamily="66" charset="0"/>
                <a:cs typeface="Bangla" panose="03000603000000000000" pitchFamily="66" charset="0"/>
              </a:rPr>
              <a:t>  </a:t>
            </a:r>
            <a:r>
              <a:rPr lang="as-IN" sz="2400" dirty="0">
                <a:solidFill>
                  <a:srgbClr val="2E31B8"/>
                </a:solidFill>
                <a:latin typeface="Bangla" panose="03000603000000000000" pitchFamily="66" charset="0"/>
                <a:cs typeface="Bangla" panose="03000603000000000000" pitchFamily="66" charset="0"/>
              </a:rPr>
              <a:t>৩।</a:t>
            </a:r>
            <a:r>
              <a:rPr lang="en-US" sz="2400" dirty="0">
                <a:solidFill>
                  <a:srgbClr val="2E31B8"/>
                </a:solidFill>
                <a:latin typeface="Bangla" panose="03000603000000000000" pitchFamily="66" charset="0"/>
                <a:cs typeface="Bangla" panose="03000603000000000000" pitchFamily="66" charset="0"/>
              </a:rPr>
              <a:t> </a:t>
            </a:r>
            <a:r>
              <a:rPr lang="as-IN" sz="2400" dirty="0">
                <a:solidFill>
                  <a:srgbClr val="2E31B8"/>
                </a:solidFill>
                <a:latin typeface="Bangla" panose="03000603000000000000" pitchFamily="66" charset="0"/>
                <a:cs typeface="Bangla" panose="03000603000000000000" pitchFamily="66" charset="0"/>
              </a:rPr>
              <a:t>একজন অন্যজনকে হক কথার ও</a:t>
            </a:r>
            <a:endParaRPr lang="en-US" sz="2400" dirty="0">
              <a:solidFill>
                <a:srgbClr val="2E31B8"/>
              </a:solidFill>
              <a:latin typeface="Bangla" panose="03000603000000000000" pitchFamily="66" charset="0"/>
              <a:cs typeface="Bangla" panose="03000603000000000000" pitchFamily="66" charset="0"/>
            </a:endParaRPr>
          </a:p>
          <a:p>
            <a:r>
              <a:rPr lang="as-IN" sz="2400" dirty="0">
                <a:solidFill>
                  <a:srgbClr val="2E31B8"/>
                </a:solidFill>
                <a:latin typeface="Bangla" panose="03000603000000000000" pitchFamily="66" charset="0"/>
                <a:cs typeface="Bangla" panose="03000603000000000000" pitchFamily="66" charset="0"/>
              </a:rPr>
              <a:t>২।</a:t>
            </a:r>
            <a:r>
              <a:rPr lang="en-US" sz="2400" dirty="0">
                <a:solidFill>
                  <a:srgbClr val="2E31B8"/>
                </a:solidFill>
                <a:latin typeface="Bangla" panose="03000603000000000000" pitchFamily="66" charset="0"/>
                <a:cs typeface="Bangla" panose="03000603000000000000" pitchFamily="66" charset="0"/>
              </a:rPr>
              <a:t> </a:t>
            </a:r>
            <a:r>
              <a:rPr lang="as-IN" sz="2400" dirty="0">
                <a:solidFill>
                  <a:srgbClr val="2E31B8"/>
                </a:solidFill>
                <a:latin typeface="Bangla" panose="03000603000000000000" pitchFamily="66" charset="0"/>
                <a:cs typeface="Bangla" panose="03000603000000000000" pitchFamily="66" charset="0"/>
              </a:rPr>
              <a:t>সৎকাজ করতে থেকেছে   </a:t>
            </a:r>
            <a:r>
              <a:rPr lang="en-US" sz="2400" dirty="0">
                <a:solidFill>
                  <a:srgbClr val="2E31B8"/>
                </a:solidFill>
                <a:latin typeface="Bangla" panose="03000603000000000000" pitchFamily="66" charset="0"/>
                <a:cs typeface="Bangla" panose="03000603000000000000" pitchFamily="66" charset="0"/>
              </a:rPr>
              <a:t>  </a:t>
            </a:r>
            <a:r>
              <a:rPr lang="as-IN" sz="2400" dirty="0">
                <a:solidFill>
                  <a:srgbClr val="2E31B8"/>
                </a:solidFill>
                <a:latin typeface="Bangla" panose="03000603000000000000" pitchFamily="66" charset="0"/>
                <a:cs typeface="Bangla" panose="03000603000000000000" pitchFamily="66" charset="0"/>
              </a:rPr>
              <a:t>৪।</a:t>
            </a:r>
            <a:r>
              <a:rPr lang="en-US" sz="2400" dirty="0">
                <a:solidFill>
                  <a:srgbClr val="2E31B8"/>
                </a:solidFill>
                <a:latin typeface="Bangla" panose="03000603000000000000" pitchFamily="66" charset="0"/>
                <a:cs typeface="Bangla" panose="03000603000000000000" pitchFamily="66" charset="0"/>
              </a:rPr>
              <a:t> </a:t>
            </a:r>
            <a:r>
              <a:rPr lang="as-IN" sz="2400" dirty="0">
                <a:solidFill>
                  <a:srgbClr val="2E31B8"/>
                </a:solidFill>
                <a:latin typeface="Bangla" panose="03000603000000000000" pitchFamily="66" charset="0"/>
                <a:cs typeface="Bangla" panose="03000603000000000000" pitchFamily="66" charset="0"/>
              </a:rPr>
              <a:t>সবর করার উপদেশ দিতে থেকেছে</a:t>
            </a:r>
            <a:endParaRPr lang="en-US" sz="2400" dirty="0">
              <a:solidFill>
                <a:srgbClr val="2E31B8"/>
              </a:solidFill>
              <a:latin typeface="Bangla" panose="03000603000000000000" pitchFamily="66" charset="0"/>
              <a:cs typeface="Bangla" panose="03000603000000000000" pitchFamily="66" charset="0"/>
            </a:endParaRPr>
          </a:p>
          <a:p>
            <a:r>
              <a:rPr lang="en-US" sz="2400" dirty="0">
                <a:solidFill>
                  <a:srgbClr val="431D7A"/>
                </a:solidFill>
                <a:latin typeface="Bangla" panose="03000603000000000000" pitchFamily="66" charset="0"/>
                <a:cs typeface="Bangla" panose="03000603000000000000" pitchFamily="66" charset="0"/>
              </a:rPr>
              <a:t>                       </a:t>
            </a:r>
            <a:r>
              <a:rPr lang="en-US" sz="2400" dirty="0" err="1">
                <a:solidFill>
                  <a:srgbClr val="431D7A"/>
                </a:solidFill>
                <a:latin typeface="Bangla" panose="03000603000000000000" pitchFamily="66" charset="0"/>
                <a:cs typeface="Bangla" panose="03000603000000000000" pitchFamily="66" charset="0"/>
              </a:rPr>
              <a:t>সূরা</a:t>
            </a:r>
            <a:r>
              <a:rPr lang="en-US" sz="2400" dirty="0">
                <a:solidFill>
                  <a:srgbClr val="431D7A"/>
                </a:solidFill>
                <a:latin typeface="Bangla" panose="03000603000000000000" pitchFamily="66" charset="0"/>
                <a:cs typeface="Bangla" panose="03000603000000000000" pitchFamily="66" charset="0"/>
              </a:rPr>
              <a:t> </a:t>
            </a:r>
            <a:r>
              <a:rPr lang="en-US" sz="2400" dirty="0" err="1">
                <a:solidFill>
                  <a:srgbClr val="431D7A"/>
                </a:solidFill>
                <a:latin typeface="Bangla" panose="03000603000000000000" pitchFamily="66" charset="0"/>
                <a:cs typeface="Bangla" panose="03000603000000000000" pitchFamily="66" charset="0"/>
              </a:rPr>
              <a:t>আল</a:t>
            </a:r>
            <a:r>
              <a:rPr lang="en-US" sz="2400" dirty="0">
                <a:solidFill>
                  <a:srgbClr val="431D7A"/>
                </a:solidFill>
                <a:latin typeface="Bangla" panose="03000603000000000000" pitchFamily="66" charset="0"/>
                <a:cs typeface="Bangla" panose="03000603000000000000" pitchFamily="66" charset="0"/>
              </a:rPr>
              <a:t> </a:t>
            </a:r>
            <a:r>
              <a:rPr lang="en-US" sz="2400" dirty="0" err="1">
                <a:solidFill>
                  <a:srgbClr val="431D7A"/>
                </a:solidFill>
                <a:latin typeface="Bangla" panose="03000603000000000000" pitchFamily="66" charset="0"/>
                <a:cs typeface="Bangla" panose="03000603000000000000" pitchFamily="66" charset="0"/>
              </a:rPr>
              <a:t>আসর</a:t>
            </a:r>
            <a:endParaRPr lang="en-US" sz="2400" dirty="0">
              <a:solidFill>
                <a:srgbClr val="431D7A"/>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458371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957523-94EC-43EA-9E45-58AF17479B46}"/>
              </a:ext>
            </a:extLst>
          </p:cNvPr>
          <p:cNvPicPr>
            <a:picLocks noChangeAspect="1"/>
          </p:cNvPicPr>
          <p:nvPr/>
        </p:nvPicPr>
        <p:blipFill>
          <a:blip r:embed="rId2"/>
          <a:stretch>
            <a:fillRect/>
          </a:stretch>
        </p:blipFill>
        <p:spPr>
          <a:xfrm>
            <a:off x="10324731" y="0"/>
            <a:ext cx="1867270" cy="6551720"/>
          </a:xfrm>
          <a:prstGeom prst="rect">
            <a:avLst/>
          </a:prstGeom>
        </p:spPr>
      </p:pic>
      <p:pic>
        <p:nvPicPr>
          <p:cNvPr id="4" name="Picture 3" descr="Background pattern&#10;&#10;Description automatically generated">
            <a:extLst>
              <a:ext uri="{FF2B5EF4-FFF2-40B4-BE49-F238E27FC236}">
                <a16:creationId xmlns:a16="http://schemas.microsoft.com/office/drawing/2014/main" id="{19258A66-C59C-4D5F-9A6E-12F1D5E196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51720"/>
            <a:ext cx="5708342" cy="306280"/>
          </a:xfrm>
          <a:prstGeom prst="rect">
            <a:avLst/>
          </a:prstGeom>
        </p:spPr>
      </p:pic>
      <p:pic>
        <p:nvPicPr>
          <p:cNvPr id="5" name="Picture 4">
            <a:extLst>
              <a:ext uri="{FF2B5EF4-FFF2-40B4-BE49-F238E27FC236}">
                <a16:creationId xmlns:a16="http://schemas.microsoft.com/office/drawing/2014/main" id="{84CAB7CC-8453-4651-999A-792572A2F02D}"/>
              </a:ext>
            </a:extLst>
          </p:cNvPr>
          <p:cNvPicPr>
            <a:picLocks noChangeAspect="1"/>
          </p:cNvPicPr>
          <p:nvPr/>
        </p:nvPicPr>
        <p:blipFill>
          <a:blip r:embed="rId4"/>
          <a:stretch>
            <a:fillRect/>
          </a:stretch>
        </p:blipFill>
        <p:spPr>
          <a:xfrm rot="10800000">
            <a:off x="6095999" y="6551720"/>
            <a:ext cx="6096001" cy="304826"/>
          </a:xfrm>
          <a:prstGeom prst="rect">
            <a:avLst/>
          </a:prstGeom>
        </p:spPr>
      </p:pic>
      <p:pic>
        <p:nvPicPr>
          <p:cNvPr id="7" name="Picture 6" descr="A close-up of some flowers&#10;&#10;Description automatically generated with medium confidence">
            <a:extLst>
              <a:ext uri="{FF2B5EF4-FFF2-40B4-BE49-F238E27FC236}">
                <a16:creationId xmlns:a16="http://schemas.microsoft.com/office/drawing/2014/main" id="{DCD00F66-E8E7-45D8-A5C5-71E02D2793DE}"/>
              </a:ext>
            </a:extLst>
          </p:cNvPr>
          <p:cNvPicPr>
            <a:picLocks noChangeAspect="1"/>
          </p:cNvPicPr>
          <p:nvPr/>
        </p:nvPicPr>
        <p:blipFill rotWithShape="1">
          <a:blip r:embed="rId5">
            <a:extLst>
              <a:ext uri="{28A0092B-C50C-407E-A947-70E740481C1C}">
                <a14:useLocalDpi xmlns:a14="http://schemas.microsoft.com/office/drawing/2010/main" val="0"/>
              </a:ext>
            </a:extLst>
          </a:blip>
          <a:srcRect l="25974" r="23764"/>
          <a:stretch/>
        </p:blipFill>
        <p:spPr>
          <a:xfrm>
            <a:off x="5564773" y="5655076"/>
            <a:ext cx="531226" cy="1201471"/>
          </a:xfrm>
          <a:prstGeom prst="rect">
            <a:avLst/>
          </a:prstGeom>
        </p:spPr>
      </p:pic>
      <p:pic>
        <p:nvPicPr>
          <p:cNvPr id="9" name="Picture 8" descr="A picture containing flower, plant&#10;&#10;Description automatically generated">
            <a:extLst>
              <a:ext uri="{FF2B5EF4-FFF2-40B4-BE49-F238E27FC236}">
                <a16:creationId xmlns:a16="http://schemas.microsoft.com/office/drawing/2014/main" id="{163AC627-59E6-4B2C-B157-5A81222BD191}"/>
              </a:ext>
            </a:extLst>
          </p:cNvPr>
          <p:cNvPicPr>
            <a:picLocks noChangeAspect="1"/>
          </p:cNvPicPr>
          <p:nvPr/>
        </p:nvPicPr>
        <p:blipFill rotWithShape="1">
          <a:blip r:embed="rId6">
            <a:extLst>
              <a:ext uri="{28A0092B-C50C-407E-A947-70E740481C1C}">
                <a14:useLocalDpi xmlns:a14="http://schemas.microsoft.com/office/drawing/2010/main" val="0"/>
              </a:ext>
            </a:extLst>
          </a:blip>
          <a:srcRect l="14170" r="6793"/>
          <a:stretch/>
        </p:blipFill>
        <p:spPr>
          <a:xfrm>
            <a:off x="0" y="4418120"/>
            <a:ext cx="866557" cy="2133600"/>
          </a:xfrm>
          <a:prstGeom prst="rect">
            <a:avLst/>
          </a:prstGeom>
        </p:spPr>
      </p:pic>
      <p:pic>
        <p:nvPicPr>
          <p:cNvPr id="10" name="Picture 9">
            <a:extLst>
              <a:ext uri="{FF2B5EF4-FFF2-40B4-BE49-F238E27FC236}">
                <a16:creationId xmlns:a16="http://schemas.microsoft.com/office/drawing/2014/main" id="{C8CB1821-B800-4E4A-A541-0E1489573C0E}"/>
              </a:ext>
            </a:extLst>
          </p:cNvPr>
          <p:cNvPicPr>
            <a:picLocks noChangeAspect="1"/>
          </p:cNvPicPr>
          <p:nvPr/>
        </p:nvPicPr>
        <p:blipFill rotWithShape="1">
          <a:blip r:embed="rId7"/>
          <a:srcRect l="21843" r="12628"/>
          <a:stretch/>
        </p:blipFill>
        <p:spPr>
          <a:xfrm>
            <a:off x="73732" y="2284105"/>
            <a:ext cx="719092" cy="2133785"/>
          </a:xfrm>
          <a:prstGeom prst="rect">
            <a:avLst/>
          </a:prstGeom>
        </p:spPr>
      </p:pic>
      <p:pic>
        <p:nvPicPr>
          <p:cNvPr id="11" name="Picture 10">
            <a:extLst>
              <a:ext uri="{FF2B5EF4-FFF2-40B4-BE49-F238E27FC236}">
                <a16:creationId xmlns:a16="http://schemas.microsoft.com/office/drawing/2014/main" id="{F8517110-C0B0-4A3D-8878-4B2C1EA9165F}"/>
              </a:ext>
            </a:extLst>
          </p:cNvPr>
          <p:cNvPicPr>
            <a:picLocks noChangeAspect="1"/>
          </p:cNvPicPr>
          <p:nvPr/>
        </p:nvPicPr>
        <p:blipFill rotWithShape="1">
          <a:blip r:embed="rId7"/>
          <a:srcRect l="23460" r="11011"/>
          <a:stretch/>
        </p:blipFill>
        <p:spPr>
          <a:xfrm>
            <a:off x="73732" y="150505"/>
            <a:ext cx="719092" cy="2133785"/>
          </a:xfrm>
          <a:prstGeom prst="rect">
            <a:avLst/>
          </a:prstGeom>
        </p:spPr>
      </p:pic>
      <p:sp>
        <p:nvSpPr>
          <p:cNvPr id="12" name="TextBox 11">
            <a:extLst>
              <a:ext uri="{FF2B5EF4-FFF2-40B4-BE49-F238E27FC236}">
                <a16:creationId xmlns:a16="http://schemas.microsoft.com/office/drawing/2014/main" id="{3EBA1BD9-D2C3-4067-B397-9917AF0A98F8}"/>
              </a:ext>
            </a:extLst>
          </p:cNvPr>
          <p:cNvSpPr txBox="1"/>
          <p:nvPr/>
        </p:nvSpPr>
        <p:spPr>
          <a:xfrm>
            <a:off x="940289" y="1166842"/>
            <a:ext cx="9310709" cy="4524315"/>
          </a:xfrm>
          <a:prstGeom prst="rect">
            <a:avLst/>
          </a:prstGeom>
          <a:noFill/>
        </p:spPr>
        <p:txBody>
          <a:bodyPr wrap="square">
            <a:spAutoFit/>
          </a:bodyPr>
          <a:lstStyle/>
          <a:p>
            <a:r>
              <a:rPr lang="as-IN" sz="2400" dirty="0">
                <a:solidFill>
                  <a:srgbClr val="E82B72"/>
                </a:solidFill>
                <a:latin typeface="Bangla" panose="03000603000000000000" pitchFamily="66" charset="0"/>
                <a:cs typeface="Bangla" panose="03000603000000000000" pitchFamily="66" charset="0"/>
              </a:rPr>
              <a:t>ভ্রান্ত মত ও পথ থেকে সঠিক মত ও পথকে ছাঁটাই করে আলাদা করে দেয়া হয়েছে ৷ এখন যে কেউ তাগুতকে  অস্বীকার করে আল্লাহর ওপর ঈমান আনে, সে এমন একটি মজবুত অবলম্বন আঁকড়ে ধরে, যা কখনো ছিন্ন হয় না ৷ আর আল্লাহ (যাকে সে অবলম্বন হিসেবে আঁকড়ে ধরেছে ) সবকিছু শোনেন ও জানেন ৷সূরা বাকারাঃ ২৫৬</a:t>
            </a:r>
            <a:endParaRPr lang="en-US" sz="2400" dirty="0">
              <a:solidFill>
                <a:srgbClr val="E82B72"/>
              </a:solidFill>
              <a:latin typeface="Bangla" panose="03000603000000000000" pitchFamily="66" charset="0"/>
              <a:cs typeface="Bangla" panose="03000603000000000000" pitchFamily="66" charset="0"/>
            </a:endParaRPr>
          </a:p>
          <a:p>
            <a:r>
              <a:rPr lang="as-IN" sz="2400" dirty="0">
                <a:solidFill>
                  <a:srgbClr val="557272"/>
                </a:solidFill>
                <a:latin typeface="Bangla" panose="03000603000000000000" pitchFamily="66" charset="0"/>
                <a:cs typeface="Bangla" panose="03000603000000000000" pitchFamily="66" charset="0"/>
              </a:rPr>
              <a:t>এতোদিনের সকল গুনাহ, অবাধ্যতা, সীমালংঘন, দ্বিধা-দ্বন্ধ থেকে মুক্ত হয়ে সঠিকভাবে তাওবা ও ইস্তেগফার করে, নিজেকে দীনের পথে ও ভালো কাজের দিকে প্রতিষ্ঠিত(ইস্তিকামাত) থাকার জন্য দৃঢ়তার সাথে প্রতিনিয়ত সচেতন থাকতে হবে। এর জন্য যা প্রয়োজন, তা হলো-</a:t>
            </a:r>
          </a:p>
          <a:p>
            <a:r>
              <a:rPr lang="as-IN" sz="2400" dirty="0">
                <a:solidFill>
                  <a:srgbClr val="557272"/>
                </a:solidFill>
                <a:latin typeface="Bangla" panose="03000603000000000000" pitchFamily="66" charset="0"/>
                <a:cs typeface="Bangla" panose="03000603000000000000" pitchFamily="66" charset="0"/>
              </a:rPr>
              <a:t> ১। জ্ঞান ও বিবেকের(আক্বল) সমন্বয়। ২। পরিকল্পিতভাবে জীবনের পদক্ষেপ নেয়া ।</a:t>
            </a:r>
          </a:p>
          <a:p>
            <a:r>
              <a:rPr lang="as-IN" sz="2400" dirty="0">
                <a:solidFill>
                  <a:srgbClr val="557272"/>
                </a:solidFill>
                <a:latin typeface="Bangla" panose="03000603000000000000" pitchFamily="66" charset="0"/>
                <a:cs typeface="Bangla" panose="03000603000000000000" pitchFamily="66" charset="0"/>
              </a:rPr>
              <a:t>মহান আল্লাহ বলেছেন-</a:t>
            </a:r>
          </a:p>
          <a:p>
            <a:r>
              <a:rPr lang="as-IN" sz="2400" dirty="0">
                <a:solidFill>
                  <a:srgbClr val="E82B72"/>
                </a:solidFill>
                <a:latin typeface="Bangla" panose="03000603000000000000" pitchFamily="66" charset="0"/>
                <a:cs typeface="Bangla" panose="03000603000000000000" pitchFamily="66" charset="0"/>
              </a:rPr>
              <a:t>হে ঈমানদারগণ! আল্লাহকে ভয় করো, তাঁর দরবারে নৈকট্য লাভের উপায় অনুসন্ধান করো এবং তাঁর পথে প্রচেষ্টা ও সাধনা করো, সম্ভবত তোমরা সফলকাম হতে পারবে।  আল মায়েদাহঃ ৩৫</a:t>
            </a:r>
          </a:p>
          <a:p>
            <a:endParaRPr lang="en-US" sz="2400" dirty="0">
              <a:solidFill>
                <a:srgbClr val="E82B72"/>
              </a:solidFill>
              <a:latin typeface="Bangla" panose="03000603000000000000" pitchFamily="66" charset="0"/>
              <a:cs typeface="Bangla" panose="03000603000000000000" pitchFamily="66" charset="0"/>
            </a:endParaRPr>
          </a:p>
        </p:txBody>
      </p:sp>
      <p:sp>
        <p:nvSpPr>
          <p:cNvPr id="13" name="TextBox 12">
            <a:extLst>
              <a:ext uri="{FF2B5EF4-FFF2-40B4-BE49-F238E27FC236}">
                <a16:creationId xmlns:a16="http://schemas.microsoft.com/office/drawing/2014/main" id="{4A4649F3-3EDF-444E-B01A-9F4D3CBB6C1C}"/>
              </a:ext>
            </a:extLst>
          </p:cNvPr>
          <p:cNvSpPr txBox="1"/>
          <p:nvPr/>
        </p:nvSpPr>
        <p:spPr>
          <a:xfrm>
            <a:off x="940289" y="698662"/>
            <a:ext cx="6094520" cy="461665"/>
          </a:xfrm>
          <a:prstGeom prst="rect">
            <a:avLst/>
          </a:prstGeom>
          <a:noFill/>
        </p:spPr>
        <p:txBody>
          <a:bodyPr wrap="square">
            <a:spAutoFit/>
          </a:bodyPr>
          <a:lstStyle/>
          <a:p>
            <a:r>
              <a:rPr lang="as-IN" sz="2400" dirty="0">
                <a:solidFill>
                  <a:srgbClr val="7030A0"/>
                </a:solidFill>
                <a:latin typeface="Bangla" panose="03000603000000000000" pitchFamily="66" charset="0"/>
                <a:cs typeface="Bangla" panose="03000603000000000000" pitchFamily="66" charset="0"/>
              </a:rPr>
              <a:t>মহান আল্লাহ তা’লা বলেছেন</a:t>
            </a:r>
            <a:r>
              <a:rPr lang="as-IN" dirty="0"/>
              <a:t>:</a:t>
            </a:r>
          </a:p>
        </p:txBody>
      </p:sp>
    </p:spTree>
    <p:extLst>
      <p:ext uri="{BB962C8B-B14F-4D97-AF65-F5344CB8AC3E}">
        <p14:creationId xmlns:p14="http://schemas.microsoft.com/office/powerpoint/2010/main" val="2552748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366845-D536-4C2D-BC45-7D558109A9BD}"/>
              </a:ext>
            </a:extLst>
          </p:cNvPr>
          <p:cNvPicPr>
            <a:picLocks noChangeAspect="1"/>
          </p:cNvPicPr>
          <p:nvPr/>
        </p:nvPicPr>
        <p:blipFill>
          <a:blip r:embed="rId2"/>
          <a:stretch>
            <a:fillRect/>
          </a:stretch>
        </p:blipFill>
        <p:spPr>
          <a:xfrm>
            <a:off x="10391775" y="1"/>
            <a:ext cx="1800225" cy="6858000"/>
          </a:xfrm>
          <a:prstGeom prst="rect">
            <a:avLst/>
          </a:prstGeom>
        </p:spPr>
      </p:pic>
      <p:pic>
        <p:nvPicPr>
          <p:cNvPr id="3" name="Picture 2">
            <a:extLst>
              <a:ext uri="{FF2B5EF4-FFF2-40B4-BE49-F238E27FC236}">
                <a16:creationId xmlns:a16="http://schemas.microsoft.com/office/drawing/2014/main" id="{0645D4BD-6DA7-40E7-AE18-01913EF78061}"/>
              </a:ext>
            </a:extLst>
          </p:cNvPr>
          <p:cNvPicPr>
            <a:picLocks noChangeAspect="1"/>
          </p:cNvPicPr>
          <p:nvPr/>
        </p:nvPicPr>
        <p:blipFill>
          <a:blip r:embed="rId3"/>
          <a:stretch>
            <a:fillRect/>
          </a:stretch>
        </p:blipFill>
        <p:spPr>
          <a:xfrm>
            <a:off x="71437" y="4714875"/>
            <a:ext cx="2143125" cy="2143125"/>
          </a:xfrm>
          <a:prstGeom prst="rect">
            <a:avLst/>
          </a:prstGeom>
        </p:spPr>
      </p:pic>
      <p:sp>
        <p:nvSpPr>
          <p:cNvPr id="5" name="TextBox 4">
            <a:extLst>
              <a:ext uri="{FF2B5EF4-FFF2-40B4-BE49-F238E27FC236}">
                <a16:creationId xmlns:a16="http://schemas.microsoft.com/office/drawing/2014/main" id="{5DD4EC08-F38C-4109-9923-78BE65DA0E53}"/>
              </a:ext>
            </a:extLst>
          </p:cNvPr>
          <p:cNvSpPr txBox="1"/>
          <p:nvPr/>
        </p:nvSpPr>
        <p:spPr>
          <a:xfrm>
            <a:off x="790113" y="497150"/>
            <a:ext cx="9365941" cy="3046988"/>
          </a:xfrm>
          <a:prstGeom prst="rect">
            <a:avLst/>
          </a:prstGeom>
          <a:noFill/>
        </p:spPr>
        <p:txBody>
          <a:bodyPr wrap="square">
            <a:spAutoFit/>
          </a:bodyPr>
          <a:lstStyle/>
          <a:p>
            <a:r>
              <a:rPr lang="as-IN" sz="2400" dirty="0">
                <a:solidFill>
                  <a:srgbClr val="0070C0"/>
                </a:solidFill>
                <a:latin typeface="Bangla" panose="03000603000000000000" pitchFamily="66" charset="0"/>
                <a:cs typeface="Bangla" panose="03000603000000000000" pitchFamily="66" charset="0"/>
              </a:rPr>
              <a:t>মহান আল্লাহ তা’লা বলেছেন:</a:t>
            </a:r>
          </a:p>
          <a:p>
            <a:r>
              <a:rPr lang="ar-AE" sz="2400" dirty="0">
                <a:solidFill>
                  <a:srgbClr val="0070C0"/>
                </a:solidFill>
                <a:latin typeface="Bangla" panose="03000603000000000000" pitchFamily="66" charset="0"/>
              </a:rPr>
              <a:t>يَا أَيُّهَا الَّذِينَ آمَنُوا اتَّقُوا اللَّهَ وَلْتَنْظُرْ نَفْسٌ مَا قَدَّمَتْ لِغَدٍ وَاتَّقُوا اللَّهَ إِنَّ اللَّهَ خَبِيرٌ بِمَا تَعْمَلُونَ (18) وَلَا تَكُونُوا كَالَّذِينَ نَسُوا اللَّهَ فَأَنْسَاهُمْ أَنْفُسَهُمْ أُولَئِكَ هُمُ الْفَاسِقُونَ (19)</a:t>
            </a:r>
          </a:p>
          <a:p>
            <a:r>
              <a:rPr lang="as-IN" sz="2400" dirty="0">
                <a:solidFill>
                  <a:srgbClr val="0070C0"/>
                </a:solidFill>
                <a:latin typeface="Bangla" panose="03000603000000000000" pitchFamily="66" charset="0"/>
                <a:cs typeface="Bangla" panose="03000603000000000000" pitchFamily="66" charset="0"/>
              </a:rPr>
              <a:t>হে ঈমানদারগণ, আল্লাহ তা’লাকে ভয় কর এবং প্রত্যেক ব্যক্তিই যেন খেয়াল রাখে যে, সে আগামী দিনের জন্য কি ব্যবস্থা রেখেছে। আর তোমরা ভয় করো আল্লাহ তা’লাকে। আল্লাহ নিশ্চিতই তোমাদের সেই সব আমল সম্পর্কে অবহিত যা তোমরা করতে থাকো। তোমরা সেই লোকদের মত হয়ে যেও না যারা আল্লাহকে ভুলে গিয়েছে। ফলে আল্লাহ তাদেরকে আত্মভোলা বানিয়ে দিয়েছেন। এসব লোকেরাই ফাসেক। সুরা আল হাশর: ১৮-১৯</a:t>
            </a:r>
          </a:p>
        </p:txBody>
      </p:sp>
      <p:sp>
        <p:nvSpPr>
          <p:cNvPr id="7" name="TextBox 6">
            <a:extLst>
              <a:ext uri="{FF2B5EF4-FFF2-40B4-BE49-F238E27FC236}">
                <a16:creationId xmlns:a16="http://schemas.microsoft.com/office/drawing/2014/main" id="{41289735-453A-41B5-9F6E-BA68D7FF07DC}"/>
              </a:ext>
            </a:extLst>
          </p:cNvPr>
          <p:cNvSpPr txBox="1"/>
          <p:nvPr/>
        </p:nvSpPr>
        <p:spPr>
          <a:xfrm>
            <a:off x="2656643" y="3837736"/>
            <a:ext cx="6094520" cy="2246769"/>
          </a:xfrm>
          <a:prstGeom prst="rect">
            <a:avLst/>
          </a:prstGeom>
          <a:noFill/>
        </p:spPr>
        <p:txBody>
          <a:bodyPr wrap="square">
            <a:spAutoFit/>
          </a:bodyPr>
          <a:lstStyle/>
          <a:p>
            <a:r>
              <a:rPr lang="as-IN" sz="2000" dirty="0">
                <a:solidFill>
                  <a:srgbClr val="593A18"/>
                </a:solidFill>
                <a:latin typeface="Bangla" panose="03000603000000000000" pitchFamily="66" charset="0"/>
                <a:cs typeface="Bangla" panose="03000603000000000000" pitchFamily="66" charset="0"/>
              </a:rPr>
              <a:t>সময়! জীবনের অপর নাম। এই জীবনকাল সীমাবদ্ধ। ইরশাদ হয়েছে-</a:t>
            </a:r>
          </a:p>
          <a:p>
            <a:r>
              <a:rPr lang="as-IN" sz="2000" dirty="0">
                <a:solidFill>
                  <a:srgbClr val="593A18"/>
                </a:solidFill>
                <a:latin typeface="Bangla" panose="03000603000000000000" pitchFamily="66" charset="0"/>
                <a:cs typeface="Bangla" panose="03000603000000000000" pitchFamily="66" charset="0"/>
              </a:rPr>
              <a:t>আল্লাহ তায়া’লা বলেন, “আমি কি তোমাদেরকে এতটা বয়স দেইনি, যাতে যা চিন্তা করার বিষয় চিন্তা করতে পারতে? উপরন্তু তোমাদের কাছে সতর্ককারীও আগমন করেছিল।” (সূরা ফাতির : ৩৭)</a:t>
            </a:r>
          </a:p>
          <a:p>
            <a:r>
              <a:rPr lang="as-IN" sz="2000" dirty="0">
                <a:solidFill>
                  <a:srgbClr val="CB9123"/>
                </a:solidFill>
                <a:latin typeface="Bangla" panose="03000603000000000000" pitchFamily="66" charset="0"/>
                <a:cs typeface="Bangla" panose="03000603000000000000" pitchFamily="66" charset="0"/>
              </a:rPr>
              <a:t>“আল্লাহ তোমাদের সৃষ্টি করেছেন, তারপর তিনি তোমাদের মৃত্যু দেন। আর তোমাদের কাউকে কাউকেও নিকৃষ্টতম বৃদ্ধ বয়সে পৌছে দেয়া হয়। তখন সবকিছু জানার পরও যেনো কিছুই জানে না।” সূরা আন নাহল-৭০</a:t>
            </a:r>
          </a:p>
        </p:txBody>
      </p:sp>
    </p:spTree>
    <p:extLst>
      <p:ext uri="{BB962C8B-B14F-4D97-AF65-F5344CB8AC3E}">
        <p14:creationId xmlns:p14="http://schemas.microsoft.com/office/powerpoint/2010/main" val="678009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0BF8AF-99FE-491F-AEA1-8136E71ACBAB}"/>
              </a:ext>
            </a:extLst>
          </p:cNvPr>
          <p:cNvPicPr>
            <a:picLocks noChangeAspect="1"/>
          </p:cNvPicPr>
          <p:nvPr/>
        </p:nvPicPr>
        <p:blipFill>
          <a:blip r:embed="rId2"/>
          <a:stretch>
            <a:fillRect/>
          </a:stretch>
        </p:blipFill>
        <p:spPr>
          <a:xfrm>
            <a:off x="576262" y="5114925"/>
            <a:ext cx="2619375" cy="1743075"/>
          </a:xfrm>
          <a:prstGeom prst="rect">
            <a:avLst/>
          </a:prstGeom>
        </p:spPr>
      </p:pic>
      <p:pic>
        <p:nvPicPr>
          <p:cNvPr id="3" name="Picture 2">
            <a:extLst>
              <a:ext uri="{FF2B5EF4-FFF2-40B4-BE49-F238E27FC236}">
                <a16:creationId xmlns:a16="http://schemas.microsoft.com/office/drawing/2014/main" id="{2BF3DE7A-BA70-4018-918A-8E6D48B06CDE}"/>
              </a:ext>
            </a:extLst>
          </p:cNvPr>
          <p:cNvPicPr>
            <a:picLocks noChangeAspect="1"/>
          </p:cNvPicPr>
          <p:nvPr/>
        </p:nvPicPr>
        <p:blipFill>
          <a:blip r:embed="rId3"/>
          <a:stretch>
            <a:fillRect/>
          </a:stretch>
        </p:blipFill>
        <p:spPr>
          <a:xfrm>
            <a:off x="166686" y="1"/>
            <a:ext cx="12025313" cy="1009650"/>
          </a:xfrm>
          <a:prstGeom prst="rect">
            <a:avLst/>
          </a:prstGeom>
        </p:spPr>
      </p:pic>
      <p:pic>
        <p:nvPicPr>
          <p:cNvPr id="4" name="Picture 3">
            <a:extLst>
              <a:ext uri="{FF2B5EF4-FFF2-40B4-BE49-F238E27FC236}">
                <a16:creationId xmlns:a16="http://schemas.microsoft.com/office/drawing/2014/main" id="{69A8955F-4103-4D3B-A1BB-82FFFCE721CA}"/>
              </a:ext>
            </a:extLst>
          </p:cNvPr>
          <p:cNvPicPr>
            <a:picLocks noChangeAspect="1"/>
          </p:cNvPicPr>
          <p:nvPr/>
        </p:nvPicPr>
        <p:blipFill>
          <a:blip r:embed="rId4"/>
          <a:stretch>
            <a:fillRect/>
          </a:stretch>
        </p:blipFill>
        <p:spPr>
          <a:xfrm>
            <a:off x="10048874" y="4714874"/>
            <a:ext cx="2143125" cy="2143125"/>
          </a:xfrm>
          <a:prstGeom prst="rect">
            <a:avLst/>
          </a:prstGeom>
        </p:spPr>
      </p:pic>
      <p:sp>
        <p:nvSpPr>
          <p:cNvPr id="6" name="TextBox 5">
            <a:extLst>
              <a:ext uri="{FF2B5EF4-FFF2-40B4-BE49-F238E27FC236}">
                <a16:creationId xmlns:a16="http://schemas.microsoft.com/office/drawing/2014/main" id="{B9DB14C7-5B82-4626-AA23-AB05340DC43D}"/>
              </a:ext>
            </a:extLst>
          </p:cNvPr>
          <p:cNvSpPr txBox="1"/>
          <p:nvPr/>
        </p:nvSpPr>
        <p:spPr>
          <a:xfrm>
            <a:off x="166686" y="1009651"/>
            <a:ext cx="5736964" cy="2308324"/>
          </a:xfrm>
          <a:prstGeom prst="rect">
            <a:avLst/>
          </a:prstGeom>
          <a:noFill/>
        </p:spPr>
        <p:txBody>
          <a:bodyPr wrap="square">
            <a:spAutoFit/>
          </a:bodyPr>
          <a:lstStyle/>
          <a:p>
            <a:r>
              <a:rPr lang="as-IN" sz="2400" dirty="0">
                <a:solidFill>
                  <a:srgbClr val="F44449"/>
                </a:solidFill>
                <a:latin typeface="Bangla" panose="03000603000000000000" pitchFamily="66" charset="0"/>
                <a:cs typeface="Bangla" panose="03000603000000000000" pitchFamily="66" charset="0"/>
              </a:rPr>
              <a:t>আবূ হুরাইরাহ (রাঃ) থেকে বর্ণিতঃ</a:t>
            </a:r>
          </a:p>
          <a:p>
            <a:r>
              <a:rPr lang="as-IN" sz="2400" dirty="0">
                <a:solidFill>
                  <a:srgbClr val="F44449"/>
                </a:solidFill>
                <a:latin typeface="Bangla" panose="03000603000000000000" pitchFamily="66" charset="0"/>
                <a:cs typeface="Bangla" panose="03000603000000000000" pitchFamily="66" charset="0"/>
              </a:rPr>
              <a:t>নবী (সাল্লাল্লাহু ‘আলাইহি ওয়াসাল্লাম) বলেন, “আল্লাহ তাআলা ঐ ব্যক্তির জন্য কোন ওজর পেশ করার অবকাশ রাখেন না (অর্থাৎ, ওজর গ্রহণ করবেন না), যার মৃত্যুকে তিনি এত পিছিয়ে দিলেন যে, সে ৬০ বছর বয়সে পৌঁছল।” </a:t>
            </a:r>
            <a:endParaRPr lang="en-US" sz="2400" dirty="0">
              <a:solidFill>
                <a:srgbClr val="F44449"/>
              </a:solidFill>
              <a:latin typeface="Bangla" panose="03000603000000000000" pitchFamily="66" charset="0"/>
              <a:cs typeface="Bangla" panose="03000603000000000000" pitchFamily="66" charset="0"/>
            </a:endParaRPr>
          </a:p>
          <a:p>
            <a:r>
              <a:rPr lang="en-US" sz="2400" dirty="0">
                <a:solidFill>
                  <a:srgbClr val="F44449"/>
                </a:solidFill>
                <a:latin typeface="Bangla" panose="03000603000000000000" pitchFamily="66" charset="0"/>
                <a:cs typeface="Bangla" panose="03000603000000000000" pitchFamily="66" charset="0"/>
              </a:rPr>
              <a:t>               </a:t>
            </a:r>
            <a:r>
              <a:rPr lang="as-IN" sz="2400" dirty="0">
                <a:solidFill>
                  <a:srgbClr val="F44449"/>
                </a:solidFill>
                <a:latin typeface="Bangla" panose="03000603000000000000" pitchFamily="66" charset="0"/>
                <a:cs typeface="Bangla" panose="03000603000000000000" pitchFamily="66" charset="0"/>
              </a:rPr>
              <a:t>(বুখারী</a:t>
            </a:r>
            <a:r>
              <a:rPr lang="en-US" sz="2400" dirty="0">
                <a:solidFill>
                  <a:srgbClr val="F44449"/>
                </a:solidFill>
                <a:latin typeface="Bangla" panose="03000603000000000000" pitchFamily="66" charset="0"/>
                <a:cs typeface="Bangla" panose="03000603000000000000" pitchFamily="66" charset="0"/>
              </a:rPr>
              <a:t>ঃ</a:t>
            </a:r>
            <a:r>
              <a:rPr lang="as-IN" sz="2400" dirty="0">
                <a:solidFill>
                  <a:srgbClr val="F44449"/>
                </a:solidFill>
                <a:latin typeface="Bangla" panose="03000603000000000000" pitchFamily="66" charset="0"/>
                <a:cs typeface="Bangla" panose="03000603000000000000" pitchFamily="66" charset="0"/>
              </a:rPr>
              <a:t> ৬৪১৯)</a:t>
            </a:r>
          </a:p>
        </p:txBody>
      </p:sp>
      <p:sp>
        <p:nvSpPr>
          <p:cNvPr id="8" name="TextBox 7">
            <a:extLst>
              <a:ext uri="{FF2B5EF4-FFF2-40B4-BE49-F238E27FC236}">
                <a16:creationId xmlns:a16="http://schemas.microsoft.com/office/drawing/2014/main" id="{D80D2C17-F42B-41A8-B6C9-459657C44660}"/>
              </a:ext>
            </a:extLst>
          </p:cNvPr>
          <p:cNvSpPr txBox="1"/>
          <p:nvPr/>
        </p:nvSpPr>
        <p:spPr>
          <a:xfrm>
            <a:off x="3195637" y="4443208"/>
            <a:ext cx="7262258" cy="2308324"/>
          </a:xfrm>
          <a:prstGeom prst="rect">
            <a:avLst/>
          </a:prstGeom>
          <a:noFill/>
        </p:spPr>
        <p:txBody>
          <a:bodyPr wrap="square">
            <a:spAutoFit/>
          </a:bodyPr>
          <a:lstStyle/>
          <a:p>
            <a:r>
              <a:rPr lang="as-IN" sz="2400" dirty="0">
                <a:solidFill>
                  <a:srgbClr val="E8782B"/>
                </a:solidFill>
                <a:latin typeface="Bangla" panose="03000603000000000000" pitchFamily="66" charset="0"/>
                <a:cs typeface="Bangla" panose="03000603000000000000" pitchFamily="66" charset="0"/>
              </a:rPr>
              <a:t>তোমরা পাঁচটি জিনিসকে পাঁচটি জিনিসের পূর্বে গণিমত-সুবর্ণ সুযোগ- মনে কর। তোমার যৌবনকে কাজে লাগাও বার্ধক্য আসার পূর্বে, তোমার সুস্থতাকে কাজে লাগাও তোমার অসুস্থতার পূর্বে, তোমার সচ্ছলতাকে কাজে লাগাও অসচ্ছলতার পূর্বে, তোমার অবসরতাকে কাজে লাগাও তোমার ব্যস্ততার পূর্বে, আর তোমার হায়াতকে কাজে লাগাও তোমার মৃত্যু আসার পূর্বে”। বর্ণনায় হাকিম, হাদিস: ৭৮৪৬ তিনি হাদিসটিকে সহীহ বলে আখ্যায়িত করেন। </a:t>
            </a:r>
            <a:endParaRPr lang="en-US" sz="2400" dirty="0">
              <a:solidFill>
                <a:srgbClr val="E8782B"/>
              </a:solidFill>
              <a:latin typeface="Bangla" panose="03000603000000000000" pitchFamily="66" charset="0"/>
              <a:cs typeface="Bangla" panose="03000603000000000000" pitchFamily="66" charset="0"/>
            </a:endParaRPr>
          </a:p>
        </p:txBody>
      </p:sp>
      <p:sp>
        <p:nvSpPr>
          <p:cNvPr id="10" name="TextBox 9">
            <a:extLst>
              <a:ext uri="{FF2B5EF4-FFF2-40B4-BE49-F238E27FC236}">
                <a16:creationId xmlns:a16="http://schemas.microsoft.com/office/drawing/2014/main" id="{7FC63E5E-702D-4BC6-B8FB-A2D790E70C93}"/>
              </a:ext>
            </a:extLst>
          </p:cNvPr>
          <p:cNvSpPr txBox="1"/>
          <p:nvPr/>
        </p:nvSpPr>
        <p:spPr>
          <a:xfrm>
            <a:off x="6533965" y="1067103"/>
            <a:ext cx="5306626" cy="3046988"/>
          </a:xfrm>
          <a:prstGeom prst="rect">
            <a:avLst/>
          </a:prstGeom>
          <a:noFill/>
        </p:spPr>
        <p:txBody>
          <a:bodyPr wrap="square">
            <a:spAutoFit/>
          </a:bodyPr>
          <a:lstStyle/>
          <a:p>
            <a:r>
              <a:rPr lang="as-IN" sz="2400" dirty="0">
                <a:solidFill>
                  <a:srgbClr val="2E31B8"/>
                </a:solidFill>
                <a:latin typeface="Bangla" panose="03000603000000000000" pitchFamily="66" charset="0"/>
                <a:cs typeface="Bangla" panose="03000603000000000000" pitchFamily="66" charset="0"/>
              </a:rPr>
              <a:t>“কিয়ামতের দিন পাঁচটি প্রশ্নের উত্তর দেওয়া ব্যতীত, কোনো আদম সন্তান আল্লাহর সম্মুখ হতে পা সরাতে পারবে না। তার জীবনকে কোথায় ব্যয় করেছে। যৌবনকে কোথায় ক্ষয় করেছে, সম্পদ কোথায় থেকে অর্জন করেছে এবং কোথায় ব্যয় করছে। আর যা জেনেছে, সে অনুযায়ী কতটুকু আমল ক</a:t>
            </a:r>
            <a:r>
              <a:rPr lang="en-US" sz="2400" dirty="0" err="1">
                <a:solidFill>
                  <a:srgbClr val="2E31B8"/>
                </a:solidFill>
                <a:latin typeface="Bangla" panose="03000603000000000000" pitchFamily="66" charset="0"/>
                <a:cs typeface="Bangla" panose="03000603000000000000" pitchFamily="66" charset="0"/>
              </a:rPr>
              <a:t>রে</a:t>
            </a:r>
            <a:r>
              <a:rPr lang="as-IN" sz="2400" dirty="0">
                <a:solidFill>
                  <a:srgbClr val="2E31B8"/>
                </a:solidFill>
                <a:latin typeface="Bangla" panose="03000603000000000000" pitchFamily="66" charset="0"/>
                <a:cs typeface="Bangla" panose="03000603000000000000" pitchFamily="66" charset="0"/>
              </a:rPr>
              <a:t>ছে”। তিরমিযি: ২৪১৬; আল্লামা আলবানী হাদিসটিকে সহীহ বলে আখ্যায়িত করেন।</a:t>
            </a:r>
            <a:endParaRPr lang="en-US" sz="2400" dirty="0">
              <a:solidFill>
                <a:srgbClr val="2E31B8"/>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1674960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009D70-D9AD-4300-AB9F-3CA448323E75}"/>
              </a:ext>
            </a:extLst>
          </p:cNvPr>
          <p:cNvPicPr>
            <a:picLocks noChangeAspect="1"/>
          </p:cNvPicPr>
          <p:nvPr/>
        </p:nvPicPr>
        <p:blipFill>
          <a:blip r:embed="rId2"/>
          <a:stretch>
            <a:fillRect/>
          </a:stretch>
        </p:blipFill>
        <p:spPr>
          <a:xfrm>
            <a:off x="28575" y="4623020"/>
            <a:ext cx="2076450" cy="2209800"/>
          </a:xfrm>
          <a:prstGeom prst="rect">
            <a:avLst/>
          </a:prstGeom>
        </p:spPr>
      </p:pic>
      <p:pic>
        <p:nvPicPr>
          <p:cNvPr id="3" name="Picture 2">
            <a:extLst>
              <a:ext uri="{FF2B5EF4-FFF2-40B4-BE49-F238E27FC236}">
                <a16:creationId xmlns:a16="http://schemas.microsoft.com/office/drawing/2014/main" id="{B829F430-D106-4AFF-A798-D8E550F04F4D}"/>
              </a:ext>
            </a:extLst>
          </p:cNvPr>
          <p:cNvPicPr>
            <a:picLocks noChangeAspect="1"/>
          </p:cNvPicPr>
          <p:nvPr/>
        </p:nvPicPr>
        <p:blipFill>
          <a:blip r:embed="rId3"/>
          <a:stretch>
            <a:fillRect/>
          </a:stretch>
        </p:blipFill>
        <p:spPr>
          <a:xfrm>
            <a:off x="1352550" y="6086475"/>
            <a:ext cx="3841152" cy="771525"/>
          </a:xfrm>
          <a:prstGeom prst="rect">
            <a:avLst/>
          </a:prstGeom>
        </p:spPr>
      </p:pic>
      <p:pic>
        <p:nvPicPr>
          <p:cNvPr id="4" name="Picture 3">
            <a:extLst>
              <a:ext uri="{FF2B5EF4-FFF2-40B4-BE49-F238E27FC236}">
                <a16:creationId xmlns:a16="http://schemas.microsoft.com/office/drawing/2014/main" id="{B3AD55C7-D725-4CA4-806A-809F00B36EA8}"/>
              </a:ext>
            </a:extLst>
          </p:cNvPr>
          <p:cNvPicPr>
            <a:picLocks noChangeAspect="1"/>
          </p:cNvPicPr>
          <p:nvPr/>
        </p:nvPicPr>
        <p:blipFill>
          <a:blip r:embed="rId4"/>
          <a:stretch>
            <a:fillRect/>
          </a:stretch>
        </p:blipFill>
        <p:spPr>
          <a:xfrm>
            <a:off x="5193186" y="6083741"/>
            <a:ext cx="3499407" cy="774259"/>
          </a:xfrm>
          <a:prstGeom prst="rect">
            <a:avLst/>
          </a:prstGeom>
        </p:spPr>
      </p:pic>
      <p:pic>
        <p:nvPicPr>
          <p:cNvPr id="5" name="Picture 4">
            <a:extLst>
              <a:ext uri="{FF2B5EF4-FFF2-40B4-BE49-F238E27FC236}">
                <a16:creationId xmlns:a16="http://schemas.microsoft.com/office/drawing/2014/main" id="{F62EE642-ACA1-47EB-98AB-C146AE32F843}"/>
              </a:ext>
            </a:extLst>
          </p:cNvPr>
          <p:cNvPicPr>
            <a:picLocks noChangeAspect="1"/>
          </p:cNvPicPr>
          <p:nvPr/>
        </p:nvPicPr>
        <p:blipFill>
          <a:blip r:embed="rId4"/>
          <a:stretch>
            <a:fillRect/>
          </a:stretch>
        </p:blipFill>
        <p:spPr>
          <a:xfrm>
            <a:off x="8692593" y="6083741"/>
            <a:ext cx="3499407" cy="774259"/>
          </a:xfrm>
          <a:prstGeom prst="rect">
            <a:avLst/>
          </a:prstGeom>
        </p:spPr>
      </p:pic>
      <p:sp>
        <p:nvSpPr>
          <p:cNvPr id="7" name="TextBox 6">
            <a:extLst>
              <a:ext uri="{FF2B5EF4-FFF2-40B4-BE49-F238E27FC236}">
                <a16:creationId xmlns:a16="http://schemas.microsoft.com/office/drawing/2014/main" id="{11245C9C-4541-43D8-9631-3B78DAC52554}"/>
              </a:ext>
            </a:extLst>
          </p:cNvPr>
          <p:cNvSpPr txBox="1"/>
          <p:nvPr/>
        </p:nvSpPr>
        <p:spPr>
          <a:xfrm>
            <a:off x="28574" y="997296"/>
            <a:ext cx="6067426" cy="1938992"/>
          </a:xfrm>
          <a:prstGeom prst="rect">
            <a:avLst/>
          </a:prstGeom>
          <a:noFill/>
        </p:spPr>
        <p:txBody>
          <a:bodyPr wrap="square">
            <a:spAutoFit/>
          </a:bodyPr>
          <a:lstStyle/>
          <a:p>
            <a:r>
              <a:rPr lang="as-IN" sz="2400" dirty="0">
                <a:solidFill>
                  <a:srgbClr val="2E31B8"/>
                </a:solidFill>
                <a:latin typeface="Bangla" panose="03000603000000000000" pitchFamily="66" charset="0"/>
                <a:cs typeface="Bangla" panose="03000603000000000000" pitchFamily="66" charset="0"/>
              </a:rPr>
              <a:t>বুদ্ধিমান ব্যক্তির কর্তব্য হলো তার সময়কে ভাগ করে নেয়া। </a:t>
            </a:r>
            <a:endParaRPr lang="en-US" sz="2400" dirty="0">
              <a:solidFill>
                <a:srgbClr val="2E31B8"/>
              </a:solidFill>
              <a:latin typeface="Bangla" panose="03000603000000000000" pitchFamily="66" charset="0"/>
              <a:cs typeface="Bangla" panose="03000603000000000000" pitchFamily="66" charset="0"/>
            </a:endParaRPr>
          </a:p>
          <a:p>
            <a:r>
              <a:rPr lang="en-US" sz="2400" dirty="0">
                <a:solidFill>
                  <a:srgbClr val="2E31B8"/>
                </a:solidFill>
                <a:latin typeface="Bangla" panose="03000603000000000000" pitchFamily="66" charset="0"/>
                <a:cs typeface="Bangla" panose="03000603000000000000" pitchFamily="66" charset="0"/>
              </a:rPr>
              <a:t> </a:t>
            </a:r>
            <a:r>
              <a:rPr lang="as-IN" sz="2400" dirty="0">
                <a:solidFill>
                  <a:srgbClr val="2E31B8"/>
                </a:solidFill>
                <a:latin typeface="Bangla" panose="03000603000000000000" pitchFamily="66" charset="0"/>
                <a:cs typeface="Bangla" panose="03000603000000000000" pitchFamily="66" charset="0"/>
              </a:rPr>
              <a:t>কিছু সময় ব্যয় করবে তার প্রভুর প্রার্থনায়,</a:t>
            </a:r>
            <a:endParaRPr lang="en-US" sz="2400" dirty="0">
              <a:solidFill>
                <a:srgbClr val="2E31B8"/>
              </a:solidFill>
              <a:latin typeface="Bangla" panose="03000603000000000000" pitchFamily="66" charset="0"/>
              <a:cs typeface="Bangla" panose="03000603000000000000" pitchFamily="66" charset="0"/>
            </a:endParaRPr>
          </a:p>
          <a:p>
            <a:r>
              <a:rPr lang="as-IN" sz="2400" dirty="0">
                <a:solidFill>
                  <a:srgbClr val="2E31B8"/>
                </a:solidFill>
                <a:latin typeface="Bangla" panose="03000603000000000000" pitchFamily="66" charset="0"/>
                <a:cs typeface="Bangla" panose="03000603000000000000" pitchFamily="66" charset="0"/>
              </a:rPr>
              <a:t> কিছু সময় ব্যয় করবে আল্লাহর সৃষ্টি কৌশল বিষয়ে চিন্তা করে, </a:t>
            </a:r>
            <a:endParaRPr lang="en-US" sz="2400" dirty="0">
              <a:solidFill>
                <a:srgbClr val="2E31B8"/>
              </a:solidFill>
              <a:latin typeface="Bangla" panose="03000603000000000000" pitchFamily="66" charset="0"/>
              <a:cs typeface="Bangla" panose="03000603000000000000" pitchFamily="66" charset="0"/>
            </a:endParaRPr>
          </a:p>
          <a:p>
            <a:r>
              <a:rPr lang="en-US" sz="2400" dirty="0">
                <a:solidFill>
                  <a:srgbClr val="2E31B8"/>
                </a:solidFill>
                <a:latin typeface="Bangla" panose="03000603000000000000" pitchFamily="66" charset="0"/>
                <a:cs typeface="Bangla" panose="03000603000000000000" pitchFamily="66" charset="0"/>
              </a:rPr>
              <a:t> </a:t>
            </a:r>
            <a:r>
              <a:rPr lang="as-IN" sz="2400" dirty="0">
                <a:solidFill>
                  <a:srgbClr val="2E31B8"/>
                </a:solidFill>
                <a:latin typeface="Bangla" panose="03000603000000000000" pitchFamily="66" charset="0"/>
                <a:cs typeface="Bangla" panose="03000603000000000000" pitchFamily="66" charset="0"/>
              </a:rPr>
              <a:t>কিছু সময় রাখবে আত্মসমীক্ষার জন্য এবং</a:t>
            </a:r>
            <a:endParaRPr lang="en-US" sz="2400" dirty="0">
              <a:solidFill>
                <a:srgbClr val="2E31B8"/>
              </a:solidFill>
              <a:latin typeface="Bangla" panose="03000603000000000000" pitchFamily="66" charset="0"/>
              <a:cs typeface="Bangla" panose="03000603000000000000" pitchFamily="66" charset="0"/>
            </a:endParaRPr>
          </a:p>
          <a:p>
            <a:r>
              <a:rPr lang="as-IN" sz="2400" dirty="0">
                <a:solidFill>
                  <a:srgbClr val="2E31B8"/>
                </a:solidFill>
                <a:latin typeface="Bangla" panose="03000603000000000000" pitchFamily="66" charset="0"/>
                <a:cs typeface="Bangla" panose="03000603000000000000" pitchFamily="66" charset="0"/>
              </a:rPr>
              <a:t> কিছু সময় ব্যয় করবে জীবিকার প্রয়োজনে। (ইবনে হিব্বান)</a:t>
            </a:r>
          </a:p>
        </p:txBody>
      </p:sp>
      <p:sp>
        <p:nvSpPr>
          <p:cNvPr id="9" name="TextBox 8">
            <a:extLst>
              <a:ext uri="{FF2B5EF4-FFF2-40B4-BE49-F238E27FC236}">
                <a16:creationId xmlns:a16="http://schemas.microsoft.com/office/drawing/2014/main" id="{0837B244-BDB8-4137-BDF9-2D67623772FB}"/>
              </a:ext>
            </a:extLst>
          </p:cNvPr>
          <p:cNvSpPr txBox="1"/>
          <p:nvPr/>
        </p:nvSpPr>
        <p:spPr>
          <a:xfrm>
            <a:off x="2432483" y="3444659"/>
            <a:ext cx="9759517" cy="954107"/>
          </a:xfrm>
          <a:prstGeom prst="rect">
            <a:avLst/>
          </a:prstGeom>
          <a:noFill/>
        </p:spPr>
        <p:txBody>
          <a:bodyPr wrap="square">
            <a:spAutoFit/>
          </a:bodyPr>
          <a:lstStyle/>
          <a:p>
            <a:r>
              <a:rPr lang="as-IN" sz="2800" dirty="0">
                <a:solidFill>
                  <a:srgbClr val="F31703"/>
                </a:solidFill>
                <a:latin typeface="Bangla" panose="03000603000000000000" pitchFamily="66" charset="0"/>
                <a:cs typeface="Bangla" panose="03000603000000000000" pitchFamily="66" charset="0"/>
              </a:rPr>
              <a:t>কাজ মূলত তিন ধরনের:</a:t>
            </a:r>
          </a:p>
          <a:p>
            <a:r>
              <a:rPr lang="as-IN" sz="2800" dirty="0">
                <a:solidFill>
                  <a:srgbClr val="FC8D17"/>
                </a:solidFill>
                <a:latin typeface="Bangla" panose="03000603000000000000" pitchFamily="66" charset="0"/>
                <a:cs typeface="Bangla" panose="03000603000000000000" pitchFamily="66" charset="0"/>
              </a:rPr>
              <a:t>১। নিজের প্রতি কর্তব্য ২। স্রষ্টার প্রতি কর্তব্য ৩। সৃষ্টির প্রতি কর্তব্য</a:t>
            </a:r>
          </a:p>
        </p:txBody>
      </p:sp>
      <p:sp>
        <p:nvSpPr>
          <p:cNvPr id="11" name="TextBox 10">
            <a:extLst>
              <a:ext uri="{FF2B5EF4-FFF2-40B4-BE49-F238E27FC236}">
                <a16:creationId xmlns:a16="http://schemas.microsoft.com/office/drawing/2014/main" id="{CBAB5A42-3A9F-4109-AFC9-F8443C101B60}"/>
              </a:ext>
            </a:extLst>
          </p:cNvPr>
          <p:cNvSpPr txBox="1"/>
          <p:nvPr/>
        </p:nvSpPr>
        <p:spPr>
          <a:xfrm>
            <a:off x="2549247" y="241431"/>
            <a:ext cx="6143346" cy="523220"/>
          </a:xfrm>
          <a:prstGeom prst="rect">
            <a:avLst/>
          </a:prstGeom>
          <a:noFill/>
        </p:spPr>
        <p:txBody>
          <a:bodyPr wrap="square">
            <a:spAutoFit/>
          </a:bodyPr>
          <a:lstStyle/>
          <a:p>
            <a:r>
              <a:rPr lang="as-IN" sz="2800" dirty="0">
                <a:solidFill>
                  <a:srgbClr val="7030A0"/>
                </a:solidFill>
                <a:latin typeface="Bangla" panose="03000603000000000000" pitchFamily="66" charset="0"/>
                <a:cs typeface="Bangla" panose="03000603000000000000" pitchFamily="66" charset="0"/>
              </a:rPr>
              <a:t>তাই সময়কে কাজের সাথে সমন্বয় করে নিতে হবে। </a:t>
            </a:r>
            <a:endParaRPr lang="en-US" sz="2800" dirty="0">
              <a:solidFill>
                <a:srgbClr val="7030A0"/>
              </a:solidFill>
              <a:latin typeface="Bangla" panose="03000603000000000000" pitchFamily="66" charset="0"/>
              <a:cs typeface="Bangla" panose="03000603000000000000" pitchFamily="66" charset="0"/>
            </a:endParaRPr>
          </a:p>
        </p:txBody>
      </p:sp>
      <p:sp>
        <p:nvSpPr>
          <p:cNvPr id="13" name="TextBox 12">
            <a:extLst>
              <a:ext uri="{FF2B5EF4-FFF2-40B4-BE49-F238E27FC236}">
                <a16:creationId xmlns:a16="http://schemas.microsoft.com/office/drawing/2014/main" id="{568EF22C-D0B8-4EE9-BF63-23B38B5BD379}"/>
              </a:ext>
            </a:extLst>
          </p:cNvPr>
          <p:cNvSpPr txBox="1"/>
          <p:nvPr/>
        </p:nvSpPr>
        <p:spPr>
          <a:xfrm>
            <a:off x="6942889" y="1183769"/>
            <a:ext cx="5024210" cy="2308324"/>
          </a:xfrm>
          <a:prstGeom prst="rect">
            <a:avLst/>
          </a:prstGeom>
          <a:noFill/>
        </p:spPr>
        <p:txBody>
          <a:bodyPr wrap="square">
            <a:spAutoFit/>
          </a:bodyPr>
          <a:lstStyle/>
          <a:p>
            <a:r>
              <a:rPr lang="as-IN" dirty="0">
                <a:solidFill>
                  <a:srgbClr val="E82B72"/>
                </a:solidFill>
              </a:rPr>
              <a:t> </a:t>
            </a:r>
            <a:r>
              <a:rPr lang="as-IN" sz="2400" dirty="0">
                <a:solidFill>
                  <a:srgbClr val="E82B72"/>
                </a:solidFill>
                <a:latin typeface="Bangla" panose="03000603000000000000" pitchFamily="66" charset="0"/>
                <a:cs typeface="Bangla" panose="03000603000000000000" pitchFamily="66" charset="0"/>
              </a:rPr>
              <a:t>মহান আল্লাহ বলেছেন:</a:t>
            </a:r>
          </a:p>
          <a:p>
            <a:r>
              <a:rPr lang="as-IN" sz="2400" dirty="0">
                <a:solidFill>
                  <a:srgbClr val="E82B72"/>
                </a:solidFill>
                <a:latin typeface="Bangla" panose="03000603000000000000" pitchFamily="66" charset="0"/>
                <a:cs typeface="Bangla" panose="03000603000000000000" pitchFamily="66" charset="0"/>
              </a:rPr>
              <a:t>আর মানুষ ততটুকু ফল লাভ করবে যতটুকু চেষ্টা সে করেছে, তার প্রচেষ্টা শিগগীরই দেখে নেয়া হবে। অতঃপর সে পুরোপুরি ফল লাভ করবে। আর পরিশেষে সবাইকে তোমাদের প্রতিপালকের কাছেই পৌঁছাতে হবে।  সূরা নাজম: ৩৯-৪২</a:t>
            </a:r>
          </a:p>
        </p:txBody>
      </p:sp>
    </p:spTree>
    <p:extLst>
      <p:ext uri="{BB962C8B-B14F-4D97-AF65-F5344CB8AC3E}">
        <p14:creationId xmlns:p14="http://schemas.microsoft.com/office/powerpoint/2010/main" val="2583005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D45F97-355B-4B27-A4E0-7F222F0D3113}"/>
              </a:ext>
            </a:extLst>
          </p:cNvPr>
          <p:cNvPicPr>
            <a:picLocks noChangeAspect="1"/>
          </p:cNvPicPr>
          <p:nvPr/>
        </p:nvPicPr>
        <p:blipFill>
          <a:blip r:embed="rId2"/>
          <a:stretch>
            <a:fillRect/>
          </a:stretch>
        </p:blipFill>
        <p:spPr>
          <a:xfrm>
            <a:off x="0" y="0"/>
            <a:ext cx="2290439" cy="3429000"/>
          </a:xfrm>
          <a:prstGeom prst="rect">
            <a:avLst/>
          </a:prstGeom>
        </p:spPr>
      </p:pic>
      <p:pic>
        <p:nvPicPr>
          <p:cNvPr id="3" name="Picture 2">
            <a:extLst>
              <a:ext uri="{FF2B5EF4-FFF2-40B4-BE49-F238E27FC236}">
                <a16:creationId xmlns:a16="http://schemas.microsoft.com/office/drawing/2014/main" id="{6CE3DB1D-11A0-4A1F-869D-1ED54876DD70}"/>
              </a:ext>
            </a:extLst>
          </p:cNvPr>
          <p:cNvPicPr>
            <a:picLocks noChangeAspect="1"/>
          </p:cNvPicPr>
          <p:nvPr/>
        </p:nvPicPr>
        <p:blipFill>
          <a:blip r:embed="rId3"/>
          <a:stretch>
            <a:fillRect/>
          </a:stretch>
        </p:blipFill>
        <p:spPr>
          <a:xfrm>
            <a:off x="0" y="3429000"/>
            <a:ext cx="2290439" cy="3404586"/>
          </a:xfrm>
          <a:prstGeom prst="rect">
            <a:avLst/>
          </a:prstGeom>
        </p:spPr>
      </p:pic>
      <p:sp>
        <p:nvSpPr>
          <p:cNvPr id="5" name="TextBox 4">
            <a:extLst>
              <a:ext uri="{FF2B5EF4-FFF2-40B4-BE49-F238E27FC236}">
                <a16:creationId xmlns:a16="http://schemas.microsoft.com/office/drawing/2014/main" id="{8D0E054B-1865-4D00-B67C-AFD53E66D6E8}"/>
              </a:ext>
            </a:extLst>
          </p:cNvPr>
          <p:cNvSpPr txBox="1"/>
          <p:nvPr/>
        </p:nvSpPr>
        <p:spPr>
          <a:xfrm>
            <a:off x="2567865" y="144587"/>
            <a:ext cx="9514643" cy="4893647"/>
          </a:xfrm>
          <a:prstGeom prst="rect">
            <a:avLst/>
          </a:prstGeom>
          <a:noFill/>
        </p:spPr>
        <p:txBody>
          <a:bodyPr wrap="square">
            <a:spAutoFit/>
          </a:bodyPr>
          <a:lstStyle/>
          <a:p>
            <a:r>
              <a:rPr lang="as-IN" sz="2400" dirty="0">
                <a:solidFill>
                  <a:srgbClr val="511F07"/>
                </a:solidFill>
                <a:latin typeface="Bangla" panose="03000603000000000000" pitchFamily="66" charset="0"/>
                <a:cs typeface="Bangla" panose="03000603000000000000" pitchFamily="66" charset="0"/>
              </a:rPr>
              <a:t>সময়ের সদ্ব্যবহার বলতে কী বুঝি?</a:t>
            </a:r>
          </a:p>
          <a:p>
            <a:r>
              <a:rPr lang="as-IN" sz="2400" dirty="0">
                <a:solidFill>
                  <a:srgbClr val="511F07"/>
                </a:solidFill>
                <a:latin typeface="Bangla" panose="03000603000000000000" pitchFamily="66" charset="0"/>
                <a:cs typeface="Bangla" panose="03000603000000000000" pitchFamily="66" charset="0"/>
              </a:rPr>
              <a:t>দায়িত্বের সবটুকু কাজ সুচারুরূপে বাস্তবায়ন করার জন্য পরিমিত সময়ের  সর্বোচ্চ ব্যবহার নিশ্চিত করতে পারার নাম হলো সময়ের সদ্ব্যবহার।</a:t>
            </a:r>
          </a:p>
          <a:p>
            <a:r>
              <a:rPr lang="as-IN" sz="2400" dirty="0">
                <a:solidFill>
                  <a:srgbClr val="53D670"/>
                </a:solidFill>
                <a:latin typeface="Bangla" panose="03000603000000000000" pitchFamily="66" charset="0"/>
                <a:cs typeface="Bangla" panose="03000603000000000000" pitchFamily="66" charset="0"/>
              </a:rPr>
              <a:t>ন্যূনতম সময় ব্যবহার করে সর্বোচ্চ আউটপুট নিশ্চিত করা</a:t>
            </a:r>
            <a:r>
              <a:rPr lang="as-IN" sz="2400" dirty="0">
                <a:solidFill>
                  <a:srgbClr val="53D670"/>
                </a:solidFill>
                <a:latin typeface="Arial Narrow" panose="020B0606020202030204" pitchFamily="34" charset="0"/>
                <a:cs typeface="Bangla" panose="03000603000000000000" pitchFamily="66" charset="0"/>
              </a:rPr>
              <a:t>। </a:t>
            </a:r>
            <a:r>
              <a:rPr lang="en-US" sz="2400" dirty="0">
                <a:solidFill>
                  <a:srgbClr val="53D670"/>
                </a:solidFill>
                <a:latin typeface="Arial Narrow" panose="020B0606020202030204" pitchFamily="34" charset="0"/>
                <a:cs typeface="Bangla" panose="03000603000000000000" pitchFamily="66" charset="0"/>
              </a:rPr>
              <a:t>Proper utilization of time. </a:t>
            </a:r>
            <a:r>
              <a:rPr lang="as-IN" sz="2400" dirty="0">
                <a:solidFill>
                  <a:srgbClr val="53D670"/>
                </a:solidFill>
                <a:latin typeface="Arial Narrow" panose="020B0606020202030204" pitchFamily="34" charset="0"/>
                <a:cs typeface="Bangla" panose="03000603000000000000" pitchFamily="66" charset="0"/>
              </a:rPr>
              <a:t>এর </a:t>
            </a:r>
            <a:r>
              <a:rPr lang="as-IN" sz="2400" dirty="0">
                <a:solidFill>
                  <a:srgbClr val="53D670"/>
                </a:solidFill>
                <a:latin typeface="Bangla" panose="03000603000000000000" pitchFamily="66" charset="0"/>
                <a:cs typeface="Bangla" panose="03000603000000000000" pitchFamily="66" charset="0"/>
              </a:rPr>
              <a:t>মাধ্যমে নিজের এফিসিয়েন্সি বৃদ্ধি।</a:t>
            </a:r>
          </a:p>
          <a:p>
            <a:r>
              <a:rPr lang="as-IN" sz="2400" dirty="0">
                <a:solidFill>
                  <a:srgbClr val="53D670"/>
                </a:solidFill>
                <a:latin typeface="Bangla" panose="03000603000000000000" pitchFamily="66" charset="0"/>
                <a:cs typeface="Bangla" panose="03000603000000000000" pitchFamily="66" charset="0"/>
              </a:rPr>
              <a:t> নির্দিষ্ট সময়ের মধ্যে এফিসিয়েন্সি বৃদ্ধি করতে চাইলে কাজ বেশি করতে হবে অথবা নির্দিষ্ট কাজের ক্ষেত্রে এফিসিয়েন্সি বাড়াতে চাইলে কম সময়ে কাজটি শেষ করতে হবে।</a:t>
            </a:r>
            <a:endParaRPr lang="en-US" sz="2400" dirty="0">
              <a:solidFill>
                <a:srgbClr val="53D670"/>
              </a:solidFill>
              <a:latin typeface="Bangla" panose="03000603000000000000" pitchFamily="66" charset="0"/>
              <a:cs typeface="Bangla" panose="03000603000000000000" pitchFamily="66" charset="0"/>
            </a:endParaRPr>
          </a:p>
          <a:p>
            <a:endParaRPr lang="as-IN" sz="2400" dirty="0">
              <a:solidFill>
                <a:srgbClr val="511F07"/>
              </a:solidFill>
              <a:latin typeface="Bangla" panose="03000603000000000000" pitchFamily="66" charset="0"/>
              <a:cs typeface="Bangla" panose="03000603000000000000" pitchFamily="66" charset="0"/>
            </a:endParaRPr>
          </a:p>
          <a:p>
            <a:r>
              <a:rPr lang="as-IN" sz="2400" dirty="0">
                <a:solidFill>
                  <a:srgbClr val="511F07"/>
                </a:solidFill>
                <a:latin typeface="Bangla" panose="03000603000000000000" pitchFamily="66" charset="0"/>
                <a:cs typeface="Bangla" panose="03000603000000000000" pitchFamily="66" charset="0"/>
              </a:rPr>
              <a:t>যেহেতু আমাদের সময় কম তাই</a:t>
            </a:r>
            <a:r>
              <a:rPr lang="en-US" sz="2400" dirty="0">
                <a:solidFill>
                  <a:srgbClr val="511F07"/>
                </a:solidFill>
                <a:latin typeface="Bangla" panose="03000603000000000000" pitchFamily="66" charset="0"/>
                <a:cs typeface="Bangla" panose="03000603000000000000" pitchFamily="66" charset="0"/>
              </a:rPr>
              <a:t> </a:t>
            </a:r>
            <a:r>
              <a:rPr lang="en-US" sz="2400" dirty="0" err="1">
                <a:solidFill>
                  <a:srgbClr val="511F07"/>
                </a:solidFill>
                <a:latin typeface="Bangla" panose="03000603000000000000" pitchFamily="66" charset="0"/>
                <a:cs typeface="Bangla" panose="03000603000000000000" pitchFamily="66" charset="0"/>
              </a:rPr>
              <a:t>কাজ</a:t>
            </a:r>
            <a:r>
              <a:rPr lang="en-US" sz="2400" dirty="0">
                <a:solidFill>
                  <a:srgbClr val="511F07"/>
                </a:solidFill>
                <a:latin typeface="Bangla" panose="03000603000000000000" pitchFamily="66" charset="0"/>
                <a:cs typeface="Bangla" panose="03000603000000000000" pitchFamily="66" charset="0"/>
              </a:rPr>
              <a:t> </a:t>
            </a:r>
            <a:r>
              <a:rPr lang="en-US" sz="2400" dirty="0" err="1">
                <a:solidFill>
                  <a:srgbClr val="511F07"/>
                </a:solidFill>
                <a:latin typeface="Bangla" panose="03000603000000000000" pitchFamily="66" charset="0"/>
                <a:cs typeface="Bangla" panose="03000603000000000000" pitchFamily="66" charset="0"/>
              </a:rPr>
              <a:t>করতে</a:t>
            </a:r>
            <a:r>
              <a:rPr lang="en-US" sz="2400" dirty="0">
                <a:solidFill>
                  <a:srgbClr val="511F07"/>
                </a:solidFill>
                <a:latin typeface="Bangla" panose="03000603000000000000" pitchFamily="66" charset="0"/>
                <a:cs typeface="Bangla" panose="03000603000000000000" pitchFamily="66" charset="0"/>
              </a:rPr>
              <a:t> </a:t>
            </a:r>
            <a:r>
              <a:rPr lang="en-US" sz="2400" dirty="0" err="1">
                <a:solidFill>
                  <a:srgbClr val="511F07"/>
                </a:solidFill>
                <a:latin typeface="Bangla" panose="03000603000000000000" pitchFamily="66" charset="0"/>
                <a:cs typeface="Bangla" panose="03000603000000000000" pitchFamily="66" charset="0"/>
              </a:rPr>
              <a:t>হবে</a:t>
            </a:r>
            <a:r>
              <a:rPr lang="as-IN" sz="2400" dirty="0">
                <a:solidFill>
                  <a:srgbClr val="511F07"/>
                </a:solidFill>
                <a:latin typeface="Bangla" panose="03000603000000000000" pitchFamily="66" charset="0"/>
                <a:cs typeface="Bangla" panose="03000603000000000000" pitchFamily="66" charset="0"/>
              </a:rPr>
              <a:t> তাড়াতাড়ি  কিন্তু তাড়াহুড়া</a:t>
            </a:r>
            <a:r>
              <a:rPr lang="en-US" sz="2400" dirty="0">
                <a:solidFill>
                  <a:srgbClr val="511F07"/>
                </a:solidFill>
                <a:latin typeface="Bangla" panose="03000603000000000000" pitchFamily="66" charset="0"/>
                <a:cs typeface="Bangla" panose="03000603000000000000" pitchFamily="66" charset="0"/>
              </a:rPr>
              <a:t> </a:t>
            </a:r>
            <a:r>
              <a:rPr lang="en-US" sz="2400" dirty="0" err="1">
                <a:solidFill>
                  <a:srgbClr val="511F07"/>
                </a:solidFill>
                <a:latin typeface="Bangla" panose="03000603000000000000" pitchFamily="66" charset="0"/>
                <a:cs typeface="Bangla" panose="03000603000000000000" pitchFamily="66" charset="0"/>
              </a:rPr>
              <a:t>করে</a:t>
            </a:r>
            <a:r>
              <a:rPr lang="en-US" sz="2400" dirty="0">
                <a:solidFill>
                  <a:srgbClr val="511F07"/>
                </a:solidFill>
                <a:latin typeface="Bangla" panose="03000603000000000000" pitchFamily="66" charset="0"/>
                <a:cs typeface="Bangla" panose="03000603000000000000" pitchFamily="66" charset="0"/>
              </a:rPr>
              <a:t> </a:t>
            </a:r>
            <a:r>
              <a:rPr lang="en-US" sz="2400" dirty="0" err="1">
                <a:solidFill>
                  <a:srgbClr val="511F07"/>
                </a:solidFill>
                <a:latin typeface="Bangla" panose="03000603000000000000" pitchFamily="66" charset="0"/>
                <a:cs typeface="Bangla" panose="03000603000000000000" pitchFamily="66" charset="0"/>
              </a:rPr>
              <a:t>কাজ</a:t>
            </a:r>
            <a:r>
              <a:rPr lang="en-US" sz="2400" dirty="0">
                <a:solidFill>
                  <a:srgbClr val="511F07"/>
                </a:solidFill>
                <a:latin typeface="Bangla" panose="03000603000000000000" pitchFamily="66" charset="0"/>
                <a:cs typeface="Bangla" panose="03000603000000000000" pitchFamily="66" charset="0"/>
              </a:rPr>
              <a:t> </a:t>
            </a:r>
            <a:r>
              <a:rPr lang="en-US" sz="2400" dirty="0" err="1">
                <a:solidFill>
                  <a:srgbClr val="511F07"/>
                </a:solidFill>
                <a:latin typeface="Bangla" panose="03000603000000000000" pitchFamily="66" charset="0"/>
                <a:cs typeface="Bangla" panose="03000603000000000000" pitchFamily="66" charset="0"/>
              </a:rPr>
              <a:t>না</a:t>
            </a:r>
            <a:r>
              <a:rPr lang="en-US" sz="2400" dirty="0">
                <a:solidFill>
                  <a:srgbClr val="511F07"/>
                </a:solidFill>
                <a:latin typeface="Bangla" panose="03000603000000000000" pitchFamily="66" charset="0"/>
                <a:cs typeface="Bangla" panose="03000603000000000000" pitchFamily="66" charset="0"/>
              </a:rPr>
              <a:t> করা</a:t>
            </a:r>
            <a:r>
              <a:rPr lang="as-IN" sz="2400" dirty="0">
                <a:solidFill>
                  <a:srgbClr val="511F07"/>
                </a:solidFill>
                <a:latin typeface="Bangla" panose="03000603000000000000" pitchFamily="66" charset="0"/>
                <a:cs typeface="Bangla" panose="03000603000000000000" pitchFamily="66" charset="0"/>
              </a:rPr>
              <a:t>।</a:t>
            </a:r>
            <a:endParaRPr lang="en-US" sz="2400" dirty="0">
              <a:solidFill>
                <a:srgbClr val="511F07"/>
              </a:solidFill>
              <a:latin typeface="Bangla" panose="03000603000000000000" pitchFamily="66" charset="0"/>
              <a:cs typeface="Bangla" panose="03000603000000000000" pitchFamily="66" charset="0"/>
            </a:endParaRPr>
          </a:p>
          <a:p>
            <a:r>
              <a:rPr lang="as-IN" sz="2400" dirty="0">
                <a:solidFill>
                  <a:srgbClr val="511F07"/>
                </a:solidFill>
                <a:latin typeface="Bangla" panose="03000603000000000000" pitchFamily="66" charset="0"/>
                <a:cs typeface="Bangla" panose="03000603000000000000" pitchFamily="66" charset="0"/>
              </a:rPr>
              <a:t>তাড়াতাড়ি মানে হচ্ছে কাজ সম্পাদনের ক্ষেত্রে অযথা সময় নষ্ট না করে যৌক্তিক সময়ের মধ্যে দ্রুত কাজ শেষ করা।</a:t>
            </a:r>
            <a:endParaRPr lang="en-US" sz="2400" dirty="0">
              <a:solidFill>
                <a:srgbClr val="511F07"/>
              </a:solidFill>
              <a:latin typeface="Bangla" panose="03000603000000000000" pitchFamily="66" charset="0"/>
              <a:cs typeface="Bangla" panose="03000603000000000000" pitchFamily="66" charset="0"/>
            </a:endParaRPr>
          </a:p>
          <a:p>
            <a:r>
              <a:rPr lang="as-IN" sz="2400" dirty="0">
                <a:solidFill>
                  <a:srgbClr val="511F07"/>
                </a:solidFill>
                <a:latin typeface="Bangla" panose="03000603000000000000" pitchFamily="66" charset="0"/>
                <a:cs typeface="Bangla" panose="03000603000000000000" pitchFamily="66" charset="0"/>
              </a:rPr>
              <a:t>আর তাড়াহুড়া মানে হচ্ছে, যৌক্তিকতার ঊর্ধ্বে উঠে দ্রুত কাজ করা। অর্থাৎ যে কাজ যথাযথভাবে করতে সর্বনিম্ন</a:t>
            </a:r>
            <a:r>
              <a:rPr lang="en-US" sz="2400" dirty="0">
                <a:solidFill>
                  <a:srgbClr val="511F07"/>
                </a:solidFill>
                <a:latin typeface="Bangla" panose="03000603000000000000" pitchFamily="66" charset="0"/>
                <a:cs typeface="Bangla" panose="03000603000000000000" pitchFamily="66" charset="0"/>
              </a:rPr>
              <a:t> </a:t>
            </a:r>
            <a:r>
              <a:rPr lang="en-US" sz="2400" dirty="0" err="1">
                <a:solidFill>
                  <a:srgbClr val="511F07"/>
                </a:solidFill>
                <a:latin typeface="Bangla" panose="03000603000000000000" pitchFamily="66" charset="0"/>
                <a:cs typeface="Bangla" panose="03000603000000000000" pitchFamily="66" charset="0"/>
              </a:rPr>
              <a:t>সময়</a:t>
            </a:r>
            <a:r>
              <a:rPr lang="as-IN" sz="2400" dirty="0">
                <a:solidFill>
                  <a:srgbClr val="511F07"/>
                </a:solidFill>
                <a:latin typeface="Bangla" panose="03000603000000000000" pitchFamily="66" charset="0"/>
                <a:cs typeface="Bangla" panose="03000603000000000000" pitchFamily="66" charset="0"/>
              </a:rPr>
              <a:t> লাগবে, তা তার চেয়েও দ্রুত করার চেষ্টা করা।</a:t>
            </a:r>
          </a:p>
        </p:txBody>
      </p:sp>
      <p:sp>
        <p:nvSpPr>
          <p:cNvPr id="7" name="TextBox 6">
            <a:extLst>
              <a:ext uri="{FF2B5EF4-FFF2-40B4-BE49-F238E27FC236}">
                <a16:creationId xmlns:a16="http://schemas.microsoft.com/office/drawing/2014/main" id="{08B6ADD8-DF92-4FC1-878A-921F04E6D92D}"/>
              </a:ext>
            </a:extLst>
          </p:cNvPr>
          <p:cNvSpPr txBox="1"/>
          <p:nvPr/>
        </p:nvSpPr>
        <p:spPr>
          <a:xfrm>
            <a:off x="2452457" y="5038234"/>
            <a:ext cx="9514642" cy="1569660"/>
          </a:xfrm>
          <a:prstGeom prst="rect">
            <a:avLst/>
          </a:prstGeom>
          <a:noFill/>
        </p:spPr>
        <p:txBody>
          <a:bodyPr wrap="square">
            <a:spAutoFit/>
          </a:bodyPr>
          <a:lstStyle/>
          <a:p>
            <a:r>
              <a:rPr lang="as-IN" sz="2400" dirty="0">
                <a:solidFill>
                  <a:srgbClr val="008000"/>
                </a:solidFill>
                <a:latin typeface="Bangla" panose="03000603000000000000" pitchFamily="66" charset="0"/>
                <a:cs typeface="Bangla" panose="03000603000000000000" pitchFamily="66" charset="0"/>
              </a:rPr>
              <a:t>হাদীসে কুদসীতে এসেছে, মহান আল্লাহ তা’লা বলেন, বান্দা যখন আমার দিকে এক বিঘত অগ্রসর হয়, আমি তখন তার দিকে এক হাত এগিয়ে যাই। আর যখন সে আমার দিকে একহাত অগ্রসর হয়, আমি তার দিকে এক কায়া পরিমাণ এগিয়ে যাই। আর সে যখন আমার দিকে হেঁটে আসে আমি তার দিকে দৌড়ে যাই। সহীহ আল বুখারী</a:t>
            </a:r>
            <a:endParaRPr lang="en-US" sz="2400" dirty="0">
              <a:solidFill>
                <a:srgbClr val="008000"/>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3485491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711190-2612-4E24-965F-1B733D28DE89}"/>
              </a:ext>
            </a:extLst>
          </p:cNvPr>
          <p:cNvPicPr>
            <a:picLocks noChangeAspect="1"/>
          </p:cNvPicPr>
          <p:nvPr/>
        </p:nvPicPr>
        <p:blipFill>
          <a:blip r:embed="rId2"/>
          <a:stretch>
            <a:fillRect/>
          </a:stretch>
        </p:blipFill>
        <p:spPr>
          <a:xfrm>
            <a:off x="1790700" y="5786438"/>
            <a:ext cx="2700338" cy="1071562"/>
          </a:xfrm>
          <a:prstGeom prst="rect">
            <a:avLst/>
          </a:prstGeom>
        </p:spPr>
      </p:pic>
      <p:pic>
        <p:nvPicPr>
          <p:cNvPr id="3" name="Picture 2">
            <a:extLst>
              <a:ext uri="{FF2B5EF4-FFF2-40B4-BE49-F238E27FC236}">
                <a16:creationId xmlns:a16="http://schemas.microsoft.com/office/drawing/2014/main" id="{46ED397B-22AE-4D24-8B95-1456B6DCF809}"/>
              </a:ext>
            </a:extLst>
          </p:cNvPr>
          <p:cNvPicPr>
            <a:picLocks noChangeAspect="1"/>
          </p:cNvPicPr>
          <p:nvPr/>
        </p:nvPicPr>
        <p:blipFill>
          <a:blip r:embed="rId3"/>
          <a:stretch>
            <a:fillRect/>
          </a:stretch>
        </p:blipFill>
        <p:spPr>
          <a:xfrm>
            <a:off x="0" y="0"/>
            <a:ext cx="1902619" cy="2609849"/>
          </a:xfrm>
          <a:prstGeom prst="rect">
            <a:avLst/>
          </a:prstGeom>
        </p:spPr>
      </p:pic>
      <p:pic>
        <p:nvPicPr>
          <p:cNvPr id="4" name="Picture 3">
            <a:extLst>
              <a:ext uri="{FF2B5EF4-FFF2-40B4-BE49-F238E27FC236}">
                <a16:creationId xmlns:a16="http://schemas.microsoft.com/office/drawing/2014/main" id="{419E19CD-C860-4313-AE05-7414332F97F3}"/>
              </a:ext>
            </a:extLst>
          </p:cNvPr>
          <p:cNvPicPr>
            <a:picLocks noChangeAspect="1"/>
          </p:cNvPicPr>
          <p:nvPr/>
        </p:nvPicPr>
        <p:blipFill>
          <a:blip r:embed="rId3"/>
          <a:stretch>
            <a:fillRect/>
          </a:stretch>
        </p:blipFill>
        <p:spPr>
          <a:xfrm>
            <a:off x="4290588" y="5785011"/>
            <a:ext cx="2700762" cy="1072989"/>
          </a:xfrm>
          <a:prstGeom prst="rect">
            <a:avLst/>
          </a:prstGeom>
        </p:spPr>
      </p:pic>
      <p:pic>
        <p:nvPicPr>
          <p:cNvPr id="5" name="Picture 4">
            <a:extLst>
              <a:ext uri="{FF2B5EF4-FFF2-40B4-BE49-F238E27FC236}">
                <a16:creationId xmlns:a16="http://schemas.microsoft.com/office/drawing/2014/main" id="{A7545E08-00A4-4A72-A8CE-1865320811AE}"/>
              </a:ext>
            </a:extLst>
          </p:cNvPr>
          <p:cNvPicPr>
            <a:picLocks noChangeAspect="1"/>
          </p:cNvPicPr>
          <p:nvPr/>
        </p:nvPicPr>
        <p:blipFill>
          <a:blip r:embed="rId4"/>
          <a:stretch>
            <a:fillRect/>
          </a:stretch>
        </p:blipFill>
        <p:spPr>
          <a:xfrm>
            <a:off x="0" y="2609850"/>
            <a:ext cx="1902619" cy="4248149"/>
          </a:xfrm>
          <a:prstGeom prst="rect">
            <a:avLst/>
          </a:prstGeom>
        </p:spPr>
      </p:pic>
      <p:pic>
        <p:nvPicPr>
          <p:cNvPr id="6" name="Picture 5">
            <a:extLst>
              <a:ext uri="{FF2B5EF4-FFF2-40B4-BE49-F238E27FC236}">
                <a16:creationId xmlns:a16="http://schemas.microsoft.com/office/drawing/2014/main" id="{BC4D9928-D3B4-4CB3-B9DA-923D941DE72B}"/>
              </a:ext>
            </a:extLst>
          </p:cNvPr>
          <p:cNvPicPr>
            <a:picLocks noChangeAspect="1"/>
          </p:cNvPicPr>
          <p:nvPr/>
        </p:nvPicPr>
        <p:blipFill>
          <a:blip r:embed="rId5"/>
          <a:stretch>
            <a:fillRect/>
          </a:stretch>
        </p:blipFill>
        <p:spPr>
          <a:xfrm>
            <a:off x="6790476" y="5785011"/>
            <a:ext cx="2700762" cy="1072989"/>
          </a:xfrm>
          <a:prstGeom prst="rect">
            <a:avLst/>
          </a:prstGeom>
        </p:spPr>
      </p:pic>
      <p:pic>
        <p:nvPicPr>
          <p:cNvPr id="7" name="Picture 6">
            <a:extLst>
              <a:ext uri="{FF2B5EF4-FFF2-40B4-BE49-F238E27FC236}">
                <a16:creationId xmlns:a16="http://schemas.microsoft.com/office/drawing/2014/main" id="{BCB8AA57-C99C-435A-B56F-7A25459B396F}"/>
              </a:ext>
            </a:extLst>
          </p:cNvPr>
          <p:cNvPicPr>
            <a:picLocks noChangeAspect="1"/>
          </p:cNvPicPr>
          <p:nvPr/>
        </p:nvPicPr>
        <p:blipFill>
          <a:blip r:embed="rId5"/>
          <a:stretch>
            <a:fillRect/>
          </a:stretch>
        </p:blipFill>
        <p:spPr>
          <a:xfrm>
            <a:off x="9491238" y="5785010"/>
            <a:ext cx="2700762" cy="1072989"/>
          </a:xfrm>
          <a:prstGeom prst="rect">
            <a:avLst/>
          </a:prstGeom>
        </p:spPr>
      </p:pic>
      <p:sp>
        <p:nvSpPr>
          <p:cNvPr id="9" name="TextBox 8">
            <a:extLst>
              <a:ext uri="{FF2B5EF4-FFF2-40B4-BE49-F238E27FC236}">
                <a16:creationId xmlns:a16="http://schemas.microsoft.com/office/drawing/2014/main" id="{FFEFA712-01DF-496E-B3E8-BB004B837779}"/>
              </a:ext>
            </a:extLst>
          </p:cNvPr>
          <p:cNvSpPr txBox="1"/>
          <p:nvPr/>
        </p:nvSpPr>
        <p:spPr>
          <a:xfrm>
            <a:off x="2006299" y="245031"/>
            <a:ext cx="9960746" cy="5447645"/>
          </a:xfrm>
          <a:prstGeom prst="rect">
            <a:avLst/>
          </a:prstGeom>
          <a:noFill/>
        </p:spPr>
        <p:txBody>
          <a:bodyPr wrap="square">
            <a:spAutoFit/>
          </a:bodyPr>
          <a:lstStyle/>
          <a:p>
            <a:pPr algn="ctr"/>
            <a:r>
              <a:rPr lang="as-IN" sz="2400" b="1" dirty="0">
                <a:solidFill>
                  <a:srgbClr val="008000"/>
                </a:solidFill>
                <a:latin typeface="Bangla" panose="03000603000000000000" pitchFamily="66" charset="0"/>
                <a:cs typeface="Bangla" panose="03000603000000000000" pitchFamily="66" charset="0"/>
              </a:rPr>
              <a:t>পরিকল্পিতভাবে কাজ করলে তার একটি সুন্দর ফলাফল লাভ করা যায়:</a:t>
            </a:r>
            <a:endParaRPr lang="en-US" sz="2400" b="1" dirty="0">
              <a:solidFill>
                <a:srgbClr val="008000"/>
              </a:solidFill>
              <a:latin typeface="Bangla" panose="03000603000000000000" pitchFamily="66" charset="0"/>
              <a:cs typeface="Bangla" panose="03000603000000000000" pitchFamily="66" charset="0"/>
            </a:endParaRPr>
          </a:p>
          <a:p>
            <a:endParaRPr lang="en-US" sz="2400" b="1" dirty="0">
              <a:solidFill>
                <a:srgbClr val="008000"/>
              </a:solidFill>
              <a:latin typeface="Bangla" panose="03000603000000000000" pitchFamily="66" charset="0"/>
              <a:cs typeface="Bangla" panose="03000603000000000000" pitchFamily="66" charset="0"/>
            </a:endParaRPr>
          </a:p>
          <a:p>
            <a:r>
              <a:rPr lang="as-IN" sz="2400" b="1" dirty="0">
                <a:solidFill>
                  <a:srgbClr val="008000"/>
                </a:solidFill>
                <a:latin typeface="Bangla" panose="03000603000000000000" pitchFamily="66" charset="0"/>
                <a:cs typeface="Bangla" panose="03000603000000000000" pitchFamily="66" charset="0"/>
              </a:rPr>
              <a:t>১। একটি ভাল পরিকল্পনা ম্যাপের মত। আমাদের জীবনের লক্ষ্য অর্জনের পথের কোন অংশে রয়েছি ও </a:t>
            </a:r>
            <a:endParaRPr lang="en-US" sz="2400" b="1" dirty="0">
              <a:solidFill>
                <a:srgbClr val="008000"/>
              </a:solidFill>
              <a:latin typeface="Bangla" panose="03000603000000000000" pitchFamily="66" charset="0"/>
              <a:cs typeface="Bangla" panose="03000603000000000000" pitchFamily="66" charset="0"/>
            </a:endParaRPr>
          </a:p>
          <a:p>
            <a:r>
              <a:rPr lang="en-US" sz="2400" b="1" dirty="0">
                <a:solidFill>
                  <a:srgbClr val="008000"/>
                </a:solidFill>
                <a:latin typeface="Bangla" panose="03000603000000000000" pitchFamily="66" charset="0"/>
                <a:cs typeface="Bangla" panose="03000603000000000000" pitchFamily="66" charset="0"/>
              </a:rPr>
              <a:t>    </a:t>
            </a:r>
            <a:r>
              <a:rPr lang="as-IN" sz="2400" b="1" dirty="0">
                <a:solidFill>
                  <a:srgbClr val="008000"/>
                </a:solidFill>
                <a:latin typeface="Bangla" panose="03000603000000000000" pitchFamily="66" charset="0"/>
                <a:cs typeface="Bangla" panose="03000603000000000000" pitchFamily="66" charset="0"/>
              </a:rPr>
              <a:t>আর কতটুকু পথ বাকী তার নির্দেশনা দেয়। </a:t>
            </a:r>
          </a:p>
          <a:p>
            <a:r>
              <a:rPr lang="as-IN" sz="2400" b="1" dirty="0">
                <a:solidFill>
                  <a:srgbClr val="008000"/>
                </a:solidFill>
                <a:latin typeface="Bangla" panose="03000603000000000000" pitchFamily="66" charset="0"/>
                <a:cs typeface="Bangla" panose="03000603000000000000" pitchFamily="66" charset="0"/>
              </a:rPr>
              <a:t>২। পরিকল্পনা আমাদের সময় এবং অর্থ সাশ্রয় করে। এটি মূলত আমাদের বর্জনীয় কাজকে কর্তন করে </a:t>
            </a:r>
            <a:endParaRPr lang="en-US" sz="2400" b="1" dirty="0">
              <a:solidFill>
                <a:srgbClr val="008000"/>
              </a:solidFill>
              <a:latin typeface="Bangla" panose="03000603000000000000" pitchFamily="66" charset="0"/>
              <a:cs typeface="Bangla" panose="03000603000000000000" pitchFamily="66" charset="0"/>
            </a:endParaRPr>
          </a:p>
          <a:p>
            <a:r>
              <a:rPr lang="en-US" sz="2400" b="1" dirty="0">
                <a:solidFill>
                  <a:srgbClr val="008000"/>
                </a:solidFill>
                <a:latin typeface="Bangla" panose="03000603000000000000" pitchFamily="66" charset="0"/>
                <a:cs typeface="Bangla" panose="03000603000000000000" pitchFamily="66" charset="0"/>
              </a:rPr>
              <a:t>    </a:t>
            </a:r>
            <a:r>
              <a:rPr lang="as-IN" sz="2400" b="1" dirty="0">
                <a:solidFill>
                  <a:srgbClr val="008000"/>
                </a:solidFill>
                <a:latin typeface="Bangla" panose="03000603000000000000" pitchFamily="66" charset="0"/>
                <a:cs typeface="Bangla" panose="03000603000000000000" pitchFamily="66" charset="0"/>
              </a:rPr>
              <a:t>শুধু মাত্র প্রয়োজনীয় অংশটুকু আমাদের দৃষ্টিগোচর করাতে সক্ষম হয়।</a:t>
            </a:r>
          </a:p>
          <a:p>
            <a:r>
              <a:rPr lang="as-IN" sz="2400" b="1" dirty="0">
                <a:solidFill>
                  <a:srgbClr val="008000"/>
                </a:solidFill>
                <a:latin typeface="Bangla" panose="03000603000000000000" pitchFamily="66" charset="0"/>
                <a:cs typeface="Bangla" panose="03000603000000000000" pitchFamily="66" charset="0"/>
              </a:rPr>
              <a:t>৩। কোন কাজ করার আগে পরিকল্পনা করলে আমাদের মস্তিস্কের চর্চা হয় এবং ভাল ভাল কাজের </a:t>
            </a:r>
            <a:endParaRPr lang="en-US" sz="2400" b="1" dirty="0">
              <a:solidFill>
                <a:srgbClr val="008000"/>
              </a:solidFill>
              <a:latin typeface="Bangla" panose="03000603000000000000" pitchFamily="66" charset="0"/>
              <a:cs typeface="Bangla" panose="03000603000000000000" pitchFamily="66" charset="0"/>
            </a:endParaRPr>
          </a:p>
          <a:p>
            <a:r>
              <a:rPr lang="en-US" sz="2400" b="1" dirty="0">
                <a:solidFill>
                  <a:srgbClr val="008000"/>
                </a:solidFill>
                <a:latin typeface="Bangla" panose="03000603000000000000" pitchFamily="66" charset="0"/>
                <a:cs typeface="Bangla" panose="03000603000000000000" pitchFamily="66" charset="0"/>
              </a:rPr>
              <a:t>    </a:t>
            </a:r>
            <a:r>
              <a:rPr lang="as-IN" sz="2400" b="1" dirty="0">
                <a:solidFill>
                  <a:srgbClr val="008000"/>
                </a:solidFill>
                <a:latin typeface="Bangla" panose="03000603000000000000" pitchFamily="66" charset="0"/>
                <a:cs typeface="Bangla" panose="03000603000000000000" pitchFamily="66" charset="0"/>
              </a:rPr>
              <a:t>টেকনিক মাথায় আসে যা অহীর নির্দেশ সমূহ বাস্তবায়নে সহজ হয়।। হিকমাহ বা প্রজ্ঞা বাড়ে।</a:t>
            </a:r>
          </a:p>
          <a:p>
            <a:r>
              <a:rPr lang="as-IN" sz="2400" b="1" dirty="0">
                <a:solidFill>
                  <a:srgbClr val="008000"/>
                </a:solidFill>
                <a:latin typeface="Bangla" panose="03000603000000000000" pitchFamily="66" charset="0"/>
                <a:cs typeface="Bangla" panose="03000603000000000000" pitchFamily="66" charset="0"/>
              </a:rPr>
              <a:t>৪। পরিকল্পনার ফলে কোন কাজটি আগে করতে হবে ও গুরুত্ব দিতে হবে,কিভাবে ও কত সময় </a:t>
            </a:r>
            <a:endParaRPr lang="en-US" sz="2400" b="1" dirty="0">
              <a:solidFill>
                <a:srgbClr val="008000"/>
              </a:solidFill>
              <a:latin typeface="Bangla" panose="03000603000000000000" pitchFamily="66" charset="0"/>
              <a:cs typeface="Bangla" panose="03000603000000000000" pitchFamily="66" charset="0"/>
            </a:endParaRPr>
          </a:p>
          <a:p>
            <a:r>
              <a:rPr lang="en-US" sz="2400" b="1" dirty="0">
                <a:solidFill>
                  <a:srgbClr val="008000"/>
                </a:solidFill>
                <a:latin typeface="Bangla" panose="03000603000000000000" pitchFamily="66" charset="0"/>
                <a:cs typeface="Bangla" panose="03000603000000000000" pitchFamily="66" charset="0"/>
              </a:rPr>
              <a:t>    </a:t>
            </a:r>
            <a:r>
              <a:rPr lang="as-IN" sz="2400" b="1" dirty="0">
                <a:solidFill>
                  <a:srgbClr val="008000"/>
                </a:solidFill>
                <a:latin typeface="Bangla" panose="03000603000000000000" pitchFamily="66" charset="0"/>
                <a:cs typeface="Bangla" panose="03000603000000000000" pitchFamily="66" charset="0"/>
              </a:rPr>
              <a:t>লাগবে,অন্য কারো সহযোগীতা লাগবে কি না,তা বুঝা যায়।</a:t>
            </a:r>
          </a:p>
          <a:p>
            <a:r>
              <a:rPr lang="as-IN" sz="2400" b="1" dirty="0">
                <a:solidFill>
                  <a:srgbClr val="008000"/>
                </a:solidFill>
                <a:latin typeface="Bangla" panose="03000603000000000000" pitchFamily="66" charset="0"/>
                <a:cs typeface="Bangla" panose="03000603000000000000" pitchFamily="66" charset="0"/>
              </a:rPr>
              <a:t>৫। ভারসাম্যপূর্ণ জীবনে অভ্যস্ত হওয়ার সুযোগ আসে।</a:t>
            </a:r>
            <a:endParaRPr lang="en-US" sz="2400" b="1" dirty="0">
              <a:solidFill>
                <a:srgbClr val="008000"/>
              </a:solidFill>
              <a:latin typeface="Bangla" panose="03000603000000000000" pitchFamily="66" charset="0"/>
              <a:cs typeface="Bangla" panose="03000603000000000000" pitchFamily="66" charset="0"/>
            </a:endParaRPr>
          </a:p>
          <a:p>
            <a:r>
              <a:rPr lang="as-IN" sz="2400" b="1" dirty="0">
                <a:solidFill>
                  <a:srgbClr val="008000"/>
                </a:solidFill>
                <a:latin typeface="Bangla" panose="03000603000000000000" pitchFamily="66" charset="0"/>
                <a:cs typeface="Bangla" panose="03000603000000000000" pitchFamily="66" charset="0"/>
              </a:rPr>
              <a:t>৬। আত্মশুদ্ধির জন্য সহায়ক হবে। কারন পরিকল্পনার আলোকে কাজের পর্যালোচন আসবে, এর মাধ্যমে </a:t>
            </a:r>
            <a:r>
              <a:rPr lang="en-US" sz="2400" b="1" dirty="0">
                <a:solidFill>
                  <a:srgbClr val="008000"/>
                </a:solidFill>
                <a:latin typeface="Bangla" panose="03000603000000000000" pitchFamily="66" charset="0"/>
                <a:cs typeface="Bangla" panose="03000603000000000000" pitchFamily="66" charset="0"/>
              </a:rPr>
              <a:t> </a:t>
            </a:r>
          </a:p>
          <a:p>
            <a:r>
              <a:rPr lang="en-US" sz="2400" b="1" dirty="0">
                <a:solidFill>
                  <a:srgbClr val="008000"/>
                </a:solidFill>
                <a:latin typeface="Bangla" panose="03000603000000000000" pitchFamily="66" charset="0"/>
                <a:cs typeface="Bangla" panose="03000603000000000000" pitchFamily="66" charset="0"/>
              </a:rPr>
              <a:t>    </a:t>
            </a:r>
            <a:r>
              <a:rPr lang="as-IN" sz="2400" b="1" dirty="0">
                <a:solidFill>
                  <a:srgbClr val="008000"/>
                </a:solidFill>
                <a:latin typeface="Bangla" panose="03000603000000000000" pitchFamily="66" charset="0"/>
                <a:cs typeface="Bangla" panose="03000603000000000000" pitchFamily="66" charset="0"/>
              </a:rPr>
              <a:t>নিজেকে সংশোধন করার সুযোগ আসবে।</a:t>
            </a:r>
          </a:p>
          <a:p>
            <a:r>
              <a:rPr lang="en-US" dirty="0"/>
              <a:t> </a:t>
            </a:r>
          </a:p>
          <a:p>
            <a:r>
              <a:rPr lang="en-US" dirty="0"/>
              <a:t> </a:t>
            </a:r>
            <a:endParaRPr lang="as-IN" dirty="0"/>
          </a:p>
        </p:txBody>
      </p:sp>
    </p:spTree>
    <p:extLst>
      <p:ext uri="{BB962C8B-B14F-4D97-AF65-F5344CB8AC3E}">
        <p14:creationId xmlns:p14="http://schemas.microsoft.com/office/powerpoint/2010/main" val="1098003174"/>
      </p:ext>
    </p:extLst>
  </p:cSld>
  <p:clrMapOvr>
    <a:masterClrMapping/>
  </p:clrMapOvr>
</p:sld>
</file>

<file path=ppt/theme/theme1.xml><?xml version="1.0" encoding="utf-8"?>
<a:theme xmlns:a="http://schemas.openxmlformats.org/drawingml/2006/main" name="ClassicFrameVTI">
  <a:themeElements>
    <a:clrScheme name="Custom 22">
      <a:dk1>
        <a:sysClr val="windowText" lastClr="000000"/>
      </a:dk1>
      <a:lt1>
        <a:sysClr val="window" lastClr="FFFFFF"/>
      </a:lt1>
      <a:dk2>
        <a:srgbClr val="293737"/>
      </a:dk2>
      <a:lt2>
        <a:srgbClr val="EEF2F0"/>
      </a:lt2>
      <a:accent1>
        <a:srgbClr val="749090"/>
      </a:accent1>
      <a:accent2>
        <a:srgbClr val="A5A5A5"/>
      </a:accent2>
      <a:accent3>
        <a:srgbClr val="91A39B"/>
      </a:accent3>
      <a:accent4>
        <a:srgbClr val="A9A698"/>
      </a:accent4>
      <a:accent5>
        <a:srgbClr val="A2A79A"/>
      </a:accent5>
      <a:accent6>
        <a:srgbClr val="897F65"/>
      </a:accent6>
      <a:hlink>
        <a:srgbClr val="92872F"/>
      </a:hlink>
      <a:folHlink>
        <a:srgbClr val="AB73A9"/>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docProps/app.xml><?xml version="1.0" encoding="utf-8"?>
<Properties xmlns="http://schemas.openxmlformats.org/officeDocument/2006/extended-properties" xmlns:vt="http://schemas.openxmlformats.org/officeDocument/2006/docPropsVTypes">
  <Template>কুর’আন সুন্নাহর আলোকে একজন মুমিনার দৈনন্দিন আমল</Template>
  <TotalTime>801</TotalTime>
  <Words>3007</Words>
  <Application>Microsoft Office PowerPoint</Application>
  <PresentationFormat>Widescreen</PresentationFormat>
  <Paragraphs>181</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 Narrow</vt:lpstr>
      <vt:lpstr>Bangla</vt:lpstr>
      <vt:lpstr>Gill Sans MT</vt:lpstr>
      <vt:lpstr>Goudy Old Style</vt:lpstr>
      <vt:lpstr>Symbol</vt:lpstr>
      <vt:lpstr>ClassicFrameVTI</vt:lpstr>
      <vt:lpstr>কুর’আন সুন্নাহর আলোকে একজন মুমিনার দৈনন্দিন আমল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কুর’আন সুন্নাহর আলোকে একজন মুমিনার দৈনন্দিন আমল</dc:title>
  <dc:creator>Mahbuba Rehana Raheen</dc:creator>
  <cp:lastModifiedBy>Mahbuba Rehana Raheen</cp:lastModifiedBy>
  <cp:revision>6</cp:revision>
  <dcterms:created xsi:type="dcterms:W3CDTF">2021-11-07T14:59:13Z</dcterms:created>
  <dcterms:modified xsi:type="dcterms:W3CDTF">2021-11-13T17:37:52Z</dcterms:modified>
</cp:coreProperties>
</file>