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 id="272" r:id="rId10"/>
    <p:sldId id="271" r:id="rId11"/>
    <p:sldId id="273" r:id="rId12"/>
    <p:sldId id="274" r:id="rId13"/>
    <p:sldId id="270" r:id="rId14"/>
    <p:sldId id="264" r:id="rId15"/>
    <p:sldId id="265" r:id="rId16"/>
    <p:sldId id="266" r:id="rId17"/>
    <p:sldId id="276" r:id="rId18"/>
    <p:sldId id="267" r:id="rId19"/>
    <p:sldId id="275"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3657AA7F-BE72-4467-897E-7A302F46504F}" type="datetimeFigureOut">
              <a:rPr lang="en-US" smtClean="0"/>
              <a:t>11/4/2021</a:t>
            </a:fld>
            <a:endParaRPr lang="en-US"/>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2493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3657AA7F-BE72-4467-897E-7A302F46504F}" type="datetimeFigureOut">
              <a:rPr lang="en-US" smtClean="0"/>
              <a:t>11/4/2021</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914063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777240" y="365125"/>
            <a:ext cx="779526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3657AA7F-BE72-4467-897E-7A302F46504F}" type="datetimeFigureOut">
              <a:rPr lang="en-US" smtClean="0"/>
              <a:t>11/4/2021</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80142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3657AA7F-BE72-4467-897E-7A302F46504F}" type="datetimeFigureOut">
              <a:rPr lang="en-US" smtClean="0"/>
              <a:t>11/4/2021</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52613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30293" y="1709738"/>
            <a:ext cx="10617157"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30293" y="4589463"/>
            <a:ext cx="1061715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3657AA7F-BE72-4467-897E-7A302F46504F}" type="datetimeFigureOut">
              <a:rPr lang="en-US" smtClean="0"/>
              <a:t>11/4/2021</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1861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3657AA7F-BE72-4467-897E-7A302F46504F}" type="datetimeFigureOut">
              <a:rPr lang="en-US" smtClean="0"/>
              <a:t>11/4/2021</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07594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3903"/>
            <a:ext cx="522033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737063"/>
            <a:ext cx="5220335" cy="34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390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737063"/>
            <a:ext cx="5183188" cy="34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3657AA7F-BE72-4467-897E-7A302F46504F}" type="datetimeFigureOut">
              <a:rPr lang="en-US" smtClean="0"/>
              <a:t>11/4/2021</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4213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3657AA7F-BE72-4467-897E-7A302F46504F}" type="datetimeFigureOut">
              <a:rPr lang="en-US" smtClean="0"/>
              <a:t>11/4/2021</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58172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3657AA7F-BE72-4467-897E-7A302F46504F}" type="datetimeFigureOut">
              <a:rPr lang="en-US" smtClean="0"/>
              <a:t>11/4/2021</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20379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2226364"/>
            <a:ext cx="3994785" cy="36426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3657AA7F-BE72-4467-897E-7A302F46504F}" type="datetimeFigureOut">
              <a:rPr lang="en-US" smtClean="0"/>
              <a:t>11/4/2021</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73140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18020" y="457200"/>
            <a:ext cx="4054006"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18020" y="2250218"/>
            <a:ext cx="4054006" cy="361876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3657AA7F-BE72-4467-897E-7A302F46504F}" type="datetimeFigureOut">
              <a:rPr lang="en-US" smtClean="0"/>
              <a:t>11/4/2021</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79849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D62DB5A-5AA0-4E7E-94AB-AD20F02CA8DF}"/>
              </a:ext>
            </a:extLst>
          </p:cNvPr>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1" name="Rectangle 10">
            <a:extLst>
              <a:ext uri="{FF2B5EF4-FFF2-40B4-BE49-F238E27FC236}">
                <a16:creationId xmlns:a16="http://schemas.microsoft.com/office/drawing/2014/main" id="{0F086ECE-EF43-4B07-9DD0-59679471A067}"/>
              </a:ext>
            </a:extLst>
          </p:cNvPr>
          <p:cNvSpPr/>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2" y="365125"/>
            <a:ext cx="1063751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2" y="1825625"/>
            <a:ext cx="1063751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2" y="6488268"/>
            <a:ext cx="2743200" cy="233209"/>
          </a:xfrm>
          <a:prstGeom prst="rect">
            <a:avLst/>
          </a:prstGeom>
        </p:spPr>
        <p:txBody>
          <a:bodyPr vert="horz" lIns="91440" tIns="45720" rIns="91440" bIns="45720" rtlCol="0" anchor="ctr"/>
          <a:lstStyle>
            <a:lvl1pPr algn="l">
              <a:defRPr sz="1000">
                <a:solidFill>
                  <a:schemeClr val="tx1"/>
                </a:solidFill>
              </a:defRPr>
            </a:lvl1pPr>
          </a:lstStyle>
          <a:p>
            <a:fld id="{3657AA7F-BE72-4467-897E-7A302F46504F}" type="datetimeFigureOut">
              <a:rPr lang="en-US" smtClean="0"/>
              <a:pPr/>
              <a:t>11/4/2021</a:t>
            </a:fld>
            <a:endParaRPr lang="en-US"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solidFill>
              </a:defRPr>
            </a:lvl1pPr>
          </a:lstStyle>
          <a:p>
            <a:endParaRPr lang="en-US">
              <a:solidFill>
                <a:schemeClr val="tx1"/>
              </a:solidFill>
            </a:endParaRPr>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71560" y="6488268"/>
            <a:ext cx="2743200" cy="233209"/>
          </a:xfrm>
          <a:prstGeom prst="rect">
            <a:avLst/>
          </a:prstGeom>
        </p:spPr>
        <p:txBody>
          <a:bodyPr vert="horz" lIns="91440" tIns="45720" rIns="91440" bIns="45720" rtlCol="0" anchor="ctr"/>
          <a:lstStyle>
            <a:lvl1pPr algn="r">
              <a:defRPr sz="1000">
                <a:solidFill>
                  <a:schemeClr val="tx1"/>
                </a:solidFill>
              </a:defRPr>
            </a:lvl1pPr>
          </a:lstStyle>
          <a:p>
            <a:fld id="{35747434-7036-48DB-A148-6B3D8EE75CDA}" type="slidenum">
              <a:rPr lang="en-US" smtClean="0"/>
              <a:pPr/>
              <a:t>‹#›</a:t>
            </a:fld>
            <a:endParaRPr lang="en-US" dirty="0"/>
          </a:p>
        </p:txBody>
      </p:sp>
    </p:spTree>
    <p:extLst>
      <p:ext uri="{BB962C8B-B14F-4D97-AF65-F5344CB8AC3E}">
        <p14:creationId xmlns:p14="http://schemas.microsoft.com/office/powerpoint/2010/main" val="322970519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75" r:id="rId7"/>
    <p:sldLayoutId id="2147483676" r:id="rId8"/>
    <p:sldLayoutId id="2147483677" r:id="rId9"/>
    <p:sldLayoutId id="2147483684" r:id="rId10"/>
    <p:sldLayoutId id="2147483685" r:id="rId11"/>
  </p:sldLayoutIdLst>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D04CF648-5CB3-49E4-BE34-8A0598901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3" name="Rectangle 17">
            <a:extLst>
              <a:ext uri="{FF2B5EF4-FFF2-40B4-BE49-F238E27FC236}">
                <a16:creationId xmlns:a16="http://schemas.microsoft.com/office/drawing/2014/main" id="{669E559C-09DA-4586-86C9-F3C05D9A0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7213EB52-9D00-4838-A573-42DAB7231635}"/>
              </a:ext>
            </a:extLst>
          </p:cNvPr>
          <p:cNvSpPr>
            <a:spLocks noGrp="1"/>
          </p:cNvSpPr>
          <p:nvPr>
            <p:ph type="ctrTitle"/>
          </p:nvPr>
        </p:nvSpPr>
        <p:spPr>
          <a:xfrm>
            <a:off x="114300" y="1122363"/>
            <a:ext cx="5203637" cy="1655763"/>
          </a:xfrm>
        </p:spPr>
        <p:txBody>
          <a:bodyPr>
            <a:normAutofit/>
          </a:bodyPr>
          <a:lstStyle/>
          <a:p>
            <a:pPr algn="l"/>
            <a:r>
              <a:rPr lang="en-US" sz="5000" dirty="0" err="1">
                <a:solidFill>
                  <a:schemeClr val="bg2">
                    <a:lumMod val="25000"/>
                    <a:lumOff val="75000"/>
                  </a:schemeClr>
                </a:solidFill>
                <a:latin typeface="Bangla" panose="03000603000000000000" pitchFamily="66" charset="0"/>
                <a:cs typeface="Bangla" panose="03000603000000000000" pitchFamily="66" charset="0"/>
              </a:rPr>
              <a:t>আসসালামু’আলাইকুম</a:t>
            </a:r>
            <a:r>
              <a:rPr lang="en-US" sz="5000" dirty="0">
                <a:solidFill>
                  <a:schemeClr val="bg2">
                    <a:lumMod val="25000"/>
                    <a:lumOff val="75000"/>
                  </a:schemeClr>
                </a:solidFill>
                <a:latin typeface="Bangla" panose="03000603000000000000" pitchFamily="66" charset="0"/>
                <a:cs typeface="Bangla" panose="03000603000000000000" pitchFamily="66" charset="0"/>
              </a:rPr>
              <a:t> </a:t>
            </a:r>
            <a:r>
              <a:rPr lang="en-US" sz="5000" dirty="0" err="1">
                <a:solidFill>
                  <a:schemeClr val="bg2">
                    <a:lumMod val="25000"/>
                    <a:lumOff val="75000"/>
                  </a:schemeClr>
                </a:solidFill>
                <a:latin typeface="Bangla" panose="03000603000000000000" pitchFamily="66" charset="0"/>
                <a:cs typeface="Bangla" panose="03000603000000000000" pitchFamily="66" charset="0"/>
              </a:rPr>
              <a:t>ওয়া</a:t>
            </a:r>
            <a:r>
              <a:rPr lang="en-US" sz="5000" dirty="0">
                <a:solidFill>
                  <a:schemeClr val="bg2">
                    <a:lumMod val="25000"/>
                    <a:lumOff val="75000"/>
                  </a:schemeClr>
                </a:solidFill>
                <a:latin typeface="Bangla" panose="03000603000000000000" pitchFamily="66" charset="0"/>
                <a:cs typeface="Bangla" panose="03000603000000000000" pitchFamily="66" charset="0"/>
              </a:rPr>
              <a:t> </a:t>
            </a:r>
            <a:r>
              <a:rPr lang="en-US" sz="5000" dirty="0" err="1">
                <a:solidFill>
                  <a:schemeClr val="bg2">
                    <a:lumMod val="25000"/>
                    <a:lumOff val="75000"/>
                  </a:schemeClr>
                </a:solidFill>
                <a:latin typeface="Bangla" panose="03000603000000000000" pitchFamily="66" charset="0"/>
                <a:cs typeface="Bangla" panose="03000603000000000000" pitchFamily="66" charset="0"/>
              </a:rPr>
              <a:t>রাহমাতুল্লাহ</a:t>
            </a:r>
            <a:endParaRPr lang="en-US" sz="5000" dirty="0">
              <a:solidFill>
                <a:schemeClr val="bg2">
                  <a:lumMod val="25000"/>
                  <a:lumOff val="75000"/>
                </a:schemeClr>
              </a:solidFill>
              <a:latin typeface="Bangla" panose="03000603000000000000" pitchFamily="66" charset="0"/>
              <a:cs typeface="Bangla" panose="03000603000000000000" pitchFamily="66" charset="0"/>
            </a:endParaRPr>
          </a:p>
        </p:txBody>
      </p:sp>
      <p:sp>
        <p:nvSpPr>
          <p:cNvPr id="3" name="Subtitle 2">
            <a:extLst>
              <a:ext uri="{FF2B5EF4-FFF2-40B4-BE49-F238E27FC236}">
                <a16:creationId xmlns:a16="http://schemas.microsoft.com/office/drawing/2014/main" id="{43D4DDE6-65F8-47AD-8173-0CCA74F063BD}"/>
              </a:ext>
            </a:extLst>
          </p:cNvPr>
          <p:cNvSpPr>
            <a:spLocks noGrp="1"/>
          </p:cNvSpPr>
          <p:nvPr>
            <p:ph type="subTitle" idx="1"/>
          </p:nvPr>
        </p:nvSpPr>
        <p:spPr>
          <a:xfrm>
            <a:off x="257452" y="3602038"/>
            <a:ext cx="4635823" cy="1655762"/>
          </a:xfrm>
        </p:spPr>
        <p:txBody>
          <a:bodyPr>
            <a:normAutofit/>
          </a:bodyPr>
          <a:lstStyle/>
          <a:p>
            <a:r>
              <a:rPr lang="en-US" dirty="0">
                <a:solidFill>
                  <a:schemeClr val="bg2">
                    <a:lumMod val="50000"/>
                    <a:lumOff val="50000"/>
                  </a:schemeClr>
                </a:solidFill>
              </a:rPr>
              <a:t> </a:t>
            </a:r>
            <a:r>
              <a:rPr lang="en-US" dirty="0" err="1">
                <a:solidFill>
                  <a:schemeClr val="bg2">
                    <a:lumMod val="50000"/>
                    <a:lumOff val="50000"/>
                  </a:schemeClr>
                </a:solidFill>
              </a:rPr>
              <a:t>বিসমিল্লাহির</a:t>
            </a:r>
            <a:r>
              <a:rPr lang="en-US" dirty="0">
                <a:solidFill>
                  <a:schemeClr val="bg2">
                    <a:lumMod val="50000"/>
                    <a:lumOff val="50000"/>
                  </a:schemeClr>
                </a:solidFill>
              </a:rPr>
              <a:t> </a:t>
            </a:r>
            <a:r>
              <a:rPr lang="en-US" dirty="0" err="1">
                <a:solidFill>
                  <a:schemeClr val="bg2">
                    <a:lumMod val="50000"/>
                    <a:lumOff val="50000"/>
                  </a:schemeClr>
                </a:solidFill>
              </a:rPr>
              <a:t>রহমানির</a:t>
            </a:r>
            <a:r>
              <a:rPr lang="en-US" dirty="0">
                <a:solidFill>
                  <a:schemeClr val="bg2">
                    <a:lumMod val="50000"/>
                    <a:lumOff val="50000"/>
                  </a:schemeClr>
                </a:solidFill>
              </a:rPr>
              <a:t> </a:t>
            </a:r>
            <a:r>
              <a:rPr lang="en-US" dirty="0" err="1">
                <a:solidFill>
                  <a:schemeClr val="bg2">
                    <a:lumMod val="50000"/>
                    <a:lumOff val="50000"/>
                  </a:schemeClr>
                </a:solidFill>
              </a:rPr>
              <a:t>রহিম</a:t>
            </a:r>
            <a:endParaRPr lang="en-US" dirty="0">
              <a:solidFill>
                <a:schemeClr val="bg2">
                  <a:lumMod val="50000"/>
                  <a:lumOff val="50000"/>
                </a:schemeClr>
              </a:solidFill>
            </a:endParaRPr>
          </a:p>
          <a:p>
            <a:endParaRPr lang="en-US" dirty="0">
              <a:solidFill>
                <a:schemeClr val="bg2">
                  <a:lumMod val="50000"/>
                  <a:lumOff val="50000"/>
                </a:schemeClr>
              </a:solidFill>
            </a:endParaRPr>
          </a:p>
          <a:p>
            <a:r>
              <a:rPr lang="en-US" dirty="0" err="1">
                <a:solidFill>
                  <a:schemeClr val="bg2">
                    <a:lumMod val="50000"/>
                    <a:lumOff val="50000"/>
                  </a:schemeClr>
                </a:solidFill>
              </a:rPr>
              <a:t>আমার</a:t>
            </a:r>
            <a:r>
              <a:rPr lang="en-US" dirty="0">
                <a:solidFill>
                  <a:schemeClr val="bg2">
                    <a:lumMod val="50000"/>
                    <a:lumOff val="50000"/>
                  </a:schemeClr>
                </a:solidFill>
              </a:rPr>
              <a:t> </a:t>
            </a:r>
            <a:r>
              <a:rPr lang="en-US" dirty="0" err="1">
                <a:solidFill>
                  <a:schemeClr val="bg2">
                    <a:lumMod val="50000"/>
                    <a:lumOff val="50000"/>
                  </a:schemeClr>
                </a:solidFill>
              </a:rPr>
              <a:t>সালাত</a:t>
            </a:r>
            <a:endParaRPr lang="en-US" dirty="0">
              <a:solidFill>
                <a:schemeClr val="bg2">
                  <a:lumMod val="50000"/>
                  <a:lumOff val="50000"/>
                </a:schemeClr>
              </a:solidFill>
            </a:endParaRPr>
          </a:p>
        </p:txBody>
      </p:sp>
      <p:sp>
        <p:nvSpPr>
          <p:cNvPr id="20" name="Rectangle 19">
            <a:extLst>
              <a:ext uri="{FF2B5EF4-FFF2-40B4-BE49-F238E27FC236}">
                <a16:creationId xmlns:a16="http://schemas.microsoft.com/office/drawing/2014/main" id="{87AA7ECE-DB5E-48B2-9EF4-7EEAF123B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2198" y="0"/>
            <a:ext cx="6859801" cy="3429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3A5FA42-FD08-418E-AE2B-DDB363F9C81E}"/>
              </a:ext>
            </a:extLst>
          </p:cNvPr>
          <p:cNvPicPr>
            <a:picLocks noChangeAspect="1"/>
          </p:cNvPicPr>
          <p:nvPr/>
        </p:nvPicPr>
        <p:blipFill rotWithShape="1">
          <a:blip r:embed="rId2"/>
          <a:srcRect t="10000"/>
          <a:stretch/>
        </p:blipFill>
        <p:spPr>
          <a:xfrm>
            <a:off x="6227695" y="288899"/>
            <a:ext cx="5068805" cy="2851203"/>
          </a:xfrm>
          <a:prstGeom prst="rect">
            <a:avLst/>
          </a:prstGeom>
        </p:spPr>
      </p:pic>
      <p:sp>
        <p:nvSpPr>
          <p:cNvPr id="22" name="Rectangle 21">
            <a:extLst>
              <a:ext uri="{FF2B5EF4-FFF2-40B4-BE49-F238E27FC236}">
                <a16:creationId xmlns:a16="http://schemas.microsoft.com/office/drawing/2014/main" id="{454F422E-435A-4694-BE6E-B4968E798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2199" y="3427200"/>
            <a:ext cx="3430800" cy="3430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ADE9F60-E2BA-44E6-8C5B-A51B19292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200" y="3427200"/>
            <a:ext cx="3430800" cy="343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02430862-1B4A-470B-8AD3-780215B67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7754" y="3429000"/>
            <a:ext cx="3429000" cy="3429000"/>
          </a:xfrm>
          <a:prstGeom prst="rect">
            <a:avLst/>
          </a:prstGeom>
        </p:spPr>
      </p:pic>
      <p:pic>
        <p:nvPicPr>
          <p:cNvPr id="28" name="Graphic 27">
            <a:extLst>
              <a:ext uri="{FF2B5EF4-FFF2-40B4-BE49-F238E27FC236}">
                <a16:creationId xmlns:a16="http://schemas.microsoft.com/office/drawing/2014/main" id="{B168F1C9-4999-4AA2-A916-26FD968681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48260" y="3429000"/>
            <a:ext cx="3429000" cy="3429000"/>
          </a:xfrm>
          <a:prstGeom prst="rect">
            <a:avLst/>
          </a:prstGeom>
        </p:spPr>
      </p:pic>
    </p:spTree>
    <p:extLst>
      <p:ext uri="{BB962C8B-B14F-4D97-AF65-F5344CB8AC3E}">
        <p14:creationId xmlns:p14="http://schemas.microsoft.com/office/powerpoint/2010/main" val="1228382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64D07-E23F-4F3B-8C24-745CB297BF99}"/>
              </a:ext>
            </a:extLst>
          </p:cNvPr>
          <p:cNvPicPr>
            <a:picLocks noChangeAspect="1"/>
          </p:cNvPicPr>
          <p:nvPr/>
        </p:nvPicPr>
        <p:blipFill>
          <a:blip r:embed="rId2"/>
          <a:stretch>
            <a:fillRect/>
          </a:stretch>
        </p:blipFill>
        <p:spPr>
          <a:xfrm>
            <a:off x="609600" y="366712"/>
            <a:ext cx="5029200" cy="3971925"/>
          </a:xfrm>
          <a:prstGeom prst="rect">
            <a:avLst/>
          </a:prstGeom>
        </p:spPr>
      </p:pic>
      <p:pic>
        <p:nvPicPr>
          <p:cNvPr id="4" name="Picture 3">
            <a:extLst>
              <a:ext uri="{FF2B5EF4-FFF2-40B4-BE49-F238E27FC236}">
                <a16:creationId xmlns:a16="http://schemas.microsoft.com/office/drawing/2014/main" id="{FE2CD2D7-F21C-4476-B4ED-1B2D08D0B68D}"/>
              </a:ext>
            </a:extLst>
          </p:cNvPr>
          <p:cNvPicPr>
            <a:picLocks noChangeAspect="1"/>
          </p:cNvPicPr>
          <p:nvPr/>
        </p:nvPicPr>
        <p:blipFill>
          <a:blip r:embed="rId3"/>
          <a:stretch>
            <a:fillRect/>
          </a:stretch>
        </p:blipFill>
        <p:spPr>
          <a:xfrm>
            <a:off x="5895974" y="1733550"/>
            <a:ext cx="6296025" cy="4138613"/>
          </a:xfrm>
          <a:prstGeom prst="rect">
            <a:avLst/>
          </a:prstGeom>
        </p:spPr>
      </p:pic>
    </p:spTree>
    <p:extLst>
      <p:ext uri="{BB962C8B-B14F-4D97-AF65-F5344CB8AC3E}">
        <p14:creationId xmlns:p14="http://schemas.microsoft.com/office/powerpoint/2010/main" val="3752292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5D2120-BFB8-4585-AC6D-5218F7065B92}"/>
              </a:ext>
            </a:extLst>
          </p:cNvPr>
          <p:cNvPicPr>
            <a:picLocks noChangeAspect="1"/>
          </p:cNvPicPr>
          <p:nvPr/>
        </p:nvPicPr>
        <p:blipFill>
          <a:blip r:embed="rId2"/>
          <a:stretch>
            <a:fillRect/>
          </a:stretch>
        </p:blipFill>
        <p:spPr>
          <a:xfrm>
            <a:off x="376237" y="190500"/>
            <a:ext cx="4276725" cy="5467350"/>
          </a:xfrm>
          <a:prstGeom prst="rect">
            <a:avLst/>
          </a:prstGeom>
        </p:spPr>
      </p:pic>
      <p:pic>
        <p:nvPicPr>
          <p:cNvPr id="4" name="Picture 3">
            <a:extLst>
              <a:ext uri="{FF2B5EF4-FFF2-40B4-BE49-F238E27FC236}">
                <a16:creationId xmlns:a16="http://schemas.microsoft.com/office/drawing/2014/main" id="{E47B63D6-9B59-449E-97D0-0EBCEBD0C2EF}"/>
              </a:ext>
            </a:extLst>
          </p:cNvPr>
          <p:cNvPicPr>
            <a:picLocks noChangeAspect="1"/>
          </p:cNvPicPr>
          <p:nvPr/>
        </p:nvPicPr>
        <p:blipFill>
          <a:blip r:embed="rId3"/>
          <a:stretch>
            <a:fillRect/>
          </a:stretch>
        </p:blipFill>
        <p:spPr>
          <a:xfrm>
            <a:off x="5508126" y="1317965"/>
            <a:ext cx="6307637" cy="3635775"/>
          </a:xfrm>
          <a:prstGeom prst="rect">
            <a:avLst/>
          </a:prstGeom>
        </p:spPr>
      </p:pic>
    </p:spTree>
    <p:extLst>
      <p:ext uri="{BB962C8B-B14F-4D97-AF65-F5344CB8AC3E}">
        <p14:creationId xmlns:p14="http://schemas.microsoft.com/office/powerpoint/2010/main" val="281805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7F1AB1-75B7-4FBC-AC8E-929364ABDF82}"/>
              </a:ext>
            </a:extLst>
          </p:cNvPr>
          <p:cNvPicPr>
            <a:picLocks noChangeAspect="1"/>
          </p:cNvPicPr>
          <p:nvPr/>
        </p:nvPicPr>
        <p:blipFill>
          <a:blip r:embed="rId2"/>
          <a:stretch>
            <a:fillRect/>
          </a:stretch>
        </p:blipFill>
        <p:spPr>
          <a:xfrm>
            <a:off x="0" y="0"/>
            <a:ext cx="4295775" cy="3429000"/>
          </a:xfrm>
          <a:prstGeom prst="rect">
            <a:avLst/>
          </a:prstGeom>
        </p:spPr>
      </p:pic>
      <p:pic>
        <p:nvPicPr>
          <p:cNvPr id="3" name="Picture 2">
            <a:extLst>
              <a:ext uri="{FF2B5EF4-FFF2-40B4-BE49-F238E27FC236}">
                <a16:creationId xmlns:a16="http://schemas.microsoft.com/office/drawing/2014/main" id="{A8B2D61D-DFD0-4969-A52D-1882430C4A7D}"/>
              </a:ext>
            </a:extLst>
          </p:cNvPr>
          <p:cNvPicPr>
            <a:picLocks noChangeAspect="1"/>
          </p:cNvPicPr>
          <p:nvPr/>
        </p:nvPicPr>
        <p:blipFill>
          <a:blip r:embed="rId3"/>
          <a:stretch>
            <a:fillRect/>
          </a:stretch>
        </p:blipFill>
        <p:spPr>
          <a:xfrm>
            <a:off x="7781925" y="0"/>
            <a:ext cx="4410075" cy="3467100"/>
          </a:xfrm>
          <a:prstGeom prst="rect">
            <a:avLst/>
          </a:prstGeom>
        </p:spPr>
      </p:pic>
      <p:pic>
        <p:nvPicPr>
          <p:cNvPr id="4" name="Picture 3">
            <a:extLst>
              <a:ext uri="{FF2B5EF4-FFF2-40B4-BE49-F238E27FC236}">
                <a16:creationId xmlns:a16="http://schemas.microsoft.com/office/drawing/2014/main" id="{00410CAA-2236-46B2-9678-DB7154CF7E88}"/>
              </a:ext>
            </a:extLst>
          </p:cNvPr>
          <p:cNvPicPr>
            <a:picLocks noChangeAspect="1"/>
          </p:cNvPicPr>
          <p:nvPr/>
        </p:nvPicPr>
        <p:blipFill>
          <a:blip r:embed="rId4"/>
          <a:stretch>
            <a:fillRect/>
          </a:stretch>
        </p:blipFill>
        <p:spPr>
          <a:xfrm>
            <a:off x="4295775" y="1733550"/>
            <a:ext cx="3316785" cy="3911076"/>
          </a:xfrm>
          <a:prstGeom prst="rect">
            <a:avLst/>
          </a:prstGeom>
        </p:spPr>
      </p:pic>
      <p:sp>
        <p:nvSpPr>
          <p:cNvPr id="6" name="TextBox 5">
            <a:extLst>
              <a:ext uri="{FF2B5EF4-FFF2-40B4-BE49-F238E27FC236}">
                <a16:creationId xmlns:a16="http://schemas.microsoft.com/office/drawing/2014/main" id="{3BE4F71C-0403-43BF-A6D6-E264DF90992F}"/>
              </a:ext>
            </a:extLst>
          </p:cNvPr>
          <p:cNvSpPr txBox="1"/>
          <p:nvPr/>
        </p:nvSpPr>
        <p:spPr>
          <a:xfrm>
            <a:off x="8558074" y="5686425"/>
            <a:ext cx="2112886" cy="369332"/>
          </a:xfrm>
          <a:prstGeom prst="rect">
            <a:avLst/>
          </a:prstGeom>
          <a:noFill/>
        </p:spPr>
        <p:txBody>
          <a:bodyPr wrap="square">
            <a:spAutoFit/>
          </a:bodyPr>
          <a:lstStyle/>
          <a:p>
            <a:r>
              <a:rPr lang="en-US" dirty="0"/>
              <a:t> sit </a:t>
            </a:r>
            <a:r>
              <a:rPr lang="en-US" dirty="0" err="1"/>
              <a:t>mutawarrikan</a:t>
            </a:r>
            <a:r>
              <a:rPr lang="en-US" dirty="0"/>
              <a:t> </a:t>
            </a:r>
          </a:p>
        </p:txBody>
      </p:sp>
    </p:spTree>
    <p:extLst>
      <p:ext uri="{BB962C8B-B14F-4D97-AF65-F5344CB8AC3E}">
        <p14:creationId xmlns:p14="http://schemas.microsoft.com/office/powerpoint/2010/main" val="29198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518D20D-5F05-49C3-8900-68783F8AC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9" name="Rectangle 8">
            <a:extLst>
              <a:ext uri="{FF2B5EF4-FFF2-40B4-BE49-F238E27FC236}">
                <a16:creationId xmlns:a16="http://schemas.microsoft.com/office/drawing/2014/main" id="{FF50CA5B-2FF8-43D9-B7D8-3BDE1BFD3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2" name="Picture 1">
            <a:extLst>
              <a:ext uri="{FF2B5EF4-FFF2-40B4-BE49-F238E27FC236}">
                <a16:creationId xmlns:a16="http://schemas.microsoft.com/office/drawing/2014/main" id="{78418EE1-931E-4F85-BDBE-04ADE2B60891}"/>
              </a:ext>
            </a:extLst>
          </p:cNvPr>
          <p:cNvPicPr>
            <a:picLocks noChangeAspect="1"/>
          </p:cNvPicPr>
          <p:nvPr/>
        </p:nvPicPr>
        <p:blipFill rotWithShape="1">
          <a:blip r:embed="rId2"/>
          <a:srcRect t="16009" b="4222"/>
          <a:stretch/>
        </p:blipFill>
        <p:spPr>
          <a:xfrm>
            <a:off x="20" y="1612"/>
            <a:ext cx="12191980" cy="6856388"/>
          </a:xfrm>
          <a:prstGeom prst="rect">
            <a:avLst/>
          </a:prstGeom>
        </p:spPr>
      </p:pic>
    </p:spTree>
    <p:extLst>
      <p:ext uri="{BB962C8B-B14F-4D97-AF65-F5344CB8AC3E}">
        <p14:creationId xmlns:p14="http://schemas.microsoft.com/office/powerpoint/2010/main" val="2232423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4723E7-6F8C-41D5-9563-060B8EF47E85}"/>
              </a:ext>
            </a:extLst>
          </p:cNvPr>
          <p:cNvSpPr txBox="1"/>
          <p:nvPr/>
        </p:nvSpPr>
        <p:spPr>
          <a:xfrm>
            <a:off x="1" y="106533"/>
            <a:ext cx="12192000" cy="6771084"/>
          </a:xfrm>
          <a:prstGeom prst="rect">
            <a:avLst/>
          </a:prstGeom>
          <a:noFill/>
        </p:spPr>
        <p:txBody>
          <a:bodyPr wrap="square">
            <a:spAutoFit/>
          </a:bodyPr>
          <a:lstStyle/>
          <a:p>
            <a:pPr algn="ctr"/>
            <a:r>
              <a:rPr lang="en-US" sz="3200" b="0" i="0" dirty="0" err="1">
                <a:solidFill>
                  <a:schemeClr val="bg2">
                    <a:lumMod val="25000"/>
                    <a:lumOff val="75000"/>
                  </a:schemeClr>
                </a:solidFill>
                <a:effectLst/>
                <a:latin typeface="Bangla" panose="03000603000000000000" pitchFamily="66" charset="0"/>
                <a:cs typeface="Bangla" panose="03000603000000000000" pitchFamily="66" charset="0"/>
              </a:rPr>
              <a:t>সাহু</a:t>
            </a:r>
            <a:r>
              <a:rPr lang="en-US" sz="3200" b="0" i="0" dirty="0">
                <a:solidFill>
                  <a:schemeClr val="bg2">
                    <a:lumMod val="25000"/>
                    <a:lumOff val="75000"/>
                  </a:schemeClr>
                </a:solidFill>
                <a:effectLst/>
                <a:latin typeface="Bangla" panose="03000603000000000000" pitchFamily="66" charset="0"/>
                <a:cs typeface="Bangla" panose="03000603000000000000" pitchFamily="66" charset="0"/>
              </a:rPr>
              <a:t> </a:t>
            </a:r>
            <a:r>
              <a:rPr lang="en-US" sz="3200" b="0" i="0" dirty="0" err="1">
                <a:solidFill>
                  <a:schemeClr val="bg2">
                    <a:lumMod val="25000"/>
                    <a:lumOff val="75000"/>
                  </a:schemeClr>
                </a:solidFill>
                <a:effectLst/>
                <a:latin typeface="Bangla" panose="03000603000000000000" pitchFamily="66" charset="0"/>
                <a:cs typeface="Bangla" panose="03000603000000000000" pitchFamily="66" charset="0"/>
              </a:rPr>
              <a:t>সাজদাহ</a:t>
            </a:r>
            <a:endParaRPr lang="en-US" sz="3200" b="0" i="0" dirty="0">
              <a:solidFill>
                <a:schemeClr val="bg2">
                  <a:lumMod val="25000"/>
                  <a:lumOff val="75000"/>
                </a:schemeClr>
              </a:solidFill>
              <a:effectLst/>
              <a:latin typeface="Bangla" panose="03000603000000000000" pitchFamily="66" charset="0"/>
              <a:cs typeface="Bangla" panose="03000603000000000000" pitchFamily="66" charset="0"/>
            </a:endParaRPr>
          </a:p>
          <a:p>
            <a:endParaRPr lang="en-US" sz="3200" dirty="0">
              <a:solidFill>
                <a:schemeClr val="bg2">
                  <a:lumMod val="25000"/>
                  <a:lumOff val="75000"/>
                </a:schemeClr>
              </a:solidFill>
              <a:latin typeface="Bangla" panose="03000603000000000000" pitchFamily="66" charset="0"/>
              <a:cs typeface="Bangla" panose="03000603000000000000" pitchFamily="66" charset="0"/>
            </a:endParaRPr>
          </a:p>
          <a:p>
            <a:r>
              <a:rPr lang="as-IN" sz="3200" b="0" i="0" dirty="0">
                <a:solidFill>
                  <a:schemeClr val="bg2">
                    <a:lumMod val="25000"/>
                    <a:lumOff val="75000"/>
                  </a:schemeClr>
                </a:solidFill>
                <a:effectLst/>
                <a:latin typeface="Bangla" panose="03000603000000000000" pitchFamily="66" charset="0"/>
                <a:cs typeface="Bangla" panose="03000603000000000000" pitchFamily="66" charset="0"/>
              </a:rPr>
              <a:t>সালাতে </a:t>
            </a:r>
            <a:r>
              <a:rPr lang="ar-AE" sz="3200" b="0" i="0" dirty="0">
                <a:solidFill>
                  <a:schemeClr val="bg2">
                    <a:lumMod val="25000"/>
                    <a:lumOff val="75000"/>
                  </a:schemeClr>
                </a:solidFill>
                <a:effectLst/>
                <a:latin typeface="Bangla" panose="03000603000000000000" pitchFamily="66" charset="0"/>
              </a:rPr>
              <a:t>السهو </a:t>
            </a:r>
            <a:r>
              <a:rPr lang="en-US" sz="3200" b="0" i="0" dirty="0">
                <a:solidFill>
                  <a:schemeClr val="bg2">
                    <a:lumMod val="25000"/>
                    <a:lumOff val="75000"/>
                  </a:schemeClr>
                </a:solidFill>
                <a:effectLst/>
                <a:latin typeface="Bangla" panose="03000603000000000000" pitchFamily="66" charset="0"/>
              </a:rPr>
              <a:t> </a:t>
            </a:r>
            <a:r>
              <a:rPr lang="as-IN" sz="3200" b="0" i="0" dirty="0">
                <a:solidFill>
                  <a:schemeClr val="bg2">
                    <a:lumMod val="25000"/>
                    <a:lumOff val="75000"/>
                  </a:schemeClr>
                </a:solidFill>
                <a:effectLst/>
                <a:latin typeface="Bangla" panose="03000603000000000000" pitchFamily="66" charset="0"/>
                <a:cs typeface="Bangla" panose="03000603000000000000" pitchFamily="66" charset="0"/>
              </a:rPr>
              <a:t>শব্দের অর্থ ভুলে যাওয়া।</a:t>
            </a:r>
            <a:endParaRPr lang="en-US" sz="3200" b="0" i="0" dirty="0">
              <a:solidFill>
                <a:schemeClr val="bg2">
                  <a:lumMod val="25000"/>
                  <a:lumOff val="75000"/>
                </a:schemeClr>
              </a:solidFill>
              <a:effectLst/>
              <a:latin typeface="Bangla" panose="03000603000000000000" pitchFamily="66" charset="0"/>
              <a:cs typeface="Bangla" panose="03000603000000000000" pitchFamily="66" charset="0"/>
            </a:endParaRPr>
          </a:p>
          <a:p>
            <a:r>
              <a:rPr lang="as-IN" sz="3200" b="0" i="0" dirty="0">
                <a:solidFill>
                  <a:schemeClr val="bg2">
                    <a:lumMod val="25000"/>
                    <a:lumOff val="75000"/>
                  </a:schemeClr>
                </a:solidFill>
                <a:effectLst/>
                <a:latin typeface="Bangla" panose="03000603000000000000" pitchFamily="66" charset="0"/>
                <a:cs typeface="Bangla" panose="03000603000000000000" pitchFamily="66" charset="0"/>
              </a:rPr>
              <a:t>সালাতে ভুলে বেশি বা কম করলে বা সন্দেহ হলে সাহু সাজদাহ দেওয়া শরী‘আতসম্মত। সালামের আগে বা পরে সাহু সাজদাহ দিতে হয়।</a:t>
            </a:r>
            <a:endParaRPr lang="en-US" sz="3200" b="0" i="0" dirty="0">
              <a:solidFill>
                <a:schemeClr val="bg2">
                  <a:lumMod val="25000"/>
                  <a:lumOff val="75000"/>
                </a:schemeClr>
              </a:solidFill>
              <a:effectLst/>
              <a:latin typeface="Bangla" panose="03000603000000000000" pitchFamily="66" charset="0"/>
              <a:cs typeface="Bangla" panose="03000603000000000000" pitchFamily="66" charset="0"/>
            </a:endParaRPr>
          </a:p>
          <a:p>
            <a:r>
              <a:rPr lang="as-IN" sz="3200" b="0" i="0" dirty="0">
                <a:solidFill>
                  <a:schemeClr val="bg2">
                    <a:lumMod val="25000"/>
                    <a:lumOff val="75000"/>
                  </a:schemeClr>
                </a:solidFill>
                <a:effectLst/>
                <a:latin typeface="Bangla" panose="03000603000000000000" pitchFamily="66" charset="0"/>
                <a:cs typeface="Bangla" panose="03000603000000000000" pitchFamily="66" charset="0"/>
              </a:rPr>
              <a:t>সিজদা সাহু করার সঠিক নিয়মঃ আপনি ২ রাকাত বা ৪ রাকাতের শেষ বৈঠকে বসবেন। আত্তাহিয়্যাতু পড়ে দুরুদ শরীফ, দুয়া মাসুরা পড়বেন। এর পর কোনো সালাম না ফিরিয়ে আপনি অতিরিক্ত দুইটা সিজদা দিবেন, প্রত্যেকবার তাকবীর দিবেন সিজদার সময়ে আর, সিজদার তাসবীহ সুবহা’না রাব্বিয়াল আ’লা পড়বেন। পরে দুইদিকে সালাম ফিরিয়ে নামায শেষ করবেন।</a:t>
            </a:r>
            <a:endParaRPr lang="en-US" sz="3200" b="0" i="0" dirty="0">
              <a:solidFill>
                <a:schemeClr val="bg2">
                  <a:lumMod val="25000"/>
                  <a:lumOff val="75000"/>
                </a:schemeClr>
              </a:solidFill>
              <a:effectLst/>
              <a:latin typeface="Bangla" panose="03000603000000000000" pitchFamily="66" charset="0"/>
              <a:cs typeface="Bangla" panose="03000603000000000000" pitchFamily="66" charset="0"/>
            </a:endParaRPr>
          </a:p>
          <a:p>
            <a:r>
              <a:rPr lang="as-IN" sz="3200" dirty="0">
                <a:solidFill>
                  <a:srgbClr val="00B0F0"/>
                </a:solidFill>
                <a:latin typeface="Bangla" panose="03000603000000000000" pitchFamily="66" charset="0"/>
                <a:cs typeface="Bangla" panose="03000603000000000000" pitchFamily="66" charset="0"/>
              </a:rPr>
              <a:t>ফতোয়া বিষয়ক স্থায়ী কমিটির ফতোয়া সমগ্র খণ্ড-২ (৬/১০) তে এসেছে-</a:t>
            </a:r>
          </a:p>
          <a:p>
            <a:r>
              <a:rPr lang="as-IN" sz="3200" dirty="0">
                <a:solidFill>
                  <a:srgbClr val="00B0F0"/>
                </a:solidFill>
                <a:latin typeface="Bangla" panose="03000603000000000000" pitchFamily="66" charset="0"/>
                <a:cs typeface="Bangla" panose="03000603000000000000" pitchFamily="66" charset="0"/>
              </a:rPr>
              <a:t>যদি কেউ ইচ্ছাকৃতভাবে সহু সিজদা ছেড়ে দেয় তাহলে তার নামায বাতিল হয়ে যাবে এবং তাকে পুনরায় নামায পড়তে হবে। আর যদি ভুলক্রমে কিংবা অজ্ঞতাবশত ছেড়ে দেয় তাহলে তাকে পুনরায় নামায পড়তে হবে না। তার নামায সহিহ।</a:t>
            </a:r>
            <a:endParaRPr lang="en-US" sz="3200" dirty="0">
              <a:solidFill>
                <a:srgbClr val="00B0F0"/>
              </a:solidFill>
              <a:latin typeface="Bangla" panose="03000603000000000000" pitchFamily="66" charset="0"/>
              <a:cs typeface="Bangla" panose="03000603000000000000" pitchFamily="66" charset="0"/>
            </a:endParaRPr>
          </a:p>
          <a:p>
            <a:endParaRPr lang="en-US" dirty="0">
              <a:solidFill>
                <a:schemeClr val="bg2">
                  <a:lumMod val="25000"/>
                  <a:lumOff val="75000"/>
                </a:schemeClr>
              </a:solidFill>
            </a:endParaRPr>
          </a:p>
        </p:txBody>
      </p:sp>
    </p:spTree>
    <p:extLst>
      <p:ext uri="{BB962C8B-B14F-4D97-AF65-F5344CB8AC3E}">
        <p14:creationId xmlns:p14="http://schemas.microsoft.com/office/powerpoint/2010/main" val="425083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161F5C-AFD4-4048-BB98-37AEC0DCD183}"/>
              </a:ext>
            </a:extLst>
          </p:cNvPr>
          <p:cNvSpPr txBox="1"/>
          <p:nvPr/>
        </p:nvSpPr>
        <p:spPr>
          <a:xfrm>
            <a:off x="79899" y="88777"/>
            <a:ext cx="11913833" cy="6555641"/>
          </a:xfrm>
          <a:prstGeom prst="rect">
            <a:avLst/>
          </a:prstGeom>
          <a:noFill/>
        </p:spPr>
        <p:txBody>
          <a:bodyPr wrap="square">
            <a:spAutoFit/>
          </a:bodyPr>
          <a:lstStyle/>
          <a:p>
            <a:pPr algn="l" fontAlgn="base"/>
            <a:r>
              <a:rPr lang="as-IN" sz="2800" b="0" i="0" dirty="0">
                <a:solidFill>
                  <a:srgbClr val="00B0F0"/>
                </a:solidFill>
                <a:effectLst/>
                <a:latin typeface="Bangla" panose="03000603000000000000" pitchFamily="66" charset="0"/>
                <a:cs typeface="Bangla" panose="03000603000000000000" pitchFamily="66" charset="0"/>
              </a:rPr>
              <a:t>তিন প্রকার ভুলের কারণে সাহু সিজদাহ দেওয়া ওয়াজিব</a:t>
            </a:r>
            <a:r>
              <a:rPr lang="as-IN" sz="2800" b="0" i="0" dirty="0">
                <a:solidFill>
                  <a:schemeClr val="accent5">
                    <a:lumMod val="20000"/>
                    <a:lumOff val="80000"/>
                  </a:schemeClr>
                </a:solidFill>
                <a:effectLst/>
                <a:latin typeface="Bangla" panose="03000603000000000000" pitchFamily="66" charset="0"/>
                <a:cs typeface="Bangla" panose="03000603000000000000" pitchFamily="66" charset="0"/>
              </a:rPr>
              <a:t>।</a:t>
            </a:r>
          </a:p>
          <a:p>
            <a:pPr algn="l" fontAlgn="base"/>
            <a:r>
              <a:rPr lang="as-IN" sz="2800" b="0" i="0" dirty="0">
                <a:solidFill>
                  <a:schemeClr val="accent3">
                    <a:lumMod val="20000"/>
                    <a:lumOff val="80000"/>
                  </a:schemeClr>
                </a:solidFill>
                <a:effectLst/>
                <a:latin typeface="Bangla" panose="03000603000000000000" pitchFamily="66" charset="0"/>
                <a:cs typeface="Bangla" panose="03000603000000000000" pitchFamily="66" charset="0"/>
              </a:rPr>
              <a:t>প্রথম কারণ হলো</a:t>
            </a:r>
            <a:r>
              <a:rPr lang="en-US" sz="2800" b="0" i="0" dirty="0">
                <a:solidFill>
                  <a:schemeClr val="accent3">
                    <a:lumMod val="20000"/>
                    <a:lumOff val="80000"/>
                  </a:schemeClr>
                </a:solidFill>
                <a:effectLst/>
                <a:latin typeface="Bangla" panose="03000603000000000000" pitchFamily="66" charset="0"/>
                <a:cs typeface="Bangla" panose="03000603000000000000" pitchFamily="66" charset="0"/>
              </a:rPr>
              <a:t>ঃ</a:t>
            </a:r>
            <a:r>
              <a:rPr lang="as-IN" sz="2800" b="0" i="0" dirty="0">
                <a:solidFill>
                  <a:schemeClr val="accent3">
                    <a:lumMod val="20000"/>
                    <a:lumOff val="80000"/>
                  </a:schemeClr>
                </a:solidFill>
                <a:effectLst/>
                <a:latin typeface="Bangla" panose="03000603000000000000" pitchFamily="66" charset="0"/>
                <a:cs typeface="Bangla" panose="03000603000000000000" pitchFamily="66" charset="0"/>
              </a:rPr>
              <a:t> </a:t>
            </a:r>
            <a:endParaRPr lang="en-US" sz="2800" b="0" i="0" dirty="0">
              <a:solidFill>
                <a:schemeClr val="accent3">
                  <a:lumMod val="20000"/>
                  <a:lumOff val="80000"/>
                </a:schemeClr>
              </a:solidFill>
              <a:effectLst/>
              <a:latin typeface="Bangla" panose="03000603000000000000" pitchFamily="66" charset="0"/>
              <a:cs typeface="Bangla" panose="03000603000000000000" pitchFamily="66" charset="0"/>
            </a:endParaRPr>
          </a:p>
          <a:p>
            <a:pPr algn="l" fontAlgn="base"/>
            <a:r>
              <a:rPr lang="as-IN" sz="2800" b="0" i="0" dirty="0">
                <a:solidFill>
                  <a:schemeClr val="accent3">
                    <a:lumMod val="20000"/>
                    <a:lumOff val="80000"/>
                  </a:schemeClr>
                </a:solidFill>
                <a:effectLst/>
                <a:latin typeface="Bangla" panose="03000603000000000000" pitchFamily="66" charset="0"/>
                <a:cs typeface="Bangla" panose="03000603000000000000" pitchFamily="66" charset="0"/>
              </a:rPr>
              <a:t>ফরজ সালাতের মধ্যে যদি কেউ কোনো ওয়াজিব অথবা কোনো ফরজ কাজ অনিচ্ছাকৃতভাবে বৃদ্ধি করে, তাহলে তার ওপর সিজদাহে সাহু আসবে। </a:t>
            </a:r>
            <a:r>
              <a:rPr lang="as-IN" sz="2800" b="0" i="0" dirty="0">
                <a:solidFill>
                  <a:schemeClr val="accent5">
                    <a:lumMod val="20000"/>
                    <a:lumOff val="80000"/>
                  </a:schemeClr>
                </a:solidFill>
                <a:effectLst/>
                <a:latin typeface="Bangla" panose="03000603000000000000" pitchFamily="66" charset="0"/>
                <a:cs typeface="Bangla" panose="03000603000000000000" pitchFamily="66" charset="0"/>
              </a:rPr>
              <a:t>যেমন : তিনি প্রথমবার রুকু করেছেন, আবার দ্বিতীয়বারও রুকু করে ফেলেছেন অথবা তিনি প্রথমবার সিজদাহ দিয়েছেন, দ্বিতীয়বারও দিয়েছেন, আবার তৃতীয়বারও সিজদাহ দিয়ে ফেলেছেন। বেশি করে ফেলেছেন।</a:t>
            </a:r>
          </a:p>
          <a:p>
            <a:pPr algn="l" fontAlgn="base"/>
            <a:r>
              <a:rPr lang="as-IN" sz="2800" b="0" i="0" dirty="0">
                <a:solidFill>
                  <a:schemeClr val="accent5">
                    <a:lumMod val="20000"/>
                    <a:lumOff val="80000"/>
                  </a:schemeClr>
                </a:solidFill>
                <a:effectLst/>
                <a:latin typeface="Bangla" panose="03000603000000000000" pitchFamily="66" charset="0"/>
                <a:cs typeface="Bangla" panose="03000603000000000000" pitchFamily="66" charset="0"/>
              </a:rPr>
              <a:t>দ্বিতীয় রাকাতে সালাম ফিরিয়ে ফেলেছেন। যদি চার রাকাত নামাজ হয়, তাহলে চতুর্থ রাকাতে সালাম ফেরাবেন।</a:t>
            </a:r>
          </a:p>
          <a:p>
            <a:pPr algn="l" fontAlgn="base"/>
            <a:r>
              <a:rPr lang="as-IN" sz="2800" b="0" i="0" dirty="0">
                <a:solidFill>
                  <a:schemeClr val="accent3">
                    <a:lumMod val="20000"/>
                    <a:lumOff val="80000"/>
                  </a:schemeClr>
                </a:solidFill>
                <a:effectLst/>
                <a:latin typeface="Bangla" panose="03000603000000000000" pitchFamily="66" charset="0"/>
                <a:cs typeface="Bangla" panose="03000603000000000000" pitchFamily="66" charset="0"/>
              </a:rPr>
              <a:t>দ্বিতীয় বিষয়টি হলো, দ্বিতীয় রাকাতে কেউ যদি অনিচ্ছাকৃতভাবে বসলেন না, তিনি দাঁড়িয়ে গেলেন, ওয়াজিব </a:t>
            </a:r>
            <a:r>
              <a:rPr lang="en-US" sz="2800" dirty="0" err="1">
                <a:solidFill>
                  <a:schemeClr val="accent3">
                    <a:lumMod val="20000"/>
                    <a:lumOff val="80000"/>
                  </a:schemeClr>
                </a:solidFill>
                <a:latin typeface="Bangla" panose="03000603000000000000" pitchFamily="66" charset="0"/>
                <a:cs typeface="Bangla" panose="03000603000000000000" pitchFamily="66" charset="0"/>
              </a:rPr>
              <a:t>আদায়</a:t>
            </a:r>
            <a:r>
              <a:rPr lang="as-IN" sz="2800" b="0" i="0" dirty="0">
                <a:solidFill>
                  <a:schemeClr val="accent3">
                    <a:lumMod val="20000"/>
                    <a:lumOff val="80000"/>
                  </a:schemeClr>
                </a:solidFill>
                <a:effectLst/>
                <a:latin typeface="Bangla" panose="03000603000000000000" pitchFamily="66" charset="0"/>
                <a:cs typeface="Bangla" panose="03000603000000000000" pitchFamily="66" charset="0"/>
              </a:rPr>
              <a:t> করলেন না, এই কারণে তিনি সিজদাহে সাহু দেবেন। </a:t>
            </a:r>
            <a:r>
              <a:rPr lang="as-IN" sz="2800" b="0" i="0" dirty="0">
                <a:solidFill>
                  <a:schemeClr val="accent5">
                    <a:lumMod val="20000"/>
                    <a:lumOff val="80000"/>
                  </a:schemeClr>
                </a:solidFill>
                <a:effectLst/>
                <a:latin typeface="Bangla" panose="03000603000000000000" pitchFamily="66" charset="0"/>
                <a:cs typeface="Bangla" panose="03000603000000000000" pitchFamily="66" charset="0"/>
              </a:rPr>
              <a:t>তাহলে বোঝা গেল, একটি হলো বৃদ্ধির কারণে, অন্যটি হলো ছেড়ে দেওয়ার কারণে।</a:t>
            </a:r>
          </a:p>
          <a:p>
            <a:pPr algn="l" fontAlgn="base"/>
            <a:r>
              <a:rPr lang="as-IN" sz="2800" b="0" i="0" dirty="0">
                <a:solidFill>
                  <a:schemeClr val="accent3">
                    <a:lumMod val="20000"/>
                    <a:lumOff val="80000"/>
                  </a:schemeClr>
                </a:solidFill>
                <a:effectLst/>
                <a:latin typeface="Bangla" panose="03000603000000000000" pitchFamily="66" charset="0"/>
                <a:cs typeface="Bangla" panose="03000603000000000000" pitchFamily="66" charset="0"/>
              </a:rPr>
              <a:t>তৃতীয়টি হলো, কোনো কারণে সালাতের ওয়াজিব ও রোকনের ক্ষেত্রে সন্দেহ তৈরি হলে, তখন এই সন্দেহ দূর করার জন্য তিনি ইয়াকিনের ওপর নির্ভর করবেন। </a:t>
            </a:r>
            <a:r>
              <a:rPr lang="as-IN" sz="2800" b="0" i="0" dirty="0">
                <a:solidFill>
                  <a:schemeClr val="accent5">
                    <a:lumMod val="20000"/>
                    <a:lumOff val="80000"/>
                  </a:schemeClr>
                </a:solidFill>
                <a:effectLst/>
                <a:latin typeface="Bangla" panose="03000603000000000000" pitchFamily="66" charset="0"/>
                <a:cs typeface="Bangla" panose="03000603000000000000" pitchFamily="66" charset="0"/>
              </a:rPr>
              <a:t>যেমন : সন্দেহ তৈরি হয়েছে, তৃতীয় রাকাত আদায় করেছেন না, দ্বিতীয় রাকাত আদায় করেছেন। তখন তিনি দ্বিতীয় রাকাত ধরে নিয়ে তৃতীয় রাকাত নিশ্চিত করবেন এবং সাহু সিজদাহ দেবেন।</a:t>
            </a:r>
          </a:p>
        </p:txBody>
      </p:sp>
    </p:spTree>
    <p:extLst>
      <p:ext uri="{BB962C8B-B14F-4D97-AF65-F5344CB8AC3E}">
        <p14:creationId xmlns:p14="http://schemas.microsoft.com/office/powerpoint/2010/main" val="188377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A546E3-853F-4042-985F-BCA62D3AEE45}"/>
              </a:ext>
            </a:extLst>
          </p:cNvPr>
          <p:cNvSpPr txBox="1"/>
          <p:nvPr/>
        </p:nvSpPr>
        <p:spPr>
          <a:xfrm>
            <a:off x="0" y="1"/>
            <a:ext cx="12192000" cy="7417415"/>
          </a:xfrm>
          <a:prstGeom prst="rect">
            <a:avLst/>
          </a:prstGeom>
          <a:noFill/>
        </p:spPr>
        <p:txBody>
          <a:bodyPr wrap="square">
            <a:spAutoFit/>
          </a:bodyPr>
          <a:lstStyle/>
          <a:p>
            <a:pPr algn="ctr"/>
            <a:r>
              <a:rPr lang="en-US" sz="2800" dirty="0" err="1">
                <a:solidFill>
                  <a:schemeClr val="accent5">
                    <a:lumMod val="60000"/>
                    <a:lumOff val="40000"/>
                  </a:schemeClr>
                </a:solidFill>
                <a:latin typeface="Bangla" panose="03000603000000000000" pitchFamily="66" charset="0"/>
                <a:cs typeface="Bangla" panose="03000603000000000000" pitchFamily="66" charset="0"/>
              </a:rPr>
              <a:t>অযু</a:t>
            </a:r>
            <a:endParaRPr lang="en-US" sz="2800" dirty="0">
              <a:solidFill>
                <a:schemeClr val="accent5">
                  <a:lumMod val="60000"/>
                  <a:lumOff val="40000"/>
                </a:schemeClr>
              </a:solidFill>
              <a:latin typeface="Bangla" panose="03000603000000000000" pitchFamily="66" charset="0"/>
              <a:cs typeface="Bangla" panose="03000603000000000000" pitchFamily="66" charset="0"/>
            </a:endParaRPr>
          </a:p>
          <a:p>
            <a:endParaRPr lang="en-US" sz="2800" dirty="0">
              <a:solidFill>
                <a:schemeClr val="accent5">
                  <a:lumMod val="60000"/>
                  <a:lumOff val="40000"/>
                </a:schemeClr>
              </a:solidFill>
              <a:latin typeface="Bangla" panose="03000603000000000000" pitchFamily="66" charset="0"/>
              <a:cs typeface="Bangla" panose="03000603000000000000" pitchFamily="66" charset="0"/>
            </a:endParaRPr>
          </a:p>
          <a:p>
            <a:r>
              <a:rPr lang="as-IN" sz="2800" dirty="0">
                <a:solidFill>
                  <a:schemeClr val="accent5">
                    <a:lumMod val="60000"/>
                    <a:lumOff val="40000"/>
                  </a:schemeClr>
                </a:solidFill>
                <a:latin typeface="Bangla" panose="03000603000000000000" pitchFamily="66" charset="0"/>
                <a:cs typeface="Bangla" panose="03000603000000000000" pitchFamily="66" charset="0"/>
              </a:rPr>
              <a:t>“হে মুমিনগণ! যখন তোমরা সালাতের জন্য দাঁড়াতে চাও তখন তোমরা তোমাদের মুখমণ্ডল ও হাতগুলো কনুই পর্যন্ত ধুয়ে নাও এবং তোমাদের মাথায় মাসেহ কর এবং পায়ের টাখনু পর্যন্ত ধুয়ে নাও; </a:t>
            </a:r>
            <a:r>
              <a:rPr lang="en-US" sz="2800" dirty="0">
                <a:solidFill>
                  <a:schemeClr val="accent5">
                    <a:lumMod val="60000"/>
                    <a:lumOff val="40000"/>
                  </a:schemeClr>
                </a:solidFill>
                <a:latin typeface="Bangla" panose="03000603000000000000" pitchFamily="66" charset="0"/>
                <a:cs typeface="Bangla" panose="03000603000000000000" pitchFamily="66" charset="0"/>
              </a:rPr>
              <a:t>--- </a:t>
            </a:r>
            <a:r>
              <a:rPr lang="en-US" sz="2800" dirty="0" err="1">
                <a:solidFill>
                  <a:schemeClr val="accent5">
                    <a:lumMod val="60000"/>
                    <a:lumOff val="40000"/>
                  </a:schemeClr>
                </a:solidFill>
                <a:latin typeface="Bangla" panose="03000603000000000000" pitchFamily="66" charset="0"/>
                <a:cs typeface="Bangla" panose="03000603000000000000" pitchFamily="66" charset="0"/>
              </a:rPr>
              <a:t>মায়েদাঃ</a:t>
            </a:r>
            <a:r>
              <a:rPr lang="en-US" sz="2800" dirty="0">
                <a:solidFill>
                  <a:schemeClr val="accent5">
                    <a:lumMod val="60000"/>
                    <a:lumOff val="40000"/>
                  </a:schemeClr>
                </a:solidFill>
                <a:latin typeface="Bangla" panose="03000603000000000000" pitchFamily="66" charset="0"/>
                <a:cs typeface="Bangla" panose="03000603000000000000" pitchFamily="66" charset="0"/>
              </a:rPr>
              <a:t> ৬</a:t>
            </a:r>
          </a:p>
          <a:p>
            <a:endParaRPr lang="en-US" sz="2800" dirty="0">
              <a:latin typeface="Bangla" panose="03000603000000000000" pitchFamily="66" charset="0"/>
              <a:cs typeface="Bangla" panose="03000603000000000000" pitchFamily="66" charset="0"/>
            </a:endParaRPr>
          </a:p>
          <a:p>
            <a:r>
              <a:rPr lang="as-IN" sz="2800" dirty="0">
                <a:latin typeface="Bangla" panose="03000603000000000000" pitchFamily="66" charset="0"/>
                <a:cs typeface="Bangla" panose="03000603000000000000" pitchFamily="66" charset="0"/>
              </a:rPr>
              <a:t>১। সমস্ত মুখমণ্ডল একবার ধৌত করা। এর মধ্যে- গড়গড়া কুলি ও নাকে পানি দেয়াও অন্তর্ভুক্ত হবে।</a:t>
            </a:r>
          </a:p>
          <a:p>
            <a:r>
              <a:rPr lang="as-IN" sz="2800" dirty="0">
                <a:latin typeface="Bangla" panose="03000603000000000000" pitchFamily="66" charset="0"/>
                <a:cs typeface="Bangla" panose="03000603000000000000" pitchFamily="66" charset="0"/>
              </a:rPr>
              <a:t>২। কনুই পর্যন্ত হাত একবার ধৌত করা।</a:t>
            </a:r>
          </a:p>
          <a:p>
            <a:r>
              <a:rPr lang="as-IN" sz="2800" dirty="0">
                <a:latin typeface="Bangla" panose="03000603000000000000" pitchFamily="66" charset="0"/>
                <a:cs typeface="Bangla" panose="03000603000000000000" pitchFamily="66" charset="0"/>
              </a:rPr>
              <a:t>৩। সমস্ত মাথা একবার মাসেহ করা। এর মধ্যে কানদ্বয় মাসেহ করাও অন্তর্ভুক্ত হবে।</a:t>
            </a:r>
          </a:p>
          <a:p>
            <a:r>
              <a:rPr lang="as-IN" sz="2800" dirty="0">
                <a:latin typeface="Bangla" panose="03000603000000000000" pitchFamily="66" charset="0"/>
                <a:cs typeface="Bangla" panose="03000603000000000000" pitchFamily="66" charset="0"/>
              </a:rPr>
              <a:t>৪। দুই পায়ের টাকনু পর্যন্ত একবার ধৌত করা।</a:t>
            </a:r>
          </a:p>
          <a:p>
            <a:r>
              <a:rPr lang="as-IN" sz="2800" dirty="0">
                <a:latin typeface="Bangla" panose="03000603000000000000" pitchFamily="66" charset="0"/>
                <a:cs typeface="Bangla" panose="03000603000000000000" pitchFamily="66" charset="0"/>
              </a:rPr>
              <a:t>৫। এই ক্রমধারা বজায় রাখা।</a:t>
            </a:r>
          </a:p>
          <a:p>
            <a:r>
              <a:rPr lang="as-IN" sz="2800" dirty="0">
                <a:latin typeface="Bangla" panose="03000603000000000000" pitchFamily="66" charset="0"/>
                <a:cs typeface="Bangla" panose="03000603000000000000" pitchFamily="66" charset="0"/>
              </a:rPr>
              <a:t>৬। পরম্পরা রক্ষা করা। </a:t>
            </a:r>
            <a:endParaRPr lang="en-US" sz="2800" dirty="0">
              <a:latin typeface="Bangla" panose="03000603000000000000" pitchFamily="66" charset="0"/>
              <a:cs typeface="Bangla" panose="03000603000000000000" pitchFamily="66" charset="0"/>
            </a:endParaRPr>
          </a:p>
          <a:p>
            <a:r>
              <a:rPr lang="as-IN" sz="2800" dirty="0">
                <a:latin typeface="Bangla" panose="03000603000000000000" pitchFamily="66" charset="0"/>
                <a:cs typeface="Bangla" panose="03000603000000000000" pitchFamily="66" charset="0"/>
              </a:rPr>
              <a:t>একটি অঙ্গ ধোয়ার পর অপরটি ধোয়ার মাঝখানে স্বাভাবিকের চেয়ে দীর্ঘ সময়ের বিরতি না পড়ে। বরং এক অঙ্গের পরপর অপর অঙ্গ ধারাবাহিকভাবে ধৌত করা।</a:t>
            </a:r>
          </a:p>
          <a:p>
            <a:endParaRPr lang="as-IN" sz="2800" dirty="0">
              <a:solidFill>
                <a:schemeClr val="accent5">
                  <a:lumMod val="60000"/>
                  <a:lumOff val="40000"/>
                </a:schemeClr>
              </a:solidFill>
              <a:latin typeface="Bangla" panose="03000603000000000000" pitchFamily="66" charset="0"/>
              <a:cs typeface="Bangla" panose="03000603000000000000" pitchFamily="66" charset="0"/>
            </a:endParaRPr>
          </a:p>
          <a:p>
            <a:r>
              <a:rPr lang="as-IN" sz="2800" dirty="0">
                <a:solidFill>
                  <a:schemeClr val="accent5">
                    <a:lumMod val="60000"/>
                    <a:lumOff val="40000"/>
                  </a:schemeClr>
                </a:solidFill>
                <a:latin typeface="Bangla" panose="03000603000000000000" pitchFamily="66" charset="0"/>
                <a:cs typeface="Bangla" panose="03000603000000000000" pitchFamily="66" charset="0"/>
              </a:rPr>
              <a:t>এগুলো হচ্ছে- </a:t>
            </a:r>
            <a:r>
              <a:rPr lang="en-US" sz="2800" dirty="0">
                <a:solidFill>
                  <a:schemeClr val="accent5">
                    <a:lumMod val="60000"/>
                    <a:lumOff val="40000"/>
                  </a:schemeClr>
                </a:solidFill>
                <a:latin typeface="Bangla" panose="03000603000000000000" pitchFamily="66" charset="0"/>
                <a:cs typeface="Bangla" panose="03000603000000000000" pitchFamily="66" charset="0"/>
              </a:rPr>
              <a:t>অ</a:t>
            </a:r>
            <a:r>
              <a:rPr lang="as-IN" sz="2800" dirty="0">
                <a:solidFill>
                  <a:schemeClr val="accent5">
                    <a:lumMod val="60000"/>
                    <a:lumOff val="40000"/>
                  </a:schemeClr>
                </a:solidFill>
                <a:latin typeface="Bangla" panose="03000603000000000000" pitchFamily="66" charset="0"/>
                <a:cs typeface="Bangla" panose="03000603000000000000" pitchFamily="66" charset="0"/>
              </a:rPr>
              <a:t>জুর ফরয কাজ; </a:t>
            </a:r>
            <a:r>
              <a:rPr lang="en-US" sz="2800" dirty="0">
                <a:solidFill>
                  <a:schemeClr val="accent5">
                    <a:lumMod val="60000"/>
                    <a:lumOff val="40000"/>
                  </a:schemeClr>
                </a:solidFill>
                <a:latin typeface="Bangla" panose="03000603000000000000" pitchFamily="66" charset="0"/>
                <a:cs typeface="Bangla" panose="03000603000000000000" pitchFamily="66" charset="0"/>
              </a:rPr>
              <a:t>অ</a:t>
            </a:r>
            <a:r>
              <a:rPr lang="as-IN" sz="2800" dirty="0">
                <a:solidFill>
                  <a:schemeClr val="accent5">
                    <a:lumMod val="60000"/>
                    <a:lumOff val="40000"/>
                  </a:schemeClr>
                </a:solidFill>
                <a:latin typeface="Bangla" panose="03000603000000000000" pitchFamily="66" charset="0"/>
                <a:cs typeface="Bangla" panose="03000603000000000000" pitchFamily="66" charset="0"/>
              </a:rPr>
              <a:t>জু শুদ্ধ হওয়ার জন্য যে কাজগুলো অবশ্যই করতে হবে।</a:t>
            </a:r>
          </a:p>
          <a:p>
            <a:endParaRPr lang="en-US" sz="2800" dirty="0"/>
          </a:p>
          <a:p>
            <a:endParaRPr lang="en-US" sz="2800" dirty="0"/>
          </a:p>
        </p:txBody>
      </p:sp>
    </p:spTree>
    <p:extLst>
      <p:ext uri="{BB962C8B-B14F-4D97-AF65-F5344CB8AC3E}">
        <p14:creationId xmlns:p14="http://schemas.microsoft.com/office/powerpoint/2010/main" val="2025669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B78F3D-FD5E-423E-A518-77EADF42AC67}"/>
              </a:ext>
            </a:extLst>
          </p:cNvPr>
          <p:cNvPicPr>
            <a:picLocks noChangeAspect="1"/>
          </p:cNvPicPr>
          <p:nvPr/>
        </p:nvPicPr>
        <p:blipFill>
          <a:blip r:embed="rId2"/>
          <a:stretch>
            <a:fillRect/>
          </a:stretch>
        </p:blipFill>
        <p:spPr>
          <a:xfrm>
            <a:off x="716270" y="610062"/>
            <a:ext cx="3000375" cy="2943225"/>
          </a:xfrm>
          <a:prstGeom prst="rect">
            <a:avLst/>
          </a:prstGeom>
        </p:spPr>
      </p:pic>
      <p:pic>
        <p:nvPicPr>
          <p:cNvPr id="3" name="Picture 2">
            <a:extLst>
              <a:ext uri="{FF2B5EF4-FFF2-40B4-BE49-F238E27FC236}">
                <a16:creationId xmlns:a16="http://schemas.microsoft.com/office/drawing/2014/main" id="{5F63F64B-1BEF-4FDD-8322-603612B54368}"/>
              </a:ext>
            </a:extLst>
          </p:cNvPr>
          <p:cNvPicPr>
            <a:picLocks noChangeAspect="1"/>
          </p:cNvPicPr>
          <p:nvPr/>
        </p:nvPicPr>
        <p:blipFill>
          <a:blip r:embed="rId3"/>
          <a:stretch>
            <a:fillRect/>
          </a:stretch>
        </p:blipFill>
        <p:spPr>
          <a:xfrm>
            <a:off x="1772852" y="3944136"/>
            <a:ext cx="2343150" cy="1952625"/>
          </a:xfrm>
          <a:prstGeom prst="rect">
            <a:avLst/>
          </a:prstGeom>
        </p:spPr>
      </p:pic>
      <p:pic>
        <p:nvPicPr>
          <p:cNvPr id="4" name="Picture 3">
            <a:extLst>
              <a:ext uri="{FF2B5EF4-FFF2-40B4-BE49-F238E27FC236}">
                <a16:creationId xmlns:a16="http://schemas.microsoft.com/office/drawing/2014/main" id="{65A2C4A8-09AE-4754-A4DE-FE842214AD8B}"/>
              </a:ext>
            </a:extLst>
          </p:cNvPr>
          <p:cNvPicPr>
            <a:picLocks noChangeAspect="1"/>
          </p:cNvPicPr>
          <p:nvPr/>
        </p:nvPicPr>
        <p:blipFill rotWithShape="1">
          <a:blip r:embed="rId4"/>
          <a:srcRect b="7475"/>
          <a:stretch/>
        </p:blipFill>
        <p:spPr>
          <a:xfrm>
            <a:off x="4638676" y="610061"/>
            <a:ext cx="7153274" cy="4809663"/>
          </a:xfrm>
          <a:prstGeom prst="rect">
            <a:avLst/>
          </a:prstGeom>
        </p:spPr>
      </p:pic>
    </p:spTree>
    <p:extLst>
      <p:ext uri="{BB962C8B-B14F-4D97-AF65-F5344CB8AC3E}">
        <p14:creationId xmlns:p14="http://schemas.microsoft.com/office/powerpoint/2010/main" val="2064513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86428F-3467-4F4D-900E-916F1499EB03}"/>
              </a:ext>
            </a:extLst>
          </p:cNvPr>
          <p:cNvSpPr txBox="1"/>
          <p:nvPr/>
        </p:nvSpPr>
        <p:spPr>
          <a:xfrm>
            <a:off x="0" y="0"/>
            <a:ext cx="12286695" cy="5816977"/>
          </a:xfrm>
          <a:prstGeom prst="rect">
            <a:avLst/>
          </a:prstGeom>
          <a:noFill/>
        </p:spPr>
        <p:txBody>
          <a:bodyPr wrap="square">
            <a:spAutoFit/>
          </a:bodyPr>
          <a:lstStyle/>
          <a:p>
            <a:pPr algn="ctr"/>
            <a:r>
              <a:rPr lang="as-IN" sz="2800" dirty="0">
                <a:latin typeface="Bangla" panose="03000603000000000000" pitchFamily="66" charset="0"/>
                <a:cs typeface="Bangla" panose="03000603000000000000" pitchFamily="66" charset="0"/>
              </a:rPr>
              <a:t>তায়াম্মুম</a:t>
            </a:r>
            <a:endParaRPr lang="en-US" sz="2800" dirty="0">
              <a:latin typeface="Bangla" panose="03000603000000000000" pitchFamily="66" charset="0"/>
              <a:cs typeface="Bangla" panose="03000603000000000000" pitchFamily="66" charset="0"/>
            </a:endParaRPr>
          </a:p>
          <a:p>
            <a:pPr algn="ctr"/>
            <a:endParaRPr lang="en-US" sz="2800" dirty="0">
              <a:latin typeface="Bangla" panose="03000603000000000000" pitchFamily="66" charset="0"/>
              <a:cs typeface="Bangla" panose="03000603000000000000" pitchFamily="66" charset="0"/>
            </a:endParaRPr>
          </a:p>
          <a:p>
            <a:pPr algn="ctr"/>
            <a:endParaRPr lang="as-IN" sz="2800" dirty="0">
              <a:latin typeface="Bangla" panose="03000603000000000000" pitchFamily="66" charset="0"/>
              <a:cs typeface="Bangla" panose="03000603000000000000" pitchFamily="66" charset="0"/>
            </a:endParaRPr>
          </a:p>
          <a:p>
            <a:r>
              <a:rPr lang="as-IN" sz="3200" dirty="0">
                <a:latin typeface="Bangla" panose="03000603000000000000" pitchFamily="66" charset="0"/>
                <a:cs typeface="Bangla" panose="03000603000000000000" pitchFamily="66" charset="0"/>
              </a:rPr>
              <a:t>তায়াম্মুমের নিয়্যত করে বিসমিল্লাহ বলে দুই হাতের ভিতর অংশ(</a:t>
            </a:r>
            <a:r>
              <a:rPr lang="en-US" sz="3200" dirty="0">
                <a:latin typeface="Arial Black" panose="020B0A04020102020204" pitchFamily="34" charset="0"/>
                <a:cs typeface="Bangla" panose="03000603000000000000" pitchFamily="66" charset="0"/>
              </a:rPr>
              <a:t>palm of the hand</a:t>
            </a:r>
            <a:r>
              <a:rPr lang="en-US" sz="3200" dirty="0">
                <a:latin typeface="Bangla" panose="03000603000000000000" pitchFamily="66" charset="0"/>
                <a:cs typeface="Bangla" panose="03000603000000000000" pitchFamily="66" charset="0"/>
              </a:rPr>
              <a:t>) </a:t>
            </a:r>
            <a:r>
              <a:rPr lang="as-IN" sz="3200" dirty="0">
                <a:latin typeface="Bangla" panose="03000603000000000000" pitchFamily="66" charset="0"/>
                <a:cs typeface="Bangla" panose="03000603000000000000" pitchFamily="66" charset="0"/>
              </a:rPr>
              <a:t>মাটিতে একবার হাত রাখবেন এরপর মুখমণ্ডল একবার মাসেহ করবেন। আর ডানহাত দিয়ে বামহাত এবং বামহাত দিয়ে ডানহাত কবজি পর্যন্ত মাসেহ করবেন। এটাই হচ্ছে তায়াম্মুম। </a:t>
            </a:r>
            <a:endParaRPr lang="en-US" sz="3200" dirty="0">
              <a:latin typeface="Bangla" panose="03000603000000000000" pitchFamily="66" charset="0"/>
              <a:cs typeface="Bangla" panose="03000603000000000000" pitchFamily="66" charset="0"/>
            </a:endParaRPr>
          </a:p>
          <a:p>
            <a:endParaRPr lang="as-IN" sz="3200" dirty="0">
              <a:latin typeface="Bangla" panose="03000603000000000000" pitchFamily="66" charset="0"/>
              <a:cs typeface="Bangla" panose="03000603000000000000" pitchFamily="66" charset="0"/>
            </a:endParaRPr>
          </a:p>
          <a:p>
            <a:r>
              <a:rPr lang="as-IN" sz="3200" dirty="0">
                <a:latin typeface="Bangla" panose="03000603000000000000" pitchFamily="66" charset="0"/>
                <a:cs typeface="Bangla" panose="03000603000000000000" pitchFamily="66" charset="0"/>
              </a:rPr>
              <a:t>আবূ কামিল আল জাহদারী (রহঃ) ... শাকীক (রহঃ) থেকে বর্ণিত যে, তিনি বলেন, আবূ মূসা (রাঃ) আবদুল্লাহ (রাঃ) কে বললেন, এরপর আবূ মু’আবিয়ার হাদীসের অনুরুপ বর্ণনা করেন। তবে তিনি বলেন, অতঃপর রাসুলুল্লাহ সাল্লাল্লাহু আলাইহি ওয়াসাল্লাম বললেন, তোমার জন্য এরুপ করাই যথেষ্ট ছিল। এই বলে তিনি তার উভয় হাত মাটিতে মারলেন। অতঃপর ঝেড়ে মুখমন্ডল এবং উভয় হাতের কবজি মাসহ(মাসেহ) করলেন।</a:t>
            </a:r>
            <a:r>
              <a:rPr lang="en-US" sz="3200" dirty="0">
                <a:latin typeface="Bangla" panose="03000603000000000000" pitchFamily="66" charset="0"/>
                <a:cs typeface="Bangla" panose="03000603000000000000" pitchFamily="66" charset="0"/>
              </a:rPr>
              <a:t> </a:t>
            </a:r>
            <a:r>
              <a:rPr lang="as-IN" sz="3200" dirty="0">
                <a:latin typeface="Bangla" panose="03000603000000000000" pitchFamily="66" charset="0"/>
                <a:cs typeface="Bangla" panose="03000603000000000000" pitchFamily="66" charset="0"/>
              </a:rPr>
              <a:t>সহিহ মুসলিমঃ৭০৬</a:t>
            </a:r>
          </a:p>
        </p:txBody>
      </p:sp>
    </p:spTree>
    <p:extLst>
      <p:ext uri="{BB962C8B-B14F-4D97-AF65-F5344CB8AC3E}">
        <p14:creationId xmlns:p14="http://schemas.microsoft.com/office/powerpoint/2010/main" val="2392408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28EF5-640C-4525-8192-333B586B05A2}"/>
              </a:ext>
            </a:extLst>
          </p:cNvPr>
          <p:cNvPicPr>
            <a:picLocks noChangeAspect="1"/>
          </p:cNvPicPr>
          <p:nvPr/>
        </p:nvPicPr>
        <p:blipFill>
          <a:blip r:embed="rId2"/>
          <a:stretch>
            <a:fillRect/>
          </a:stretch>
        </p:blipFill>
        <p:spPr>
          <a:xfrm>
            <a:off x="71021" y="106532"/>
            <a:ext cx="4906037" cy="5113538"/>
          </a:xfrm>
          <a:prstGeom prst="rect">
            <a:avLst/>
          </a:prstGeom>
        </p:spPr>
      </p:pic>
      <p:pic>
        <p:nvPicPr>
          <p:cNvPr id="4" name="Picture 3">
            <a:extLst>
              <a:ext uri="{FF2B5EF4-FFF2-40B4-BE49-F238E27FC236}">
                <a16:creationId xmlns:a16="http://schemas.microsoft.com/office/drawing/2014/main" id="{4BBFD337-7815-44B0-876E-1ADA8DF06584}"/>
              </a:ext>
            </a:extLst>
          </p:cNvPr>
          <p:cNvPicPr>
            <a:picLocks noChangeAspect="1"/>
          </p:cNvPicPr>
          <p:nvPr/>
        </p:nvPicPr>
        <p:blipFill>
          <a:blip r:embed="rId3"/>
          <a:stretch>
            <a:fillRect/>
          </a:stretch>
        </p:blipFill>
        <p:spPr>
          <a:xfrm>
            <a:off x="5057775" y="1393795"/>
            <a:ext cx="7134225" cy="5464206"/>
          </a:xfrm>
          <a:prstGeom prst="rect">
            <a:avLst/>
          </a:prstGeom>
        </p:spPr>
      </p:pic>
    </p:spTree>
    <p:extLst>
      <p:ext uri="{BB962C8B-B14F-4D97-AF65-F5344CB8AC3E}">
        <p14:creationId xmlns:p14="http://schemas.microsoft.com/office/powerpoint/2010/main" val="3206889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6297CA-00B5-42A3-83B3-F7A15CA7E76D}"/>
              </a:ext>
            </a:extLst>
          </p:cNvPr>
          <p:cNvSpPr txBox="1"/>
          <p:nvPr/>
        </p:nvSpPr>
        <p:spPr>
          <a:xfrm>
            <a:off x="479393" y="390617"/>
            <a:ext cx="5397624" cy="2308324"/>
          </a:xfrm>
          <a:prstGeom prst="rect">
            <a:avLst/>
          </a:prstGeom>
          <a:noFill/>
        </p:spPr>
        <p:txBody>
          <a:bodyPr wrap="square">
            <a:spAutoFit/>
          </a:bodyPr>
          <a:lstStyle/>
          <a:p>
            <a:r>
              <a:rPr lang="as-IN" sz="3600" dirty="0">
                <a:solidFill>
                  <a:schemeClr val="accent5">
                    <a:lumMod val="60000"/>
                    <a:lumOff val="40000"/>
                  </a:schemeClr>
                </a:solidFill>
                <a:latin typeface="Bangla" panose="03000603000000000000" pitchFamily="66" charset="0"/>
                <a:cs typeface="Bangla" panose="03000603000000000000" pitchFamily="66" charset="0"/>
              </a:rPr>
              <a:t>এক: নামাযের রুকন ১৪টি</a:t>
            </a:r>
          </a:p>
          <a:p>
            <a:r>
              <a:rPr lang="as-IN" sz="3600" dirty="0">
                <a:solidFill>
                  <a:schemeClr val="accent5">
                    <a:lumMod val="60000"/>
                    <a:lumOff val="40000"/>
                  </a:schemeClr>
                </a:solidFill>
                <a:latin typeface="Bangla" panose="03000603000000000000" pitchFamily="66" charset="0"/>
                <a:cs typeface="Bangla" panose="03000603000000000000" pitchFamily="66" charset="0"/>
              </a:rPr>
              <a:t>দুই: নামাযের ওয়াজিব আটটি</a:t>
            </a:r>
          </a:p>
          <a:p>
            <a:r>
              <a:rPr lang="as-IN" sz="3600" dirty="0">
                <a:solidFill>
                  <a:schemeClr val="accent5">
                    <a:lumMod val="60000"/>
                    <a:lumOff val="40000"/>
                  </a:schemeClr>
                </a:solidFill>
                <a:latin typeface="Bangla" panose="03000603000000000000" pitchFamily="66" charset="0"/>
                <a:cs typeface="Bangla" panose="03000603000000000000" pitchFamily="66" charset="0"/>
              </a:rPr>
              <a:t>তিন: নামাযের বাচনিক সুন্নত </a:t>
            </a:r>
          </a:p>
          <a:p>
            <a:r>
              <a:rPr lang="as-IN" sz="3600" dirty="0">
                <a:solidFill>
                  <a:schemeClr val="accent5">
                    <a:lumMod val="60000"/>
                    <a:lumOff val="40000"/>
                  </a:schemeClr>
                </a:solidFill>
                <a:latin typeface="Bangla" panose="03000603000000000000" pitchFamily="66" charset="0"/>
                <a:cs typeface="Bangla" panose="03000603000000000000" pitchFamily="66" charset="0"/>
              </a:rPr>
              <a:t>চার: কর্মকেন্দ্রিক সুন্নতসমূহ</a:t>
            </a:r>
            <a:endParaRPr lang="en-US" sz="3600" dirty="0">
              <a:solidFill>
                <a:schemeClr val="accent5">
                  <a:lumMod val="60000"/>
                  <a:lumOff val="40000"/>
                </a:schemeClr>
              </a:solidFill>
              <a:latin typeface="Bangla" panose="03000603000000000000" pitchFamily="66" charset="0"/>
              <a:cs typeface="Bangla" panose="03000603000000000000" pitchFamily="66" charset="0"/>
            </a:endParaRPr>
          </a:p>
        </p:txBody>
      </p:sp>
      <p:sp>
        <p:nvSpPr>
          <p:cNvPr id="5" name="TextBox 4">
            <a:extLst>
              <a:ext uri="{FF2B5EF4-FFF2-40B4-BE49-F238E27FC236}">
                <a16:creationId xmlns:a16="http://schemas.microsoft.com/office/drawing/2014/main" id="{7020428A-CFD0-42A0-8224-0ABED6A8E64B}"/>
              </a:ext>
            </a:extLst>
          </p:cNvPr>
          <p:cNvSpPr txBox="1"/>
          <p:nvPr/>
        </p:nvSpPr>
        <p:spPr>
          <a:xfrm>
            <a:off x="5166804" y="2554056"/>
            <a:ext cx="6773661" cy="3970318"/>
          </a:xfrm>
          <a:prstGeom prst="rect">
            <a:avLst/>
          </a:prstGeom>
          <a:noFill/>
        </p:spPr>
        <p:txBody>
          <a:bodyPr wrap="square">
            <a:spAutoFit/>
          </a:bodyPr>
          <a:lstStyle/>
          <a:p>
            <a:r>
              <a:rPr lang="as-IN" sz="3600" dirty="0">
                <a:solidFill>
                  <a:schemeClr val="bg2">
                    <a:lumMod val="25000"/>
                    <a:lumOff val="75000"/>
                  </a:schemeClr>
                </a:solidFill>
                <a:latin typeface="Bangla" panose="03000603000000000000" pitchFamily="66" charset="0"/>
                <a:cs typeface="Bangla" panose="03000603000000000000" pitchFamily="66" charset="0"/>
              </a:rPr>
              <a:t>রুকন ও ওয়াজিব এর মধ্যে পার্থক্য হচ্ছে- নামাযের কোন রুকন ইচ্ছাকৃতভাবে কিংবা ভুলক্রমে বাদ পড়তে পারবে না। বরং রুকনটি অবশ্যই পালন করতে হবে।</a:t>
            </a:r>
          </a:p>
          <a:p>
            <a:endParaRPr lang="as-IN" sz="3600" dirty="0">
              <a:solidFill>
                <a:schemeClr val="bg2">
                  <a:lumMod val="25000"/>
                  <a:lumOff val="75000"/>
                </a:schemeClr>
              </a:solidFill>
              <a:latin typeface="Bangla" panose="03000603000000000000" pitchFamily="66" charset="0"/>
              <a:cs typeface="Bangla" panose="03000603000000000000" pitchFamily="66" charset="0"/>
            </a:endParaRPr>
          </a:p>
          <a:p>
            <a:r>
              <a:rPr lang="as-IN" sz="3600" dirty="0">
                <a:solidFill>
                  <a:schemeClr val="bg2">
                    <a:lumMod val="25000"/>
                    <a:lumOff val="75000"/>
                  </a:schemeClr>
                </a:solidFill>
                <a:latin typeface="Bangla" panose="03000603000000000000" pitchFamily="66" charset="0"/>
                <a:cs typeface="Bangla" panose="03000603000000000000" pitchFamily="66" charset="0"/>
              </a:rPr>
              <a:t>আর ওয়াজিব ভুলক্রমে ছুটে গেলে সহু সেজদার মাধ্যমে সেটা শোধরে নেয়া যায়।</a:t>
            </a:r>
            <a:endParaRPr lang="en-US" sz="3600" dirty="0">
              <a:solidFill>
                <a:schemeClr val="bg2">
                  <a:lumMod val="25000"/>
                  <a:lumOff val="75000"/>
                </a:schemeClr>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41247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475698-6F04-463F-BF5D-40DFB1DFE76E}"/>
              </a:ext>
            </a:extLst>
          </p:cNvPr>
          <p:cNvSpPr txBox="1"/>
          <p:nvPr/>
        </p:nvSpPr>
        <p:spPr>
          <a:xfrm>
            <a:off x="221942" y="150920"/>
            <a:ext cx="11970057" cy="6309420"/>
          </a:xfrm>
          <a:prstGeom prst="rect">
            <a:avLst/>
          </a:prstGeom>
          <a:noFill/>
        </p:spPr>
        <p:txBody>
          <a:bodyPr wrap="square">
            <a:spAutoFit/>
          </a:bodyPr>
          <a:lstStyle/>
          <a:p>
            <a:pPr algn="ctr"/>
            <a:r>
              <a:rPr lang="en-US" dirty="0" err="1"/>
              <a:t>ফরয</a:t>
            </a:r>
            <a:r>
              <a:rPr lang="en-US" dirty="0"/>
              <a:t> </a:t>
            </a:r>
            <a:r>
              <a:rPr lang="en-US" dirty="0" err="1"/>
              <a:t>গোসলঃ</a:t>
            </a:r>
            <a:endParaRPr lang="en-US" dirty="0"/>
          </a:p>
          <a:p>
            <a:pPr algn="ctr"/>
            <a:endParaRPr lang="en-US" sz="2000" dirty="0">
              <a:latin typeface="Bangla" panose="03000603000000000000" pitchFamily="66" charset="0"/>
              <a:cs typeface="Bangla" panose="03000603000000000000" pitchFamily="66" charset="0"/>
            </a:endParaRPr>
          </a:p>
          <a:p>
            <a:pPr algn="ctr"/>
            <a:r>
              <a:rPr lang="as-IN" sz="2000" dirty="0">
                <a:latin typeface="Bangla" panose="03000603000000000000" pitchFamily="66" charset="0"/>
                <a:cs typeface="Bangla" panose="03000603000000000000" pitchFamily="66" charset="0"/>
              </a:rPr>
              <a:t>আয়েশা (রাঃ) থেকে বর্ণিত তিনি বলেন: “রাসূলুল্লাহ সাল্লাল্লাহু আলাইহি ওয়া সাল্লাম যখন জানাবাতের (অপবিত্রতার) গোসল করতেন তখন তিনি তাঁর হাত দুইটি ধৌত করতেন, নামাযের ওযুর ন্যায় ওযু করতেন। এরপর গোসল করতেন। হাত দিয়ে চুল খিলাল করতেন; যতক্ষণ পর্যন্ত না তিনি মনে করতেন যে, চামড়া ভিজেছে। তিনি মাথার উপর তিনবার পানি ঢালতেন। এরপর সারা শরীর ধৌত করতেন।”বুখারী (২৪৮) ও সহিহ মুসলিম (৩১৬)]</a:t>
            </a:r>
            <a:endParaRPr lang="en-US" sz="2000" dirty="0">
              <a:latin typeface="Bangla" panose="03000603000000000000" pitchFamily="66" charset="0"/>
              <a:cs typeface="Bangla" panose="03000603000000000000" pitchFamily="66" charset="0"/>
            </a:endParaRPr>
          </a:p>
          <a:p>
            <a:pPr algn="ctr"/>
            <a:endParaRPr lang="en-US" dirty="0"/>
          </a:p>
          <a:p>
            <a:r>
              <a:rPr lang="as-IN" sz="3200" dirty="0">
                <a:latin typeface="Bangla" panose="03000603000000000000" pitchFamily="66" charset="0"/>
                <a:cs typeface="Bangla" panose="03000603000000000000" pitchFamily="66" charset="0"/>
              </a:rPr>
              <a:t>গোসলের পূর্ণাঙ্গ পদ্ধতি হচ্ছে-</a:t>
            </a:r>
          </a:p>
          <a:p>
            <a:r>
              <a:rPr lang="as-IN" sz="3200" dirty="0">
                <a:latin typeface="Bangla" panose="03000603000000000000" pitchFamily="66" charset="0"/>
                <a:cs typeface="Bangla" panose="03000603000000000000" pitchFamily="66" charset="0"/>
              </a:rPr>
              <a:t>১। বড় অপবিত্রতা থেকে পবিত্র হওয়ার নিয়ত করবে। সেটা জানাবাত হোক, হায়েয হোক কিংবা নিফাস।</a:t>
            </a:r>
          </a:p>
          <a:p>
            <a:r>
              <a:rPr lang="as-IN" sz="3200" dirty="0">
                <a:latin typeface="Bangla" panose="03000603000000000000" pitchFamily="66" charset="0"/>
                <a:cs typeface="Bangla" panose="03000603000000000000" pitchFamily="66" charset="0"/>
              </a:rPr>
              <a:t>২। এরপর বিসমিল্লাহ বলবে। দুই হাত তিনবার ধৌত করবে। লজ্জাস্থানের ময়লা ধৌত করবে।</a:t>
            </a:r>
          </a:p>
          <a:p>
            <a:r>
              <a:rPr lang="as-IN" sz="3200" dirty="0">
                <a:latin typeface="Bangla" panose="03000603000000000000" pitchFamily="66" charset="0"/>
                <a:cs typeface="Bangla" panose="03000603000000000000" pitchFamily="66" charset="0"/>
              </a:rPr>
              <a:t>৩। তারপর নামাযের ওযু করার ন্যায় পরিপূর্ণ ওযু করবে।</a:t>
            </a:r>
          </a:p>
          <a:p>
            <a:r>
              <a:rPr lang="as-IN" sz="3200" dirty="0">
                <a:latin typeface="Bangla" panose="03000603000000000000" pitchFamily="66" charset="0"/>
                <a:cs typeface="Bangla" panose="03000603000000000000" pitchFamily="66" charset="0"/>
              </a:rPr>
              <a:t>৪। এরপর মাথার উপর তিনবার পানি ঢালবে। চুল ঘষা দিবে যাতে চুলের গোড়ায় পানি পৌঁছে।</a:t>
            </a:r>
          </a:p>
          <a:p>
            <a:r>
              <a:rPr lang="as-IN" sz="3200" dirty="0">
                <a:latin typeface="Bangla" panose="03000603000000000000" pitchFamily="66" charset="0"/>
                <a:cs typeface="Bangla" panose="03000603000000000000" pitchFamily="66" charset="0"/>
              </a:rPr>
              <a:t>৫। অতঃপর সারা শরীরে পানি ঢালবে ও ধৌত করবে। ডানপার্শ্ব দিয়ে শুরু করবে। এরপর বামপার্শ্ব ধৌত করবে। সারা শরীরে যেন পানি পৌঁছে সেজন্য হাত দিয়ে ঘষামাজা করবে।</a:t>
            </a:r>
            <a:endParaRPr lang="en-US" sz="3200" dirty="0">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43521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9F44D3-1E85-481D-A81A-6EDEDC25D153}"/>
              </a:ext>
            </a:extLst>
          </p:cNvPr>
          <p:cNvSpPr txBox="1"/>
          <p:nvPr/>
        </p:nvSpPr>
        <p:spPr>
          <a:xfrm>
            <a:off x="71021" y="71021"/>
            <a:ext cx="12120979" cy="5324535"/>
          </a:xfrm>
          <a:prstGeom prst="rect">
            <a:avLst/>
          </a:prstGeom>
          <a:noFill/>
        </p:spPr>
        <p:txBody>
          <a:bodyPr wrap="square">
            <a:spAutoFit/>
          </a:bodyPr>
          <a:lstStyle/>
          <a:p>
            <a:pPr algn="ctr"/>
            <a:r>
              <a:rPr lang="en-US" sz="3200" dirty="0" err="1">
                <a:latin typeface="Bangla" panose="03000603000000000000" pitchFamily="66" charset="0"/>
                <a:cs typeface="Bangla" panose="03000603000000000000" pitchFamily="66" charset="0"/>
              </a:rPr>
              <a:t>সালাতের</a:t>
            </a:r>
            <a:r>
              <a:rPr lang="en-US" sz="3200" dirty="0">
                <a:latin typeface="Bangla" panose="03000603000000000000" pitchFamily="66" charset="0"/>
                <a:cs typeface="Bangla" panose="03000603000000000000" pitchFamily="66" charset="0"/>
              </a:rPr>
              <a:t> </a:t>
            </a:r>
            <a:r>
              <a:rPr lang="en-US" sz="3200" dirty="0" err="1">
                <a:latin typeface="Bangla" panose="03000603000000000000" pitchFamily="66" charset="0"/>
                <a:cs typeface="Bangla" panose="03000603000000000000" pitchFamily="66" charset="0"/>
              </a:rPr>
              <a:t>বাইরের</a:t>
            </a:r>
            <a:r>
              <a:rPr lang="en-US" sz="3200" dirty="0">
                <a:latin typeface="Bangla" panose="03000603000000000000" pitchFamily="66" charset="0"/>
                <a:cs typeface="Bangla" panose="03000603000000000000" pitchFamily="66" charset="0"/>
              </a:rPr>
              <a:t> </a:t>
            </a:r>
            <a:r>
              <a:rPr lang="en-US" sz="3200" dirty="0" err="1">
                <a:latin typeface="Bangla" panose="03000603000000000000" pitchFamily="66" charset="0"/>
                <a:cs typeface="Bangla" panose="03000603000000000000" pitchFamily="66" charset="0"/>
              </a:rPr>
              <a:t>ফরয</a:t>
            </a:r>
            <a:r>
              <a:rPr lang="en-US" sz="3200" dirty="0">
                <a:latin typeface="Bangla" panose="03000603000000000000" pitchFamily="66" charset="0"/>
                <a:cs typeface="Bangla" panose="03000603000000000000" pitchFamily="66" charset="0"/>
              </a:rPr>
              <a:t> </a:t>
            </a:r>
            <a:r>
              <a:rPr lang="en-US" sz="3200" dirty="0" err="1">
                <a:latin typeface="Bangla" panose="03000603000000000000" pitchFamily="66" charset="0"/>
                <a:cs typeface="Bangla" panose="03000603000000000000" pitchFamily="66" charset="0"/>
              </a:rPr>
              <a:t>বা</a:t>
            </a:r>
            <a:r>
              <a:rPr lang="en-US" sz="3200" dirty="0">
                <a:latin typeface="Bangla" panose="03000603000000000000" pitchFamily="66" charset="0"/>
                <a:cs typeface="Bangla" panose="03000603000000000000" pitchFamily="66" charset="0"/>
              </a:rPr>
              <a:t> </a:t>
            </a:r>
            <a:r>
              <a:rPr lang="en-US" sz="3200" dirty="0" err="1">
                <a:latin typeface="Bangla" panose="03000603000000000000" pitchFamily="66" charset="0"/>
                <a:cs typeface="Bangla" panose="03000603000000000000" pitchFamily="66" charset="0"/>
              </a:rPr>
              <a:t>আহকাম</a:t>
            </a:r>
            <a:endParaRPr lang="en-US" sz="3200" dirty="0">
              <a:latin typeface="Bangla" panose="03000603000000000000" pitchFamily="66" charset="0"/>
              <a:cs typeface="Bangla" panose="03000603000000000000" pitchFamily="66" charset="0"/>
            </a:endParaRPr>
          </a:p>
          <a:p>
            <a:endParaRPr lang="en-US" sz="2800" dirty="0">
              <a:latin typeface="Bangla" panose="03000603000000000000" pitchFamily="66" charset="0"/>
              <a:cs typeface="Bangla" panose="03000603000000000000" pitchFamily="66" charset="0"/>
            </a:endParaRPr>
          </a:p>
          <a:p>
            <a:r>
              <a:rPr lang="as-IN" sz="2800" dirty="0">
                <a:latin typeface="Bangla" panose="03000603000000000000" pitchFamily="66" charset="0"/>
                <a:cs typeface="Bangla" panose="03000603000000000000" pitchFamily="66" charset="0"/>
              </a:rPr>
              <a:t>আহকাম শব্দটি বহুবচন, একবচনে হুকুম। এগুলো হলো সালাতের বাইরের ফরয সালাতের শর্তসমূহকে আহকাম বা আরকান বলা হয়ে থাকে। সালাতের আহকাম সাতটি</a:t>
            </a:r>
            <a:r>
              <a:rPr lang="en-US" sz="2800" dirty="0">
                <a:latin typeface="Bangla" panose="03000603000000000000" pitchFamily="66" charset="0"/>
                <a:cs typeface="Bangla" panose="03000603000000000000" pitchFamily="66" charset="0"/>
              </a:rPr>
              <a:t>ঃ</a:t>
            </a:r>
            <a:endParaRPr lang="as-IN" sz="2800" dirty="0">
              <a:latin typeface="Bangla" panose="03000603000000000000" pitchFamily="66" charset="0"/>
              <a:cs typeface="Bangla" panose="03000603000000000000" pitchFamily="66" charset="0"/>
            </a:endParaRPr>
          </a:p>
          <a:p>
            <a:r>
              <a:rPr lang="as-IN" sz="3200" dirty="0">
                <a:solidFill>
                  <a:schemeClr val="bg2">
                    <a:lumMod val="25000"/>
                    <a:lumOff val="75000"/>
                  </a:schemeClr>
                </a:solidFill>
                <a:latin typeface="Bangla" panose="03000603000000000000" pitchFamily="66" charset="0"/>
                <a:cs typeface="Bangla" panose="03000603000000000000" pitchFamily="66" charset="0"/>
              </a:rPr>
              <a:t>১. শরীর পাক </a:t>
            </a:r>
            <a:r>
              <a:rPr lang="as-IN" sz="2400" dirty="0">
                <a:latin typeface="Bangla" panose="03000603000000000000" pitchFamily="66" charset="0"/>
                <a:cs typeface="Bangla" panose="03000603000000000000" pitchFamily="66" charset="0"/>
              </a:rPr>
              <a:t>(অর্থাৎ সালাতের আগে ওযু করে পবিত্র হতে হবে, আর গোসল ফরয হলে আগে গোসল করে নিতে হবে),</a:t>
            </a:r>
          </a:p>
          <a:p>
            <a:r>
              <a:rPr lang="as-IN" sz="3200" dirty="0">
                <a:solidFill>
                  <a:schemeClr val="bg2">
                    <a:lumMod val="25000"/>
                    <a:lumOff val="75000"/>
                  </a:schemeClr>
                </a:solidFill>
                <a:latin typeface="Bangla" panose="03000603000000000000" pitchFamily="66" charset="0"/>
                <a:cs typeface="Bangla" panose="03000603000000000000" pitchFamily="66" charset="0"/>
              </a:rPr>
              <a:t>২. পোশাক পাক,</a:t>
            </a:r>
          </a:p>
          <a:p>
            <a:r>
              <a:rPr lang="as-IN" sz="3200" dirty="0">
                <a:solidFill>
                  <a:schemeClr val="bg2">
                    <a:lumMod val="25000"/>
                    <a:lumOff val="75000"/>
                  </a:schemeClr>
                </a:solidFill>
                <a:latin typeface="Bangla" panose="03000603000000000000" pitchFamily="66" charset="0"/>
                <a:cs typeface="Bangla" panose="03000603000000000000" pitchFamily="66" charset="0"/>
              </a:rPr>
              <a:t>৩. জায়গা পাক,</a:t>
            </a:r>
          </a:p>
          <a:p>
            <a:r>
              <a:rPr lang="as-IN" sz="3200" dirty="0">
                <a:solidFill>
                  <a:schemeClr val="bg2">
                    <a:lumMod val="25000"/>
                    <a:lumOff val="75000"/>
                  </a:schemeClr>
                </a:solidFill>
                <a:latin typeface="Bangla" panose="03000603000000000000" pitchFamily="66" charset="0"/>
                <a:cs typeface="Bangla" panose="03000603000000000000" pitchFamily="66" charset="0"/>
              </a:rPr>
              <a:t>৪. সময় হওয়া,</a:t>
            </a:r>
          </a:p>
          <a:p>
            <a:r>
              <a:rPr lang="as-IN" sz="3200" dirty="0">
                <a:solidFill>
                  <a:schemeClr val="bg2">
                    <a:lumMod val="25000"/>
                    <a:lumOff val="75000"/>
                  </a:schemeClr>
                </a:solidFill>
                <a:latin typeface="Bangla" panose="03000603000000000000" pitchFamily="66" charset="0"/>
                <a:cs typeface="Bangla" panose="03000603000000000000" pitchFamily="66" charset="0"/>
              </a:rPr>
              <a:t>৫. সতর ঢাকা,</a:t>
            </a:r>
          </a:p>
          <a:p>
            <a:r>
              <a:rPr lang="as-IN" sz="3200" dirty="0">
                <a:solidFill>
                  <a:schemeClr val="bg2">
                    <a:lumMod val="25000"/>
                    <a:lumOff val="75000"/>
                  </a:schemeClr>
                </a:solidFill>
                <a:latin typeface="Bangla" panose="03000603000000000000" pitchFamily="66" charset="0"/>
                <a:cs typeface="Bangla" panose="03000603000000000000" pitchFamily="66" charset="0"/>
              </a:rPr>
              <a:t>৬. কিবলামুখী হওয়া,</a:t>
            </a:r>
          </a:p>
          <a:p>
            <a:r>
              <a:rPr lang="as-IN" sz="3200" dirty="0">
                <a:solidFill>
                  <a:schemeClr val="bg2">
                    <a:lumMod val="25000"/>
                    <a:lumOff val="75000"/>
                  </a:schemeClr>
                </a:solidFill>
                <a:latin typeface="Bangla" panose="03000603000000000000" pitchFamily="66" charset="0"/>
                <a:cs typeface="Bangla" panose="03000603000000000000" pitchFamily="66" charset="0"/>
              </a:rPr>
              <a:t>৭. নিয়ত করা।</a:t>
            </a:r>
          </a:p>
        </p:txBody>
      </p:sp>
      <p:sp>
        <p:nvSpPr>
          <p:cNvPr id="5" name="TextBox 4">
            <a:extLst>
              <a:ext uri="{FF2B5EF4-FFF2-40B4-BE49-F238E27FC236}">
                <a16:creationId xmlns:a16="http://schemas.microsoft.com/office/drawing/2014/main" id="{0A5F61C2-4481-45FF-81B4-004BA175F181}"/>
              </a:ext>
            </a:extLst>
          </p:cNvPr>
          <p:cNvSpPr txBox="1"/>
          <p:nvPr/>
        </p:nvSpPr>
        <p:spPr>
          <a:xfrm>
            <a:off x="1695636" y="5548508"/>
            <a:ext cx="8859914" cy="990720"/>
          </a:xfrm>
          <a:prstGeom prst="rect">
            <a:avLst/>
          </a:prstGeom>
          <a:noFill/>
        </p:spPr>
        <p:txBody>
          <a:bodyPr wrap="square">
            <a:spAutoFit/>
          </a:bodyPr>
          <a:lstStyle/>
          <a:p>
            <a:pPr marL="0" marR="0">
              <a:lnSpc>
                <a:spcPct val="107000"/>
              </a:lnSpc>
              <a:spcBef>
                <a:spcPts val="0"/>
              </a:spcBef>
              <a:spcAft>
                <a:spcPts val="800"/>
              </a:spcAft>
            </a:pP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যেকোন</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একটা</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হুকুম</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বা</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শর্ত</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জেনে-শুনে</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বাদ</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দিলে</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সালাত</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আদায়</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হবে</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না</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তবে</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ভুলে</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কোনটা</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বাদ</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গেলে</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সালাত</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আদায়</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হয়ে</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যাবে</a:t>
            </a:r>
            <a:r>
              <a:rPr lang="en-US" sz="2800" dirty="0">
                <a:solidFill>
                  <a:schemeClr val="accent3">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p>
        </p:txBody>
      </p:sp>
      <p:pic>
        <p:nvPicPr>
          <p:cNvPr id="2" name="Picture 1">
            <a:extLst>
              <a:ext uri="{FF2B5EF4-FFF2-40B4-BE49-F238E27FC236}">
                <a16:creationId xmlns:a16="http://schemas.microsoft.com/office/drawing/2014/main" id="{AF704924-11B5-4B91-97CA-DC1491C7B602}"/>
              </a:ext>
            </a:extLst>
          </p:cNvPr>
          <p:cNvPicPr>
            <a:picLocks noChangeAspect="1"/>
          </p:cNvPicPr>
          <p:nvPr/>
        </p:nvPicPr>
        <p:blipFill>
          <a:blip r:embed="rId2"/>
          <a:stretch>
            <a:fillRect/>
          </a:stretch>
        </p:blipFill>
        <p:spPr>
          <a:xfrm>
            <a:off x="8975324" y="2549681"/>
            <a:ext cx="2757349" cy="2663237"/>
          </a:xfrm>
          <a:prstGeom prst="rect">
            <a:avLst/>
          </a:prstGeom>
        </p:spPr>
      </p:pic>
    </p:spTree>
    <p:extLst>
      <p:ext uri="{BB962C8B-B14F-4D97-AF65-F5344CB8AC3E}">
        <p14:creationId xmlns:p14="http://schemas.microsoft.com/office/powerpoint/2010/main" val="124327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DBA63E-1205-4F5B-B611-A63571691DAE}"/>
              </a:ext>
            </a:extLst>
          </p:cNvPr>
          <p:cNvSpPr txBox="1"/>
          <p:nvPr/>
        </p:nvSpPr>
        <p:spPr>
          <a:xfrm>
            <a:off x="142043" y="186431"/>
            <a:ext cx="11860567" cy="6894195"/>
          </a:xfrm>
          <a:prstGeom prst="rect">
            <a:avLst/>
          </a:prstGeom>
          <a:noFill/>
        </p:spPr>
        <p:txBody>
          <a:bodyPr wrap="square">
            <a:spAutoFit/>
          </a:bodyPr>
          <a:lstStyle/>
          <a:p>
            <a:pPr algn="ctr"/>
            <a:r>
              <a:rPr lang="en-US" sz="2800" dirty="0" err="1">
                <a:solidFill>
                  <a:srgbClr val="92D050"/>
                </a:solidFill>
                <a:latin typeface="Bangla" panose="03000603000000000000" pitchFamily="66" charset="0"/>
                <a:cs typeface="Bangla" panose="03000603000000000000" pitchFamily="66" charset="0"/>
              </a:rPr>
              <a:t>সালাতের</a:t>
            </a:r>
            <a:r>
              <a:rPr lang="en-US" sz="2800" dirty="0">
                <a:solidFill>
                  <a:srgbClr val="92D050"/>
                </a:solidFill>
                <a:latin typeface="Bangla" panose="03000603000000000000" pitchFamily="66" charset="0"/>
                <a:cs typeface="Bangla" panose="03000603000000000000" pitchFamily="66" charset="0"/>
              </a:rPr>
              <a:t> </a:t>
            </a:r>
            <a:r>
              <a:rPr lang="en-US" sz="2800" dirty="0" err="1">
                <a:solidFill>
                  <a:srgbClr val="92D050"/>
                </a:solidFill>
                <a:latin typeface="Bangla" panose="03000603000000000000" pitchFamily="66" charset="0"/>
                <a:cs typeface="Bangla" panose="03000603000000000000" pitchFamily="66" charset="0"/>
              </a:rPr>
              <a:t>ভিতরের</a:t>
            </a:r>
            <a:r>
              <a:rPr lang="en-US" sz="2800" dirty="0">
                <a:solidFill>
                  <a:srgbClr val="92D050"/>
                </a:solidFill>
                <a:latin typeface="Bangla" panose="03000603000000000000" pitchFamily="66" charset="0"/>
                <a:cs typeface="Bangla" panose="03000603000000000000" pitchFamily="66" charset="0"/>
              </a:rPr>
              <a:t> </a:t>
            </a:r>
            <a:r>
              <a:rPr lang="en-US" sz="2800" dirty="0" err="1">
                <a:solidFill>
                  <a:srgbClr val="92D050"/>
                </a:solidFill>
                <a:latin typeface="Bangla" panose="03000603000000000000" pitchFamily="66" charset="0"/>
                <a:cs typeface="Bangla" panose="03000603000000000000" pitchFamily="66" charset="0"/>
              </a:rPr>
              <a:t>ফরয</a:t>
            </a:r>
            <a:r>
              <a:rPr lang="en-US" sz="2800" dirty="0">
                <a:solidFill>
                  <a:srgbClr val="92D050"/>
                </a:solidFill>
                <a:latin typeface="Bangla" panose="03000603000000000000" pitchFamily="66" charset="0"/>
                <a:cs typeface="Bangla" panose="03000603000000000000" pitchFamily="66" charset="0"/>
              </a:rPr>
              <a:t> </a:t>
            </a:r>
            <a:r>
              <a:rPr lang="en-US" sz="2800" dirty="0" err="1">
                <a:solidFill>
                  <a:srgbClr val="92D050"/>
                </a:solidFill>
                <a:latin typeface="Bangla" panose="03000603000000000000" pitchFamily="66" charset="0"/>
                <a:cs typeface="Bangla" panose="03000603000000000000" pitchFamily="66" charset="0"/>
              </a:rPr>
              <a:t>বা</a:t>
            </a:r>
            <a:r>
              <a:rPr lang="en-US" sz="2800" dirty="0">
                <a:solidFill>
                  <a:srgbClr val="92D050"/>
                </a:solidFill>
                <a:latin typeface="Bangla" panose="03000603000000000000" pitchFamily="66" charset="0"/>
                <a:cs typeface="Bangla" panose="03000603000000000000" pitchFamily="66" charset="0"/>
              </a:rPr>
              <a:t> আরকান-১০টি/১৪টি</a:t>
            </a:r>
          </a:p>
          <a:p>
            <a:r>
              <a:rPr lang="as-IN" sz="2000" dirty="0">
                <a:latin typeface="Bangla" panose="03000603000000000000" pitchFamily="66" charset="0"/>
                <a:cs typeface="Bangla" panose="03000603000000000000" pitchFamily="66" charset="0"/>
              </a:rPr>
              <a:t>একবচনে রুকন ও বহুবচনে আরকান। এগুলো হলো নামাযের ভেতরের ফরয। এর সংখ্যা নিয়েও আলেমগণের মতভেদ রয়েছে। তবে বিশুদ্ধ দলীল-প্রমাণের ভিত্তিতে বিজ্ঞ ফকীহগণের মতে, সালাতের রুকন ১০টি</a:t>
            </a:r>
            <a:endParaRPr lang="en-US" sz="2000" dirty="0">
              <a:latin typeface="Bangla" panose="03000603000000000000" pitchFamily="66" charset="0"/>
              <a:cs typeface="Bangla" panose="03000603000000000000" pitchFamily="66" charset="0"/>
            </a:endParaRPr>
          </a:p>
          <a:p>
            <a:endParaRPr lang="as-IN" sz="2000" dirty="0">
              <a:latin typeface="Bangla" panose="03000603000000000000" pitchFamily="66" charset="0"/>
              <a:cs typeface="Bangla" panose="03000603000000000000" pitchFamily="66" charset="0"/>
            </a:endParaRPr>
          </a:p>
          <a:p>
            <a:r>
              <a:rPr lang="as-IN" sz="2800" dirty="0">
                <a:latin typeface="Bangla" panose="03000603000000000000" pitchFamily="66" charset="0"/>
                <a:cs typeface="Bangla" panose="03000603000000000000" pitchFamily="66" charset="0"/>
              </a:rPr>
              <a:t>১. দাঁড়িয়ে সালাত আদায় (ফরয সালাতে সক্ষম অবস্থায়)</a:t>
            </a:r>
          </a:p>
          <a:p>
            <a:r>
              <a:rPr lang="as-IN" sz="2800" dirty="0">
                <a:latin typeface="Bangla" panose="03000603000000000000" pitchFamily="66" charset="0"/>
                <a:cs typeface="Bangla" panose="03000603000000000000" pitchFamily="66" charset="0"/>
              </a:rPr>
              <a:t>২. তাকবীরে তাহরীমা (প্রথম তাকবীর)</a:t>
            </a:r>
          </a:p>
          <a:p>
            <a:r>
              <a:rPr lang="as-IN" sz="2800" dirty="0">
                <a:latin typeface="Bangla" panose="03000603000000000000" pitchFamily="66" charset="0"/>
                <a:cs typeface="Bangla" panose="03000603000000000000" pitchFamily="66" charset="0"/>
              </a:rPr>
              <a:t>৩. সূরা ফাতিহা পাঠ (প্রত্যেক রাকাআতে)</a:t>
            </a:r>
          </a:p>
          <a:p>
            <a:r>
              <a:rPr lang="as-IN" sz="2800" dirty="0">
                <a:latin typeface="Bangla" panose="03000603000000000000" pitchFamily="66" charset="0"/>
                <a:cs typeface="Bangla" panose="03000603000000000000" pitchFamily="66" charset="0"/>
              </a:rPr>
              <a:t>৪. রুকু করা এবং রুকু থেকে উঠা।</a:t>
            </a:r>
          </a:p>
          <a:p>
            <a:r>
              <a:rPr lang="as-IN" sz="2800" dirty="0">
                <a:latin typeface="Bangla" panose="03000603000000000000" pitchFamily="66" charset="0"/>
                <a:cs typeface="Bangla" panose="03000603000000000000" pitchFamily="66" charset="0"/>
              </a:rPr>
              <a:t>৫. সিজদা এবং সিজদা থেকে উঠা।</a:t>
            </a:r>
          </a:p>
          <a:p>
            <a:r>
              <a:rPr lang="as-IN" sz="2800" dirty="0">
                <a:latin typeface="Bangla" panose="03000603000000000000" pitchFamily="66" charset="0"/>
                <a:cs typeface="Bangla" panose="03000603000000000000" pitchFamily="66" charset="0"/>
              </a:rPr>
              <a:t>৬. দুই সিজদার মধ্যবর্তী বৈঠক।</a:t>
            </a:r>
          </a:p>
          <a:p>
            <a:r>
              <a:rPr lang="as-IN" sz="2800" dirty="0">
                <a:latin typeface="Bangla" panose="03000603000000000000" pitchFamily="66" charset="0"/>
                <a:cs typeface="Bangla" panose="03000603000000000000" pitchFamily="66" charset="0"/>
              </a:rPr>
              <a:t>৭. শেষ বৈঠক ও তাশাহহুদ (আত্তাহিয়্যাতু) পড়া।</a:t>
            </a:r>
          </a:p>
          <a:p>
            <a:r>
              <a:rPr lang="as-IN" sz="2800" dirty="0">
                <a:latin typeface="Bangla" panose="03000603000000000000" pitchFamily="66" charset="0"/>
                <a:cs typeface="Bangla" panose="03000603000000000000" pitchFamily="66" charset="0"/>
              </a:rPr>
              <a:t>৮. রুকনগুলো ধীরস্থিরভাবে আদায় করা।</a:t>
            </a:r>
          </a:p>
          <a:p>
            <a:r>
              <a:rPr lang="as-IN" sz="2800" dirty="0">
                <a:latin typeface="Bangla" panose="03000603000000000000" pitchFamily="66" charset="0"/>
                <a:cs typeface="Bangla" panose="03000603000000000000" pitchFamily="66" charset="0"/>
              </a:rPr>
              <a:t>৯. রুকন আদায়ে ধারাবাহিকতা রক্ষা করা (</a:t>
            </a:r>
            <a:r>
              <a:rPr lang="as-IN" sz="2000" dirty="0">
                <a:latin typeface="Bangla" panose="03000603000000000000" pitchFamily="66" charset="0"/>
                <a:cs typeface="Bangla" panose="03000603000000000000" pitchFamily="66" charset="0"/>
              </a:rPr>
              <a:t>অর্থাৎ ক্রমধারা অনুযায়ী একের পর এক রুকনগুলো আদায় করা )</a:t>
            </a:r>
          </a:p>
          <a:p>
            <a:r>
              <a:rPr lang="as-IN" sz="2800" dirty="0">
                <a:latin typeface="Bangla" panose="03000603000000000000" pitchFamily="66" charset="0"/>
                <a:cs typeface="Bangla" panose="03000603000000000000" pitchFamily="66" charset="0"/>
              </a:rPr>
              <a:t>১০. সালাম ফেরানো (ডানে ও বামে)। </a:t>
            </a:r>
            <a:endParaRPr lang="en-US" sz="2800" dirty="0">
              <a:latin typeface="Bangla" panose="03000603000000000000" pitchFamily="66" charset="0"/>
              <a:cs typeface="Bangla" panose="03000603000000000000" pitchFamily="66" charset="0"/>
            </a:endParaRPr>
          </a:p>
          <a:p>
            <a:endParaRPr lang="as-IN" sz="2800" dirty="0">
              <a:latin typeface="Bangla" panose="03000603000000000000" pitchFamily="66" charset="0"/>
              <a:cs typeface="Bangla" panose="03000603000000000000" pitchFamily="66" charset="0"/>
            </a:endParaRPr>
          </a:p>
          <a:p>
            <a:r>
              <a:rPr lang="as-IN" sz="2800" dirty="0">
                <a:solidFill>
                  <a:srgbClr val="FFFF00"/>
                </a:solidFill>
                <a:latin typeface="Bangla" panose="03000603000000000000" pitchFamily="66" charset="0"/>
                <a:cs typeface="Bangla" panose="03000603000000000000" pitchFamily="66" charset="0"/>
              </a:rPr>
              <a:t>এর কোন একটা ফরয ইচ্ছায় বা ভুলে বাদ পড়লে সালাত বাতিল হয়ে যাবে।</a:t>
            </a:r>
          </a:p>
          <a:p>
            <a:endParaRPr lang="as-IN" dirty="0"/>
          </a:p>
        </p:txBody>
      </p:sp>
    </p:spTree>
    <p:extLst>
      <p:ext uri="{BB962C8B-B14F-4D97-AF65-F5344CB8AC3E}">
        <p14:creationId xmlns:p14="http://schemas.microsoft.com/office/powerpoint/2010/main" val="800517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7688C1-49CB-42DC-A7D1-2D0CCBE431F9}"/>
              </a:ext>
            </a:extLst>
          </p:cNvPr>
          <p:cNvSpPr txBox="1"/>
          <p:nvPr/>
        </p:nvSpPr>
        <p:spPr>
          <a:xfrm>
            <a:off x="186431" y="461640"/>
            <a:ext cx="11913833" cy="5816977"/>
          </a:xfrm>
          <a:prstGeom prst="rect">
            <a:avLst/>
          </a:prstGeom>
          <a:noFill/>
        </p:spPr>
        <p:txBody>
          <a:bodyPr wrap="square">
            <a:spAutoFit/>
          </a:bodyPr>
          <a:lstStyle/>
          <a:p>
            <a:pPr algn="ctr" rtl="0"/>
            <a:r>
              <a:rPr lang="en-US" sz="3200" b="1" i="0" dirty="0" err="1">
                <a:solidFill>
                  <a:srgbClr val="FFFF00"/>
                </a:solidFill>
                <a:effectLst/>
                <a:latin typeface="Bangla" panose="03000603000000000000" pitchFamily="66" charset="0"/>
                <a:cs typeface="Bangla" panose="03000603000000000000" pitchFamily="66" charset="0"/>
              </a:rPr>
              <a:t>সালাতের</a:t>
            </a:r>
            <a:r>
              <a:rPr lang="en-US" sz="3200" b="1" i="0" dirty="0">
                <a:solidFill>
                  <a:srgbClr val="FFFF00"/>
                </a:solidFill>
                <a:effectLst/>
                <a:latin typeface="Bangla" panose="03000603000000000000" pitchFamily="66" charset="0"/>
                <a:cs typeface="Bangla" panose="03000603000000000000" pitchFamily="66" charset="0"/>
              </a:rPr>
              <a:t> </a:t>
            </a:r>
            <a:r>
              <a:rPr lang="en-US" sz="3200" b="1" i="0" dirty="0" err="1">
                <a:solidFill>
                  <a:srgbClr val="FFFF00"/>
                </a:solidFill>
                <a:effectLst/>
                <a:latin typeface="Bangla" panose="03000603000000000000" pitchFamily="66" charset="0"/>
                <a:cs typeface="Bangla" panose="03000603000000000000" pitchFamily="66" charset="0"/>
              </a:rPr>
              <a:t>ওয়াজিব</a:t>
            </a:r>
            <a:endParaRPr lang="en-US" sz="3200" b="1" i="0" dirty="0">
              <a:solidFill>
                <a:srgbClr val="FFFF00"/>
              </a:solidFill>
              <a:effectLst/>
              <a:latin typeface="Bangla" panose="03000603000000000000" pitchFamily="66" charset="0"/>
              <a:cs typeface="Bangla" panose="03000603000000000000" pitchFamily="66" charset="0"/>
            </a:endParaRPr>
          </a:p>
          <a:p>
            <a:pPr algn="l" rtl="0"/>
            <a:r>
              <a:rPr lang="en-US" sz="3200" b="1" dirty="0" err="1">
                <a:solidFill>
                  <a:schemeClr val="bg2">
                    <a:lumMod val="50000"/>
                    <a:lumOff val="50000"/>
                  </a:schemeClr>
                </a:solidFill>
                <a:latin typeface="Bangla" panose="03000603000000000000" pitchFamily="66" charset="0"/>
                <a:cs typeface="Bangla" panose="03000603000000000000" pitchFamily="66" charset="0"/>
              </a:rPr>
              <a:t>সালাতের</a:t>
            </a:r>
            <a:r>
              <a:rPr lang="as-IN" sz="3200" b="1" i="0" dirty="0">
                <a:solidFill>
                  <a:schemeClr val="bg2">
                    <a:lumMod val="50000"/>
                    <a:lumOff val="50000"/>
                  </a:schemeClr>
                </a:solidFill>
                <a:effectLst/>
                <a:latin typeface="Bangla" panose="03000603000000000000" pitchFamily="66" charset="0"/>
                <a:cs typeface="Bangla" panose="03000603000000000000" pitchFamily="66" charset="0"/>
              </a:rPr>
              <a:t> ওয়াজিব আটটি, সেগুলো হচ্ছে-</a:t>
            </a:r>
          </a:p>
          <a:p>
            <a:pPr algn="l" rtl="0"/>
            <a:r>
              <a:rPr lang="as-IN" sz="3200" b="1" i="0" dirty="0">
                <a:solidFill>
                  <a:schemeClr val="bg2">
                    <a:lumMod val="50000"/>
                    <a:lumOff val="50000"/>
                  </a:schemeClr>
                </a:solidFill>
                <a:effectLst/>
                <a:latin typeface="Bangla" panose="03000603000000000000" pitchFamily="66" charset="0"/>
                <a:cs typeface="Bangla" panose="03000603000000000000" pitchFamily="66" charset="0"/>
              </a:rPr>
              <a:t>১। তাকবীরে তাহরীমা ছাড়া অন্য তাকবীরগুলো বলা।</a:t>
            </a:r>
          </a:p>
          <a:p>
            <a:pPr algn="l" rtl="0"/>
            <a:r>
              <a:rPr lang="as-IN" sz="3200" b="1" i="0" dirty="0">
                <a:solidFill>
                  <a:schemeClr val="bg2">
                    <a:lumMod val="50000"/>
                    <a:lumOff val="50000"/>
                  </a:schemeClr>
                </a:solidFill>
                <a:effectLst/>
                <a:latin typeface="Bangla" panose="03000603000000000000" pitchFamily="66" charset="0"/>
                <a:cs typeface="Bangla" panose="03000603000000000000" pitchFamily="66" charset="0"/>
              </a:rPr>
              <a:t>২। ইমাম ও একাকী নামায আদায়কারীর ‘সামিআল্লাহু লিমান হামিদা’ </a:t>
            </a:r>
            <a:r>
              <a:rPr lang="as-IN" sz="2800" b="1" i="0" dirty="0">
                <a:solidFill>
                  <a:schemeClr val="bg2">
                    <a:lumMod val="50000"/>
                    <a:lumOff val="50000"/>
                  </a:schemeClr>
                </a:solidFill>
                <a:effectLst/>
                <a:latin typeface="Bangla" panose="03000603000000000000" pitchFamily="66" charset="0"/>
                <a:cs typeface="Bangla" panose="03000603000000000000" pitchFamily="66" charset="0"/>
              </a:rPr>
              <a:t>(যারা আল্লাহর প্রশংসা করেছেন আল্লাহ তাদের প্রশংসা শুনেছেন) বলা।</a:t>
            </a:r>
          </a:p>
          <a:p>
            <a:pPr algn="l" rtl="0"/>
            <a:r>
              <a:rPr lang="as-IN" sz="3200" b="1" i="0" dirty="0">
                <a:solidFill>
                  <a:schemeClr val="bg2">
                    <a:lumMod val="50000"/>
                    <a:lumOff val="50000"/>
                  </a:schemeClr>
                </a:solidFill>
                <a:effectLst/>
                <a:latin typeface="Bangla" panose="03000603000000000000" pitchFamily="66" charset="0"/>
                <a:cs typeface="Bangla" panose="03000603000000000000" pitchFamily="66" charset="0"/>
              </a:rPr>
              <a:t>৩। ‘রাব্বা-না লাকাল হামদ’ (হে আমাদের রব্ব! প্রশংসা আপনারই জন্য) বলা।</a:t>
            </a:r>
          </a:p>
          <a:p>
            <a:pPr algn="l" rtl="0"/>
            <a:r>
              <a:rPr lang="as-IN" sz="3200" b="1" i="0" dirty="0">
                <a:solidFill>
                  <a:schemeClr val="bg2">
                    <a:lumMod val="50000"/>
                    <a:lumOff val="50000"/>
                  </a:schemeClr>
                </a:solidFill>
                <a:effectLst/>
                <a:latin typeface="Bangla" panose="03000603000000000000" pitchFamily="66" charset="0"/>
                <a:cs typeface="Bangla" panose="03000603000000000000" pitchFamily="66" charset="0"/>
              </a:rPr>
              <a:t>৪। রুকুতে গিয়ে ‘সুবহানা রাব্বিআল আযিম’ (পবিত্রতা আমার সুমহান রব্বের জন্য) বলা।</a:t>
            </a:r>
          </a:p>
          <a:p>
            <a:pPr algn="l" rtl="0"/>
            <a:r>
              <a:rPr lang="as-IN" sz="3200" b="1" i="0" dirty="0">
                <a:solidFill>
                  <a:schemeClr val="bg2">
                    <a:lumMod val="50000"/>
                    <a:lumOff val="50000"/>
                  </a:schemeClr>
                </a:solidFill>
                <a:effectLst/>
                <a:latin typeface="Bangla" panose="03000603000000000000" pitchFamily="66" charset="0"/>
                <a:cs typeface="Bangla" panose="03000603000000000000" pitchFamily="66" charset="0"/>
              </a:rPr>
              <a:t>৫। সেজদাতে গিয়ে ‘সুবহানা রাব্বিআল আ’লা’ (পবিত্রতা আমার সুউচ্চ রব্বের জন্য) বলা।</a:t>
            </a:r>
          </a:p>
          <a:p>
            <a:pPr algn="l" rtl="0"/>
            <a:r>
              <a:rPr lang="as-IN" sz="3200" b="1" i="0" dirty="0">
                <a:solidFill>
                  <a:schemeClr val="bg2">
                    <a:lumMod val="50000"/>
                    <a:lumOff val="50000"/>
                  </a:schemeClr>
                </a:solidFill>
                <a:effectLst/>
                <a:latin typeface="Bangla" panose="03000603000000000000" pitchFamily="66" charset="0"/>
                <a:cs typeface="Bangla" panose="03000603000000000000" pitchFamily="66" charset="0"/>
              </a:rPr>
              <a:t>৬। দুই সেজদার মাঝখানে ‘রাব্বিগ ফির লি’ (হে আমার রব্ব! আমাকে ক্ষমা করুন) বলা।</a:t>
            </a:r>
          </a:p>
          <a:p>
            <a:pPr algn="l" rtl="0"/>
            <a:r>
              <a:rPr lang="as-IN" sz="3200" b="1" i="0" dirty="0">
                <a:solidFill>
                  <a:schemeClr val="bg2">
                    <a:lumMod val="50000"/>
                    <a:lumOff val="50000"/>
                  </a:schemeClr>
                </a:solidFill>
                <a:effectLst/>
                <a:latin typeface="Bangla" panose="03000603000000000000" pitchFamily="66" charset="0"/>
                <a:cs typeface="Bangla" panose="03000603000000000000" pitchFamily="66" charset="0"/>
              </a:rPr>
              <a:t>৭। প্রথম বৈঠকে তাশাহুদ পড়া।</a:t>
            </a:r>
          </a:p>
          <a:p>
            <a:pPr algn="l" rtl="0"/>
            <a:r>
              <a:rPr lang="as-IN" sz="3200" b="1" i="0" dirty="0">
                <a:solidFill>
                  <a:schemeClr val="bg2">
                    <a:lumMod val="50000"/>
                    <a:lumOff val="50000"/>
                  </a:schemeClr>
                </a:solidFill>
                <a:effectLst/>
                <a:latin typeface="Bangla" panose="03000603000000000000" pitchFamily="66" charset="0"/>
                <a:cs typeface="Bangla" panose="03000603000000000000" pitchFamily="66" charset="0"/>
              </a:rPr>
              <a:t>৮। প্রথম বৈঠক।</a:t>
            </a:r>
            <a:endParaRPr lang="en-US" sz="3200" b="1" i="0" dirty="0">
              <a:solidFill>
                <a:schemeClr val="bg2">
                  <a:lumMod val="50000"/>
                  <a:lumOff val="50000"/>
                </a:schemeClr>
              </a:solidFill>
              <a:effectLst/>
              <a:latin typeface="Bangla" panose="03000603000000000000" pitchFamily="66" charset="0"/>
              <a:cs typeface="Bangla" panose="03000603000000000000" pitchFamily="66" charset="0"/>
            </a:endParaRPr>
          </a:p>
          <a:p>
            <a:pPr algn="l" rtl="0"/>
            <a:r>
              <a:rPr lang="as-IN" sz="2400" b="1" i="0" dirty="0">
                <a:solidFill>
                  <a:srgbClr val="92D050"/>
                </a:solidFill>
                <a:effectLst/>
                <a:latin typeface="Bangla" panose="03000603000000000000" pitchFamily="66" charset="0"/>
                <a:cs typeface="Bangla" panose="03000603000000000000" pitchFamily="66" charset="0"/>
              </a:rPr>
              <a:t>ইচ্ছাকৃতভাবে কোন একটা ওয়াজিব ছেড়ে দিলে সালাত বাতিল হয়ে যায়। আর ভুলে বাদ পড়লে সাহু সিজদা দিতে হয়।</a:t>
            </a:r>
          </a:p>
        </p:txBody>
      </p:sp>
    </p:spTree>
    <p:extLst>
      <p:ext uri="{BB962C8B-B14F-4D97-AF65-F5344CB8AC3E}">
        <p14:creationId xmlns:p14="http://schemas.microsoft.com/office/powerpoint/2010/main" val="29941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543A53-F287-48C6-8D9A-2B243A631D06}"/>
              </a:ext>
            </a:extLst>
          </p:cNvPr>
          <p:cNvSpPr txBox="1"/>
          <p:nvPr/>
        </p:nvSpPr>
        <p:spPr>
          <a:xfrm>
            <a:off x="1" y="-2016426"/>
            <a:ext cx="12100264" cy="8556188"/>
          </a:xfrm>
          <a:prstGeom prst="rect">
            <a:avLst/>
          </a:prstGeom>
          <a:noFill/>
        </p:spPr>
        <p:txBody>
          <a:bodyPr wrap="square">
            <a:spAutoFit/>
          </a:bodyPr>
          <a:lstStyle/>
          <a:p>
            <a:endParaRPr lang="en-US" sz="2000" dirty="0">
              <a:latin typeface="Bangla" panose="03000603000000000000" pitchFamily="66" charset="0"/>
              <a:cs typeface="Bangla" panose="03000603000000000000" pitchFamily="66" charset="0"/>
            </a:endParaRPr>
          </a:p>
          <a:p>
            <a:endParaRPr lang="en-US" sz="2000" dirty="0">
              <a:latin typeface="Bangla" panose="03000603000000000000" pitchFamily="66" charset="0"/>
              <a:cs typeface="Bangla" panose="03000603000000000000" pitchFamily="66" charset="0"/>
            </a:endParaRPr>
          </a:p>
          <a:p>
            <a:endParaRPr lang="en-US" sz="2000" dirty="0">
              <a:latin typeface="Bangla" panose="03000603000000000000" pitchFamily="66" charset="0"/>
              <a:cs typeface="Bangla" panose="03000603000000000000" pitchFamily="66" charset="0"/>
            </a:endParaRPr>
          </a:p>
          <a:p>
            <a:endParaRPr lang="en-US" sz="2000" dirty="0">
              <a:latin typeface="Bangla" panose="03000603000000000000" pitchFamily="66" charset="0"/>
              <a:cs typeface="Bangla" panose="03000603000000000000" pitchFamily="66" charset="0"/>
            </a:endParaRPr>
          </a:p>
          <a:p>
            <a:pPr algn="ctr"/>
            <a:endParaRPr lang="en-US" sz="2800" dirty="0">
              <a:latin typeface="Bangla" panose="03000603000000000000" pitchFamily="66" charset="0"/>
              <a:cs typeface="Bangla" panose="03000603000000000000" pitchFamily="66" charset="0"/>
            </a:endParaRPr>
          </a:p>
          <a:p>
            <a:pPr algn="ctr"/>
            <a:endParaRPr lang="en-US" sz="2800" dirty="0">
              <a:latin typeface="Bangla" panose="03000603000000000000" pitchFamily="66" charset="0"/>
              <a:cs typeface="Bangla" panose="03000603000000000000" pitchFamily="66" charset="0"/>
            </a:endParaRPr>
          </a:p>
          <a:p>
            <a:pPr algn="ctr"/>
            <a:r>
              <a:rPr lang="en-US" sz="2800" dirty="0" err="1">
                <a:latin typeface="Bangla" panose="03000603000000000000" pitchFamily="66" charset="0"/>
                <a:cs typeface="Bangla" panose="03000603000000000000" pitchFamily="66" charset="0"/>
              </a:rPr>
              <a:t>সালাতের</a:t>
            </a:r>
            <a:r>
              <a:rPr lang="as-IN" sz="2800" dirty="0">
                <a:latin typeface="Bangla" panose="03000603000000000000" pitchFamily="66" charset="0"/>
                <a:cs typeface="Bangla" panose="03000603000000000000" pitchFamily="66" charset="0"/>
              </a:rPr>
              <a:t> বাচনিক সুন্নত ১১টি</a:t>
            </a:r>
          </a:p>
          <a:p>
            <a:r>
              <a:rPr lang="en-US" sz="2800" dirty="0" err="1">
                <a:latin typeface="Bangla" panose="03000603000000000000" pitchFamily="66" charset="0"/>
                <a:cs typeface="Bangla" panose="03000603000000000000" pitchFamily="66" charset="0"/>
              </a:rPr>
              <a:t>সালাতের</a:t>
            </a:r>
            <a:r>
              <a:rPr lang="as-IN" sz="2800" dirty="0">
                <a:latin typeface="Bangla" panose="03000603000000000000" pitchFamily="66" charset="0"/>
                <a:cs typeface="Bangla" panose="03000603000000000000" pitchFamily="66" charset="0"/>
              </a:rPr>
              <a:t> বাচনিক সুন্নত ১১টি; সেগুলো হচ্ছে-</a:t>
            </a:r>
          </a:p>
          <a:p>
            <a:r>
              <a:rPr lang="as-IN" sz="2800" dirty="0">
                <a:latin typeface="Bangla" panose="03000603000000000000" pitchFamily="66" charset="0"/>
                <a:cs typeface="Bangla" panose="03000603000000000000" pitchFamily="66" charset="0"/>
              </a:rPr>
              <a:t>১। তাকবীরে তাহরীমার পর </a:t>
            </a:r>
            <a:r>
              <a:rPr lang="en-US" sz="2800" dirty="0" err="1">
                <a:latin typeface="Bangla" panose="03000603000000000000" pitchFamily="66" charset="0"/>
                <a:cs typeface="Bangla" panose="03000603000000000000" pitchFamily="66" charset="0"/>
              </a:rPr>
              <a:t>সানা</a:t>
            </a:r>
            <a:r>
              <a:rPr lang="en-US" sz="2800" dirty="0">
                <a:latin typeface="Bangla" panose="03000603000000000000" pitchFamily="66" charset="0"/>
                <a:cs typeface="Bangla" panose="03000603000000000000" pitchFamily="66" charset="0"/>
              </a:rPr>
              <a:t> </a:t>
            </a:r>
            <a:r>
              <a:rPr lang="en-US" sz="2800" dirty="0" err="1">
                <a:latin typeface="Bangla" panose="03000603000000000000" pitchFamily="66" charset="0"/>
                <a:cs typeface="Bangla" panose="03000603000000000000" pitchFamily="66" charset="0"/>
              </a:rPr>
              <a:t>দু’আ</a:t>
            </a:r>
            <a:r>
              <a:rPr lang="en-US" sz="2800" dirty="0">
                <a:latin typeface="Bangla" panose="03000603000000000000" pitchFamily="66" charset="0"/>
                <a:cs typeface="Bangla" panose="03000603000000000000" pitchFamily="66" charset="0"/>
              </a:rPr>
              <a:t> </a:t>
            </a:r>
            <a:r>
              <a:rPr lang="en-US" sz="2800" dirty="0" err="1">
                <a:latin typeface="Bangla" panose="03000603000000000000" pitchFamily="66" charset="0"/>
                <a:cs typeface="Bangla" panose="03000603000000000000" pitchFamily="66" charset="0"/>
              </a:rPr>
              <a:t>বলা</a:t>
            </a:r>
            <a:r>
              <a:rPr lang="en-US" sz="2800" dirty="0">
                <a:latin typeface="Bangla" panose="03000603000000000000" pitchFamily="66" charset="0"/>
                <a:cs typeface="Bangla" panose="03000603000000000000" pitchFamily="66" charset="0"/>
              </a:rPr>
              <a:t>।(</a:t>
            </a:r>
            <a:r>
              <a:rPr lang="as-IN" sz="1400" dirty="0">
                <a:latin typeface="Bangla" panose="03000603000000000000" pitchFamily="66" charset="0"/>
                <a:cs typeface="Bangla" panose="03000603000000000000" pitchFamily="66" charset="0"/>
              </a:rPr>
              <a:t>‘সুবহানাকাল্লাহুম্মা ওয়া বি হামদিকা, ওয়া তাবারাকাসমুকা ওয়া তাআলা জাদ্দুকা, ওয়া লা ইলাহা গায়রুক’ (অর্থ- হে আল্লাহ! আপনি পাক-পবিত্র, সকল প্রশংসা আপনারই জন্য। আপনার নাম মহিমান্বিত। আপনার মর্যাদা সমুন্নত। আপনি ছাড়া ইবাদতের যোগ্য কোন উপাস্য নেই।) </a:t>
            </a:r>
          </a:p>
          <a:p>
            <a:r>
              <a:rPr lang="as-IN" sz="2800" dirty="0">
                <a:latin typeface="Bangla" panose="03000603000000000000" pitchFamily="66" charset="0"/>
                <a:cs typeface="Bangla" panose="03000603000000000000" pitchFamily="66" charset="0"/>
              </a:rPr>
              <a:t>২। আউযুবিল্লাহ পড়া।</a:t>
            </a:r>
          </a:p>
          <a:p>
            <a:r>
              <a:rPr lang="as-IN" sz="2800" dirty="0">
                <a:latin typeface="Bangla" panose="03000603000000000000" pitchFamily="66" charset="0"/>
                <a:cs typeface="Bangla" panose="03000603000000000000" pitchFamily="66" charset="0"/>
              </a:rPr>
              <a:t>৩। বিসমিল্লাহ পড়া।</a:t>
            </a:r>
          </a:p>
          <a:p>
            <a:r>
              <a:rPr lang="as-IN" sz="2800" dirty="0">
                <a:latin typeface="Bangla" panose="03000603000000000000" pitchFamily="66" charset="0"/>
                <a:cs typeface="Bangla" panose="03000603000000000000" pitchFamily="66" charset="0"/>
              </a:rPr>
              <a:t>৪। ‘আমীন’ বলা।</a:t>
            </a:r>
          </a:p>
          <a:p>
            <a:r>
              <a:rPr lang="as-IN" sz="2800" dirty="0">
                <a:latin typeface="Bangla" panose="03000603000000000000" pitchFamily="66" charset="0"/>
                <a:cs typeface="Bangla" panose="03000603000000000000" pitchFamily="66" charset="0"/>
              </a:rPr>
              <a:t>৫। সূরা ফাতিহার পর অন্য একটি সূরা পড়া।</a:t>
            </a:r>
          </a:p>
          <a:p>
            <a:r>
              <a:rPr lang="as-IN" sz="2800" dirty="0">
                <a:latin typeface="Bangla" panose="03000603000000000000" pitchFamily="66" charset="0"/>
                <a:cs typeface="Bangla" panose="03000603000000000000" pitchFamily="66" charset="0"/>
              </a:rPr>
              <a:t>৬। ইমামের জন্য উচ্চস্বরে ক্বিরাত পড়া।</a:t>
            </a:r>
          </a:p>
          <a:p>
            <a:r>
              <a:rPr lang="as-IN" sz="2000" dirty="0">
                <a:latin typeface="Bangla" panose="03000603000000000000" pitchFamily="66" charset="0"/>
                <a:cs typeface="Bangla" panose="03000603000000000000" pitchFamily="66" charset="0"/>
              </a:rPr>
              <a:t>৭। মোক্তাদি ছাড়া অন্যদের জন্য ‘সামি আল্লাহু লিমান হামিদা’ বলার পর এই দোয়াটি পড়া </a:t>
            </a:r>
            <a:r>
              <a:rPr lang="as-IN" dirty="0">
                <a:latin typeface="Bangla" panose="03000603000000000000" pitchFamily="66" charset="0"/>
                <a:cs typeface="Bangla" panose="03000603000000000000" pitchFamily="66" charset="0"/>
              </a:rPr>
              <a:t>‘মিলআল সামাওয়াতি, ওয়া মিলআল আরযি, ওয়া মিলআ মা শি’তি বাদ’ (অর্থ- হে আল্লাহ! আপনার জন্য ঐ পরিমাণ প্রশংসা যা আসমান ভর্তি করে দেয়, যা জমিন ভর্তি করে দেয় এবং এগুলো ছাড়া অন্য যা কিছু আপনি চান সেটাকে ভর্তি করে দেয়)। [তবে, সঠিক মতানুযায়ী এ দোয়াটি পড়া মোক্তাদির জন্যেও সুন্নত]।</a:t>
            </a:r>
          </a:p>
          <a:p>
            <a:r>
              <a:rPr lang="as-IN" sz="2400" dirty="0">
                <a:latin typeface="Bangla" panose="03000603000000000000" pitchFamily="66" charset="0"/>
                <a:cs typeface="Bangla" panose="03000603000000000000" pitchFamily="66" charset="0"/>
              </a:rPr>
              <a:t>৮। রুকুর তাসবীহ একবার পড়ার পর অতিরিক্ত যতবার পড়া হয়। অর্থাৎ দ্বিতীয়বার, তৃতীয়বার কিংবা আরও যত বেশি বার পড়া হোক না কেন?</a:t>
            </a:r>
          </a:p>
          <a:p>
            <a:r>
              <a:rPr lang="as-IN" sz="2400" dirty="0">
                <a:latin typeface="Bangla" panose="03000603000000000000" pitchFamily="66" charset="0"/>
                <a:cs typeface="Bangla" panose="03000603000000000000" pitchFamily="66" charset="0"/>
              </a:rPr>
              <a:t>৯। সেজদার তাসবীহ একবারের বেশি যতবার পড়া হোক।</a:t>
            </a:r>
          </a:p>
          <a:p>
            <a:r>
              <a:rPr lang="as-IN" sz="2400" dirty="0">
                <a:latin typeface="Bangla" panose="03000603000000000000" pitchFamily="66" charset="0"/>
                <a:cs typeface="Bangla" panose="03000603000000000000" pitchFamily="66" charset="0"/>
              </a:rPr>
              <a:t>১০। দুই সেজদার মাঝখানে একবারের বেশি যতবার ‘রাব্বিগ ফির লি’ পড়া যায়।</a:t>
            </a:r>
          </a:p>
          <a:p>
            <a:r>
              <a:rPr lang="as-IN" sz="2400" dirty="0">
                <a:latin typeface="Bangla" panose="03000603000000000000" pitchFamily="66" charset="0"/>
                <a:cs typeface="Bangla" panose="03000603000000000000" pitchFamily="66" charset="0"/>
              </a:rPr>
              <a:t>১১। শেষ বৈঠকে নবী সাল্লাল্লাহু আলাইহি ওয়া সাল্লাম ও তাঁর পরিবার-পরিজনের ওপর দরুদ পড়া এবং এরপর দোয়া করা।</a:t>
            </a:r>
            <a:endParaRPr lang="en-US" sz="2400" dirty="0">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403264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A1A51A-D330-45C9-A573-BC399E6D1829}"/>
              </a:ext>
            </a:extLst>
          </p:cNvPr>
          <p:cNvSpPr txBox="1"/>
          <p:nvPr/>
        </p:nvSpPr>
        <p:spPr>
          <a:xfrm>
            <a:off x="269631" y="0"/>
            <a:ext cx="11359661" cy="6217087"/>
          </a:xfrm>
          <a:prstGeom prst="rect">
            <a:avLst/>
          </a:prstGeom>
          <a:noFill/>
        </p:spPr>
        <p:txBody>
          <a:bodyPr wrap="square">
            <a:spAutoFit/>
          </a:bodyPr>
          <a:lstStyle/>
          <a:p>
            <a:pPr algn="ctr"/>
            <a:endParaRPr lang="en-US" sz="2000" dirty="0">
              <a:solidFill>
                <a:srgbClr val="FFFF00"/>
              </a:solidFill>
              <a:latin typeface="Bangla" panose="03000603000000000000" pitchFamily="66" charset="0"/>
              <a:cs typeface="Bangla" panose="03000603000000000000" pitchFamily="66" charset="0"/>
            </a:endParaRPr>
          </a:p>
          <a:p>
            <a:pPr algn="ctr"/>
            <a:r>
              <a:rPr lang="as-IN" dirty="0">
                <a:solidFill>
                  <a:srgbClr val="FFFF00"/>
                </a:solidFill>
                <a:latin typeface="Bangla" panose="03000603000000000000" pitchFamily="66" charset="0"/>
                <a:cs typeface="Bangla" panose="03000603000000000000" pitchFamily="66" charset="0"/>
              </a:rPr>
              <a:t>কর্মকেন্দ্রিক সুন্নতসমূহ</a:t>
            </a:r>
          </a:p>
          <a:p>
            <a:r>
              <a:rPr lang="as-IN" dirty="0">
                <a:latin typeface="Bangla" panose="03000603000000000000" pitchFamily="66" charset="0"/>
                <a:cs typeface="Bangla" panose="03000603000000000000" pitchFamily="66" charset="0"/>
              </a:rPr>
              <a:t>১। তাকবীরে তাহরীমার সময় হাতদ্বয় উত্তোলন করা।</a:t>
            </a:r>
          </a:p>
          <a:p>
            <a:r>
              <a:rPr lang="as-IN" dirty="0">
                <a:latin typeface="Bangla" panose="03000603000000000000" pitchFamily="66" charset="0"/>
                <a:cs typeface="Bangla" panose="03000603000000000000" pitchFamily="66" charset="0"/>
              </a:rPr>
              <a:t>২। রুকুর সময় হাতদ্বয় উত্তোলন করা।</a:t>
            </a:r>
          </a:p>
          <a:p>
            <a:r>
              <a:rPr lang="as-IN" dirty="0">
                <a:latin typeface="Bangla" panose="03000603000000000000" pitchFamily="66" charset="0"/>
                <a:cs typeface="Bangla" panose="03000603000000000000" pitchFamily="66" charset="0"/>
              </a:rPr>
              <a:t>৩। রুকু থেকে উঠার সময় হাতদ্বয় উত্তোলন করা।</a:t>
            </a:r>
          </a:p>
          <a:p>
            <a:r>
              <a:rPr lang="as-IN" dirty="0">
                <a:latin typeface="Bangla" panose="03000603000000000000" pitchFamily="66" charset="0"/>
                <a:cs typeface="Bangla" panose="03000603000000000000" pitchFamily="66" charset="0"/>
              </a:rPr>
              <a:t>৪। হাত উঠিয়ে সাথে সাথে নামিয়ে ফেলা।</a:t>
            </a:r>
          </a:p>
          <a:p>
            <a:r>
              <a:rPr lang="as-IN" dirty="0">
                <a:latin typeface="Bangla" panose="03000603000000000000" pitchFamily="66" charset="0"/>
                <a:cs typeface="Bangla" panose="03000603000000000000" pitchFamily="66" charset="0"/>
              </a:rPr>
              <a:t>৫। বাম হাতের ওপর ডান হাত রাখা।</a:t>
            </a:r>
          </a:p>
          <a:p>
            <a:r>
              <a:rPr lang="as-IN" dirty="0">
                <a:latin typeface="Bangla" panose="03000603000000000000" pitchFamily="66" charset="0"/>
                <a:cs typeface="Bangla" panose="03000603000000000000" pitchFamily="66" charset="0"/>
              </a:rPr>
              <a:t>৬। সেজদার স্থানের দিকে দৃষ্টি নিবদ্ধ রাখা।</a:t>
            </a:r>
          </a:p>
          <a:p>
            <a:r>
              <a:rPr lang="as-IN" dirty="0">
                <a:latin typeface="Bangla" panose="03000603000000000000" pitchFamily="66" charset="0"/>
                <a:cs typeface="Bangla" panose="03000603000000000000" pitchFamily="66" charset="0"/>
              </a:rPr>
              <a:t>৭। দাঁড়ানো অবস্থায় দুই পায়ের মাঝখানে খালি রাখা।</a:t>
            </a:r>
          </a:p>
          <a:p>
            <a:r>
              <a:rPr lang="as-IN" dirty="0">
                <a:latin typeface="Bangla" panose="03000603000000000000" pitchFamily="66" charset="0"/>
                <a:cs typeface="Bangla" panose="03000603000000000000" pitchFamily="66" charset="0"/>
              </a:rPr>
              <a:t>৮। রুকু অবস্থায় হাতের আঙ্গুলগুলো ফাঁকা রেখে দুই হাত দিয়ে হাঁটু আঁকড়ে ধরা, পিঠ প্রসারিত রাখা এবং পিঠ ও মাথা এক বরাবরে রাখা।</a:t>
            </a:r>
          </a:p>
          <a:p>
            <a:r>
              <a:rPr lang="as-IN" dirty="0">
                <a:latin typeface="Bangla" panose="03000603000000000000" pitchFamily="66" charset="0"/>
                <a:cs typeface="Bangla" panose="03000603000000000000" pitchFamily="66" charset="0"/>
              </a:rPr>
              <a:t>৯। সেজদা অবস্থায় হাঁটুদ্বয় ছাড়া সেজদার অন্য অঙ্গগুলোকে ভূমির সাথে সেঁটে রাখা।</a:t>
            </a:r>
          </a:p>
          <a:p>
            <a:r>
              <a:rPr lang="as-IN" dirty="0">
                <a:latin typeface="Bangla" panose="03000603000000000000" pitchFamily="66" charset="0"/>
                <a:cs typeface="Bangla" panose="03000603000000000000" pitchFamily="66" charset="0"/>
              </a:rPr>
              <a:t>১০। দুই পার্শ্ব থেকে হাতের বাহুদ্বয়, দুই উরু থেকে পেট, দুই উরু থেকে পায়ের গোছা ফাঁকা করে রাখা। দুই হাঁটুর একটি অপরটি থেকে দূরে রাখা। দুই পা খাড়া </a:t>
            </a:r>
            <a:r>
              <a:rPr lang="en-US" dirty="0">
                <a:latin typeface="Bangla" panose="03000603000000000000" pitchFamily="66" charset="0"/>
                <a:cs typeface="Bangla" panose="03000603000000000000" pitchFamily="66" charset="0"/>
              </a:rPr>
              <a:t> </a:t>
            </a:r>
            <a:r>
              <a:rPr lang="as-IN" dirty="0">
                <a:latin typeface="Bangla" panose="03000603000000000000" pitchFamily="66" charset="0"/>
                <a:cs typeface="Bangla" panose="03000603000000000000" pitchFamily="66" charset="0"/>
              </a:rPr>
              <a:t>করে রাখা। পায়ের আঙ্গুলগুলো ফাঁকা করে ভূমির ওপর রাখা। দুই হাত কাঁধ বরাবর রেখে আঙ্গুলগুলো একটি অপরটির সাথে মিলিয়ে জমিনের ওপর </a:t>
            </a:r>
            <a:endParaRPr lang="en-US" dirty="0">
              <a:latin typeface="Bangla" panose="03000603000000000000" pitchFamily="66" charset="0"/>
              <a:cs typeface="Bangla" panose="03000603000000000000" pitchFamily="66" charset="0"/>
            </a:endParaRPr>
          </a:p>
          <a:p>
            <a:r>
              <a:rPr lang="en-US" dirty="0">
                <a:latin typeface="Bangla" panose="03000603000000000000" pitchFamily="66" charset="0"/>
                <a:cs typeface="Bangla" panose="03000603000000000000" pitchFamily="66" charset="0"/>
              </a:rPr>
              <a:t>  </a:t>
            </a:r>
            <a:r>
              <a:rPr lang="as-IN" dirty="0">
                <a:latin typeface="Bangla" panose="03000603000000000000" pitchFamily="66" charset="0"/>
                <a:cs typeface="Bangla" panose="03000603000000000000" pitchFamily="66" charset="0"/>
              </a:rPr>
              <a:t>বিছিয়ে রাখা।</a:t>
            </a:r>
          </a:p>
          <a:p>
            <a:r>
              <a:rPr lang="as-IN" dirty="0">
                <a:latin typeface="Bangla" panose="03000603000000000000" pitchFamily="66" charset="0"/>
                <a:cs typeface="Bangla" panose="03000603000000000000" pitchFamily="66" charset="0"/>
              </a:rPr>
              <a:t>১১। দুই সেজদার মাঝখানে ও প্রথম বৈঠকের সময় পায়ের পাতার ওপর বসা। আর দ্বিতীয় বৈঠকের সময় পাছার ওপর বসা।</a:t>
            </a:r>
          </a:p>
          <a:p>
            <a:r>
              <a:rPr lang="as-IN" dirty="0">
                <a:latin typeface="Bangla" panose="03000603000000000000" pitchFamily="66" charset="0"/>
                <a:cs typeface="Bangla" panose="03000603000000000000" pitchFamily="66" charset="0"/>
              </a:rPr>
              <a:t>১২। দুই সেজদার মাঝখানে বসার সময় উরুর ওপর হাতের তালু বিছিয়ে রাখা, হাতের আঙ্গুলগুলো মিলিয়ে রাখা। তাশাহুদের বৈঠকের সময়েও একই পদ্ধতিতে রাখা। তবে, তাশাহুদের সময় কনিষ্ঠা ও অনামিকা আঙ্গুল গুটিয়ে রাখা, মধ্যমা ও বৃদ্ধা অঙ্গুলি দিয়ে বৃত্তাকার আকৃতি তৈরী করা এবং তর্জনী অঙ্গুলি দিয়ে ‘আল্লাহকে স্মরণ’ করার সময় ইশারা করা।</a:t>
            </a:r>
          </a:p>
          <a:p>
            <a:r>
              <a:rPr lang="as-IN" dirty="0">
                <a:latin typeface="Bangla" panose="03000603000000000000" pitchFamily="66" charset="0"/>
                <a:cs typeface="Bangla" panose="03000603000000000000" pitchFamily="66" charset="0"/>
              </a:rPr>
              <a:t>১৩। সালাম দেয়ার সময় ডান দিকে ও বাম দিকে ফিরে তাকানো।</a:t>
            </a:r>
          </a:p>
          <a:p>
            <a:endParaRPr lang="as-IN" dirty="0">
              <a:latin typeface="Bangla" panose="03000603000000000000" pitchFamily="66" charset="0"/>
              <a:cs typeface="Bangla" panose="03000603000000000000" pitchFamily="66" charset="0"/>
            </a:endParaRPr>
          </a:p>
          <a:p>
            <a:r>
              <a:rPr lang="as-IN" dirty="0">
                <a:latin typeface="Bangla" panose="03000603000000000000" pitchFamily="66" charset="0"/>
                <a:cs typeface="Bangla" panose="03000603000000000000" pitchFamily="66" charset="0"/>
              </a:rPr>
              <a:t>উল্লেখিত এ সুন্নতগুলোর কোন কোনটির ব্যাপারে ফিকাহবিদগণের মতানৈক্য রয়েছে। উল্লেখিত কোন কোন ওয়াজিব কোন কোন ফিকাহবিদের কাছে সুন্নত। ফিকাহ’র গ্রন্থগুলোতে এ সম্পর্কে বিস্তারিত আলোচনা রয়েছে।</a:t>
            </a:r>
            <a:endParaRPr lang="en-US" dirty="0">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073227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7223AF-E82E-4B49-B76B-B5BB54FD7D00}"/>
              </a:ext>
            </a:extLst>
          </p:cNvPr>
          <p:cNvSpPr txBox="1"/>
          <p:nvPr/>
        </p:nvSpPr>
        <p:spPr>
          <a:xfrm>
            <a:off x="97654" y="0"/>
            <a:ext cx="11691892" cy="6237798"/>
          </a:xfrm>
          <a:prstGeom prst="rect">
            <a:avLst/>
          </a:prstGeom>
          <a:noFill/>
        </p:spPr>
        <p:txBody>
          <a:bodyPr wrap="square">
            <a:spAutoFit/>
          </a:bodyPr>
          <a:lstStyle/>
          <a:p>
            <a:pPr marL="0" marR="0" algn="ctr">
              <a:lnSpc>
                <a:spcPct val="107000"/>
              </a:lnSpc>
              <a:spcBef>
                <a:spcPts val="0"/>
              </a:spcBef>
              <a:spcAft>
                <a:spcPts val="800"/>
              </a:spcAft>
            </a:pPr>
            <a:r>
              <a:rPr lang="en-US" sz="2000" dirty="0" err="1">
                <a:effectLst/>
                <a:latin typeface="Kalpurush" panose="02000600000000000000" pitchFamily="2" charset="0"/>
                <a:ea typeface="Calibri" panose="020F0502020204030204" pitchFamily="34" charset="0"/>
                <a:cs typeface="Times New Roman" panose="02020603050405020304" pitchFamily="18" charset="0"/>
              </a:rPr>
              <a:t>সালাত</a:t>
            </a:r>
            <a:r>
              <a:rPr lang="en-US" sz="2000" dirty="0">
                <a:effectLst/>
                <a:latin typeface="Kalpurush" panose="02000600000000000000" pitchFamily="2" charset="0"/>
                <a:ea typeface="Calibri" panose="020F0502020204030204" pitchFamily="34" charset="0"/>
                <a:cs typeface="Times New Roman" panose="02020603050405020304" pitchFamily="18" charset="0"/>
              </a:rPr>
              <a:t> </a:t>
            </a:r>
            <a:r>
              <a:rPr lang="en-US" sz="2000" dirty="0" err="1">
                <a:effectLst/>
                <a:latin typeface="Kalpurush" panose="02000600000000000000" pitchFamily="2" charset="0"/>
                <a:ea typeface="Calibri" panose="020F0502020204030204" pitchFamily="34" charset="0"/>
                <a:cs typeface="Times New Roman" panose="02020603050405020304" pitchFamily="18" charset="0"/>
              </a:rPr>
              <a:t>ভংগের</a:t>
            </a:r>
            <a:r>
              <a:rPr lang="en-US" sz="2000" dirty="0">
                <a:effectLst/>
                <a:latin typeface="Kalpurush" panose="02000600000000000000" pitchFamily="2" charset="0"/>
                <a:ea typeface="Calibri" panose="020F0502020204030204" pitchFamily="34" charset="0"/>
                <a:cs typeface="Times New Roman" panose="02020603050405020304" pitchFamily="18" charset="0"/>
              </a:rPr>
              <a:t> </a:t>
            </a:r>
            <a:r>
              <a:rPr lang="en-US" sz="2000" dirty="0" err="1">
                <a:effectLst/>
                <a:latin typeface="Kalpurush" panose="02000600000000000000" pitchFamily="2" charset="0"/>
                <a:ea typeface="Calibri" panose="020F0502020204030204" pitchFamily="34" charset="0"/>
                <a:cs typeface="Times New Roman" panose="02020603050405020304" pitchFamily="18" charset="0"/>
              </a:rPr>
              <a:t>কারন</a:t>
            </a:r>
            <a:r>
              <a:rPr lang="en-US" sz="2000" dirty="0">
                <a:effectLst/>
                <a:latin typeface="Kalpurush" panose="02000600000000000000" pitchFamily="2" charset="0"/>
                <a:ea typeface="Calibri" panose="020F0502020204030204" pitchFamily="34" charset="0"/>
                <a:cs typeface="Times New Roman" panose="02020603050405020304" pitchFamily="18" charset="0"/>
              </a:rPr>
              <a:t> </a:t>
            </a:r>
            <a:r>
              <a:rPr lang="en-US" sz="2000" dirty="0" err="1">
                <a:effectLst/>
                <a:latin typeface="Kalpurush" panose="02000600000000000000" pitchFamily="2" charset="0"/>
                <a:ea typeface="Calibri" panose="020F0502020204030204" pitchFamily="34" charset="0"/>
                <a:cs typeface="Times New Roman" panose="02020603050405020304" pitchFamily="18" charset="0"/>
              </a:rPr>
              <a:t>সমূহ</a:t>
            </a:r>
            <a:endParaRPr lang="en-US" sz="2000" dirty="0">
              <a:effectLst/>
              <a:latin typeface="Kalpurush" panose="020006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latin typeface="Kalpurush" panose="020006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Kalpurush" panose="02000600000000000000" pitchFamily="2" charset="0"/>
                <a:ea typeface="Calibri" panose="020F0502020204030204" pitchFamily="34" charset="0"/>
                <a:cs typeface="Times New Roman" panose="02020603050405020304" pitchFamily="18" charset="0"/>
              </a:rPr>
              <a:t>যে</a:t>
            </a:r>
            <a:r>
              <a:rPr lang="en-US" sz="1800" dirty="0">
                <a:effectLst/>
                <a:latin typeface="Kalpurush" panose="02000600000000000000" pitchFamily="2" charset="0"/>
                <a:ea typeface="Calibri" panose="020F0502020204030204" pitchFamily="34" charset="0"/>
                <a:cs typeface="Times New Roman" panose="02020603050405020304" pitchFamily="18" charset="0"/>
              </a:rPr>
              <a:t>  </a:t>
            </a:r>
            <a:r>
              <a:rPr lang="en-US" sz="1800" dirty="0" err="1">
                <a:effectLst/>
                <a:latin typeface="Kalpurush" panose="02000600000000000000" pitchFamily="2" charset="0"/>
                <a:ea typeface="Calibri" panose="020F0502020204030204" pitchFamily="34" charset="0"/>
                <a:cs typeface="Times New Roman" panose="02020603050405020304" pitchFamily="18" charset="0"/>
              </a:rPr>
              <a:t>কাজ</a:t>
            </a:r>
            <a:r>
              <a:rPr lang="en-US" sz="1800" dirty="0">
                <a:effectLst/>
                <a:latin typeface="Kalpurush" panose="02000600000000000000" pitchFamily="2" charset="0"/>
                <a:ea typeface="Calibri" panose="020F0502020204030204" pitchFamily="34" charset="0"/>
                <a:cs typeface="Times New Roman" panose="02020603050405020304" pitchFamily="18" charset="0"/>
              </a:rPr>
              <a:t> </a:t>
            </a:r>
            <a:r>
              <a:rPr lang="en-US" sz="1800" dirty="0" err="1">
                <a:effectLst/>
                <a:latin typeface="Kalpurush" panose="02000600000000000000" pitchFamily="2" charset="0"/>
                <a:ea typeface="Calibri" panose="020F0502020204030204" pitchFamily="34" charset="0"/>
                <a:cs typeface="Times New Roman" panose="02020603050405020304" pitchFamily="18" charset="0"/>
              </a:rPr>
              <a:t>করলে</a:t>
            </a:r>
            <a:r>
              <a:rPr lang="en-US" sz="1800" dirty="0">
                <a:effectLst/>
                <a:latin typeface="Kalpurush" panose="02000600000000000000" pitchFamily="2" charset="0"/>
                <a:ea typeface="Calibri" panose="020F0502020204030204" pitchFamily="34" charset="0"/>
                <a:cs typeface="Times New Roman" panose="02020603050405020304" pitchFamily="18" charset="0"/>
              </a:rPr>
              <a:t> </a:t>
            </a:r>
            <a:r>
              <a:rPr lang="en-US" sz="1800" dirty="0" err="1">
                <a:effectLst/>
                <a:latin typeface="Kalpurush" panose="02000600000000000000" pitchFamily="2" charset="0"/>
                <a:ea typeface="Calibri" panose="020F0502020204030204" pitchFamily="34" charset="0"/>
                <a:cs typeface="Times New Roman" panose="02020603050405020304" pitchFamily="18" charset="0"/>
              </a:rPr>
              <a:t>সালাত</a:t>
            </a:r>
            <a:r>
              <a:rPr lang="en-US" sz="1800" dirty="0">
                <a:effectLst/>
                <a:latin typeface="Kalpurush" panose="02000600000000000000" pitchFamily="2" charset="0"/>
                <a:ea typeface="Calibri" panose="020F0502020204030204" pitchFamily="34" charset="0"/>
                <a:cs typeface="Times New Roman" panose="02020603050405020304" pitchFamily="18" charset="0"/>
              </a:rPr>
              <a:t> </a:t>
            </a:r>
            <a:r>
              <a:rPr lang="en-US" sz="1800" dirty="0" err="1">
                <a:effectLst/>
                <a:latin typeface="Kalpurush" panose="02000600000000000000" pitchFamily="2" charset="0"/>
                <a:ea typeface="Calibri" panose="020F0502020204030204" pitchFamily="34" charset="0"/>
                <a:cs typeface="Times New Roman" panose="02020603050405020304" pitchFamily="18" charset="0"/>
              </a:rPr>
              <a:t>ভঙ্গ</a:t>
            </a:r>
            <a:r>
              <a:rPr lang="en-US" sz="1800" dirty="0">
                <a:effectLst/>
                <a:latin typeface="Kalpurush" panose="02000600000000000000" pitchFamily="2" charset="0"/>
                <a:ea typeface="Calibri" panose="020F0502020204030204" pitchFamily="34" charset="0"/>
                <a:cs typeface="Times New Roman" panose="02020603050405020304" pitchFamily="18" charset="0"/>
              </a:rPr>
              <a:t> </a:t>
            </a:r>
            <a:r>
              <a:rPr lang="en-US" sz="1800" dirty="0" err="1">
                <a:effectLst/>
                <a:latin typeface="Kalpurush" panose="02000600000000000000" pitchFamily="2" charset="0"/>
                <a:ea typeface="Calibri" panose="020F0502020204030204" pitchFamily="34" charset="0"/>
                <a:cs typeface="Times New Roman" panose="02020603050405020304" pitchFamily="18" charset="0"/>
              </a:rPr>
              <a:t>হয়ে</a:t>
            </a:r>
            <a:r>
              <a:rPr lang="en-US" sz="1800" dirty="0">
                <a:effectLst/>
                <a:latin typeface="Kalpurush" panose="02000600000000000000" pitchFamily="2" charset="0"/>
                <a:ea typeface="Calibri" panose="020F0502020204030204" pitchFamily="34" charset="0"/>
                <a:cs typeface="Times New Roman" panose="02020603050405020304" pitchFamily="18" charset="0"/>
              </a:rPr>
              <a:t> </a:t>
            </a:r>
            <a:r>
              <a:rPr lang="en-US" sz="1800" dirty="0" err="1">
                <a:effectLst/>
                <a:latin typeface="Kalpurush" panose="02000600000000000000" pitchFamily="2" charset="0"/>
                <a:ea typeface="Calibri" panose="020F0502020204030204" pitchFamily="34" charset="0"/>
                <a:cs typeface="Times New Roman" panose="02020603050405020304" pitchFamily="18" charset="0"/>
              </a:rPr>
              <a:t>যায়</a:t>
            </a:r>
            <a:r>
              <a:rPr lang="en-US" sz="1800" dirty="0">
                <a:effectLst/>
                <a:latin typeface="Kalpurush" panose="02000600000000000000" pitchFamily="2" charset="0"/>
                <a:ea typeface="Calibri" panose="020F0502020204030204" pitchFamily="34" charset="0"/>
                <a:cs typeface="Times New Roman" panose="02020603050405020304" pitchFamily="18" charset="0"/>
              </a:rPr>
              <a:t>। </a:t>
            </a:r>
            <a:r>
              <a:rPr lang="en-US" sz="1800" dirty="0" err="1">
                <a:effectLst/>
                <a:latin typeface="Kalpurush" panose="02000600000000000000" pitchFamily="2" charset="0"/>
                <a:ea typeface="Calibri" panose="020F0502020204030204" pitchFamily="34" charset="0"/>
                <a:cs typeface="Times New Roman" panose="02020603050405020304" pitchFamily="18" charset="0"/>
              </a:rPr>
              <a:t>পরে</a:t>
            </a:r>
            <a:r>
              <a:rPr lang="en-US" sz="1800" dirty="0">
                <a:effectLst/>
                <a:latin typeface="Kalpurush" panose="02000600000000000000" pitchFamily="2" charset="0"/>
                <a:ea typeface="Calibri" panose="020F0502020204030204" pitchFamily="34" charset="0"/>
                <a:cs typeface="Times New Roman" panose="02020603050405020304" pitchFamily="18" charset="0"/>
              </a:rPr>
              <a:t> এ </a:t>
            </a:r>
            <a:r>
              <a:rPr lang="en-US" sz="1800" dirty="0" err="1">
                <a:effectLst/>
                <a:latin typeface="Kalpurush" panose="02000600000000000000" pitchFamily="2" charset="0"/>
                <a:ea typeface="Calibri" panose="020F0502020204030204" pitchFamily="34" charset="0"/>
                <a:cs typeface="Times New Roman" panose="02020603050405020304" pitchFamily="18" charset="0"/>
              </a:rPr>
              <a:t>সালাত</a:t>
            </a:r>
            <a:r>
              <a:rPr lang="en-US" sz="1800" dirty="0">
                <a:effectLst/>
                <a:latin typeface="Kalpurush" panose="02000600000000000000" pitchFamily="2" charset="0"/>
                <a:ea typeface="Calibri" panose="020F0502020204030204" pitchFamily="34" charset="0"/>
                <a:cs typeface="Times New Roman" panose="02020603050405020304" pitchFamily="18" charset="0"/>
              </a:rPr>
              <a:t> </a:t>
            </a:r>
            <a:r>
              <a:rPr lang="en-US" sz="1800" dirty="0" err="1">
                <a:effectLst/>
                <a:latin typeface="Kalpurush" panose="02000600000000000000" pitchFamily="2" charset="0"/>
                <a:ea typeface="Calibri" panose="020F0502020204030204" pitchFamily="34" charset="0"/>
                <a:cs typeface="Times New Roman" panose="02020603050405020304" pitchFamily="18" charset="0"/>
              </a:rPr>
              <a:t>আবার</a:t>
            </a:r>
            <a:r>
              <a:rPr lang="en-US" sz="1800" dirty="0">
                <a:effectLst/>
                <a:latin typeface="Kalpurush" panose="02000600000000000000" pitchFamily="2" charset="0"/>
                <a:ea typeface="Calibri" panose="020F0502020204030204" pitchFamily="34" charset="0"/>
                <a:cs typeface="Times New Roman" panose="02020603050405020304" pitchFamily="18" charset="0"/>
              </a:rPr>
              <a:t> </a:t>
            </a:r>
            <a:r>
              <a:rPr lang="en-US" sz="1800" dirty="0" err="1">
                <a:effectLst/>
                <a:latin typeface="Kalpurush" panose="02000600000000000000" pitchFamily="2" charset="0"/>
                <a:ea typeface="Calibri" panose="020F0502020204030204" pitchFamily="34" charset="0"/>
                <a:cs typeface="Times New Roman" panose="02020603050405020304" pitchFamily="18" charset="0"/>
              </a:rPr>
              <a:t>আদায়</a:t>
            </a:r>
            <a:r>
              <a:rPr lang="en-US" sz="1800" dirty="0">
                <a:effectLst/>
                <a:latin typeface="Kalpurush" panose="02000600000000000000" pitchFamily="2" charset="0"/>
                <a:ea typeface="Calibri" panose="020F0502020204030204" pitchFamily="34" charset="0"/>
                <a:cs typeface="Times New Roman" panose="02020603050405020304" pitchFamily="18" charset="0"/>
              </a:rPr>
              <a:t> </a:t>
            </a:r>
            <a:r>
              <a:rPr lang="en-US" sz="1800" dirty="0" err="1">
                <a:effectLst/>
                <a:latin typeface="Kalpurush" panose="02000600000000000000" pitchFamily="2" charset="0"/>
                <a:ea typeface="Calibri" panose="020F0502020204030204" pitchFamily="34" charset="0"/>
                <a:cs typeface="Times New Roman" panose="02020603050405020304" pitchFamily="18" charset="0"/>
              </a:rPr>
              <a:t>করতে</a:t>
            </a:r>
            <a:r>
              <a:rPr lang="en-US" sz="1800" dirty="0">
                <a:effectLst/>
                <a:latin typeface="Kalpurush" panose="02000600000000000000" pitchFamily="2" charset="0"/>
                <a:ea typeface="Calibri" panose="020F0502020204030204" pitchFamily="34" charset="0"/>
                <a:cs typeface="Times New Roman" panose="02020603050405020304" pitchFamily="18" charset="0"/>
              </a:rPr>
              <a:t> </a:t>
            </a:r>
            <a:r>
              <a:rPr lang="en-US" sz="1800" dirty="0" err="1">
                <a:effectLst/>
                <a:latin typeface="Kalpurush" panose="02000600000000000000" pitchFamily="2" charset="0"/>
                <a:ea typeface="Calibri" panose="020F0502020204030204" pitchFamily="34" charset="0"/>
                <a:cs typeface="Times New Roman" panose="02020603050405020304" pitchFamily="18" charset="0"/>
              </a:rPr>
              <a:t>হয়</a:t>
            </a:r>
            <a:r>
              <a:rPr lang="en-US" sz="1800" dirty="0">
                <a:effectLst/>
                <a:latin typeface="Kalpurush" panose="02000600000000000000" pitchFamily="2" charset="0"/>
                <a:ea typeface="Calibri" panose="020F0502020204030204" pitchFamily="34" charset="0"/>
                <a:cs typeface="Times New Roman" panose="02020603050405020304" pitchFamily="18" charset="0"/>
              </a:rPr>
              <a:t>। </a:t>
            </a:r>
            <a:r>
              <a:rPr lang="en-US" sz="1800" dirty="0" err="1">
                <a:effectLst/>
                <a:latin typeface="Kalpurush" panose="02000600000000000000" pitchFamily="2" charset="0"/>
                <a:ea typeface="Calibri" panose="020F0502020204030204" pitchFamily="34" charset="0"/>
                <a:cs typeface="Times New Roman" panose="02020603050405020304" pitchFamily="18" charset="0"/>
              </a:rPr>
              <a:t>আর</a:t>
            </a:r>
            <a:r>
              <a:rPr lang="en-US" sz="1800" dirty="0">
                <a:effectLst/>
                <a:latin typeface="Kalpurush" panose="02000600000000000000" pitchFamily="2" charset="0"/>
                <a:ea typeface="Calibri" panose="020F0502020204030204" pitchFamily="34" charset="0"/>
                <a:cs typeface="Times New Roman" panose="02020603050405020304" pitchFamily="18" charset="0"/>
              </a:rPr>
              <a:t> </a:t>
            </a:r>
            <a:r>
              <a:rPr lang="en-US" sz="1800" dirty="0" err="1">
                <a:effectLst/>
                <a:latin typeface="Kalpurush" panose="02000600000000000000" pitchFamily="2" charset="0"/>
                <a:ea typeface="Calibri" panose="020F0502020204030204" pitchFamily="34" charset="0"/>
                <a:cs typeface="Times New Roman" panose="02020603050405020304" pitchFamily="18" charset="0"/>
              </a:rPr>
              <a:t>তা</a:t>
            </a:r>
            <a:r>
              <a:rPr lang="en-US" sz="1800" dirty="0">
                <a:effectLst/>
                <a:latin typeface="Kalpurush" panose="02000600000000000000" pitchFamily="2" charset="0"/>
                <a:ea typeface="Calibri" panose="020F0502020204030204" pitchFamily="34" charset="0"/>
                <a:cs typeface="Times New Roman" panose="02020603050405020304" pitchFamily="18" charset="0"/>
              </a:rPr>
              <a:t> </a:t>
            </a:r>
            <a:r>
              <a:rPr lang="en-US" sz="1800" dirty="0" err="1">
                <a:effectLst/>
                <a:latin typeface="Kalpurush" panose="02000600000000000000" pitchFamily="2" charset="0"/>
                <a:ea typeface="Calibri" panose="020F0502020204030204" pitchFamily="34" charset="0"/>
                <a:cs typeface="Times New Roman" panose="02020603050405020304" pitchFamily="18" charset="0"/>
              </a:rPr>
              <a:t>হলো</a:t>
            </a:r>
            <a:r>
              <a:rPr lang="en-US" sz="1800" dirty="0">
                <a:effectLst/>
                <a:latin typeface="Kalpurush" panose="02000600000000000000" pitchFamily="2" charset="0"/>
                <a:ea typeface="Calibri" panose="020F0502020204030204" pitchFamily="34" charset="0"/>
                <a:cs typeface="Times New Roman" panose="02020603050405020304" pitchFamily="18" charset="0"/>
              </a:rPr>
              <a:t>:</a:t>
            </a:r>
            <a:br>
              <a:rPr lang="en-US" sz="1800" dirty="0">
                <a:effectLst/>
                <a:latin typeface="Kalpurush" panose="02000600000000000000" pitchFamily="2" charset="0"/>
                <a:ea typeface="Calibri" panose="020F0502020204030204" pitchFamily="34" charset="0"/>
                <a:cs typeface="Times New Roman" panose="02020603050405020304" pitchFamily="18" charset="0"/>
              </a:rPr>
            </a:br>
            <a:br>
              <a:rPr lang="en-US" sz="1800" dirty="0">
                <a:effectLst/>
                <a:latin typeface="Kalpurush" panose="02000600000000000000" pitchFamily="2" charset="0"/>
                <a:ea typeface="Calibri" panose="020F0502020204030204" pitchFamily="34" charset="0"/>
                <a:cs typeface="Times New Roman" panose="02020603050405020304" pitchFamily="18" charset="0"/>
              </a:rPr>
            </a:br>
            <a:r>
              <a:rPr lang="en-US" sz="2400" dirty="0">
                <a:effectLst/>
                <a:latin typeface="Bangla" panose="03000603000000000000" pitchFamily="66" charset="0"/>
                <a:ea typeface="Calibri" panose="020F0502020204030204" pitchFamily="34" charset="0"/>
                <a:cs typeface="Bangla" panose="03000603000000000000" pitchFamily="66" charset="0"/>
              </a:rPr>
              <a:t>১. </a:t>
            </a:r>
            <a:r>
              <a:rPr lang="en-US" sz="2400" dirty="0" err="1">
                <a:effectLst/>
                <a:latin typeface="Bangla" panose="03000603000000000000" pitchFamily="66" charset="0"/>
                <a:ea typeface="Calibri" panose="020F0502020204030204" pitchFamily="34" charset="0"/>
                <a:cs typeface="Bangla" panose="03000603000000000000" pitchFamily="66" charset="0"/>
              </a:rPr>
              <a:t>সালাতের</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শর্ত</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ভঙ্গকারী</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কোন</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কাজ</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করা</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যেমন</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পবিত্রতা</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নষ্ট</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হওয়া</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সতর</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খুলে</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যাওয়া</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সালাতে</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কিবলা</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পরিবর্তন</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করে</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ফেলা</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ইত্যাদি</a:t>
            </a:r>
            <a:r>
              <a:rPr lang="en-US" sz="2400" dirty="0">
                <a:effectLst/>
                <a:latin typeface="Bangla" panose="03000603000000000000" pitchFamily="66" charset="0"/>
                <a:ea typeface="Calibri" panose="020F0502020204030204" pitchFamily="34" charset="0"/>
                <a:cs typeface="Bangla" panose="03000603000000000000" pitchFamily="66" charset="0"/>
              </a:rPr>
              <a:t>।</a:t>
            </a:r>
            <a:br>
              <a:rPr lang="en-US" sz="2400" dirty="0">
                <a:effectLst/>
                <a:latin typeface="Bangla" panose="03000603000000000000" pitchFamily="66" charset="0"/>
                <a:ea typeface="Calibri" panose="020F0502020204030204" pitchFamily="34" charset="0"/>
                <a:cs typeface="Bangla" panose="03000603000000000000" pitchFamily="66" charset="0"/>
              </a:rPr>
            </a:br>
            <a:r>
              <a:rPr lang="en-US" sz="2400" dirty="0">
                <a:effectLst/>
                <a:latin typeface="Bangla" panose="03000603000000000000" pitchFamily="66" charset="0"/>
                <a:ea typeface="Calibri" panose="020F0502020204030204" pitchFamily="34" charset="0"/>
                <a:cs typeface="Bangla" panose="03000603000000000000" pitchFamily="66" charset="0"/>
              </a:rPr>
              <a:t>২. </a:t>
            </a:r>
            <a:r>
              <a:rPr lang="en-US" sz="2400" dirty="0" err="1">
                <a:effectLst/>
                <a:latin typeface="Bangla" panose="03000603000000000000" pitchFamily="66" charset="0"/>
                <a:ea typeface="Calibri" panose="020F0502020204030204" pitchFamily="34" charset="0"/>
                <a:cs typeface="Bangla" panose="03000603000000000000" pitchFamily="66" charset="0"/>
              </a:rPr>
              <a:t>জেনে-শুনে</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স্বেচ্ছায়</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সালাতের</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কোন</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রুকন</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বা</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ওয়াজিব</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ছেড়ে</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দেওয়া</a:t>
            </a:r>
            <a:r>
              <a:rPr lang="en-US" sz="2400" dirty="0">
                <a:effectLst/>
                <a:latin typeface="Bangla" panose="03000603000000000000" pitchFamily="66" charset="0"/>
                <a:ea typeface="Calibri" panose="020F0502020204030204" pitchFamily="34" charset="0"/>
                <a:cs typeface="Bangla" panose="03000603000000000000" pitchFamily="66" charset="0"/>
              </a:rPr>
              <a:t>।</a:t>
            </a:r>
            <a:br>
              <a:rPr lang="en-US" sz="2400" dirty="0">
                <a:effectLst/>
                <a:latin typeface="Bangla" panose="03000603000000000000" pitchFamily="66" charset="0"/>
                <a:ea typeface="Calibri" panose="020F0502020204030204" pitchFamily="34" charset="0"/>
                <a:cs typeface="Bangla" panose="03000603000000000000" pitchFamily="66" charset="0"/>
              </a:rPr>
            </a:br>
            <a:r>
              <a:rPr lang="en-US" sz="2400" dirty="0">
                <a:effectLst/>
                <a:latin typeface="Bangla" panose="03000603000000000000" pitchFamily="66" charset="0"/>
                <a:ea typeface="Calibri" panose="020F0502020204030204" pitchFamily="34" charset="0"/>
                <a:cs typeface="Bangla" panose="03000603000000000000" pitchFamily="66" charset="0"/>
              </a:rPr>
              <a:t>৩. </a:t>
            </a:r>
            <a:r>
              <a:rPr lang="en-US" sz="2400" dirty="0" err="1">
                <a:effectLst/>
                <a:latin typeface="Bangla" panose="03000603000000000000" pitchFamily="66" charset="0"/>
                <a:ea typeface="Calibri" panose="020F0502020204030204" pitchFamily="34" charset="0"/>
                <a:cs typeface="Bangla" panose="03000603000000000000" pitchFamily="66" charset="0"/>
              </a:rPr>
              <a:t>স্মরণ</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থাকা</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অবস্থায়</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ইচ্ছাকৃতভাবে</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কথা</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বলা</a:t>
            </a:r>
            <a:r>
              <a:rPr lang="en-US" sz="2400" dirty="0">
                <a:effectLst/>
                <a:latin typeface="Bangla" panose="03000603000000000000" pitchFamily="66" charset="0"/>
                <a:ea typeface="Calibri" panose="020F0502020204030204" pitchFamily="34" charset="0"/>
                <a:cs typeface="Bangla" panose="03000603000000000000" pitchFamily="66" charset="0"/>
              </a:rPr>
              <a:t>।</a:t>
            </a:r>
            <a:br>
              <a:rPr lang="en-US" sz="2400" dirty="0">
                <a:effectLst/>
                <a:latin typeface="Bangla" panose="03000603000000000000" pitchFamily="66" charset="0"/>
                <a:ea typeface="Calibri" panose="020F0502020204030204" pitchFamily="34" charset="0"/>
                <a:cs typeface="Bangla" panose="03000603000000000000" pitchFamily="66" charset="0"/>
              </a:rPr>
            </a:br>
            <a:r>
              <a:rPr lang="en-US" sz="2400" dirty="0">
                <a:effectLst/>
                <a:latin typeface="Bangla" panose="03000603000000000000" pitchFamily="66" charset="0"/>
                <a:ea typeface="Calibri" panose="020F0502020204030204" pitchFamily="34" charset="0"/>
                <a:cs typeface="Bangla" panose="03000603000000000000" pitchFamily="66" charset="0"/>
              </a:rPr>
              <a:t>৪. </a:t>
            </a:r>
            <a:r>
              <a:rPr lang="en-US" sz="2400" dirty="0" err="1">
                <a:effectLst/>
                <a:latin typeface="Bangla" panose="03000603000000000000" pitchFamily="66" charset="0"/>
                <a:ea typeface="Calibri" panose="020F0502020204030204" pitchFamily="34" charset="0"/>
                <a:cs typeface="Bangla" panose="03000603000000000000" pitchFamily="66" charset="0"/>
              </a:rPr>
              <a:t>পাশের</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মুসল্লী</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বা</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অন্য</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কেউ</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শুনতে</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পায়</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এমন</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আওয়াজ</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করে</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হাসি</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দেওয়া</a:t>
            </a:r>
            <a:r>
              <a:rPr lang="en-US" sz="2400" dirty="0">
                <a:effectLst/>
                <a:latin typeface="Bangla" panose="03000603000000000000" pitchFamily="66" charset="0"/>
                <a:ea typeface="Calibri" panose="020F0502020204030204" pitchFamily="34" charset="0"/>
                <a:cs typeface="Bangla" panose="03000603000000000000" pitchFamily="66" charset="0"/>
              </a:rPr>
              <a:t>।</a:t>
            </a:r>
            <a:br>
              <a:rPr lang="en-US" sz="2400" dirty="0">
                <a:effectLst/>
                <a:latin typeface="Bangla" panose="03000603000000000000" pitchFamily="66" charset="0"/>
                <a:ea typeface="Calibri" panose="020F0502020204030204" pitchFamily="34" charset="0"/>
                <a:cs typeface="Bangla" panose="03000603000000000000" pitchFamily="66" charset="0"/>
              </a:rPr>
            </a:br>
            <a:r>
              <a:rPr lang="en-US" sz="2400" dirty="0">
                <a:effectLst/>
                <a:latin typeface="Bangla" panose="03000603000000000000" pitchFamily="66" charset="0"/>
                <a:ea typeface="Calibri" panose="020F0502020204030204" pitchFamily="34" charset="0"/>
                <a:cs typeface="Bangla" panose="03000603000000000000" pitchFamily="66" charset="0"/>
              </a:rPr>
              <a:t>৫. </a:t>
            </a:r>
            <a:r>
              <a:rPr lang="en-US" sz="2400" dirty="0" err="1">
                <a:effectLst/>
                <a:latin typeface="Bangla" panose="03000603000000000000" pitchFamily="66" charset="0"/>
                <a:ea typeface="Calibri" panose="020F0502020204030204" pitchFamily="34" charset="0"/>
                <a:cs typeface="Bangla" panose="03000603000000000000" pitchFamily="66" charset="0"/>
              </a:rPr>
              <a:t>ইচ্ছাকৃতভাবে</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কোনকিছু</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খাওয়া</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বা</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পান</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করা</a:t>
            </a:r>
            <a:r>
              <a:rPr lang="en-US" sz="2400" dirty="0">
                <a:effectLst/>
                <a:latin typeface="Bangla" panose="03000603000000000000" pitchFamily="66" charset="0"/>
                <a:ea typeface="Calibri" panose="020F0502020204030204" pitchFamily="34" charset="0"/>
                <a:cs typeface="Bangla" panose="03000603000000000000" pitchFamily="66" charset="0"/>
              </a:rPr>
              <a:t>।</a:t>
            </a:r>
            <a:br>
              <a:rPr lang="en-US" sz="2400" dirty="0">
                <a:effectLst/>
                <a:latin typeface="Bangla" panose="03000603000000000000" pitchFamily="66" charset="0"/>
                <a:ea typeface="Calibri" panose="020F0502020204030204" pitchFamily="34" charset="0"/>
                <a:cs typeface="Bangla" panose="03000603000000000000" pitchFamily="66" charset="0"/>
              </a:rPr>
            </a:br>
            <a:r>
              <a:rPr lang="en-US" sz="2400" dirty="0">
                <a:effectLst/>
                <a:latin typeface="Bangla" panose="03000603000000000000" pitchFamily="66" charset="0"/>
                <a:ea typeface="Calibri" panose="020F0502020204030204" pitchFamily="34" charset="0"/>
                <a:cs typeface="Bangla" panose="03000603000000000000" pitchFamily="66" charset="0"/>
              </a:rPr>
              <a:t>৬. </a:t>
            </a:r>
            <a:r>
              <a:rPr lang="en-US" sz="2400" dirty="0" err="1">
                <a:effectLst/>
                <a:latin typeface="Bangla" panose="03000603000000000000" pitchFamily="66" charset="0"/>
                <a:ea typeface="Calibri" panose="020F0502020204030204" pitchFamily="34" charset="0"/>
                <a:cs typeface="Bangla" panose="03000603000000000000" pitchFamily="66" charset="0"/>
              </a:rPr>
              <a:t>বিনা</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কারণে</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বার</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বার</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নড়াচড়া</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করা</a:t>
            </a:r>
            <a:r>
              <a:rPr lang="en-US" sz="2400" dirty="0">
                <a:effectLst/>
                <a:latin typeface="Bangla" panose="03000603000000000000" pitchFamily="66" charset="0"/>
                <a:ea typeface="Calibri" panose="020F0502020204030204" pitchFamily="34" charset="0"/>
                <a:cs typeface="Bangla" panose="03000603000000000000" pitchFamily="66" charset="0"/>
              </a:rPr>
              <a:t>।</a:t>
            </a:r>
            <a:br>
              <a:rPr lang="en-US" sz="2400" dirty="0">
                <a:effectLst/>
                <a:latin typeface="Bangla" panose="03000603000000000000" pitchFamily="66" charset="0"/>
                <a:ea typeface="Calibri" panose="020F0502020204030204" pitchFamily="34" charset="0"/>
                <a:cs typeface="Bangla" panose="03000603000000000000" pitchFamily="66" charset="0"/>
              </a:rPr>
            </a:br>
            <a:r>
              <a:rPr lang="en-US" sz="2400" dirty="0">
                <a:effectLst/>
                <a:latin typeface="Bangla" panose="03000603000000000000" pitchFamily="66" charset="0"/>
                <a:ea typeface="Calibri" panose="020F0502020204030204" pitchFamily="34" charset="0"/>
                <a:cs typeface="Bangla" panose="03000603000000000000" pitchFamily="66" charset="0"/>
              </a:rPr>
              <a:t>৭. </a:t>
            </a:r>
            <a:r>
              <a:rPr lang="en-US" sz="2400" dirty="0" err="1">
                <a:effectLst/>
                <a:latin typeface="Bangla" panose="03000603000000000000" pitchFamily="66" charset="0"/>
                <a:ea typeface="Calibri" panose="020F0502020204030204" pitchFamily="34" charset="0"/>
                <a:cs typeface="Bangla" panose="03000603000000000000" pitchFamily="66" charset="0"/>
              </a:rPr>
              <a:t>কোন</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রুকন</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বাদ</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দেওয়া</a:t>
            </a:r>
            <a:r>
              <a:rPr lang="en-US" sz="2400" dirty="0">
                <a:effectLst/>
                <a:latin typeface="Bangla" panose="03000603000000000000" pitchFamily="66" charset="0"/>
                <a:ea typeface="Calibri" panose="020F0502020204030204" pitchFamily="34" charset="0"/>
                <a:cs typeface="Bangla" panose="03000603000000000000" pitchFamily="66" charset="0"/>
              </a:rPr>
              <a:t>।</a:t>
            </a:r>
            <a:br>
              <a:rPr lang="en-US" sz="2400" dirty="0">
                <a:effectLst/>
                <a:latin typeface="Bangla" panose="03000603000000000000" pitchFamily="66" charset="0"/>
                <a:ea typeface="Calibri" panose="020F0502020204030204" pitchFamily="34" charset="0"/>
                <a:cs typeface="Bangla" panose="03000603000000000000" pitchFamily="66" charset="0"/>
              </a:rPr>
            </a:br>
            <a:r>
              <a:rPr lang="en-US" sz="2400" dirty="0">
                <a:effectLst/>
                <a:latin typeface="Bangla" panose="03000603000000000000" pitchFamily="66" charset="0"/>
                <a:ea typeface="Calibri" panose="020F0502020204030204" pitchFamily="34" charset="0"/>
                <a:cs typeface="Bangla" panose="03000603000000000000" pitchFamily="66" charset="0"/>
              </a:rPr>
              <a:t>৮. </a:t>
            </a:r>
            <a:r>
              <a:rPr lang="en-US" sz="2400" dirty="0" err="1">
                <a:effectLst/>
                <a:latin typeface="Bangla" panose="03000603000000000000" pitchFamily="66" charset="0"/>
                <a:ea typeface="Calibri" panose="020F0502020204030204" pitchFamily="34" charset="0"/>
                <a:cs typeface="Bangla" panose="03000603000000000000" pitchFamily="66" charset="0"/>
              </a:rPr>
              <a:t>সালাতের</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কোন</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রুকন</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ইচ্ছাকৃতভাবে</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বৃদ্ধি</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করা</a:t>
            </a:r>
            <a:r>
              <a:rPr lang="en-US" sz="2400" dirty="0">
                <a:effectLst/>
                <a:latin typeface="Bangla" panose="03000603000000000000" pitchFamily="66" charset="0"/>
                <a:ea typeface="Calibri" panose="020F0502020204030204" pitchFamily="34" charset="0"/>
                <a:cs typeface="Bangla" panose="03000603000000000000" pitchFamily="66" charset="0"/>
              </a:rPr>
              <a:t>।</a:t>
            </a:r>
            <a:br>
              <a:rPr lang="en-US" sz="2400" dirty="0">
                <a:effectLst/>
                <a:latin typeface="Bangla" panose="03000603000000000000" pitchFamily="66" charset="0"/>
                <a:ea typeface="Calibri" panose="020F0502020204030204" pitchFamily="34" charset="0"/>
                <a:cs typeface="Bangla" panose="03000603000000000000" pitchFamily="66" charset="0"/>
              </a:rPr>
            </a:br>
            <a:r>
              <a:rPr lang="en-US" sz="2400" dirty="0">
                <a:effectLst/>
                <a:latin typeface="Bangla" panose="03000603000000000000" pitchFamily="66" charset="0"/>
                <a:ea typeface="Calibri" panose="020F0502020204030204" pitchFamily="34" charset="0"/>
                <a:cs typeface="Bangla" panose="03000603000000000000" pitchFamily="66" charset="0"/>
              </a:rPr>
              <a:t>৯. </a:t>
            </a:r>
            <a:r>
              <a:rPr lang="en-US" sz="2400" dirty="0" err="1">
                <a:effectLst/>
                <a:latin typeface="Bangla" panose="03000603000000000000" pitchFamily="66" charset="0"/>
                <a:ea typeface="Calibri" panose="020F0502020204030204" pitchFamily="34" charset="0"/>
                <a:cs typeface="Bangla" panose="03000603000000000000" pitchFamily="66" charset="0"/>
              </a:rPr>
              <a:t>ইচ্ছা</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করে</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কোন</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রাকাআত</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অতিরিক্ত</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যোগ</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করা</a:t>
            </a:r>
            <a:r>
              <a:rPr lang="en-US" sz="2400" dirty="0">
                <a:effectLst/>
                <a:latin typeface="Bangla" panose="03000603000000000000" pitchFamily="66" charset="0"/>
                <a:ea typeface="Calibri" panose="020F0502020204030204" pitchFamily="34" charset="0"/>
                <a:cs typeface="Bangla" panose="03000603000000000000" pitchFamily="66" charset="0"/>
              </a:rPr>
              <a:t>।</a:t>
            </a:r>
            <a:br>
              <a:rPr lang="en-US" sz="2400" dirty="0">
                <a:effectLst/>
                <a:latin typeface="Bangla" panose="03000603000000000000" pitchFamily="66" charset="0"/>
                <a:ea typeface="Calibri" panose="020F0502020204030204" pitchFamily="34" charset="0"/>
                <a:cs typeface="Bangla" panose="03000603000000000000" pitchFamily="66" charset="0"/>
              </a:rPr>
            </a:br>
            <a:r>
              <a:rPr lang="en-US" sz="2400" dirty="0">
                <a:effectLst/>
                <a:latin typeface="Bangla" panose="03000603000000000000" pitchFamily="66" charset="0"/>
                <a:ea typeface="Calibri" panose="020F0502020204030204" pitchFamily="34" charset="0"/>
                <a:cs typeface="Bangla" panose="03000603000000000000" pitchFamily="66" charset="0"/>
              </a:rPr>
              <a:t>১০. </a:t>
            </a:r>
            <a:r>
              <a:rPr lang="en-US" sz="2400" dirty="0" err="1">
                <a:effectLst/>
                <a:latin typeface="Bangla" panose="03000603000000000000" pitchFamily="66" charset="0"/>
                <a:ea typeface="Calibri" panose="020F0502020204030204" pitchFamily="34" charset="0"/>
                <a:cs typeface="Bangla" panose="03000603000000000000" pitchFamily="66" charset="0"/>
              </a:rPr>
              <a:t>ইচ্ছাকৃতভাবে</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ইমামের</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আগে</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মুক্তাদির</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সালাম</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ফেরানো</a:t>
            </a:r>
            <a:r>
              <a:rPr lang="en-US" sz="2400" dirty="0">
                <a:effectLst/>
                <a:latin typeface="Bangla" panose="03000603000000000000" pitchFamily="66" charset="0"/>
                <a:ea typeface="Calibri" panose="020F0502020204030204" pitchFamily="34" charset="0"/>
                <a:cs typeface="Bangla" panose="03000603000000000000" pitchFamily="66" charset="0"/>
              </a:rPr>
              <a:t>।</a:t>
            </a:r>
            <a:br>
              <a:rPr lang="en-US" sz="2400" dirty="0">
                <a:effectLst/>
                <a:latin typeface="Bangla" panose="03000603000000000000" pitchFamily="66" charset="0"/>
                <a:ea typeface="Calibri" panose="020F0502020204030204" pitchFamily="34" charset="0"/>
                <a:cs typeface="Bangla" panose="03000603000000000000" pitchFamily="66" charset="0"/>
              </a:rPr>
            </a:br>
            <a:r>
              <a:rPr lang="en-US" sz="2400" dirty="0">
                <a:effectLst/>
                <a:latin typeface="Bangla" panose="03000603000000000000" pitchFamily="66" charset="0"/>
                <a:ea typeface="Calibri" panose="020F0502020204030204" pitchFamily="34" charset="0"/>
                <a:cs typeface="Bangla" panose="03000603000000000000" pitchFamily="66" charset="0"/>
              </a:rPr>
              <a:t>১১. </a:t>
            </a:r>
            <a:r>
              <a:rPr lang="en-US" sz="2400" dirty="0" err="1">
                <a:effectLst/>
                <a:latin typeface="Bangla" panose="03000603000000000000" pitchFamily="66" charset="0"/>
                <a:ea typeface="Calibri" panose="020F0502020204030204" pitchFamily="34" charset="0"/>
                <a:cs typeface="Bangla" panose="03000603000000000000" pitchFamily="66" charset="0"/>
              </a:rPr>
              <a:t>সালাতের</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ভেতরেই</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সালাত</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ভঙ্গ</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করার</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নিয়ত</a:t>
            </a:r>
            <a:r>
              <a:rPr lang="en-US" sz="2400" dirty="0">
                <a:effectLst/>
                <a:latin typeface="Bangla" panose="03000603000000000000" pitchFamily="66" charset="0"/>
                <a:ea typeface="Calibri" panose="020F0502020204030204" pitchFamily="34" charset="0"/>
                <a:cs typeface="Bangla" panose="03000603000000000000" pitchFamily="66" charset="0"/>
              </a:rPr>
              <a:t> </a:t>
            </a:r>
            <a:r>
              <a:rPr lang="en-US" sz="2400" dirty="0" err="1">
                <a:effectLst/>
                <a:latin typeface="Bangla" panose="03000603000000000000" pitchFamily="66" charset="0"/>
                <a:ea typeface="Calibri" panose="020F0502020204030204" pitchFamily="34" charset="0"/>
                <a:cs typeface="Bangla" panose="03000603000000000000" pitchFamily="66" charset="0"/>
              </a:rPr>
              <a:t>করা</a:t>
            </a:r>
            <a:r>
              <a:rPr lang="en-US" sz="2400" dirty="0">
                <a:effectLst/>
                <a:latin typeface="Bangla" panose="03000603000000000000" pitchFamily="66" charset="0"/>
                <a:ea typeface="Calibri" panose="020F0502020204030204" pitchFamily="34" charset="0"/>
                <a:cs typeface="Bangla" panose="03000603000000000000" pitchFamily="66" charset="0"/>
              </a:rPr>
              <a:t>।</a:t>
            </a:r>
          </a:p>
        </p:txBody>
      </p:sp>
    </p:spTree>
    <p:extLst>
      <p:ext uri="{BB962C8B-B14F-4D97-AF65-F5344CB8AC3E}">
        <p14:creationId xmlns:p14="http://schemas.microsoft.com/office/powerpoint/2010/main" val="248012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CB4EDE3-4E32-432F-AAFE-20E3ABBD40A7}"/>
              </a:ext>
            </a:extLst>
          </p:cNvPr>
          <p:cNvPicPr>
            <a:picLocks noChangeAspect="1"/>
          </p:cNvPicPr>
          <p:nvPr/>
        </p:nvPicPr>
        <p:blipFill>
          <a:blip r:embed="rId2"/>
          <a:stretch>
            <a:fillRect/>
          </a:stretch>
        </p:blipFill>
        <p:spPr>
          <a:xfrm>
            <a:off x="1377227" y="650497"/>
            <a:ext cx="4937990" cy="5571066"/>
          </a:xfrm>
          <a:prstGeom prst="rect">
            <a:avLst/>
          </a:prstGeom>
        </p:spPr>
      </p:pic>
      <p:sp>
        <p:nvSpPr>
          <p:cNvPr id="13" name="Rectangle 12">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BD5A260-9B97-414A-8615-782ABE5F578C}"/>
              </a:ext>
            </a:extLst>
          </p:cNvPr>
          <p:cNvPicPr>
            <a:picLocks noChangeAspect="1"/>
          </p:cNvPicPr>
          <p:nvPr/>
        </p:nvPicPr>
        <p:blipFill>
          <a:blip r:embed="rId3"/>
          <a:stretch>
            <a:fillRect/>
          </a:stretch>
        </p:blipFill>
        <p:spPr>
          <a:xfrm>
            <a:off x="8500018" y="643467"/>
            <a:ext cx="2246655" cy="2475653"/>
          </a:xfrm>
          <a:prstGeom prst="rect">
            <a:avLst/>
          </a:prstGeom>
        </p:spPr>
      </p:pic>
      <p:sp>
        <p:nvSpPr>
          <p:cNvPr id="15" name="Rectangle 14">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185C0F-9DA8-47D2-9528-47BC79ECF91F}"/>
              </a:ext>
            </a:extLst>
          </p:cNvPr>
          <p:cNvPicPr>
            <a:picLocks noChangeAspect="1"/>
          </p:cNvPicPr>
          <p:nvPr/>
        </p:nvPicPr>
        <p:blipFill>
          <a:blip r:embed="rId4"/>
          <a:stretch>
            <a:fillRect/>
          </a:stretch>
        </p:blipFill>
        <p:spPr>
          <a:xfrm>
            <a:off x="8092924" y="3748194"/>
            <a:ext cx="3060843" cy="2471631"/>
          </a:xfrm>
          <a:prstGeom prst="rect">
            <a:avLst/>
          </a:prstGeom>
        </p:spPr>
      </p:pic>
    </p:spTree>
    <p:extLst>
      <p:ext uri="{BB962C8B-B14F-4D97-AF65-F5344CB8AC3E}">
        <p14:creationId xmlns:p14="http://schemas.microsoft.com/office/powerpoint/2010/main" val="1579284550"/>
      </p:ext>
    </p:extLst>
  </p:cSld>
  <p:clrMapOvr>
    <a:masterClrMapping/>
  </p:clrMapOvr>
</p:sld>
</file>

<file path=ppt/theme/theme1.xml><?xml version="1.0" encoding="utf-8"?>
<a:theme xmlns:a="http://schemas.openxmlformats.org/drawingml/2006/main" name="CelebrationVTI">
  <a:themeElements>
    <a:clrScheme name="Custom 25">
      <a:dk1>
        <a:sysClr val="windowText" lastClr="000000"/>
      </a:dk1>
      <a:lt1>
        <a:sysClr val="window" lastClr="FFFFFF"/>
      </a:lt1>
      <a:dk2>
        <a:srgbClr val="420023"/>
      </a:dk2>
      <a:lt2>
        <a:srgbClr val="FDFBF9"/>
      </a:lt2>
      <a:accent1>
        <a:srgbClr val="91274F"/>
      </a:accent1>
      <a:accent2>
        <a:srgbClr val="97446E"/>
      </a:accent2>
      <a:accent3>
        <a:srgbClr val="24BEEE"/>
      </a:accent3>
      <a:accent4>
        <a:srgbClr val="A52B3A"/>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lebrationVTI" id="{BAD6E4D6-FB5F-472A-BAD2-154760D77BE0}" vid="{59D360FE-6438-46F1-A5A6-11415132A23A}"/>
    </a:ext>
  </a:extLst>
</a:theme>
</file>

<file path=docProps/app.xml><?xml version="1.0" encoding="utf-8"?>
<Properties xmlns="http://schemas.openxmlformats.org/officeDocument/2006/extended-properties" xmlns:vt="http://schemas.openxmlformats.org/officeDocument/2006/docPropsVTypes">
  <TotalTime>545</TotalTime>
  <Words>1951</Words>
  <Application>Microsoft Office PowerPoint</Application>
  <PresentationFormat>Widescreen</PresentationFormat>
  <Paragraphs>131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Bangla</vt:lpstr>
      <vt:lpstr>Calibri</vt:lpstr>
      <vt:lpstr>Gill Sans Nova</vt:lpstr>
      <vt:lpstr>Kalpurush</vt:lpstr>
      <vt:lpstr>CelebrationVTI</vt:lpstr>
      <vt:lpstr>আসসালামু’আলাইকুম ওয়া রাহমাতুল্লাহ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আসসালামু’আলাইকুম ওয়া রাহমাতুল্লাহ</dc:title>
  <dc:creator>Mahbuba Rehana Raheen</dc:creator>
  <cp:lastModifiedBy>Mahbuba Rehana Raheen</cp:lastModifiedBy>
  <cp:revision>15</cp:revision>
  <dcterms:created xsi:type="dcterms:W3CDTF">2021-04-15T04:58:21Z</dcterms:created>
  <dcterms:modified xsi:type="dcterms:W3CDTF">2021-11-04T15:32:31Z</dcterms:modified>
</cp:coreProperties>
</file>