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4" r:id="rId6"/>
    <p:sldId id="260" r:id="rId7"/>
    <p:sldId id="265" r:id="rId8"/>
    <p:sldId id="261" r:id="rId9"/>
    <p:sldId id="263" r:id="rId10"/>
    <p:sldId id="262" r:id="rId11"/>
    <p:sldId id="267" r:id="rId12"/>
    <p:sldId id="269" r:id="rId13"/>
    <p:sldId id="270" r:id="rId14"/>
    <p:sldId id="271" r:id="rId15"/>
    <p:sldId id="272" r:id="rId16"/>
    <p:sldId id="268"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4B4B"/>
    <a:srgbClr val="21803B"/>
    <a:srgbClr val="0000FF"/>
    <a:srgbClr val="FF00FF"/>
    <a:srgbClr val="DD1781"/>
    <a:srgbClr val="D1066E"/>
    <a:srgbClr val="344BAC"/>
    <a:srgbClr val="135758"/>
    <a:srgbClr val="B2191B"/>
    <a:srgbClr val="470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10/21/2021</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9355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10/21/2021</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066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10/21/2021</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7903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10/21/2021</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8347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10/21/2021</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57223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10/21/2021</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50373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10/21/2021</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4782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10/21/2021</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01500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10/21/2021</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2318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10/21/2021</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14377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10/21/2021</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2281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10/21/2021</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290321995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6.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a:extLst>
              <a:ext uri="{FF2B5EF4-FFF2-40B4-BE49-F238E27FC236}">
                <a16:creationId xmlns:a16="http://schemas.microsoft.com/office/drawing/2014/main" id="{4C978CD5-696C-47A1-9AEC-EEB8D7D44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9C6BD0-B240-4CA4-ADA1-F9DF8250A4B2}"/>
              </a:ext>
            </a:extLst>
          </p:cNvPr>
          <p:cNvSpPr>
            <a:spLocks noGrp="1"/>
          </p:cNvSpPr>
          <p:nvPr>
            <p:ph type="ctrTitle"/>
          </p:nvPr>
        </p:nvSpPr>
        <p:spPr>
          <a:xfrm>
            <a:off x="575755" y="1661676"/>
            <a:ext cx="5901512" cy="2240529"/>
          </a:xfrm>
        </p:spPr>
        <p:txBody>
          <a:bodyPr>
            <a:normAutofit fontScale="90000"/>
          </a:bodyPr>
          <a:lstStyle/>
          <a:p>
            <a:r>
              <a:rPr lang="en-US" b="1" dirty="0">
                <a:solidFill>
                  <a:srgbClr val="135758"/>
                </a:solidFill>
                <a:latin typeface="Bangla" panose="03000603000000000000" pitchFamily="66" charset="0"/>
                <a:cs typeface="Bangla" panose="03000603000000000000" pitchFamily="66" charset="0"/>
              </a:rPr>
              <a:t>     </a:t>
            </a:r>
            <a:r>
              <a:rPr lang="as-IN" b="1" dirty="0">
                <a:solidFill>
                  <a:srgbClr val="135758"/>
                </a:solidFill>
                <a:latin typeface="Bangla" panose="03000603000000000000" pitchFamily="66" charset="0"/>
                <a:cs typeface="Bangla" panose="03000603000000000000" pitchFamily="66" charset="0"/>
              </a:rPr>
              <a:t>মৃত ব্যক্তি ও আমরা</a:t>
            </a:r>
            <a:br>
              <a:rPr lang="as-IN" b="1" dirty="0">
                <a:solidFill>
                  <a:srgbClr val="135758"/>
                </a:solidFill>
                <a:latin typeface="Bangla" panose="03000603000000000000" pitchFamily="66" charset="0"/>
                <a:cs typeface="Bangla" panose="03000603000000000000" pitchFamily="66" charset="0"/>
              </a:rPr>
            </a:br>
            <a:r>
              <a:rPr lang="en-US" b="1" dirty="0">
                <a:solidFill>
                  <a:srgbClr val="135758"/>
                </a:solidFill>
                <a:latin typeface="Bangla" panose="03000603000000000000" pitchFamily="66" charset="0"/>
                <a:cs typeface="Bangla" panose="03000603000000000000" pitchFamily="66" charset="0"/>
              </a:rPr>
              <a:t>           </a:t>
            </a:r>
            <a:r>
              <a:rPr lang="as-IN" b="1" dirty="0">
                <a:solidFill>
                  <a:srgbClr val="135758"/>
                </a:solidFill>
                <a:latin typeface="Bangla" panose="03000603000000000000" pitchFamily="66" charset="0"/>
                <a:cs typeface="Bangla" panose="03000603000000000000" pitchFamily="66" charset="0"/>
              </a:rPr>
              <a:t>৮ম পর্ব</a:t>
            </a:r>
            <a:br>
              <a:rPr lang="as-IN" dirty="0"/>
            </a:br>
            <a:r>
              <a:rPr lang="en-US" dirty="0">
                <a:solidFill>
                  <a:srgbClr val="0070C0"/>
                </a:solidFill>
                <a:latin typeface="Bangla" panose="03000603000000000000" pitchFamily="66" charset="0"/>
                <a:cs typeface="Bangla" panose="03000603000000000000" pitchFamily="66" charset="0"/>
              </a:rPr>
              <a:t>            </a:t>
            </a:r>
            <a:r>
              <a:rPr lang="en-US" sz="4400" dirty="0" err="1">
                <a:solidFill>
                  <a:srgbClr val="0000FF"/>
                </a:solidFill>
                <a:latin typeface="Bangla" panose="03000603000000000000" pitchFamily="66" charset="0"/>
                <a:cs typeface="Bangla" panose="03000603000000000000" pitchFamily="66" charset="0"/>
              </a:rPr>
              <a:t>জান্নাত</a:t>
            </a:r>
            <a:endParaRPr lang="en-US" sz="4400" dirty="0">
              <a:solidFill>
                <a:srgbClr val="0000FF"/>
              </a:solidFill>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7D363D91-2959-46B2-A3D4-87232BB017B1}"/>
              </a:ext>
            </a:extLst>
          </p:cNvPr>
          <p:cNvSpPr>
            <a:spLocks noGrp="1"/>
          </p:cNvSpPr>
          <p:nvPr>
            <p:ph type="subTitle" idx="1"/>
          </p:nvPr>
        </p:nvSpPr>
        <p:spPr>
          <a:xfrm>
            <a:off x="609600" y="3902206"/>
            <a:ext cx="5598097" cy="2240529"/>
          </a:xfrm>
        </p:spPr>
        <p:txBody>
          <a:bodyPr>
            <a:normAutofit/>
          </a:bodyPr>
          <a:lstStyle/>
          <a:p>
            <a:pPr algn="ctr"/>
            <a:r>
              <a:rPr lang="en-US" sz="3200" b="1" dirty="0" err="1">
                <a:solidFill>
                  <a:schemeClr val="accent5">
                    <a:lumMod val="75000"/>
                  </a:schemeClr>
                </a:solidFill>
                <a:latin typeface="Bangla" panose="03000603000000000000" pitchFamily="66" charset="0"/>
                <a:cs typeface="Bangla" panose="03000603000000000000" pitchFamily="66" charset="0"/>
              </a:rPr>
              <a:t>আসসালামু’আলাইকুম</a:t>
            </a:r>
            <a:r>
              <a:rPr lang="en-US" sz="3200" b="1" dirty="0">
                <a:solidFill>
                  <a:schemeClr val="accent5">
                    <a:lumMod val="75000"/>
                  </a:schemeClr>
                </a:solidFill>
                <a:latin typeface="Bangla" panose="03000603000000000000" pitchFamily="66" charset="0"/>
                <a:cs typeface="Bangla" panose="03000603000000000000" pitchFamily="66" charset="0"/>
              </a:rPr>
              <a:t> </a:t>
            </a:r>
          </a:p>
          <a:p>
            <a:pPr algn="ctr"/>
            <a:r>
              <a:rPr lang="en-US" sz="3200" b="1" dirty="0" err="1">
                <a:solidFill>
                  <a:schemeClr val="accent5">
                    <a:lumMod val="75000"/>
                  </a:schemeClr>
                </a:solidFill>
                <a:latin typeface="Bangla" panose="03000603000000000000" pitchFamily="66" charset="0"/>
                <a:cs typeface="Bangla" panose="03000603000000000000" pitchFamily="66" charset="0"/>
              </a:rPr>
              <a:t>ওয়া</a:t>
            </a:r>
            <a:r>
              <a:rPr lang="en-US" sz="3200" b="1" dirty="0">
                <a:solidFill>
                  <a:schemeClr val="accent5">
                    <a:lumMod val="75000"/>
                  </a:schemeClr>
                </a:solidFill>
                <a:latin typeface="Bangla" panose="03000603000000000000" pitchFamily="66" charset="0"/>
                <a:cs typeface="Bangla" panose="03000603000000000000" pitchFamily="66" charset="0"/>
              </a:rPr>
              <a:t> </a:t>
            </a:r>
            <a:r>
              <a:rPr lang="en-US" sz="3200" b="1" dirty="0" err="1">
                <a:solidFill>
                  <a:schemeClr val="accent5">
                    <a:lumMod val="75000"/>
                  </a:schemeClr>
                </a:solidFill>
                <a:latin typeface="Bangla" panose="03000603000000000000" pitchFamily="66" charset="0"/>
                <a:cs typeface="Bangla" panose="03000603000000000000" pitchFamily="66" charset="0"/>
              </a:rPr>
              <a:t>রাহমাতুল্লাহি</a:t>
            </a:r>
            <a:r>
              <a:rPr lang="en-US" sz="3200" b="1" dirty="0">
                <a:solidFill>
                  <a:schemeClr val="accent5">
                    <a:lumMod val="75000"/>
                  </a:schemeClr>
                </a:solidFill>
                <a:latin typeface="Bangla" panose="03000603000000000000" pitchFamily="66" charset="0"/>
                <a:cs typeface="Bangla" panose="03000603000000000000" pitchFamily="66" charset="0"/>
              </a:rPr>
              <a:t> </a:t>
            </a:r>
            <a:r>
              <a:rPr lang="en-US" sz="3200" b="1" dirty="0" err="1">
                <a:solidFill>
                  <a:schemeClr val="accent5">
                    <a:lumMod val="75000"/>
                  </a:schemeClr>
                </a:solidFill>
                <a:latin typeface="Bangla" panose="03000603000000000000" pitchFamily="66" charset="0"/>
                <a:cs typeface="Bangla" panose="03000603000000000000" pitchFamily="66" charset="0"/>
              </a:rPr>
              <a:t>ওয়া</a:t>
            </a:r>
            <a:r>
              <a:rPr lang="en-US" sz="3200" b="1" dirty="0">
                <a:solidFill>
                  <a:schemeClr val="accent5">
                    <a:lumMod val="75000"/>
                  </a:schemeClr>
                </a:solidFill>
                <a:latin typeface="Bangla" panose="03000603000000000000" pitchFamily="66" charset="0"/>
                <a:cs typeface="Bangla" panose="03000603000000000000" pitchFamily="66" charset="0"/>
              </a:rPr>
              <a:t> </a:t>
            </a:r>
            <a:r>
              <a:rPr lang="en-US" sz="3200" b="1" dirty="0" err="1">
                <a:solidFill>
                  <a:schemeClr val="accent5">
                    <a:lumMod val="75000"/>
                  </a:schemeClr>
                </a:solidFill>
                <a:latin typeface="Bangla" panose="03000603000000000000" pitchFamily="66" charset="0"/>
                <a:cs typeface="Bangla" panose="03000603000000000000" pitchFamily="66" charset="0"/>
              </a:rPr>
              <a:t>বারাকাতুহ</a:t>
            </a:r>
            <a:endParaRPr lang="en-US" sz="3200" b="1" dirty="0">
              <a:solidFill>
                <a:schemeClr val="accent5">
                  <a:lumMod val="75000"/>
                </a:schemeClr>
              </a:solidFill>
              <a:latin typeface="Bangla" panose="03000603000000000000" pitchFamily="66" charset="0"/>
              <a:cs typeface="Bangla" panose="03000603000000000000" pitchFamily="66" charset="0"/>
            </a:endParaRPr>
          </a:p>
        </p:txBody>
      </p:sp>
      <p:pic>
        <p:nvPicPr>
          <p:cNvPr id="16" name="Picture 3" descr="A big wave in the sea">
            <a:extLst>
              <a:ext uri="{FF2B5EF4-FFF2-40B4-BE49-F238E27FC236}">
                <a16:creationId xmlns:a16="http://schemas.microsoft.com/office/drawing/2014/main" id="{9CD8E693-63F6-4DA7-83C6-D457FEF04141}"/>
              </a:ext>
            </a:extLst>
          </p:cNvPr>
          <p:cNvPicPr>
            <a:picLocks noChangeAspect="1"/>
          </p:cNvPicPr>
          <p:nvPr/>
        </p:nvPicPr>
        <p:blipFill rotWithShape="1">
          <a:blip r:embed="rId2"/>
          <a:srcRect l="22131" r="22130" b="-2"/>
          <a:stretch/>
        </p:blipFill>
        <p:spPr>
          <a:xfrm>
            <a:off x="6480316" y="1"/>
            <a:ext cx="5726654" cy="6857999"/>
          </a:xfrm>
          <a:custGeom>
            <a:avLst/>
            <a:gdLst/>
            <a:ahLst/>
            <a:cxnLst/>
            <a:rect l="l" t="t" r="r" b="b"/>
            <a:pathLst>
              <a:path w="5726654" h="6857999">
                <a:moveTo>
                  <a:pt x="615191" y="3536634"/>
                </a:moveTo>
                <a:cubicBezTo>
                  <a:pt x="896629" y="3536634"/>
                  <a:pt x="1124779" y="3764784"/>
                  <a:pt x="1124779" y="4046222"/>
                </a:cubicBezTo>
                <a:cubicBezTo>
                  <a:pt x="1124779" y="4327660"/>
                  <a:pt x="896629" y="4555810"/>
                  <a:pt x="615191" y="4555810"/>
                </a:cubicBezTo>
                <a:cubicBezTo>
                  <a:pt x="333753" y="4555810"/>
                  <a:pt x="105603" y="4327660"/>
                  <a:pt x="105603" y="4046222"/>
                </a:cubicBezTo>
                <a:cubicBezTo>
                  <a:pt x="105603" y="3764784"/>
                  <a:pt x="333753" y="3536634"/>
                  <a:pt x="615191" y="3536634"/>
                </a:cubicBezTo>
                <a:close/>
                <a:moveTo>
                  <a:pt x="1497781" y="0"/>
                </a:moveTo>
                <a:lnTo>
                  <a:pt x="5726654" y="0"/>
                </a:lnTo>
                <a:lnTo>
                  <a:pt x="5726654" y="6857999"/>
                </a:lnTo>
                <a:lnTo>
                  <a:pt x="311758" y="6857999"/>
                </a:lnTo>
                <a:lnTo>
                  <a:pt x="314131" y="6707669"/>
                </a:lnTo>
                <a:cubicBezTo>
                  <a:pt x="335133" y="6366408"/>
                  <a:pt x="433652" y="6019041"/>
                  <a:pt x="599703" y="5670857"/>
                </a:cubicBezTo>
                <a:cubicBezTo>
                  <a:pt x="770258" y="5311555"/>
                  <a:pt x="1010814" y="4986831"/>
                  <a:pt x="1211434" y="4641254"/>
                </a:cubicBezTo>
                <a:cubicBezTo>
                  <a:pt x="1493037" y="4154455"/>
                  <a:pt x="1511836" y="3622743"/>
                  <a:pt x="1053042" y="3164268"/>
                </a:cubicBezTo>
                <a:cubicBezTo>
                  <a:pt x="881978" y="2993263"/>
                  <a:pt x="700423" y="2805522"/>
                  <a:pt x="607049" y="2589404"/>
                </a:cubicBezTo>
                <a:cubicBezTo>
                  <a:pt x="366280" y="2032157"/>
                  <a:pt x="541126" y="1508060"/>
                  <a:pt x="1054916" y="1068098"/>
                </a:cubicBezTo>
                <a:cubicBezTo>
                  <a:pt x="1261028" y="891534"/>
                  <a:pt x="1489689" y="709487"/>
                  <a:pt x="1502878" y="419994"/>
                </a:cubicBezTo>
                <a:cubicBezTo>
                  <a:pt x="1506390" y="341909"/>
                  <a:pt x="1507263" y="263519"/>
                  <a:pt x="1505905" y="184995"/>
                </a:cubicBezTo>
                <a:close/>
                <a:moveTo>
                  <a:pt x="14544" y="0"/>
                </a:moveTo>
                <a:lnTo>
                  <a:pt x="879353" y="0"/>
                </a:lnTo>
                <a:lnTo>
                  <a:pt x="892054" y="78051"/>
                </a:lnTo>
                <a:cubicBezTo>
                  <a:pt x="904493" y="285270"/>
                  <a:pt x="770272" y="479620"/>
                  <a:pt x="561941" y="535442"/>
                </a:cubicBezTo>
                <a:cubicBezTo>
                  <a:pt x="323847" y="599239"/>
                  <a:pt x="79117" y="457944"/>
                  <a:pt x="15320" y="219851"/>
                </a:cubicBezTo>
                <a:cubicBezTo>
                  <a:pt x="-630" y="160328"/>
                  <a:pt x="-3761" y="100390"/>
                  <a:pt x="4235" y="42968"/>
                </a:cubicBezTo>
                <a:close/>
              </a:path>
            </a:pathLst>
          </a:custGeom>
        </p:spPr>
      </p:pic>
      <p:pic>
        <p:nvPicPr>
          <p:cNvPr id="6" name="Picture 5" descr="A picture containing text, gallery, room&#10;&#10;Description automatically generated">
            <a:extLst>
              <a:ext uri="{FF2B5EF4-FFF2-40B4-BE49-F238E27FC236}">
                <a16:creationId xmlns:a16="http://schemas.microsoft.com/office/drawing/2014/main" id="{11136D85-6EB1-4737-82CD-43D83E56F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175" y="0"/>
            <a:ext cx="4695825" cy="1447137"/>
          </a:xfrm>
          <a:prstGeom prst="rect">
            <a:avLst/>
          </a:prstGeom>
        </p:spPr>
      </p:pic>
    </p:spTree>
    <p:extLst>
      <p:ext uri="{BB962C8B-B14F-4D97-AF65-F5344CB8AC3E}">
        <p14:creationId xmlns:p14="http://schemas.microsoft.com/office/powerpoint/2010/main" val="405936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flowers&#10;&#10;Description automatically generated with low confidence">
            <a:extLst>
              <a:ext uri="{FF2B5EF4-FFF2-40B4-BE49-F238E27FC236}">
                <a16:creationId xmlns:a16="http://schemas.microsoft.com/office/drawing/2014/main" id="{800ACAF1-0AC0-452E-BA33-3F5763D52BB1}"/>
              </a:ext>
            </a:extLst>
          </p:cNvPr>
          <p:cNvPicPr>
            <a:picLocks noChangeAspect="1"/>
          </p:cNvPicPr>
          <p:nvPr/>
        </p:nvPicPr>
        <p:blipFill rotWithShape="1">
          <a:blip r:embed="rId2">
            <a:extLst>
              <a:ext uri="{28A0092B-C50C-407E-A947-70E740481C1C}">
                <a14:useLocalDpi xmlns:a14="http://schemas.microsoft.com/office/drawing/2010/main" val="0"/>
              </a:ext>
            </a:extLst>
          </a:blip>
          <a:srcRect l="39916" b="7843"/>
          <a:stretch/>
        </p:blipFill>
        <p:spPr>
          <a:xfrm rot="10800000">
            <a:off x="-1" y="5581650"/>
            <a:ext cx="895350" cy="1276350"/>
          </a:xfrm>
          <a:prstGeom prst="rect">
            <a:avLst/>
          </a:prstGeom>
        </p:spPr>
      </p:pic>
      <p:pic>
        <p:nvPicPr>
          <p:cNvPr id="4" name="Picture 3">
            <a:extLst>
              <a:ext uri="{FF2B5EF4-FFF2-40B4-BE49-F238E27FC236}">
                <a16:creationId xmlns:a16="http://schemas.microsoft.com/office/drawing/2014/main" id="{B7BDD96F-CE0E-4E7A-9374-719BD1968003}"/>
              </a:ext>
            </a:extLst>
          </p:cNvPr>
          <p:cNvPicPr>
            <a:picLocks noChangeAspect="1"/>
          </p:cNvPicPr>
          <p:nvPr/>
        </p:nvPicPr>
        <p:blipFill>
          <a:blip r:embed="rId3"/>
          <a:stretch>
            <a:fillRect/>
          </a:stretch>
        </p:blipFill>
        <p:spPr>
          <a:xfrm>
            <a:off x="-1" y="4305300"/>
            <a:ext cx="895351" cy="1276350"/>
          </a:xfrm>
          <a:prstGeom prst="rect">
            <a:avLst/>
          </a:prstGeom>
        </p:spPr>
      </p:pic>
      <p:pic>
        <p:nvPicPr>
          <p:cNvPr id="5" name="Picture 4">
            <a:extLst>
              <a:ext uri="{FF2B5EF4-FFF2-40B4-BE49-F238E27FC236}">
                <a16:creationId xmlns:a16="http://schemas.microsoft.com/office/drawing/2014/main" id="{C43B2DD2-7DB0-44AC-B6F3-DC851B36045F}"/>
              </a:ext>
            </a:extLst>
          </p:cNvPr>
          <p:cNvPicPr>
            <a:picLocks noChangeAspect="1"/>
          </p:cNvPicPr>
          <p:nvPr/>
        </p:nvPicPr>
        <p:blipFill>
          <a:blip r:embed="rId4"/>
          <a:stretch>
            <a:fillRect/>
          </a:stretch>
        </p:blipFill>
        <p:spPr>
          <a:xfrm>
            <a:off x="-841" y="1"/>
            <a:ext cx="896190" cy="1749660"/>
          </a:xfrm>
          <a:prstGeom prst="rect">
            <a:avLst/>
          </a:prstGeom>
        </p:spPr>
      </p:pic>
      <p:pic>
        <p:nvPicPr>
          <p:cNvPr id="6" name="Picture 5">
            <a:extLst>
              <a:ext uri="{FF2B5EF4-FFF2-40B4-BE49-F238E27FC236}">
                <a16:creationId xmlns:a16="http://schemas.microsoft.com/office/drawing/2014/main" id="{D867A51C-BAF6-4673-A032-BF097506F768}"/>
              </a:ext>
            </a:extLst>
          </p:cNvPr>
          <p:cNvPicPr>
            <a:picLocks noChangeAspect="1"/>
          </p:cNvPicPr>
          <p:nvPr/>
        </p:nvPicPr>
        <p:blipFill>
          <a:blip r:embed="rId4"/>
          <a:stretch>
            <a:fillRect/>
          </a:stretch>
        </p:blipFill>
        <p:spPr>
          <a:xfrm>
            <a:off x="-841" y="1748679"/>
            <a:ext cx="896190" cy="1280271"/>
          </a:xfrm>
          <a:prstGeom prst="rect">
            <a:avLst/>
          </a:prstGeom>
        </p:spPr>
      </p:pic>
      <p:pic>
        <p:nvPicPr>
          <p:cNvPr id="7" name="Picture 6">
            <a:extLst>
              <a:ext uri="{FF2B5EF4-FFF2-40B4-BE49-F238E27FC236}">
                <a16:creationId xmlns:a16="http://schemas.microsoft.com/office/drawing/2014/main" id="{9FF3132D-B864-43A1-B083-4CBB73E08425}"/>
              </a:ext>
            </a:extLst>
          </p:cNvPr>
          <p:cNvPicPr>
            <a:picLocks noChangeAspect="1"/>
          </p:cNvPicPr>
          <p:nvPr/>
        </p:nvPicPr>
        <p:blipFill>
          <a:blip r:embed="rId4"/>
          <a:stretch>
            <a:fillRect/>
          </a:stretch>
        </p:blipFill>
        <p:spPr>
          <a:xfrm>
            <a:off x="-841" y="3023069"/>
            <a:ext cx="896190" cy="1280271"/>
          </a:xfrm>
          <a:prstGeom prst="rect">
            <a:avLst/>
          </a:prstGeom>
        </p:spPr>
      </p:pic>
      <p:sp>
        <p:nvSpPr>
          <p:cNvPr id="8" name="TextBox 7">
            <a:extLst>
              <a:ext uri="{FF2B5EF4-FFF2-40B4-BE49-F238E27FC236}">
                <a16:creationId xmlns:a16="http://schemas.microsoft.com/office/drawing/2014/main" id="{36A5CBEF-A861-43AA-9FF1-B3AC935A4CCA}"/>
              </a:ext>
            </a:extLst>
          </p:cNvPr>
          <p:cNvSpPr txBox="1"/>
          <p:nvPr/>
        </p:nvSpPr>
        <p:spPr>
          <a:xfrm>
            <a:off x="895349" y="658952"/>
            <a:ext cx="4614169" cy="3170099"/>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আট প্রকার জান্নাতের কথাই আল-কুরআন ও সহীহ</a:t>
            </a:r>
            <a:r>
              <a:rPr lang="as-IN" sz="2000" dirty="0">
                <a:latin typeface="Bangla" panose="03000603000000000000" pitchFamily="66" charset="0"/>
                <a:cs typeface="Bangla" panose="03000603000000000000" pitchFamily="66" charset="0"/>
              </a:rPr>
              <a:t> </a:t>
            </a:r>
            <a:r>
              <a:rPr lang="as-IN" sz="2000" b="1" dirty="0">
                <a:solidFill>
                  <a:srgbClr val="00B050"/>
                </a:solidFill>
                <a:latin typeface="Bangla" panose="03000603000000000000" pitchFamily="66" charset="0"/>
                <a:cs typeface="Bangla" panose="03000603000000000000" pitchFamily="66" charset="0"/>
              </a:rPr>
              <a:t>হাদীসে উল্লেখ করা হয়েছে। প্রকারগুলো হচ্ছে :</a:t>
            </a:r>
          </a:p>
          <a:p>
            <a:r>
              <a:rPr lang="as-IN" sz="2000" b="1" dirty="0">
                <a:solidFill>
                  <a:srgbClr val="00B050"/>
                </a:solidFill>
                <a:latin typeface="Bangla" panose="03000603000000000000" pitchFamily="66" charset="0"/>
                <a:cs typeface="Bangla" panose="03000603000000000000" pitchFamily="66" charset="0"/>
              </a:rPr>
              <a:t>1)      জান্নাতুল ফিরদাউস।</a:t>
            </a:r>
          </a:p>
          <a:p>
            <a:r>
              <a:rPr lang="as-IN" sz="2000" b="1" dirty="0">
                <a:solidFill>
                  <a:srgbClr val="00B050"/>
                </a:solidFill>
                <a:latin typeface="Bangla" panose="03000603000000000000" pitchFamily="66" charset="0"/>
                <a:cs typeface="Bangla" panose="03000603000000000000" pitchFamily="66" charset="0"/>
              </a:rPr>
              <a:t>2)      জান্নাতুন্ নায়ীম।</a:t>
            </a:r>
          </a:p>
          <a:p>
            <a:r>
              <a:rPr lang="as-IN" sz="2000" b="1" dirty="0">
                <a:solidFill>
                  <a:srgbClr val="00B050"/>
                </a:solidFill>
                <a:latin typeface="Bangla" panose="03000603000000000000" pitchFamily="66" charset="0"/>
                <a:cs typeface="Bangla" panose="03000603000000000000" pitchFamily="66" charset="0"/>
              </a:rPr>
              <a:t>3)      জান্নাতুল মাওয়া।</a:t>
            </a:r>
          </a:p>
          <a:p>
            <a:r>
              <a:rPr lang="as-IN" sz="2000" b="1" dirty="0">
                <a:solidFill>
                  <a:srgbClr val="00B050"/>
                </a:solidFill>
                <a:latin typeface="Bangla" panose="03000603000000000000" pitchFamily="66" charset="0"/>
                <a:cs typeface="Bangla" panose="03000603000000000000" pitchFamily="66" charset="0"/>
              </a:rPr>
              <a:t>4)      জান্নাতুল আদন।</a:t>
            </a:r>
          </a:p>
          <a:p>
            <a:r>
              <a:rPr lang="as-IN" sz="2000" b="1" dirty="0">
                <a:solidFill>
                  <a:srgbClr val="00B050"/>
                </a:solidFill>
                <a:latin typeface="Bangla" panose="03000603000000000000" pitchFamily="66" charset="0"/>
                <a:cs typeface="Bangla" panose="03000603000000000000" pitchFamily="66" charset="0"/>
              </a:rPr>
              <a:t>5)      জান্নাতু দারুস সালাম।</a:t>
            </a:r>
          </a:p>
          <a:p>
            <a:r>
              <a:rPr lang="as-IN" sz="2000" b="1" dirty="0">
                <a:solidFill>
                  <a:srgbClr val="00B050"/>
                </a:solidFill>
                <a:latin typeface="Bangla" panose="03000603000000000000" pitchFamily="66" charset="0"/>
                <a:cs typeface="Bangla" panose="03000603000000000000" pitchFamily="66" charset="0"/>
              </a:rPr>
              <a:t>6)      জান্নাতুদ দারুল খুলদ।</a:t>
            </a:r>
          </a:p>
          <a:p>
            <a:r>
              <a:rPr lang="as-IN" sz="2000" b="1" dirty="0">
                <a:solidFill>
                  <a:srgbClr val="00B050"/>
                </a:solidFill>
                <a:latin typeface="Bangla" panose="03000603000000000000" pitchFamily="66" charset="0"/>
                <a:cs typeface="Bangla" panose="03000603000000000000" pitchFamily="66" charset="0"/>
              </a:rPr>
              <a:t>7)      জান্নাতু দারুল মাকাম।</a:t>
            </a:r>
          </a:p>
          <a:p>
            <a:r>
              <a:rPr lang="as-IN" sz="2000" b="1" dirty="0">
                <a:solidFill>
                  <a:srgbClr val="00B050"/>
                </a:solidFill>
                <a:latin typeface="Bangla" panose="03000603000000000000" pitchFamily="66" charset="0"/>
                <a:cs typeface="Bangla" panose="03000603000000000000" pitchFamily="66" charset="0"/>
              </a:rPr>
              <a:t>8)      জান্নাতু দারুল কারার।</a:t>
            </a:r>
          </a:p>
        </p:txBody>
      </p:sp>
      <p:sp>
        <p:nvSpPr>
          <p:cNvPr id="9" name="TextBox 8">
            <a:extLst>
              <a:ext uri="{FF2B5EF4-FFF2-40B4-BE49-F238E27FC236}">
                <a16:creationId xmlns:a16="http://schemas.microsoft.com/office/drawing/2014/main" id="{FF499143-07C3-4365-A9AC-9CC1CE28E076}"/>
              </a:ext>
            </a:extLst>
          </p:cNvPr>
          <p:cNvSpPr txBox="1"/>
          <p:nvPr/>
        </p:nvSpPr>
        <p:spPr>
          <a:xfrm>
            <a:off x="6496782" y="683329"/>
            <a:ext cx="5591420" cy="1261884"/>
          </a:xfrm>
          <a:prstGeom prst="rect">
            <a:avLst/>
          </a:prstGeom>
          <a:noFill/>
        </p:spPr>
        <p:txBody>
          <a:bodyPr wrap="square">
            <a:spAutoFit/>
          </a:bodyPr>
          <a:lstStyle/>
          <a:p>
            <a:r>
              <a:rPr lang="ar-AE" sz="2000" dirty="0">
                <a:solidFill>
                  <a:srgbClr val="FF00FF"/>
                </a:solidFill>
                <a:latin typeface="Bangla" panose="03000603000000000000" pitchFamily="66" charset="0"/>
              </a:rPr>
              <a:t>الَّذِينَ يَرِثُونَ الْفِرْدَوْسَ هُمْ فِيهَا خَالِدُونَ</a:t>
            </a:r>
          </a:p>
          <a:p>
            <a:endParaRPr lang="ar-AE" sz="2000" dirty="0">
              <a:solidFill>
                <a:srgbClr val="FF00FF"/>
              </a:solidFill>
              <a:latin typeface="Bangla" panose="03000603000000000000" pitchFamily="66" charset="0"/>
            </a:endParaRPr>
          </a:p>
          <a:p>
            <a:r>
              <a:rPr lang="as-IN" dirty="0">
                <a:solidFill>
                  <a:srgbClr val="FF00FF"/>
                </a:solidFill>
                <a:latin typeface="Bangla" panose="03000603000000000000" pitchFamily="66" charset="0"/>
                <a:cs typeface="Bangla" panose="03000603000000000000" pitchFamily="66" charset="0"/>
              </a:rPr>
              <a:t>অবশ্যই বিশ্বাসিগণ সফলকাম হয়েছে। যারা ... তারাই হবে উত্তরাধিকারী। উত্তরাধিকারী হবে ফিরদাউসের; যাতে তারা চিরস্থায়ী হবে। (মু'মিনূনঃ ১-১১)।</a:t>
            </a:r>
            <a:endParaRPr lang="en-US" dirty="0">
              <a:solidFill>
                <a:srgbClr val="FF00FF"/>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E2C42795-E9D4-47DE-AFA5-A98F9C498C8D}"/>
              </a:ext>
            </a:extLst>
          </p:cNvPr>
          <p:cNvSpPr txBox="1"/>
          <p:nvPr/>
        </p:nvSpPr>
        <p:spPr>
          <a:xfrm>
            <a:off x="6392985" y="1945213"/>
            <a:ext cx="5799015" cy="1631216"/>
          </a:xfrm>
          <a:prstGeom prst="rect">
            <a:avLst/>
          </a:prstGeom>
          <a:noFill/>
        </p:spPr>
        <p:txBody>
          <a:bodyPr wrap="square">
            <a:spAutoFit/>
          </a:bodyPr>
          <a:lstStyle/>
          <a:p>
            <a:r>
              <a:rPr lang="as-IN" sz="2000" dirty="0">
                <a:solidFill>
                  <a:srgbClr val="21803B"/>
                </a:solidFill>
                <a:latin typeface="Bangla" panose="03000603000000000000" pitchFamily="66" charset="0"/>
                <a:cs typeface="Bangla" panose="03000603000000000000" pitchFamily="66" charset="0"/>
              </a:rPr>
              <a:t>মহানবী </a:t>
            </a:r>
            <a:r>
              <a:rPr lang="ar-AE" sz="2000" dirty="0">
                <a:solidFill>
                  <a:srgbClr val="21803B"/>
                </a:solidFill>
                <a:latin typeface="Bangla" panose="03000603000000000000" pitchFamily="66" charset="0"/>
              </a:rPr>
              <a:t>ﷺ </a:t>
            </a:r>
            <a:r>
              <a:rPr lang="as-IN" sz="2000" dirty="0">
                <a:solidFill>
                  <a:srgbClr val="21803B"/>
                </a:solidFill>
                <a:latin typeface="Bangla" panose="03000603000000000000" pitchFamily="66" charset="0"/>
                <a:cs typeface="Bangla" panose="03000603000000000000" pitchFamily="66" charset="0"/>
              </a:rPr>
              <a:t>বলেন, “অবশ্যই জান্নাতে একশ’টি দরজা (মর্যাদা) রয়েছে, যা আল্লাহ তার পথে জিহাদকারীদের জন্য প্রস্তুত রেখেছেন; দুটি দরজার মধ্যবর্তী ব্যবধান আসমান ও জমিনের মত। সুতরাং তোমরা (জান্নাত) চাইলে ফিরদাউস’ চেয়ো। কারণ তা হল জান্নাতের মধ্যভাগ ও জান্নাতের উপরিভাগ, আর তার উপরে রয়েছে রহমানের আরশ।” (বুখারী: ২৭৯০)</a:t>
            </a:r>
          </a:p>
        </p:txBody>
      </p:sp>
      <p:sp>
        <p:nvSpPr>
          <p:cNvPr id="13" name="TextBox 12">
            <a:extLst>
              <a:ext uri="{FF2B5EF4-FFF2-40B4-BE49-F238E27FC236}">
                <a16:creationId xmlns:a16="http://schemas.microsoft.com/office/drawing/2014/main" id="{01DFD29B-A9B8-4497-A0E0-E3492E4EFF3C}"/>
              </a:ext>
            </a:extLst>
          </p:cNvPr>
          <p:cNvSpPr txBox="1"/>
          <p:nvPr/>
        </p:nvSpPr>
        <p:spPr>
          <a:xfrm>
            <a:off x="4182386" y="198530"/>
            <a:ext cx="8060414" cy="400110"/>
          </a:xfrm>
          <a:prstGeom prst="rect">
            <a:avLst/>
          </a:prstGeom>
          <a:noFill/>
        </p:spPr>
        <p:txBody>
          <a:bodyPr wrap="square">
            <a:spAutoFit/>
          </a:bodyPr>
          <a:lstStyle/>
          <a:p>
            <a:r>
              <a:rPr lang="en-US" sz="2000" dirty="0">
                <a:effectLst/>
                <a:latin typeface="Bangla" panose="03000603000000000000" pitchFamily="66" charset="0"/>
                <a:ea typeface="Calibri" panose="020F0502020204030204" pitchFamily="34" charset="0"/>
              </a:rPr>
              <a:t>      </a:t>
            </a:r>
            <a:r>
              <a:rPr lang="en-US" sz="2000" b="1" dirty="0" err="1">
                <a:solidFill>
                  <a:srgbClr val="7030A0"/>
                </a:solidFill>
                <a:effectLst/>
                <a:latin typeface="Bangla" panose="03000603000000000000" pitchFamily="66" charset="0"/>
                <a:ea typeface="Calibri" panose="020F0502020204030204" pitchFamily="34" charset="0"/>
              </a:rPr>
              <a:t>জান্নাতুল</a:t>
            </a:r>
            <a:r>
              <a:rPr lang="en-US" sz="2000" b="1" dirty="0">
                <a:solidFill>
                  <a:srgbClr val="7030A0"/>
                </a:solidFill>
                <a:effectLst/>
                <a:latin typeface="Bangla" panose="03000603000000000000" pitchFamily="66" charset="0"/>
                <a:ea typeface="Calibri" panose="020F0502020204030204" pitchFamily="34" charset="0"/>
              </a:rPr>
              <a:t> </a:t>
            </a:r>
            <a:r>
              <a:rPr lang="en-US" sz="2000" b="1" dirty="0" err="1">
                <a:solidFill>
                  <a:srgbClr val="7030A0"/>
                </a:solidFill>
                <a:effectLst/>
                <a:latin typeface="Bangla" panose="03000603000000000000" pitchFamily="66" charset="0"/>
                <a:ea typeface="Calibri" panose="020F0502020204030204" pitchFamily="34" charset="0"/>
              </a:rPr>
              <a:t>ফিরদাউস</a:t>
            </a:r>
            <a:endParaRPr lang="en-US" b="1" dirty="0">
              <a:solidFill>
                <a:srgbClr val="7030A0"/>
              </a:solidFill>
            </a:endParaRPr>
          </a:p>
        </p:txBody>
      </p:sp>
      <p:sp>
        <p:nvSpPr>
          <p:cNvPr id="15" name="TextBox 14">
            <a:extLst>
              <a:ext uri="{FF2B5EF4-FFF2-40B4-BE49-F238E27FC236}">
                <a16:creationId xmlns:a16="http://schemas.microsoft.com/office/drawing/2014/main" id="{5C6E67A5-FE47-45A0-AEB1-95C46904B6C8}"/>
              </a:ext>
            </a:extLst>
          </p:cNvPr>
          <p:cNvSpPr txBox="1"/>
          <p:nvPr/>
        </p:nvSpPr>
        <p:spPr>
          <a:xfrm>
            <a:off x="4556664" y="3501227"/>
            <a:ext cx="6146800" cy="400110"/>
          </a:xfrm>
          <a:prstGeom prst="rect">
            <a:avLst/>
          </a:prstGeom>
          <a:noFill/>
        </p:spPr>
        <p:txBody>
          <a:bodyPr wrap="square">
            <a:spAutoFit/>
          </a:bodyPr>
          <a:lstStyle/>
          <a:p>
            <a:r>
              <a:rPr lang="en-US" sz="2000" b="1" dirty="0" err="1">
                <a:solidFill>
                  <a:srgbClr val="7030A0"/>
                </a:solidFill>
                <a:effectLst/>
                <a:latin typeface="Bangla" panose="03000603000000000000" pitchFamily="66" charset="0"/>
                <a:ea typeface="Calibri" panose="020F0502020204030204" pitchFamily="34" charset="0"/>
              </a:rPr>
              <a:t>জান্নাতুল</a:t>
            </a:r>
            <a:r>
              <a:rPr lang="en-US" sz="2000" b="1" dirty="0">
                <a:solidFill>
                  <a:srgbClr val="7030A0"/>
                </a:solidFill>
                <a:effectLst/>
                <a:latin typeface="Bangla" panose="03000603000000000000" pitchFamily="66" charset="0"/>
                <a:ea typeface="Calibri" panose="020F0502020204030204" pitchFamily="34" charset="0"/>
              </a:rPr>
              <a:t> </a:t>
            </a:r>
            <a:r>
              <a:rPr lang="en-US" sz="2000" b="1" dirty="0" err="1">
                <a:solidFill>
                  <a:srgbClr val="7030A0"/>
                </a:solidFill>
                <a:effectLst/>
                <a:latin typeface="Bangla" panose="03000603000000000000" pitchFamily="66" charset="0"/>
                <a:ea typeface="Calibri" panose="020F0502020204030204" pitchFamily="34" charset="0"/>
              </a:rPr>
              <a:t>আদন</a:t>
            </a:r>
            <a:r>
              <a:rPr lang="en-US" sz="2000" b="1" dirty="0" err="1">
                <a:solidFill>
                  <a:srgbClr val="7030A0"/>
                </a:solidFill>
                <a:latin typeface="Bangla" panose="03000603000000000000" pitchFamily="66" charset="0"/>
                <a:ea typeface="Calibri" panose="020F0502020204030204" pitchFamily="34" charset="0"/>
              </a:rPr>
              <a:t>ঃ</a:t>
            </a:r>
            <a:endParaRPr lang="en-US" b="1" dirty="0">
              <a:solidFill>
                <a:srgbClr val="7030A0"/>
              </a:solidFill>
            </a:endParaRPr>
          </a:p>
        </p:txBody>
      </p:sp>
      <p:sp>
        <p:nvSpPr>
          <p:cNvPr id="17" name="TextBox 16">
            <a:extLst>
              <a:ext uri="{FF2B5EF4-FFF2-40B4-BE49-F238E27FC236}">
                <a16:creationId xmlns:a16="http://schemas.microsoft.com/office/drawing/2014/main" id="{B6309521-AADE-4BDC-8AA2-E75BA906D6F4}"/>
              </a:ext>
            </a:extLst>
          </p:cNvPr>
          <p:cNvSpPr txBox="1"/>
          <p:nvPr/>
        </p:nvSpPr>
        <p:spPr>
          <a:xfrm>
            <a:off x="5509518" y="3882493"/>
            <a:ext cx="6943617" cy="1166025"/>
          </a:xfrm>
          <a:prstGeom prst="rect">
            <a:avLst/>
          </a:prstGeom>
          <a:noFill/>
        </p:spPr>
        <p:txBody>
          <a:bodyPr wrap="square">
            <a:spAutoFit/>
          </a:bodyPr>
          <a:lstStyle/>
          <a:p>
            <a:pPr marL="0" marR="0">
              <a:lnSpc>
                <a:spcPct val="107000"/>
              </a:lnSpc>
              <a:spcBef>
                <a:spcPts val="0"/>
              </a:spcBef>
              <a:spcAft>
                <a:spcPts val="800"/>
              </a:spcAft>
            </a:pPr>
            <a:r>
              <a:rPr lang="ar-AE" sz="2000" b="0" i="0" dirty="0">
                <a:solidFill>
                  <a:srgbClr val="FF00FF"/>
                </a:solidFill>
                <a:effectLst/>
                <a:latin typeface="alqalam"/>
              </a:rPr>
              <a:t>جَنَّاتِ عَدْنٍ الَّتِي وَعَدَ الرَّحْمَٰنُ عِبَادَهُ بِالْغَيْبِ ۚ إِنَّهُ كَانَ وَعْدُهُ مَأْتِيًّا</a:t>
            </a:r>
            <a:endParaRPr lang="en-US" sz="2000" dirty="0">
              <a:solidFill>
                <a:srgbClr val="FF00FF"/>
              </a:solidFill>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সেই</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স্থায়ী</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প্রতিশ্রুতি</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পরম</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দয়াময়</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নিজ</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দাসদেরকে</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অদৃশ্যভাবে</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দিয়েছেন</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নিশ্চয়</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প্রতিশ্রুত</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বিষয়</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অবশ্যম্ভাবী</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মারয়ামঃ</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৬১)</a:t>
            </a:r>
          </a:p>
        </p:txBody>
      </p:sp>
      <p:sp>
        <p:nvSpPr>
          <p:cNvPr id="19" name="TextBox 18">
            <a:extLst>
              <a:ext uri="{FF2B5EF4-FFF2-40B4-BE49-F238E27FC236}">
                <a16:creationId xmlns:a16="http://schemas.microsoft.com/office/drawing/2014/main" id="{6D4FEA36-97A7-4AC5-809B-5687C51B3ACC}"/>
              </a:ext>
            </a:extLst>
          </p:cNvPr>
          <p:cNvSpPr txBox="1"/>
          <p:nvPr/>
        </p:nvSpPr>
        <p:spPr>
          <a:xfrm>
            <a:off x="5509517" y="4563676"/>
            <a:ext cx="6943617" cy="2360903"/>
          </a:xfrm>
          <a:prstGeom prst="rect">
            <a:avLst/>
          </a:prstGeom>
          <a:noFill/>
        </p:spPr>
        <p:txBody>
          <a:bodyPr wrap="square">
            <a:spAutoFit/>
          </a:bodyPr>
          <a:lstStyle/>
          <a:p>
            <a:pPr marL="0" marR="0">
              <a:lnSpc>
                <a:spcPct val="107000"/>
              </a:lnSpc>
              <a:spcBef>
                <a:spcPts val="0"/>
              </a:spcBef>
              <a:spcAft>
                <a:spcPts val="800"/>
              </a:spcAft>
            </a:pPr>
            <a:endPar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মহানবী</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(ﷺ)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স্বপ্নে</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আদ্‌ন</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দর্শন</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করেছেন</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বুখারী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বলেছেন</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দু’টি</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চাদির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পাত্র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সবকিছু</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চাদির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দু’টি</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latin typeface="Bangla" panose="03000603000000000000" pitchFamily="66" charset="0"/>
                <a:ea typeface="Calibri" panose="020F0502020204030204" pitchFamily="34" charset="0"/>
                <a:cs typeface="Bangla" panose="03000603000000000000" pitchFamily="66" charset="0"/>
              </a:rPr>
              <a:t>সোনা</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পাত্র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সবকিছু</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latin typeface="Bangla" panose="03000603000000000000" pitchFamily="66" charset="0"/>
                <a:ea typeface="Calibri" panose="020F0502020204030204" pitchFamily="34" charset="0"/>
                <a:cs typeface="Bangla" panose="03000603000000000000" pitchFamily="66" charset="0"/>
              </a:rPr>
              <a:t>সোনা</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আদ্‌ন</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লোকেদের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দীদার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প্রতিপালকের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মাঝে</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কেবল</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চেহারার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গৌরবের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চাদর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chemeClr val="accent4">
                    <a:lumMod val="75000"/>
                  </a:schemeClr>
                </a:solidFill>
                <a:latin typeface="Bangla" panose="03000603000000000000" pitchFamily="66" charset="0"/>
                <a:ea typeface="Calibri" panose="020F0502020204030204" pitchFamily="34" charset="0"/>
                <a:cs typeface="Bangla" panose="03000603000000000000" pitchFamily="66" charset="0"/>
              </a:rPr>
              <a:t>                                                          </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বুখারী-মুসলিম</a:t>
            </a:r>
            <a:r>
              <a:rPr lang="en-US" sz="20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descr="A picture containing grass, tree, outdoor, garden&#10;&#10;Description automatically generated">
            <a:extLst>
              <a:ext uri="{FF2B5EF4-FFF2-40B4-BE49-F238E27FC236}">
                <a16:creationId xmlns:a16="http://schemas.microsoft.com/office/drawing/2014/main" id="{D097B25E-0384-459F-BF5C-FAF3452D40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349" y="4650810"/>
            <a:ext cx="3541479" cy="2207189"/>
          </a:xfrm>
          <a:prstGeom prst="rect">
            <a:avLst/>
          </a:prstGeom>
        </p:spPr>
      </p:pic>
    </p:spTree>
    <p:extLst>
      <p:ext uri="{BB962C8B-B14F-4D97-AF65-F5344CB8AC3E}">
        <p14:creationId xmlns:p14="http://schemas.microsoft.com/office/powerpoint/2010/main" val="98087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flowers&#10;&#10;Description automatically generated with low confidence">
            <a:extLst>
              <a:ext uri="{FF2B5EF4-FFF2-40B4-BE49-F238E27FC236}">
                <a16:creationId xmlns:a16="http://schemas.microsoft.com/office/drawing/2014/main" id="{800ACAF1-0AC0-452E-BA33-3F5763D52BB1}"/>
              </a:ext>
            </a:extLst>
          </p:cNvPr>
          <p:cNvPicPr>
            <a:picLocks noChangeAspect="1"/>
          </p:cNvPicPr>
          <p:nvPr/>
        </p:nvPicPr>
        <p:blipFill rotWithShape="1">
          <a:blip r:embed="rId2">
            <a:extLst>
              <a:ext uri="{28A0092B-C50C-407E-A947-70E740481C1C}">
                <a14:useLocalDpi xmlns:a14="http://schemas.microsoft.com/office/drawing/2010/main" val="0"/>
              </a:ext>
            </a:extLst>
          </a:blip>
          <a:srcRect l="39916" b="7843"/>
          <a:stretch/>
        </p:blipFill>
        <p:spPr>
          <a:xfrm rot="10800000">
            <a:off x="-1" y="5581650"/>
            <a:ext cx="895350" cy="1276350"/>
          </a:xfrm>
          <a:prstGeom prst="rect">
            <a:avLst/>
          </a:prstGeom>
        </p:spPr>
      </p:pic>
      <p:pic>
        <p:nvPicPr>
          <p:cNvPr id="4" name="Picture 3">
            <a:extLst>
              <a:ext uri="{FF2B5EF4-FFF2-40B4-BE49-F238E27FC236}">
                <a16:creationId xmlns:a16="http://schemas.microsoft.com/office/drawing/2014/main" id="{B7BDD96F-CE0E-4E7A-9374-719BD1968003}"/>
              </a:ext>
            </a:extLst>
          </p:cNvPr>
          <p:cNvPicPr>
            <a:picLocks noChangeAspect="1"/>
          </p:cNvPicPr>
          <p:nvPr/>
        </p:nvPicPr>
        <p:blipFill>
          <a:blip r:embed="rId3"/>
          <a:stretch>
            <a:fillRect/>
          </a:stretch>
        </p:blipFill>
        <p:spPr>
          <a:xfrm>
            <a:off x="-1" y="4305300"/>
            <a:ext cx="895351" cy="1276350"/>
          </a:xfrm>
          <a:prstGeom prst="rect">
            <a:avLst/>
          </a:prstGeom>
        </p:spPr>
      </p:pic>
      <p:pic>
        <p:nvPicPr>
          <p:cNvPr id="5" name="Picture 4">
            <a:extLst>
              <a:ext uri="{FF2B5EF4-FFF2-40B4-BE49-F238E27FC236}">
                <a16:creationId xmlns:a16="http://schemas.microsoft.com/office/drawing/2014/main" id="{C43B2DD2-7DB0-44AC-B6F3-DC851B36045F}"/>
              </a:ext>
            </a:extLst>
          </p:cNvPr>
          <p:cNvPicPr>
            <a:picLocks noChangeAspect="1"/>
          </p:cNvPicPr>
          <p:nvPr/>
        </p:nvPicPr>
        <p:blipFill>
          <a:blip r:embed="rId4"/>
          <a:stretch>
            <a:fillRect/>
          </a:stretch>
        </p:blipFill>
        <p:spPr>
          <a:xfrm>
            <a:off x="-841" y="1"/>
            <a:ext cx="896190" cy="1749660"/>
          </a:xfrm>
          <a:prstGeom prst="rect">
            <a:avLst/>
          </a:prstGeom>
        </p:spPr>
      </p:pic>
      <p:pic>
        <p:nvPicPr>
          <p:cNvPr id="6" name="Picture 5">
            <a:extLst>
              <a:ext uri="{FF2B5EF4-FFF2-40B4-BE49-F238E27FC236}">
                <a16:creationId xmlns:a16="http://schemas.microsoft.com/office/drawing/2014/main" id="{D867A51C-BAF6-4673-A032-BF097506F768}"/>
              </a:ext>
            </a:extLst>
          </p:cNvPr>
          <p:cNvPicPr>
            <a:picLocks noChangeAspect="1"/>
          </p:cNvPicPr>
          <p:nvPr/>
        </p:nvPicPr>
        <p:blipFill>
          <a:blip r:embed="rId4"/>
          <a:stretch>
            <a:fillRect/>
          </a:stretch>
        </p:blipFill>
        <p:spPr>
          <a:xfrm>
            <a:off x="-841" y="1748679"/>
            <a:ext cx="896190" cy="1280271"/>
          </a:xfrm>
          <a:prstGeom prst="rect">
            <a:avLst/>
          </a:prstGeom>
        </p:spPr>
      </p:pic>
      <p:pic>
        <p:nvPicPr>
          <p:cNvPr id="7" name="Picture 6">
            <a:extLst>
              <a:ext uri="{FF2B5EF4-FFF2-40B4-BE49-F238E27FC236}">
                <a16:creationId xmlns:a16="http://schemas.microsoft.com/office/drawing/2014/main" id="{9FF3132D-B864-43A1-B083-4CBB73E08425}"/>
              </a:ext>
            </a:extLst>
          </p:cNvPr>
          <p:cNvPicPr>
            <a:picLocks noChangeAspect="1"/>
          </p:cNvPicPr>
          <p:nvPr/>
        </p:nvPicPr>
        <p:blipFill>
          <a:blip r:embed="rId4"/>
          <a:stretch>
            <a:fillRect/>
          </a:stretch>
        </p:blipFill>
        <p:spPr>
          <a:xfrm>
            <a:off x="-841" y="3023069"/>
            <a:ext cx="896190" cy="1280271"/>
          </a:xfrm>
          <a:prstGeom prst="rect">
            <a:avLst/>
          </a:prstGeom>
        </p:spPr>
      </p:pic>
      <p:sp>
        <p:nvSpPr>
          <p:cNvPr id="16" name="TextBox 15">
            <a:extLst>
              <a:ext uri="{FF2B5EF4-FFF2-40B4-BE49-F238E27FC236}">
                <a16:creationId xmlns:a16="http://schemas.microsoft.com/office/drawing/2014/main" id="{48B8D102-584A-42E1-BC72-7D1DB3AA90C2}"/>
              </a:ext>
            </a:extLst>
          </p:cNvPr>
          <p:cNvSpPr txBox="1"/>
          <p:nvPr/>
        </p:nvSpPr>
        <p:spPr>
          <a:xfrm>
            <a:off x="895349" y="1744759"/>
            <a:ext cx="6094674" cy="836704"/>
          </a:xfrm>
          <a:prstGeom prst="rect">
            <a:avLst/>
          </a:prstGeom>
          <a:noFill/>
        </p:spPr>
        <p:txBody>
          <a:bodyPr wrap="square">
            <a:spAutoFit/>
          </a:bodyPr>
          <a:lstStyle/>
          <a:p>
            <a:pPr marL="0" marR="0">
              <a:lnSpc>
                <a:spcPct val="107000"/>
              </a:lnSpc>
              <a:spcBef>
                <a:spcPts val="0"/>
              </a:spcBef>
              <a:spcAft>
                <a:spcPts val="800"/>
              </a:spcAft>
            </a:pPr>
            <a:r>
              <a:rPr lang="en-US" sz="2000" b="1"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জান্নাতুল</a:t>
            </a:r>
            <a:r>
              <a:rPr lang="en-US" sz="2000" b="1" dirty="0">
                <a:solidFill>
                  <a:srgbClr val="FF00FF"/>
                </a:solidFill>
                <a:effectLst/>
                <a:latin typeface="Bangla" panose="03000603000000000000" pitchFamily="66" charset="0"/>
                <a:ea typeface="Calibri" panose="020F0502020204030204" pitchFamily="34" charset="0"/>
                <a:cs typeface="Bangla" panose="03000603000000000000" pitchFamily="66" charset="0"/>
              </a:rPr>
              <a:t> খুলদঃ</a:t>
            </a:r>
          </a:p>
          <a:p>
            <a:pPr marL="0" marR="0">
              <a:lnSpc>
                <a:spcPct val="107000"/>
              </a:lnSpc>
              <a:spcBef>
                <a:spcPts val="0"/>
              </a:spcBef>
              <a:spcAft>
                <a:spcPts val="800"/>
              </a:spcAft>
            </a:pPr>
            <a:endParaRPr lang="en-US" sz="2000" b="1" dirty="0">
              <a:solidFill>
                <a:srgbClr val="FF00FF"/>
              </a:solidFill>
              <a:effectLst/>
              <a:latin typeface="Bangla" panose="03000603000000000000" pitchFamily="66" charset="0"/>
              <a:ea typeface="Calibri" panose="020F0502020204030204" pitchFamily="34" charset="0"/>
              <a:cs typeface="Bangla" panose="03000603000000000000" pitchFamily="66" charset="0"/>
            </a:endParaRPr>
          </a:p>
        </p:txBody>
      </p:sp>
      <p:sp>
        <p:nvSpPr>
          <p:cNvPr id="18" name="TextBox 17">
            <a:extLst>
              <a:ext uri="{FF2B5EF4-FFF2-40B4-BE49-F238E27FC236}">
                <a16:creationId xmlns:a16="http://schemas.microsoft.com/office/drawing/2014/main" id="{B1E651FD-5870-401E-A442-140F055DAACD}"/>
              </a:ext>
            </a:extLst>
          </p:cNvPr>
          <p:cNvSpPr txBox="1"/>
          <p:nvPr/>
        </p:nvSpPr>
        <p:spPr>
          <a:xfrm>
            <a:off x="863050" y="2064888"/>
            <a:ext cx="4834393" cy="2223622"/>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as-IN" sz="16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খুলদ’ </a:t>
            </a:r>
            <a:r>
              <a:rPr lang="en-US" sz="16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অর্থ</a:t>
            </a:r>
            <a:r>
              <a:rPr lang="as-IN" sz="16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চিরস্থায়ী। </a:t>
            </a:r>
            <a:endParaRPr lang="en-US" sz="1600" dirty="0">
              <a:solidFill>
                <a:srgbClr val="0000FF"/>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قُلْ</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أَذَٰلِكَ</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خَيْرٌ</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أَمْ</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جَنَّةُ</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الْخُلْدِ</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الَّتِي</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وُعِدَ</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الْمُتَّقُونَ</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كَانَتْ</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لَهُمْ</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جَزَاءً</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وَمَصِيرًا</a:t>
            </a:r>
            <a:endPar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ৎ,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ওদেরকে</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জিজ্ঞাসা</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এটিই</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শ্রেয়</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স্থায়ী</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প্রতিশ্রুতি</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দেওয়া</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হয়েছে</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সাবধানীদেরকে</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এটিই</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প্রতিদান</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প্রত্যাবর্তনস্থল</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D1066E"/>
                </a:solidFill>
                <a:effectLst/>
                <a:latin typeface="Bangla" panose="03000603000000000000" pitchFamily="66" charset="0"/>
                <a:ea typeface="Calibri" panose="020F0502020204030204" pitchFamily="34" charset="0"/>
                <a:cs typeface="Bangla" panose="03000603000000000000" pitchFamily="66" charset="0"/>
              </a:rPr>
              <a:t>ফুরক্বান</a:t>
            </a:r>
            <a:r>
              <a:rPr lang="en-US" sz="2000" dirty="0">
                <a:solidFill>
                  <a:srgbClr val="D1066E"/>
                </a:solidFill>
                <a:effectLst/>
                <a:latin typeface="Bangla" panose="03000603000000000000" pitchFamily="66" charset="0"/>
                <a:ea typeface="Calibri" panose="020F0502020204030204" pitchFamily="34" charset="0"/>
                <a:cs typeface="Bangla" panose="03000603000000000000" pitchFamily="66" charset="0"/>
              </a:rPr>
              <a:t> : ১৫</a:t>
            </a:r>
          </a:p>
        </p:txBody>
      </p:sp>
      <p:sp>
        <p:nvSpPr>
          <p:cNvPr id="20" name="TextBox 19">
            <a:extLst>
              <a:ext uri="{FF2B5EF4-FFF2-40B4-BE49-F238E27FC236}">
                <a16:creationId xmlns:a16="http://schemas.microsoft.com/office/drawing/2014/main" id="{FFFEB571-7F16-4B32-9978-B293A683B4AD}"/>
              </a:ext>
            </a:extLst>
          </p:cNvPr>
          <p:cNvSpPr txBox="1"/>
          <p:nvPr/>
        </p:nvSpPr>
        <p:spPr>
          <a:xfrm>
            <a:off x="987949" y="4408744"/>
            <a:ext cx="4926994" cy="2159374"/>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সাহাবী</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ইবনে</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মাসউদ</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দুআয়</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বলেছিলেন</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اللَّهُمَّ</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إِنِّي</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أَسْأَلُكَ</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إِيمَانًا</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لا</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يَرْتَدُّ</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وَنَعِيمًا</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لا</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يَنْفَدُ</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وَمُرَافَقَةَ</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النَّبِيِّ</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صَلَّى</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اللَّهُ</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عَلَيْهِ</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وَسَلَّمَ</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فِي</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أَعْلَى</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غُرَفِ</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جَنَّةِ</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الْخُلْدِ</a:t>
            </a:r>
            <a:endParaRPr lang="en-US" sz="2000" dirty="0">
              <a:solidFill>
                <a:srgbClr val="21803B"/>
              </a:solidFill>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নিকট</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অটল</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ঈমান</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চাই</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অফুরন্ত</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নেয়ামত</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চাই</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খুলদ</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জান্নাতের</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সবার</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মুহাম্মাদ</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(ﷺ)-</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সঙ্গ</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চাই</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সহীহাহ</a:t>
            </a:r>
            <a:r>
              <a:rPr lang="en-US" dirty="0">
                <a:solidFill>
                  <a:srgbClr val="21803B"/>
                </a:solidFill>
                <a:effectLst/>
                <a:latin typeface="Bangla" panose="03000603000000000000" pitchFamily="66" charset="0"/>
                <a:ea typeface="Calibri" panose="020F0502020204030204" pitchFamily="34" charset="0"/>
                <a:cs typeface="Bangla" panose="03000603000000000000" pitchFamily="66" charset="0"/>
              </a:rPr>
              <a:t> ২৩০ ১নং)।</a:t>
            </a:r>
          </a:p>
        </p:txBody>
      </p:sp>
      <p:sp>
        <p:nvSpPr>
          <p:cNvPr id="21" name="TextBox 20">
            <a:extLst>
              <a:ext uri="{FF2B5EF4-FFF2-40B4-BE49-F238E27FC236}">
                <a16:creationId xmlns:a16="http://schemas.microsoft.com/office/drawing/2014/main" id="{3315B5FB-A4B9-4BB2-AC74-7F79A54343B7}"/>
              </a:ext>
            </a:extLst>
          </p:cNvPr>
          <p:cNvSpPr txBox="1"/>
          <p:nvPr/>
        </p:nvSpPr>
        <p:spPr>
          <a:xfrm>
            <a:off x="6599582" y="1049225"/>
            <a:ext cx="5309483" cy="1015663"/>
          </a:xfrm>
          <a:prstGeom prst="rect">
            <a:avLst/>
          </a:prstGeom>
          <a:noFill/>
        </p:spPr>
        <p:txBody>
          <a:bodyPr wrap="square">
            <a:spAutoFit/>
          </a:bodyPr>
          <a:lstStyle/>
          <a:p>
            <a:r>
              <a:rPr lang="ar-AE" sz="2000" dirty="0">
                <a:solidFill>
                  <a:srgbClr val="0000FF"/>
                </a:solidFill>
                <a:latin typeface="Bangla" panose="03000603000000000000" pitchFamily="66" charset="0"/>
              </a:rPr>
              <a:t>إِنَّ الَّذِينَ آمَنُوا وَعَمِلُوا الصَّالِحَاتِ لَهُمْ جَنَّاتُ النَّعِيمِ</a:t>
            </a:r>
          </a:p>
          <a:p>
            <a:r>
              <a:rPr lang="as-IN" sz="2000" dirty="0">
                <a:solidFill>
                  <a:srgbClr val="0000FF"/>
                </a:solidFill>
                <a:latin typeface="Bangla" panose="03000603000000000000" pitchFamily="66" charset="0"/>
                <a:cs typeface="Bangla" panose="03000603000000000000" pitchFamily="66" charset="0"/>
              </a:rPr>
              <a:t>অর্থাৎ, নিশ্চয় যারা বিশ্বাস করে ও সৎকাজ করে, তাদের জন্য আছে সুখের উদ্যানরাজি। (লুকমানঃ ৮)</a:t>
            </a:r>
          </a:p>
        </p:txBody>
      </p:sp>
      <p:sp>
        <p:nvSpPr>
          <p:cNvPr id="23" name="TextBox 22">
            <a:extLst>
              <a:ext uri="{FF2B5EF4-FFF2-40B4-BE49-F238E27FC236}">
                <a16:creationId xmlns:a16="http://schemas.microsoft.com/office/drawing/2014/main" id="{87E3FA43-59C5-410A-A35F-7D57E091AD27}"/>
              </a:ext>
            </a:extLst>
          </p:cNvPr>
          <p:cNvSpPr txBox="1"/>
          <p:nvPr/>
        </p:nvSpPr>
        <p:spPr>
          <a:xfrm>
            <a:off x="6679095" y="293666"/>
            <a:ext cx="6094674" cy="806246"/>
          </a:xfrm>
          <a:prstGeom prst="rect">
            <a:avLst/>
          </a:prstGeom>
          <a:noFill/>
        </p:spPr>
        <p:txBody>
          <a:bodyPr wrap="square">
            <a:spAutoFit/>
          </a:bodyPr>
          <a:lstStyle/>
          <a:p>
            <a:pPr marL="0" marR="0">
              <a:lnSpc>
                <a:spcPct val="107000"/>
              </a:lnSpc>
              <a:spcBef>
                <a:spcPts val="0"/>
              </a:spcBef>
              <a:spcAft>
                <a:spcPts val="800"/>
              </a:spcAft>
            </a:pPr>
            <a:r>
              <a:rPr lang="en-US" sz="2200" dirty="0" err="1">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নাঈমঃ</a:t>
            </a:r>
            <a:endParaRPr lang="en-US" sz="2200" dirty="0">
              <a:solidFill>
                <a:srgbClr val="FF00FF"/>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as-IN" sz="1600" b="0" i="0" dirty="0">
                <a:solidFill>
                  <a:srgbClr val="0000FF"/>
                </a:solidFill>
                <a:effectLst/>
                <a:latin typeface="Bangla" panose="03000603000000000000" pitchFamily="66" charset="0"/>
                <a:cs typeface="Bangla" panose="03000603000000000000" pitchFamily="66" charset="0"/>
              </a:rPr>
              <a:t>নাঈম’ </a:t>
            </a:r>
            <a:r>
              <a:rPr lang="en-US" sz="1600" b="0" i="0" dirty="0" err="1">
                <a:solidFill>
                  <a:srgbClr val="0000FF"/>
                </a:solidFill>
                <a:effectLst/>
                <a:latin typeface="Bangla" panose="03000603000000000000" pitchFamily="66" charset="0"/>
                <a:cs typeface="Bangla" panose="03000603000000000000" pitchFamily="66" charset="0"/>
              </a:rPr>
              <a:t>অর্থ</a:t>
            </a:r>
            <a:r>
              <a:rPr lang="as-IN" sz="1600" b="0" i="0" dirty="0">
                <a:solidFill>
                  <a:srgbClr val="0000FF"/>
                </a:solidFill>
                <a:effectLst/>
                <a:latin typeface="Bangla" panose="03000603000000000000" pitchFamily="66" charset="0"/>
                <a:cs typeface="Bangla" panose="03000603000000000000" pitchFamily="66" charset="0"/>
              </a:rPr>
              <a:t> সম্পদশালী, সুখময়</a:t>
            </a:r>
            <a:endParaRPr lang="en-US" sz="1600" dirty="0">
              <a:solidFill>
                <a:srgbClr val="0000FF"/>
              </a:solidFill>
              <a:effectLst/>
              <a:latin typeface="Bangla" panose="03000603000000000000" pitchFamily="66" charset="0"/>
              <a:ea typeface="Calibri" panose="020F0502020204030204" pitchFamily="34" charset="0"/>
              <a:cs typeface="Bangla" panose="03000603000000000000" pitchFamily="66" charset="0"/>
            </a:endParaRPr>
          </a:p>
        </p:txBody>
      </p:sp>
      <p:sp>
        <p:nvSpPr>
          <p:cNvPr id="25" name="TextBox 24">
            <a:extLst>
              <a:ext uri="{FF2B5EF4-FFF2-40B4-BE49-F238E27FC236}">
                <a16:creationId xmlns:a16="http://schemas.microsoft.com/office/drawing/2014/main" id="{A438A852-52E3-43DF-8CE2-D85B6F96BFA0}"/>
              </a:ext>
            </a:extLst>
          </p:cNvPr>
          <p:cNvSpPr txBox="1"/>
          <p:nvPr/>
        </p:nvSpPr>
        <p:spPr>
          <a:xfrm>
            <a:off x="5979381" y="1947250"/>
            <a:ext cx="6809463" cy="1268617"/>
          </a:xfrm>
          <a:prstGeom prst="rect">
            <a:avLst/>
          </a:prstGeom>
          <a:noFill/>
        </p:spPr>
        <p:txBody>
          <a:bodyPr wrap="square">
            <a:spAutoFit/>
          </a:bodyPr>
          <a:lstStyle/>
          <a:p>
            <a:pPr marL="0" marR="0">
              <a:lnSpc>
                <a:spcPct val="107000"/>
              </a:lnSpc>
              <a:spcBef>
                <a:spcPts val="0"/>
              </a:spcBef>
              <a:spcAft>
                <a:spcPts val="800"/>
              </a:spcAft>
            </a:pP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ইব্রাহীম</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আঃ</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চেয়ে</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দুআ</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বলেছিলেন</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وَاجْعَلْنِي</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مِن</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وَرَثَةِ</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جَنَّةِ</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النَّعِيمِ</a:t>
            </a:r>
            <a:endParaRPr lang="en-US" sz="2000" dirty="0">
              <a:solidFill>
                <a:schemeClr val="accent4">
                  <a:lumMod val="75000"/>
                </a:schemeClr>
              </a:solidFill>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আমাকে</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সুখকর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নাঈম</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উত্তরাধিকারীদের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অন্তর্ভুক্ত</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শুআরাঃ</a:t>
            </a:r>
            <a:r>
              <a:rPr lang="en-US" dirty="0">
                <a:solidFill>
                  <a:schemeClr val="accent4">
                    <a:lumMod val="75000"/>
                  </a:schemeClr>
                </a:solidFill>
                <a:effectLst/>
                <a:latin typeface="Bangla" panose="03000603000000000000" pitchFamily="66" charset="0"/>
                <a:ea typeface="Calibri" panose="020F0502020204030204" pitchFamily="34" charset="0"/>
                <a:cs typeface="Bangla" panose="03000603000000000000" pitchFamily="66" charset="0"/>
              </a:rPr>
              <a:t> ৮৫)</a:t>
            </a:r>
          </a:p>
        </p:txBody>
      </p:sp>
      <p:sp>
        <p:nvSpPr>
          <p:cNvPr id="27" name="TextBox 26">
            <a:extLst>
              <a:ext uri="{FF2B5EF4-FFF2-40B4-BE49-F238E27FC236}">
                <a16:creationId xmlns:a16="http://schemas.microsoft.com/office/drawing/2014/main" id="{BD18A694-CAF5-455F-A146-3A039A2C7430}"/>
              </a:ext>
            </a:extLst>
          </p:cNvPr>
          <p:cNvSpPr txBox="1"/>
          <p:nvPr/>
        </p:nvSpPr>
        <p:spPr>
          <a:xfrm>
            <a:off x="6162095" y="3531581"/>
            <a:ext cx="6184456" cy="2369880"/>
          </a:xfrm>
          <a:prstGeom prst="rect">
            <a:avLst/>
          </a:prstGeom>
          <a:noFill/>
        </p:spPr>
        <p:txBody>
          <a:bodyPr wrap="square">
            <a:spAutoFit/>
          </a:bodyPr>
          <a:lstStyle/>
          <a:p>
            <a:r>
              <a:rPr lang="as-IN" sz="2800" dirty="0">
                <a:solidFill>
                  <a:srgbClr val="FF00FF"/>
                </a:solidFill>
                <a:latin typeface="Bangla" panose="03000603000000000000" pitchFamily="66" charset="0"/>
                <a:cs typeface="Bangla" panose="03000603000000000000" pitchFamily="66" charset="0"/>
              </a:rPr>
              <a:t>মা’ওয়াঃ</a:t>
            </a:r>
            <a:endParaRPr lang="as-IN" sz="2800" dirty="0">
              <a:solidFill>
                <a:srgbClr val="0000FF"/>
              </a:solidFill>
              <a:latin typeface="Bangla" panose="03000603000000000000" pitchFamily="66" charset="0"/>
              <a:cs typeface="Bangla" panose="03000603000000000000" pitchFamily="66" charset="0"/>
            </a:endParaRPr>
          </a:p>
          <a:p>
            <a:r>
              <a:rPr lang="as-IN" sz="1600" dirty="0">
                <a:solidFill>
                  <a:srgbClr val="0000FF"/>
                </a:solidFill>
                <a:latin typeface="Bangla" panose="03000603000000000000" pitchFamily="66" charset="0"/>
                <a:cs typeface="Bangla" panose="03000603000000000000" pitchFamily="66" charset="0"/>
              </a:rPr>
              <a:t>‘মা’ওয়া </a:t>
            </a:r>
            <a:r>
              <a:rPr lang="en-US" sz="1600" dirty="0" err="1">
                <a:solidFill>
                  <a:srgbClr val="0000FF"/>
                </a:solidFill>
                <a:latin typeface="Bangla" panose="03000603000000000000" pitchFamily="66" charset="0"/>
                <a:cs typeface="Bangla" panose="03000603000000000000" pitchFamily="66" charset="0"/>
              </a:rPr>
              <a:t>অর্থ</a:t>
            </a:r>
            <a:r>
              <a:rPr lang="as-IN" sz="1600" dirty="0">
                <a:solidFill>
                  <a:srgbClr val="0000FF"/>
                </a:solidFill>
                <a:latin typeface="Bangla" panose="03000603000000000000" pitchFamily="66" charset="0"/>
                <a:cs typeface="Bangla" panose="03000603000000000000" pitchFamily="66" charset="0"/>
              </a:rPr>
              <a:t> ঠিকানা</a:t>
            </a:r>
            <a:r>
              <a:rPr lang="as-IN" sz="2000" dirty="0">
                <a:solidFill>
                  <a:srgbClr val="0000FF"/>
                </a:solidFill>
                <a:latin typeface="Bangla" panose="03000603000000000000" pitchFamily="66" charset="0"/>
                <a:cs typeface="Bangla" panose="03000603000000000000" pitchFamily="66" charset="0"/>
              </a:rPr>
              <a:t>। </a:t>
            </a:r>
          </a:p>
          <a:p>
            <a:r>
              <a:rPr lang="ar-AE" sz="2000" dirty="0">
                <a:solidFill>
                  <a:srgbClr val="0000FF"/>
                </a:solidFill>
                <a:latin typeface="Bangla" panose="03000603000000000000" pitchFamily="66" charset="0"/>
              </a:rPr>
              <a:t>أَمَّا الَّذِينَ آمَنُوا وَعَمِلُوا الصَّالِحَاتِ فَلَهُمْ جَنَّاتُ الْمَأْوَىٰ نُزُلًا بِمَا كَانُوا يَعْمَلُونَ</a:t>
            </a:r>
          </a:p>
          <a:p>
            <a:r>
              <a:rPr lang="as-IN" sz="2000" dirty="0">
                <a:solidFill>
                  <a:srgbClr val="0000FF"/>
                </a:solidFill>
                <a:latin typeface="Bangla" panose="03000603000000000000" pitchFamily="66" charset="0"/>
                <a:cs typeface="Bangla" panose="03000603000000000000" pitchFamily="66" charset="0"/>
              </a:rPr>
              <a:t>অর্থাৎ, যারা বিশ্বাস করে সৎকাজ করে তাদের কৃতকর্মের ফলস্বরূপ তাদের আপ্যায়নের জন্য জান্নাত হবে তাদের বাসস্থান। (সাজদাহঃ ১৯)</a:t>
            </a:r>
            <a:endParaRPr lang="en-US" sz="2000" dirty="0">
              <a:solidFill>
                <a:srgbClr val="0000FF"/>
              </a:solidFill>
              <a:latin typeface="Bangla" panose="03000603000000000000" pitchFamily="66" charset="0"/>
              <a:cs typeface="Bangla" panose="03000603000000000000" pitchFamily="66" charset="0"/>
            </a:endParaRPr>
          </a:p>
          <a:p>
            <a:r>
              <a:rPr lang="as-IN" sz="2000" dirty="0">
                <a:solidFill>
                  <a:srgbClr val="0000FF"/>
                </a:solidFill>
                <a:latin typeface="Bangla" panose="03000603000000000000" pitchFamily="66" charset="0"/>
                <a:cs typeface="Bangla" panose="03000603000000000000" pitchFamily="66" charset="0"/>
              </a:rPr>
              <a:t>নিশ্চয়ই সে তাকে আরেকবার দেখেছিল। সিদরাতুল মুনতাহার নিকট। যার নিকট অবস্থিত (জান্নাতুল মাওয়া) বাসোদ্যান। (নাজমঃ ১৩-১৫)</a:t>
            </a:r>
          </a:p>
        </p:txBody>
      </p:sp>
    </p:spTree>
    <p:extLst>
      <p:ext uri="{BB962C8B-B14F-4D97-AF65-F5344CB8AC3E}">
        <p14:creationId xmlns:p14="http://schemas.microsoft.com/office/powerpoint/2010/main" val="51386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flowers&#10;&#10;Description automatically generated with low confidence">
            <a:extLst>
              <a:ext uri="{FF2B5EF4-FFF2-40B4-BE49-F238E27FC236}">
                <a16:creationId xmlns:a16="http://schemas.microsoft.com/office/drawing/2014/main" id="{800ACAF1-0AC0-452E-BA33-3F5763D52BB1}"/>
              </a:ext>
            </a:extLst>
          </p:cNvPr>
          <p:cNvPicPr>
            <a:picLocks noChangeAspect="1"/>
          </p:cNvPicPr>
          <p:nvPr/>
        </p:nvPicPr>
        <p:blipFill rotWithShape="1">
          <a:blip r:embed="rId2">
            <a:extLst>
              <a:ext uri="{28A0092B-C50C-407E-A947-70E740481C1C}">
                <a14:useLocalDpi xmlns:a14="http://schemas.microsoft.com/office/drawing/2010/main" val="0"/>
              </a:ext>
            </a:extLst>
          </a:blip>
          <a:srcRect l="39916" b="7843"/>
          <a:stretch/>
        </p:blipFill>
        <p:spPr>
          <a:xfrm rot="10800000">
            <a:off x="-1" y="5581650"/>
            <a:ext cx="895350" cy="1276350"/>
          </a:xfrm>
          <a:prstGeom prst="rect">
            <a:avLst/>
          </a:prstGeom>
        </p:spPr>
      </p:pic>
      <p:pic>
        <p:nvPicPr>
          <p:cNvPr id="4" name="Picture 3">
            <a:extLst>
              <a:ext uri="{FF2B5EF4-FFF2-40B4-BE49-F238E27FC236}">
                <a16:creationId xmlns:a16="http://schemas.microsoft.com/office/drawing/2014/main" id="{B7BDD96F-CE0E-4E7A-9374-719BD1968003}"/>
              </a:ext>
            </a:extLst>
          </p:cNvPr>
          <p:cNvPicPr>
            <a:picLocks noChangeAspect="1"/>
          </p:cNvPicPr>
          <p:nvPr/>
        </p:nvPicPr>
        <p:blipFill>
          <a:blip r:embed="rId3"/>
          <a:stretch>
            <a:fillRect/>
          </a:stretch>
        </p:blipFill>
        <p:spPr>
          <a:xfrm>
            <a:off x="-1" y="4305300"/>
            <a:ext cx="895351" cy="1276350"/>
          </a:xfrm>
          <a:prstGeom prst="rect">
            <a:avLst/>
          </a:prstGeom>
        </p:spPr>
      </p:pic>
      <p:pic>
        <p:nvPicPr>
          <p:cNvPr id="5" name="Picture 4">
            <a:extLst>
              <a:ext uri="{FF2B5EF4-FFF2-40B4-BE49-F238E27FC236}">
                <a16:creationId xmlns:a16="http://schemas.microsoft.com/office/drawing/2014/main" id="{C43B2DD2-7DB0-44AC-B6F3-DC851B36045F}"/>
              </a:ext>
            </a:extLst>
          </p:cNvPr>
          <p:cNvPicPr>
            <a:picLocks noChangeAspect="1"/>
          </p:cNvPicPr>
          <p:nvPr/>
        </p:nvPicPr>
        <p:blipFill>
          <a:blip r:embed="rId4"/>
          <a:stretch>
            <a:fillRect/>
          </a:stretch>
        </p:blipFill>
        <p:spPr>
          <a:xfrm>
            <a:off x="-841" y="1"/>
            <a:ext cx="896190" cy="1749660"/>
          </a:xfrm>
          <a:prstGeom prst="rect">
            <a:avLst/>
          </a:prstGeom>
        </p:spPr>
      </p:pic>
      <p:pic>
        <p:nvPicPr>
          <p:cNvPr id="6" name="Picture 5">
            <a:extLst>
              <a:ext uri="{FF2B5EF4-FFF2-40B4-BE49-F238E27FC236}">
                <a16:creationId xmlns:a16="http://schemas.microsoft.com/office/drawing/2014/main" id="{D867A51C-BAF6-4673-A032-BF097506F768}"/>
              </a:ext>
            </a:extLst>
          </p:cNvPr>
          <p:cNvPicPr>
            <a:picLocks noChangeAspect="1"/>
          </p:cNvPicPr>
          <p:nvPr/>
        </p:nvPicPr>
        <p:blipFill>
          <a:blip r:embed="rId4"/>
          <a:stretch>
            <a:fillRect/>
          </a:stretch>
        </p:blipFill>
        <p:spPr>
          <a:xfrm>
            <a:off x="-841" y="1748679"/>
            <a:ext cx="896190" cy="1280271"/>
          </a:xfrm>
          <a:prstGeom prst="rect">
            <a:avLst/>
          </a:prstGeom>
        </p:spPr>
      </p:pic>
      <p:pic>
        <p:nvPicPr>
          <p:cNvPr id="7" name="Picture 6">
            <a:extLst>
              <a:ext uri="{FF2B5EF4-FFF2-40B4-BE49-F238E27FC236}">
                <a16:creationId xmlns:a16="http://schemas.microsoft.com/office/drawing/2014/main" id="{9FF3132D-B864-43A1-B083-4CBB73E08425}"/>
              </a:ext>
            </a:extLst>
          </p:cNvPr>
          <p:cNvPicPr>
            <a:picLocks noChangeAspect="1"/>
          </p:cNvPicPr>
          <p:nvPr/>
        </p:nvPicPr>
        <p:blipFill>
          <a:blip r:embed="rId4"/>
          <a:stretch>
            <a:fillRect/>
          </a:stretch>
        </p:blipFill>
        <p:spPr>
          <a:xfrm>
            <a:off x="-841" y="3023069"/>
            <a:ext cx="896190" cy="1280271"/>
          </a:xfrm>
          <a:prstGeom prst="rect">
            <a:avLst/>
          </a:prstGeom>
        </p:spPr>
      </p:pic>
      <p:sp>
        <p:nvSpPr>
          <p:cNvPr id="8" name="TextBox 7">
            <a:extLst>
              <a:ext uri="{FF2B5EF4-FFF2-40B4-BE49-F238E27FC236}">
                <a16:creationId xmlns:a16="http://schemas.microsoft.com/office/drawing/2014/main" id="{8924710D-6909-446B-B768-E44BF33917AB}"/>
              </a:ext>
            </a:extLst>
          </p:cNvPr>
          <p:cNvSpPr txBox="1"/>
          <p:nvPr/>
        </p:nvSpPr>
        <p:spPr>
          <a:xfrm>
            <a:off x="895349" y="690165"/>
            <a:ext cx="6096000" cy="523220"/>
          </a:xfrm>
          <a:prstGeom prst="rect">
            <a:avLst/>
          </a:prstGeom>
          <a:noFill/>
        </p:spPr>
        <p:txBody>
          <a:bodyPr wrap="square">
            <a:spAutoFit/>
          </a:bodyPr>
          <a:lstStyle/>
          <a:p>
            <a:r>
              <a:rPr lang="as-IN" sz="2800" dirty="0">
                <a:solidFill>
                  <a:srgbClr val="0000FF"/>
                </a:solidFill>
                <a:latin typeface="Bangla" panose="03000603000000000000" pitchFamily="66" charset="0"/>
                <a:cs typeface="Bangla" panose="03000603000000000000" pitchFamily="66" charset="0"/>
              </a:rPr>
              <a:t>দারুস সালামঃ</a:t>
            </a:r>
            <a:endParaRPr lang="en-US" sz="2800" dirty="0">
              <a:solidFill>
                <a:srgbClr val="0000FF"/>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2ECF454D-BB03-4BFA-826C-7B928A2B6A74}"/>
              </a:ext>
            </a:extLst>
          </p:cNvPr>
          <p:cNvSpPr txBox="1"/>
          <p:nvPr/>
        </p:nvSpPr>
        <p:spPr>
          <a:xfrm>
            <a:off x="895348" y="1191252"/>
            <a:ext cx="5200651" cy="3477875"/>
          </a:xfrm>
          <a:prstGeom prst="rect">
            <a:avLst/>
          </a:prstGeom>
          <a:noFill/>
        </p:spPr>
        <p:txBody>
          <a:bodyPr wrap="square">
            <a:spAutoFit/>
          </a:bodyPr>
          <a:lstStyle/>
          <a:p>
            <a:r>
              <a:rPr lang="as-IN" sz="2000" dirty="0">
                <a:solidFill>
                  <a:srgbClr val="FF00FF"/>
                </a:solidFill>
                <a:latin typeface="Bangla" panose="03000603000000000000" pitchFamily="66" charset="0"/>
                <a:cs typeface="Bangla" panose="03000603000000000000" pitchFamily="66" charset="0"/>
              </a:rPr>
              <a:t>দারুস সালাম’</a:t>
            </a:r>
            <a:r>
              <a:rPr lang="en-US" sz="2000" dirty="0">
                <a:solidFill>
                  <a:srgbClr val="FF00FF"/>
                </a:solidFill>
                <a:latin typeface="Bangla" panose="03000603000000000000" pitchFamily="66" charset="0"/>
                <a:cs typeface="Bangla" panose="03000603000000000000" pitchFamily="66" charset="0"/>
              </a:rPr>
              <a:t> </a:t>
            </a:r>
            <a:r>
              <a:rPr lang="en-US" sz="2000" dirty="0" err="1">
                <a:solidFill>
                  <a:srgbClr val="FF00FF"/>
                </a:solidFill>
                <a:latin typeface="Bangla" panose="03000603000000000000" pitchFamily="66" charset="0"/>
                <a:cs typeface="Bangla" panose="03000603000000000000" pitchFamily="66" charset="0"/>
              </a:rPr>
              <a:t>অর্থ</a:t>
            </a:r>
            <a:r>
              <a:rPr lang="as-IN" sz="2000" dirty="0">
                <a:solidFill>
                  <a:srgbClr val="FF00FF"/>
                </a:solidFill>
                <a:latin typeface="Bangla" panose="03000603000000000000" pitchFamily="66" charset="0"/>
                <a:cs typeface="Bangla" panose="03000603000000000000" pitchFamily="66" charset="0"/>
              </a:rPr>
              <a:t> শান্তিনিকেতন।</a:t>
            </a:r>
            <a:endParaRPr lang="en-US" sz="2000" dirty="0">
              <a:solidFill>
                <a:srgbClr val="FF00FF"/>
              </a:solidFill>
              <a:latin typeface="Bangla" panose="03000603000000000000" pitchFamily="66" charset="0"/>
              <a:cs typeface="Bangla" panose="03000603000000000000" pitchFamily="66" charset="0"/>
            </a:endParaRPr>
          </a:p>
          <a:p>
            <a:r>
              <a:rPr lang="as-IN" sz="2000" dirty="0">
                <a:solidFill>
                  <a:srgbClr val="FF00FF"/>
                </a:solidFill>
                <a:latin typeface="Bangla" panose="03000603000000000000" pitchFamily="66" charset="0"/>
                <a:cs typeface="Bangla" panose="03000603000000000000" pitchFamily="66" charset="0"/>
              </a:rPr>
              <a:t> </a:t>
            </a:r>
            <a:endParaRPr lang="ar-AE" sz="2000" dirty="0">
              <a:solidFill>
                <a:srgbClr val="FF00FF"/>
              </a:solidFill>
              <a:latin typeface="Bangla" panose="03000603000000000000" pitchFamily="66" charset="0"/>
              <a:cs typeface="Bangla" panose="03000603000000000000" pitchFamily="66" charset="0"/>
            </a:endParaRPr>
          </a:p>
          <a:p>
            <a:r>
              <a:rPr lang="ar-AE" sz="2000" dirty="0">
                <a:solidFill>
                  <a:srgbClr val="FF00FF"/>
                </a:solidFill>
                <a:latin typeface="Bangla" panose="03000603000000000000" pitchFamily="66" charset="0"/>
                <a:cs typeface="Bangla" panose="03000603000000000000" pitchFamily="66" charset="0"/>
              </a:rPr>
              <a:t>لَهُمْ دَارُ السَّلَامِ عِندَ رَبِّهِمْ ۖ وَهُوَ وَلِيُّهُم بِمَا كَانُوا يَعْمَلُونَ</a:t>
            </a:r>
          </a:p>
          <a:p>
            <a:r>
              <a:rPr lang="ar-AE" sz="2000" dirty="0">
                <a:solidFill>
                  <a:srgbClr val="FF00FF"/>
                </a:solidFill>
                <a:latin typeface="Bangla" panose="03000603000000000000" pitchFamily="66" charset="0"/>
                <a:cs typeface="Bangla" panose="03000603000000000000" pitchFamily="66" charset="0"/>
              </a:rPr>
              <a:t> </a:t>
            </a:r>
            <a:r>
              <a:rPr lang="as-IN" sz="2000" dirty="0">
                <a:solidFill>
                  <a:srgbClr val="FF00FF"/>
                </a:solidFill>
                <a:latin typeface="Bangla" panose="03000603000000000000" pitchFamily="66" charset="0"/>
                <a:cs typeface="Bangla" panose="03000603000000000000" pitchFamily="66" charset="0"/>
              </a:rPr>
              <a:t>তাদের প্রতিপালকের নিকট তাদের জন্য রয়েছে শান্তির আলয় এবং তারা যা করত, তার কারণে তিনি হবেন তাদের অভিভাবক। </a:t>
            </a:r>
            <a:r>
              <a:rPr lang="en-US" sz="2000" dirty="0">
                <a:solidFill>
                  <a:srgbClr val="FF00FF"/>
                </a:solidFill>
                <a:latin typeface="Bangla" panose="03000603000000000000" pitchFamily="66" charset="0"/>
                <a:cs typeface="Bangla" panose="03000603000000000000" pitchFamily="66" charset="0"/>
              </a:rPr>
              <a:t> </a:t>
            </a:r>
          </a:p>
          <a:p>
            <a:r>
              <a:rPr lang="en-US" sz="2000" dirty="0">
                <a:solidFill>
                  <a:srgbClr val="FF00FF"/>
                </a:solidFill>
                <a:latin typeface="Bangla" panose="03000603000000000000" pitchFamily="66" charset="0"/>
                <a:cs typeface="Bangla" panose="03000603000000000000" pitchFamily="66" charset="0"/>
              </a:rPr>
              <a:t>                                      </a:t>
            </a:r>
            <a:r>
              <a:rPr lang="as-IN" sz="2000" dirty="0">
                <a:solidFill>
                  <a:srgbClr val="FF00FF"/>
                </a:solidFill>
                <a:latin typeface="Bangla" panose="03000603000000000000" pitchFamily="66" charset="0"/>
                <a:cs typeface="Bangla" panose="03000603000000000000" pitchFamily="66" charset="0"/>
              </a:rPr>
              <a:t>আনআমঃ ১২৭</a:t>
            </a:r>
            <a:endParaRPr lang="ar-AE" sz="2000" dirty="0">
              <a:solidFill>
                <a:srgbClr val="FF00FF"/>
              </a:solidFill>
              <a:latin typeface="Bangla" panose="03000603000000000000" pitchFamily="66" charset="0"/>
              <a:cs typeface="Bangla" panose="03000603000000000000" pitchFamily="66" charset="0"/>
            </a:endParaRPr>
          </a:p>
          <a:p>
            <a:r>
              <a:rPr lang="ar-AE" sz="2000" dirty="0">
                <a:solidFill>
                  <a:srgbClr val="FF00FF"/>
                </a:solidFill>
                <a:latin typeface="Bangla" panose="03000603000000000000" pitchFamily="66" charset="0"/>
                <a:cs typeface="Bangla" panose="03000603000000000000" pitchFamily="66" charset="0"/>
              </a:rPr>
              <a:t>وَاللَّهُ يَدْعُو إِلَىٰ دَارِ السَّلَامِ وَيَهْدِي مَن يَشَاءُ إِلَىٰ صِرَاطٍ مُّسْتَقِيمٍ</a:t>
            </a:r>
          </a:p>
          <a:p>
            <a:r>
              <a:rPr lang="as-IN" sz="2000" dirty="0">
                <a:solidFill>
                  <a:srgbClr val="FF00FF"/>
                </a:solidFill>
                <a:latin typeface="Bangla" panose="03000603000000000000" pitchFamily="66" charset="0"/>
                <a:cs typeface="Bangla" panose="03000603000000000000" pitchFamily="66" charset="0"/>
              </a:rPr>
              <a:t>আল্লাহ (মানুষ)-কে শান্তির আবাসের দিকে আহবান করেন এবং যাকে ইচ্ছা সরল পথ প্রদর্শন করেন। (ইউনুসঃ ২৫)</a:t>
            </a:r>
          </a:p>
          <a:p>
            <a:endParaRPr lang="as-IN" sz="2000" dirty="0">
              <a:solidFill>
                <a:srgbClr val="FF00FF"/>
              </a:solidFill>
              <a:latin typeface="Bangla" panose="03000603000000000000" pitchFamily="66" charset="0"/>
              <a:cs typeface="Bangla" panose="03000603000000000000" pitchFamily="66" charset="0"/>
            </a:endParaRPr>
          </a:p>
          <a:p>
            <a:endParaRPr lang="en-US" sz="2000" dirty="0">
              <a:solidFill>
                <a:srgbClr val="FF00FF"/>
              </a:solidFill>
              <a:latin typeface="Bangla" panose="03000603000000000000" pitchFamily="66" charset="0"/>
              <a:cs typeface="Bangla" panose="03000603000000000000" pitchFamily="66" charset="0"/>
            </a:endParaRPr>
          </a:p>
        </p:txBody>
      </p:sp>
      <p:sp>
        <p:nvSpPr>
          <p:cNvPr id="12" name="TextBox 11">
            <a:extLst>
              <a:ext uri="{FF2B5EF4-FFF2-40B4-BE49-F238E27FC236}">
                <a16:creationId xmlns:a16="http://schemas.microsoft.com/office/drawing/2014/main" id="{208BA7F8-3561-4DF9-B561-EB5864B58692}"/>
              </a:ext>
            </a:extLst>
          </p:cNvPr>
          <p:cNvSpPr txBox="1"/>
          <p:nvPr/>
        </p:nvSpPr>
        <p:spPr>
          <a:xfrm>
            <a:off x="5828306" y="366999"/>
            <a:ext cx="7082709" cy="892552"/>
          </a:xfrm>
          <a:prstGeom prst="rect">
            <a:avLst/>
          </a:prstGeom>
          <a:noFill/>
        </p:spPr>
        <p:txBody>
          <a:bodyPr wrap="square">
            <a:spAutoFit/>
          </a:bodyPr>
          <a:lstStyle/>
          <a:p>
            <a:r>
              <a:rPr lang="as-IN" sz="3200" dirty="0">
                <a:solidFill>
                  <a:srgbClr val="0000FF"/>
                </a:solidFill>
                <a:latin typeface="Bangla" panose="03000603000000000000" pitchFamily="66" charset="0"/>
                <a:cs typeface="Bangla" panose="03000603000000000000" pitchFamily="66" charset="0"/>
              </a:rPr>
              <a:t>দারুল মুক্বামাহঃ</a:t>
            </a:r>
          </a:p>
          <a:p>
            <a:r>
              <a:rPr lang="as-IN" sz="2000" dirty="0">
                <a:solidFill>
                  <a:srgbClr val="00B050"/>
                </a:solidFill>
                <a:latin typeface="Bangla" panose="03000603000000000000" pitchFamily="66" charset="0"/>
                <a:cs typeface="Bangla" panose="03000603000000000000" pitchFamily="66" charset="0"/>
              </a:rPr>
              <a:t>দারুল মুক্বামাহ’</a:t>
            </a:r>
            <a:r>
              <a:rPr lang="en-US" sz="2000" dirty="0" err="1">
                <a:solidFill>
                  <a:srgbClr val="00B050"/>
                </a:solidFill>
                <a:latin typeface="Bangla" panose="03000603000000000000" pitchFamily="66" charset="0"/>
                <a:cs typeface="Bangla" panose="03000603000000000000" pitchFamily="66" charset="0"/>
              </a:rPr>
              <a:t>অর্থ</a:t>
            </a:r>
            <a:r>
              <a:rPr lang="as-IN" sz="2000" dirty="0">
                <a:solidFill>
                  <a:srgbClr val="00B050"/>
                </a:solidFill>
                <a:latin typeface="Bangla" panose="03000603000000000000" pitchFamily="66" charset="0"/>
                <a:cs typeface="Bangla" panose="03000603000000000000" pitchFamily="66" charset="0"/>
              </a:rPr>
              <a:t> স্থায়ী। </a:t>
            </a:r>
          </a:p>
        </p:txBody>
      </p:sp>
      <p:sp>
        <p:nvSpPr>
          <p:cNvPr id="14" name="TextBox 13">
            <a:extLst>
              <a:ext uri="{FF2B5EF4-FFF2-40B4-BE49-F238E27FC236}">
                <a16:creationId xmlns:a16="http://schemas.microsoft.com/office/drawing/2014/main" id="{014A1C48-A119-46AF-B9C9-9C8DEF8CD5FB}"/>
              </a:ext>
            </a:extLst>
          </p:cNvPr>
          <p:cNvSpPr txBox="1"/>
          <p:nvPr/>
        </p:nvSpPr>
        <p:spPr>
          <a:xfrm>
            <a:off x="6202017" y="1354880"/>
            <a:ext cx="5989983" cy="1631216"/>
          </a:xfrm>
          <a:prstGeom prst="rect">
            <a:avLst/>
          </a:prstGeom>
          <a:noFill/>
        </p:spPr>
        <p:txBody>
          <a:bodyPr wrap="square">
            <a:spAutoFit/>
          </a:bodyPr>
          <a:lstStyle/>
          <a:p>
            <a:r>
              <a:rPr lang="as-IN" sz="2000" dirty="0">
                <a:solidFill>
                  <a:srgbClr val="21803B"/>
                </a:solidFill>
                <a:latin typeface="Bangla" panose="03000603000000000000" pitchFamily="66" charset="0"/>
                <a:cs typeface="Bangla" panose="03000603000000000000" pitchFamily="66" charset="0"/>
              </a:rPr>
              <a:t>মহান আল্লাহ বলেন,</a:t>
            </a:r>
          </a:p>
          <a:p>
            <a:r>
              <a:rPr lang="ar-AE" sz="2000" dirty="0">
                <a:solidFill>
                  <a:srgbClr val="21803B"/>
                </a:solidFill>
                <a:latin typeface="Bangla" panose="03000603000000000000" pitchFamily="66" charset="0"/>
              </a:rPr>
              <a:t>الَّذِي أَحَلَّنَا دَارَ الْمُقَامَةِ مِن فَضْلِهِ لَا يَمَسُّنَا فِيهَا نَصَبٌ وَلَا يَمَسُّنَا فِيهَا لُغُوبٌ</a:t>
            </a:r>
          </a:p>
          <a:p>
            <a:r>
              <a:rPr lang="as-IN" sz="2000" dirty="0">
                <a:solidFill>
                  <a:srgbClr val="21803B"/>
                </a:solidFill>
                <a:latin typeface="Bangla" panose="03000603000000000000" pitchFamily="66" charset="0"/>
                <a:cs typeface="Bangla" panose="03000603000000000000" pitchFamily="66" charset="0"/>
              </a:rPr>
              <a:t>যিনি নিজ অনুগ্রহে, আমাদেরকে স্থায়ী আবাস দান করেছেন; যেখানে আমাদেরকে কোন প্রকার ক্লেশ স্পর্শ করে না এবং স্পর্শ করে না। কোন প্রকার ক্লান্তি।’ </a:t>
            </a:r>
            <a:r>
              <a:rPr lang="en-US" sz="2000" dirty="0" err="1">
                <a:solidFill>
                  <a:srgbClr val="21803B"/>
                </a:solidFill>
                <a:latin typeface="Bangla" panose="03000603000000000000" pitchFamily="66" charset="0"/>
                <a:cs typeface="Bangla" panose="03000603000000000000" pitchFamily="66" charset="0"/>
              </a:rPr>
              <a:t>সূরা</a:t>
            </a:r>
            <a:r>
              <a:rPr lang="en-US" sz="2000" dirty="0">
                <a:solidFill>
                  <a:srgbClr val="21803B"/>
                </a:solidFill>
                <a:latin typeface="Bangla" panose="03000603000000000000" pitchFamily="66" charset="0"/>
                <a:cs typeface="Bangla" panose="03000603000000000000" pitchFamily="66" charset="0"/>
              </a:rPr>
              <a:t> </a:t>
            </a:r>
            <a:r>
              <a:rPr lang="as-IN" sz="2000" dirty="0">
                <a:solidFill>
                  <a:srgbClr val="21803B"/>
                </a:solidFill>
                <a:latin typeface="Bangla" panose="03000603000000000000" pitchFamily="66" charset="0"/>
                <a:cs typeface="Bangla" panose="03000603000000000000" pitchFamily="66" charset="0"/>
              </a:rPr>
              <a:t>ফাত্বিরঃ ৩৫</a:t>
            </a:r>
          </a:p>
        </p:txBody>
      </p:sp>
      <p:sp>
        <p:nvSpPr>
          <p:cNvPr id="16" name="TextBox 15">
            <a:extLst>
              <a:ext uri="{FF2B5EF4-FFF2-40B4-BE49-F238E27FC236}">
                <a16:creationId xmlns:a16="http://schemas.microsoft.com/office/drawing/2014/main" id="{740CCB6D-E022-4910-BEA6-1B1F083A1CC6}"/>
              </a:ext>
            </a:extLst>
          </p:cNvPr>
          <p:cNvSpPr txBox="1"/>
          <p:nvPr/>
        </p:nvSpPr>
        <p:spPr>
          <a:xfrm>
            <a:off x="6141431" y="3225574"/>
            <a:ext cx="6456458" cy="892552"/>
          </a:xfrm>
          <a:prstGeom prst="rect">
            <a:avLst/>
          </a:prstGeom>
          <a:noFill/>
        </p:spPr>
        <p:txBody>
          <a:bodyPr wrap="square">
            <a:spAutoFit/>
          </a:bodyPr>
          <a:lstStyle/>
          <a:p>
            <a:r>
              <a:rPr lang="as-IN" sz="3200" dirty="0">
                <a:solidFill>
                  <a:srgbClr val="0000FF"/>
                </a:solidFill>
                <a:latin typeface="Bangla" panose="03000603000000000000" pitchFamily="66" charset="0"/>
                <a:cs typeface="Bangla" panose="03000603000000000000" pitchFamily="66" charset="0"/>
              </a:rPr>
              <a:t>দারুল ক্বারারঃ</a:t>
            </a:r>
          </a:p>
          <a:p>
            <a:r>
              <a:rPr lang="as-IN" sz="2000" dirty="0">
                <a:solidFill>
                  <a:srgbClr val="FF00FF"/>
                </a:solidFill>
                <a:latin typeface="Bangla" panose="03000603000000000000" pitchFamily="66" charset="0"/>
                <a:cs typeface="Bangla" panose="03000603000000000000" pitchFamily="66" charset="0"/>
              </a:rPr>
              <a:t>‘দারুল ক্বারার </a:t>
            </a:r>
            <a:r>
              <a:rPr lang="en-US" sz="2000" dirty="0" err="1">
                <a:solidFill>
                  <a:srgbClr val="FF00FF"/>
                </a:solidFill>
                <a:latin typeface="Bangla" panose="03000603000000000000" pitchFamily="66" charset="0"/>
                <a:cs typeface="Bangla" panose="03000603000000000000" pitchFamily="66" charset="0"/>
              </a:rPr>
              <a:t>অর্থ</a:t>
            </a:r>
            <a:r>
              <a:rPr lang="as-IN" sz="2000" dirty="0">
                <a:solidFill>
                  <a:srgbClr val="FF00FF"/>
                </a:solidFill>
                <a:latin typeface="Bangla" panose="03000603000000000000" pitchFamily="66" charset="0"/>
                <a:cs typeface="Bangla" panose="03000603000000000000" pitchFamily="66" charset="0"/>
              </a:rPr>
              <a:t> স্থায়ী-গৃহ। </a:t>
            </a:r>
          </a:p>
        </p:txBody>
      </p:sp>
      <p:sp>
        <p:nvSpPr>
          <p:cNvPr id="18" name="TextBox 17">
            <a:extLst>
              <a:ext uri="{FF2B5EF4-FFF2-40B4-BE49-F238E27FC236}">
                <a16:creationId xmlns:a16="http://schemas.microsoft.com/office/drawing/2014/main" id="{FC8BB87D-7BD6-4859-9C1C-634AB3A87E3A}"/>
              </a:ext>
            </a:extLst>
          </p:cNvPr>
          <p:cNvSpPr txBox="1"/>
          <p:nvPr/>
        </p:nvSpPr>
        <p:spPr>
          <a:xfrm>
            <a:off x="6464410" y="4213455"/>
            <a:ext cx="5727590" cy="1323439"/>
          </a:xfrm>
          <a:prstGeom prst="rect">
            <a:avLst/>
          </a:prstGeom>
          <a:noFill/>
        </p:spPr>
        <p:txBody>
          <a:bodyPr wrap="square">
            <a:spAutoFit/>
          </a:bodyPr>
          <a:lstStyle/>
          <a:p>
            <a:r>
              <a:rPr lang="as-IN" sz="2000" dirty="0">
                <a:solidFill>
                  <a:srgbClr val="FF00FF"/>
                </a:solidFill>
                <a:latin typeface="Bangla" panose="03000603000000000000" pitchFamily="66" charset="0"/>
                <a:cs typeface="Bangla" panose="03000603000000000000" pitchFamily="66" charset="0"/>
              </a:rPr>
              <a:t>মহান আল্লাহ বলেন,</a:t>
            </a:r>
          </a:p>
          <a:p>
            <a:r>
              <a:rPr lang="ar-AE" sz="2000" dirty="0">
                <a:solidFill>
                  <a:srgbClr val="FF00FF"/>
                </a:solidFill>
                <a:latin typeface="Bangla" panose="03000603000000000000" pitchFamily="66" charset="0"/>
              </a:rPr>
              <a:t>يَا قَوْمِ إِنَّمَا هَٰذِهِ الْحَيَاةُ الدُّنْيَا مَتَاعٌ وَإِنَّ الْآخِرَةَ هِيَ دَارُ الْقَرَارِ</a:t>
            </a:r>
          </a:p>
          <a:p>
            <a:r>
              <a:rPr lang="as-IN" sz="2000" dirty="0">
                <a:solidFill>
                  <a:srgbClr val="FF00FF"/>
                </a:solidFill>
                <a:latin typeface="Bangla" panose="03000603000000000000" pitchFamily="66" charset="0"/>
                <a:cs typeface="Bangla" panose="03000603000000000000" pitchFamily="66" charset="0"/>
              </a:rPr>
              <a:t> হে আমার সম্প্রদায়! এ পার্থিব জীবন তো অস্থায়ী উপভোগের বস্তু। আর নিশ্চয় পরকাল হচ্ছে চিরস্থায়ী আবাস। (মু’মিনঃ ৩৯)</a:t>
            </a:r>
          </a:p>
        </p:txBody>
      </p:sp>
      <p:pic>
        <p:nvPicPr>
          <p:cNvPr id="20" name="Picture 19" descr="A picture containing grass, tree, outdoor, garden&#10;&#10;Description automatically generated">
            <a:extLst>
              <a:ext uri="{FF2B5EF4-FFF2-40B4-BE49-F238E27FC236}">
                <a16:creationId xmlns:a16="http://schemas.microsoft.com/office/drawing/2014/main" id="{7EB0BCF9-4950-4FB3-994D-7816E68F6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347" y="4428877"/>
            <a:ext cx="4832244" cy="2429123"/>
          </a:xfrm>
          <a:prstGeom prst="rect">
            <a:avLst/>
          </a:prstGeom>
        </p:spPr>
      </p:pic>
    </p:spTree>
    <p:extLst>
      <p:ext uri="{BB962C8B-B14F-4D97-AF65-F5344CB8AC3E}">
        <p14:creationId xmlns:p14="http://schemas.microsoft.com/office/powerpoint/2010/main" val="251933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cloud&#10;&#10;Description automatically generated">
            <a:extLst>
              <a:ext uri="{FF2B5EF4-FFF2-40B4-BE49-F238E27FC236}">
                <a16:creationId xmlns:a16="http://schemas.microsoft.com/office/drawing/2014/main" id="{05CE18F2-6046-4962-AAEA-8B4E4C751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36" y="99401"/>
            <a:ext cx="2806455" cy="1809750"/>
          </a:xfrm>
          <a:prstGeom prst="rect">
            <a:avLst/>
          </a:prstGeom>
        </p:spPr>
      </p:pic>
      <p:sp>
        <p:nvSpPr>
          <p:cNvPr id="7" name="TextBox 6">
            <a:extLst>
              <a:ext uri="{FF2B5EF4-FFF2-40B4-BE49-F238E27FC236}">
                <a16:creationId xmlns:a16="http://schemas.microsoft.com/office/drawing/2014/main" id="{1DAA40EE-52F8-4432-915B-3409B61143D3}"/>
              </a:ext>
            </a:extLst>
          </p:cNvPr>
          <p:cNvSpPr txBox="1"/>
          <p:nvPr/>
        </p:nvSpPr>
        <p:spPr>
          <a:xfrm>
            <a:off x="3837354" y="375136"/>
            <a:ext cx="8354646" cy="2246769"/>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নবী</a:t>
            </a:r>
            <a:r>
              <a:rPr lang="ar-AE" sz="2000" dirty="0">
                <a:solidFill>
                  <a:srgbClr val="0000FF"/>
                </a:solidFill>
                <a:latin typeface="Bangla" panose="03000603000000000000" pitchFamily="66" charset="0"/>
              </a:rPr>
              <a:t>ﷺ </a:t>
            </a:r>
            <a:r>
              <a:rPr lang="en-US" sz="2000" dirty="0">
                <a:solidFill>
                  <a:srgbClr val="0000FF"/>
                </a:solidFill>
                <a:latin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বলেছেন, </a:t>
            </a:r>
            <a:endParaRPr lang="en-US" sz="2000" dirty="0">
              <a:solidFill>
                <a:srgbClr val="0000FF"/>
              </a:solidFill>
              <a:latin typeface="Bangla" panose="03000603000000000000" pitchFamily="66" charset="0"/>
              <a:cs typeface="Bangla" panose="03000603000000000000" pitchFamily="66" charset="0"/>
            </a:endParaRPr>
          </a:p>
          <a:p>
            <a:r>
              <a:rPr lang="as-IN" sz="2000" dirty="0">
                <a:solidFill>
                  <a:srgbClr val="0000FF"/>
                </a:solidFill>
                <a:latin typeface="Bangla" panose="03000603000000000000" pitchFamily="66" charset="0"/>
                <a:cs typeface="Bangla" panose="03000603000000000000" pitchFamily="66" charset="0"/>
              </a:rPr>
              <a:t>“অবশ্যই জান্নাতীগণ তাদের উপরের বালাখানার অধিবাসীদের এমনভাবে দেখতে পাবে, যেমন তোমরা আকাশের পূর্ব অথবা পশ্চিম দিগন্তে উজ্জ্বল অস্তগামী তারকা গভীর দৃষ্টিতে দেখতে পাও। এটি হবে তাদের মর্যাদার ব্যবধানের জন্য।” (সাহাবীগণ) বললেন, হে আল্লাহর রসূল! এ তো নবীগণের স্থান; তারা ছাড়া অন্যরা সেখানে পৌঁছতে পারবে না। তিনি বললেন, “অবশ্যই, সেই সত্তার শপথ, যার হাতে আমার প্রাণ আছে! সেই লোকরাও (পৌছতে পারবে), যারা আল্লাহর প্রতি ঈমান রেখে রসূলগণকে সত্য বলে বিশ্বাস করেছে।” (বুখারী-মুসলিম)</a:t>
            </a:r>
            <a:endParaRPr lang="en-US" sz="2000" dirty="0">
              <a:solidFill>
                <a:srgbClr val="0000FF"/>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D4E0225D-5E61-4421-9C56-467C1902F76B}"/>
              </a:ext>
            </a:extLst>
          </p:cNvPr>
          <p:cNvSpPr txBox="1"/>
          <p:nvPr/>
        </p:nvSpPr>
        <p:spPr>
          <a:xfrm>
            <a:off x="3772878" y="0"/>
            <a:ext cx="7020168" cy="467564"/>
          </a:xfrm>
          <a:prstGeom prst="rect">
            <a:avLst/>
          </a:prstGeom>
          <a:noFill/>
        </p:spPr>
        <p:txBody>
          <a:bodyPr wrap="square">
            <a:spAutoFit/>
          </a:bodyPr>
          <a:lstStyle/>
          <a:p>
            <a:pPr marL="0" marR="0">
              <a:lnSpc>
                <a:spcPct val="107000"/>
              </a:lnSpc>
              <a:spcBef>
                <a:spcPts val="0"/>
              </a:spcBef>
              <a:spcAft>
                <a:spcPts val="800"/>
              </a:spcAft>
            </a:pPr>
            <a:r>
              <a:rPr lang="en-US" sz="2400" dirty="0" err="1">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জান্নাতের</a:t>
            </a:r>
            <a:r>
              <a:rPr lang="en-US" sz="2400" dirty="0">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মাঝে</a:t>
            </a:r>
            <a:r>
              <a:rPr lang="en-US" sz="2400" dirty="0">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বিভিন্ন</a:t>
            </a:r>
            <a:r>
              <a:rPr lang="en-US" sz="2400" dirty="0">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স্তর</a:t>
            </a:r>
            <a:r>
              <a:rPr lang="en-US" sz="2400" dirty="0">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শ্রেণী-বিভাগ</a:t>
            </a:r>
            <a:r>
              <a:rPr lang="en-US" sz="2400" dirty="0">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আছে</a:t>
            </a:r>
            <a:r>
              <a:rPr lang="en-US" sz="2400" dirty="0">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a:t>
            </a:r>
            <a:endParaRPr lang="en-US" sz="11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B55F71A-3DE6-4C4C-81E6-B161A65B603A}"/>
              </a:ext>
            </a:extLst>
          </p:cNvPr>
          <p:cNvSpPr txBox="1"/>
          <p:nvPr/>
        </p:nvSpPr>
        <p:spPr>
          <a:xfrm>
            <a:off x="4055941" y="2603115"/>
            <a:ext cx="3477113" cy="1015663"/>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পবিত্র কুর’আন মাজীদে জান্নাতীদেরকে দু’ভাগে ভাগ করা হয়েছে। যথা:</a:t>
            </a:r>
          </a:p>
          <a:p>
            <a:r>
              <a:rPr lang="as-IN" sz="2000" dirty="0">
                <a:solidFill>
                  <a:srgbClr val="00B050"/>
                </a:solidFill>
                <a:latin typeface="Bangla" panose="03000603000000000000" pitchFamily="66" charset="0"/>
                <a:cs typeface="Bangla" panose="03000603000000000000" pitchFamily="66" charset="0"/>
              </a:rPr>
              <a:t>১) ডান দিকের লোক (২) অগ্রবর্তী লোক।</a:t>
            </a:r>
          </a:p>
        </p:txBody>
      </p:sp>
      <p:sp>
        <p:nvSpPr>
          <p:cNvPr id="13" name="TextBox 12">
            <a:extLst>
              <a:ext uri="{FF2B5EF4-FFF2-40B4-BE49-F238E27FC236}">
                <a16:creationId xmlns:a16="http://schemas.microsoft.com/office/drawing/2014/main" id="{36EB6657-1C29-446C-B8C3-C114F714D848}"/>
              </a:ext>
            </a:extLst>
          </p:cNvPr>
          <p:cNvSpPr txBox="1"/>
          <p:nvPr/>
        </p:nvSpPr>
        <p:spPr>
          <a:xfrm>
            <a:off x="134939" y="2224277"/>
            <a:ext cx="6123354" cy="369332"/>
          </a:xfrm>
          <a:prstGeom prst="rect">
            <a:avLst/>
          </a:prstGeom>
          <a:noFill/>
        </p:spPr>
        <p:txBody>
          <a:bodyPr wrap="square">
            <a:spAutoFit/>
          </a:bodyPr>
          <a:lstStyle/>
          <a:p>
            <a:r>
              <a:rPr lang="ar-AE" dirty="0">
                <a:solidFill>
                  <a:srgbClr val="7030A0"/>
                </a:solidFill>
              </a:rPr>
              <a:t>وَٱلسَّٰبِقُونَ ٱلسَّٰبِقُونَ ١٠ أُوْلَٰٓئِكَ ٱلۡمُقَرَّبُونَ </a:t>
            </a:r>
            <a:endParaRPr lang="en-US" dirty="0">
              <a:solidFill>
                <a:srgbClr val="7030A0"/>
              </a:solidFill>
            </a:endParaRPr>
          </a:p>
        </p:txBody>
      </p:sp>
      <p:sp>
        <p:nvSpPr>
          <p:cNvPr id="15" name="TextBox 14">
            <a:extLst>
              <a:ext uri="{FF2B5EF4-FFF2-40B4-BE49-F238E27FC236}">
                <a16:creationId xmlns:a16="http://schemas.microsoft.com/office/drawing/2014/main" id="{9141CC82-3435-48FD-B2E2-D4201DD4B812}"/>
              </a:ext>
            </a:extLst>
          </p:cNvPr>
          <p:cNvSpPr txBox="1"/>
          <p:nvPr/>
        </p:nvSpPr>
        <p:spPr>
          <a:xfrm>
            <a:off x="85237" y="2670800"/>
            <a:ext cx="3687641" cy="1015663"/>
          </a:xfrm>
          <a:prstGeom prst="rect">
            <a:avLst/>
          </a:prstGeom>
          <a:noFill/>
        </p:spPr>
        <p:txBody>
          <a:bodyPr wrap="square">
            <a:spAutoFit/>
          </a:bodyPr>
          <a:lstStyle/>
          <a:p>
            <a:r>
              <a:rPr lang="as-IN" dirty="0"/>
              <a:t>‘</a:t>
            </a:r>
            <a:r>
              <a:rPr lang="as-IN" sz="2000" dirty="0">
                <a:solidFill>
                  <a:srgbClr val="7030A0"/>
                </a:solidFill>
                <a:latin typeface="Bangla" panose="03000603000000000000" pitchFamily="66" charset="0"/>
                <a:cs typeface="Bangla" panose="03000603000000000000" pitchFamily="66" charset="0"/>
              </a:rPr>
              <a:t>আর অগ্রবর্তী লোকেরা তো (সকল ব্যাপারে) অগ্রবর্তীই। তারাই তো সান্নিধ্যশালী লোক। (সূরা ওয়াকি‘আহ্‌: ১০-১১)</a:t>
            </a:r>
            <a:endParaRPr lang="en-US" sz="2000" dirty="0">
              <a:solidFill>
                <a:srgbClr val="7030A0"/>
              </a:solidFill>
              <a:latin typeface="Bangla" panose="03000603000000000000" pitchFamily="66" charset="0"/>
              <a:cs typeface="Bangla" panose="03000603000000000000" pitchFamily="66" charset="0"/>
            </a:endParaRPr>
          </a:p>
        </p:txBody>
      </p:sp>
      <p:pic>
        <p:nvPicPr>
          <p:cNvPr id="17" name="Picture 16" descr="A picture containing grass, sky, outdoor, clouds&#10;&#10;Description automatically generated">
            <a:extLst>
              <a:ext uri="{FF2B5EF4-FFF2-40B4-BE49-F238E27FC236}">
                <a16:creationId xmlns:a16="http://schemas.microsoft.com/office/drawing/2014/main" id="{A81299CC-D560-45C5-87D3-BFC38742F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3569" y="2357437"/>
            <a:ext cx="2333747" cy="2143125"/>
          </a:xfrm>
          <a:prstGeom prst="rect">
            <a:avLst/>
          </a:prstGeom>
        </p:spPr>
      </p:pic>
      <p:sp>
        <p:nvSpPr>
          <p:cNvPr id="19" name="TextBox 18">
            <a:extLst>
              <a:ext uri="{FF2B5EF4-FFF2-40B4-BE49-F238E27FC236}">
                <a16:creationId xmlns:a16="http://schemas.microsoft.com/office/drawing/2014/main" id="{8A62DE6B-AF26-4758-BF4A-2FF88FE8F927}"/>
              </a:ext>
            </a:extLst>
          </p:cNvPr>
          <p:cNvSpPr txBox="1"/>
          <p:nvPr/>
        </p:nvSpPr>
        <p:spPr>
          <a:xfrm>
            <a:off x="4830885" y="4295791"/>
            <a:ext cx="4610100" cy="707886"/>
          </a:xfrm>
          <a:prstGeom prst="rect">
            <a:avLst/>
          </a:prstGeom>
          <a:noFill/>
        </p:spPr>
        <p:txBody>
          <a:bodyPr wrap="square">
            <a:spAutoFit/>
          </a:bodyPr>
          <a:lstStyle/>
          <a:p>
            <a:r>
              <a:rPr lang="as-IN" sz="2000" dirty="0">
                <a:solidFill>
                  <a:srgbClr val="FF00FF"/>
                </a:solidFill>
                <a:latin typeface="Bangla" panose="03000603000000000000" pitchFamily="66" charset="0"/>
                <a:cs typeface="Bangla" panose="03000603000000000000" pitchFamily="66" charset="0"/>
              </a:rPr>
              <a:t>অতঃপর ডান দিকের লোক। ডান দিকের লোকের (সৌভাগ্যের কথা) কি বলা যায়?’’ (সূরা ওয়াকি‘আহ্‌: ৮)</a:t>
            </a:r>
            <a:endParaRPr lang="en-US" sz="2000" dirty="0">
              <a:solidFill>
                <a:srgbClr val="FF00FF"/>
              </a:solidFill>
              <a:latin typeface="Bangla" panose="03000603000000000000" pitchFamily="66" charset="0"/>
              <a:cs typeface="Bangla" panose="03000603000000000000" pitchFamily="66" charset="0"/>
            </a:endParaRPr>
          </a:p>
        </p:txBody>
      </p:sp>
      <p:sp>
        <p:nvSpPr>
          <p:cNvPr id="21" name="TextBox 20">
            <a:extLst>
              <a:ext uri="{FF2B5EF4-FFF2-40B4-BE49-F238E27FC236}">
                <a16:creationId xmlns:a16="http://schemas.microsoft.com/office/drawing/2014/main" id="{3137E6FD-43C5-48A2-BB46-BE736F832936}"/>
              </a:ext>
            </a:extLst>
          </p:cNvPr>
          <p:cNvSpPr txBox="1"/>
          <p:nvPr/>
        </p:nvSpPr>
        <p:spPr>
          <a:xfrm>
            <a:off x="5167068" y="3898163"/>
            <a:ext cx="3320318" cy="369332"/>
          </a:xfrm>
          <a:prstGeom prst="rect">
            <a:avLst/>
          </a:prstGeom>
          <a:noFill/>
        </p:spPr>
        <p:txBody>
          <a:bodyPr wrap="square">
            <a:spAutoFit/>
          </a:bodyPr>
          <a:lstStyle/>
          <a:p>
            <a:r>
              <a:rPr lang="ar-AE" dirty="0">
                <a:solidFill>
                  <a:srgbClr val="FF00FF"/>
                </a:solidFill>
              </a:rPr>
              <a:t>فَأَصۡحَٰبُ ٱلۡمَيۡمَنَةِ مَآ أَصۡحَٰبُ ٱلۡمَيۡمَنَةِ </a:t>
            </a:r>
            <a:endParaRPr lang="en-US" dirty="0">
              <a:solidFill>
                <a:srgbClr val="FF00FF"/>
              </a:solidFill>
            </a:endParaRPr>
          </a:p>
        </p:txBody>
      </p:sp>
      <p:sp>
        <p:nvSpPr>
          <p:cNvPr id="23" name="TextBox 22">
            <a:extLst>
              <a:ext uri="{FF2B5EF4-FFF2-40B4-BE49-F238E27FC236}">
                <a16:creationId xmlns:a16="http://schemas.microsoft.com/office/drawing/2014/main" id="{1B0488D2-A563-4413-A50D-4C65102CB4A6}"/>
              </a:ext>
            </a:extLst>
          </p:cNvPr>
          <p:cNvSpPr txBox="1"/>
          <p:nvPr/>
        </p:nvSpPr>
        <p:spPr>
          <a:xfrm>
            <a:off x="6019800" y="5003677"/>
            <a:ext cx="6123354" cy="1631216"/>
          </a:xfrm>
          <a:prstGeom prst="rect">
            <a:avLst/>
          </a:prstGeom>
          <a:noFill/>
        </p:spPr>
        <p:txBody>
          <a:bodyPr wrap="square">
            <a:spAutoFit/>
          </a:bodyPr>
          <a:lstStyle/>
          <a:p>
            <a:r>
              <a:rPr lang="as-IN" sz="2000" dirty="0">
                <a:solidFill>
                  <a:srgbClr val="002060"/>
                </a:solidFill>
                <a:latin typeface="Bangla" panose="03000603000000000000" pitchFamily="66" charset="0"/>
                <a:cs typeface="Bangla" panose="03000603000000000000" pitchFamily="66" charset="0"/>
              </a:rPr>
              <a:t>তাঁরা কাঁটাবিহীন কুল গাছের কুল, থরে বিথরে সজ্জিত কলা, দীর্ঘ বিস্তৃত ছায়া, সদা বহমান পানি,  ও প্রচুর ফল-মূলে যা শেষ হবার নয় এবং নিষিদ্ধ ও নয়। আর থাকবে সমুন্নত শয্যায়। আমি জান্নাতী রমণীগণকে বিশেষরূপে সৃষ্টি করেছি। অতঃপর তাদেরকে করেছি চিরকুমারী। কামিনী, সমবয়স্কা। ডান দিকের লোকদের জন্যে।</a:t>
            </a:r>
            <a:endParaRPr lang="en-US" sz="2000" dirty="0">
              <a:solidFill>
                <a:srgbClr val="002060"/>
              </a:solidFill>
              <a:latin typeface="Bangla" panose="03000603000000000000" pitchFamily="66" charset="0"/>
              <a:cs typeface="Bangla" panose="03000603000000000000" pitchFamily="66" charset="0"/>
            </a:endParaRPr>
          </a:p>
        </p:txBody>
      </p:sp>
      <p:sp>
        <p:nvSpPr>
          <p:cNvPr id="25" name="TextBox 24">
            <a:extLst>
              <a:ext uri="{FF2B5EF4-FFF2-40B4-BE49-F238E27FC236}">
                <a16:creationId xmlns:a16="http://schemas.microsoft.com/office/drawing/2014/main" id="{B4307AB7-E712-4253-8DCC-0D504D128BAD}"/>
              </a:ext>
            </a:extLst>
          </p:cNvPr>
          <p:cNvSpPr txBox="1"/>
          <p:nvPr/>
        </p:nvSpPr>
        <p:spPr>
          <a:xfrm>
            <a:off x="52877" y="3701583"/>
            <a:ext cx="4378446" cy="3139321"/>
          </a:xfrm>
          <a:prstGeom prst="rect">
            <a:avLst/>
          </a:prstGeom>
          <a:noFill/>
        </p:spPr>
        <p:txBody>
          <a:bodyPr wrap="square">
            <a:spAutoFit/>
          </a:bodyPr>
          <a:lstStyle/>
          <a:p>
            <a:r>
              <a:rPr lang="as-IN" dirty="0">
                <a:solidFill>
                  <a:srgbClr val="0070C0"/>
                </a:solidFill>
                <a:latin typeface="Bangla" panose="03000603000000000000" pitchFamily="66" charset="0"/>
                <a:cs typeface="Bangla" panose="03000603000000000000" pitchFamily="66" charset="0"/>
              </a:rPr>
              <a:t>তারা মণিমুক্তা খচিত আসনসমূহে হেলান দিয়ে সামনা সামনি বসবে৷ তাদের মজলিসে চির কিশোররা বহমান ঝর্ণার সূরায় ভরা পান পাত্র, হাতল বিশিষ্ট সূরা পাত্র এবং হাতলবিহীন বড় সূরা পাত্র নিয়ে সদা ব্যস্ত থাকবে যা পান করে মাথা ঘুরবে না৷ কিংবা বুদ্ধিবিবেক লোপ পাবে না। তারা তাদের সামনে নানা রকমের সুস্বাদু ফল পরিবেশন করবে যাতে পছন্দ মত বেছে নিতে পারে। পাখীর গোশত পরিবেশন করবে, যে পাখীর গোশত ইচ্ছামত ব্যবহার করতে পারবে। তাদের জন্য থাকবে সুনয়না হুর। এমন অনুপম সুন্দরী যেন লুকিয়ে রাখা মুক্তা। দুনিয়াতে তারা যেসব কাজ করেছে তার প্রতিদান হিসেবে এসব লাভ করবে৷</a:t>
            </a:r>
            <a:endParaRPr lang="en-US" dirty="0">
              <a:solidFill>
                <a:srgbClr val="0070C0"/>
              </a:solidFill>
              <a:latin typeface="Bangla" panose="03000603000000000000" pitchFamily="66" charset="0"/>
              <a:cs typeface="Bangla" panose="03000603000000000000" pitchFamily="66" charset="0"/>
            </a:endParaRPr>
          </a:p>
        </p:txBody>
      </p:sp>
      <p:pic>
        <p:nvPicPr>
          <p:cNvPr id="27" name="Picture 26" descr="A vase of red roses&#10;&#10;Description automatically generated with medium confidence">
            <a:extLst>
              <a:ext uri="{FF2B5EF4-FFF2-40B4-BE49-F238E27FC236}">
                <a16:creationId xmlns:a16="http://schemas.microsoft.com/office/drawing/2014/main" id="{9A2DD163-D620-4BAF-9608-A79D1D18C118}"/>
              </a:ext>
            </a:extLst>
          </p:cNvPr>
          <p:cNvPicPr>
            <a:picLocks noChangeAspect="1"/>
          </p:cNvPicPr>
          <p:nvPr/>
        </p:nvPicPr>
        <p:blipFill rotWithShape="1">
          <a:blip r:embed="rId4">
            <a:extLst>
              <a:ext uri="{28A0092B-C50C-407E-A947-70E740481C1C}">
                <a14:useLocalDpi xmlns:a14="http://schemas.microsoft.com/office/drawing/2010/main" val="0"/>
              </a:ext>
            </a:extLst>
          </a:blip>
          <a:srcRect r="20218" b="31709"/>
          <a:stretch/>
        </p:blipFill>
        <p:spPr>
          <a:xfrm>
            <a:off x="4303469" y="5042163"/>
            <a:ext cx="1604961" cy="1631216"/>
          </a:xfrm>
          <a:prstGeom prst="rect">
            <a:avLst/>
          </a:prstGeom>
        </p:spPr>
      </p:pic>
      <p:pic>
        <p:nvPicPr>
          <p:cNvPr id="29" name="Picture 28" descr="A picture containing flower, plant, bouquet&#10;&#10;Description automatically generated">
            <a:extLst>
              <a:ext uri="{FF2B5EF4-FFF2-40B4-BE49-F238E27FC236}">
                <a16:creationId xmlns:a16="http://schemas.microsoft.com/office/drawing/2014/main" id="{ED119872-D91F-4D58-9E84-E1AE946D85E5}"/>
              </a:ext>
            </a:extLst>
          </p:cNvPr>
          <p:cNvPicPr>
            <a:picLocks noChangeAspect="1"/>
          </p:cNvPicPr>
          <p:nvPr/>
        </p:nvPicPr>
        <p:blipFill rotWithShape="1">
          <a:blip r:embed="rId5">
            <a:extLst>
              <a:ext uri="{28A0092B-C50C-407E-A947-70E740481C1C}">
                <a14:useLocalDpi xmlns:a14="http://schemas.microsoft.com/office/drawing/2010/main" val="0"/>
              </a:ext>
            </a:extLst>
          </a:blip>
          <a:srcRect l="32541" t="6696" r="35778"/>
          <a:stretch/>
        </p:blipFill>
        <p:spPr>
          <a:xfrm rot="582733">
            <a:off x="4209556" y="3705013"/>
            <a:ext cx="572438" cy="1685910"/>
          </a:xfrm>
          <a:prstGeom prst="rect">
            <a:avLst/>
          </a:prstGeom>
        </p:spPr>
      </p:pic>
      <p:pic>
        <p:nvPicPr>
          <p:cNvPr id="32" name="Picture 31">
            <a:extLst>
              <a:ext uri="{FF2B5EF4-FFF2-40B4-BE49-F238E27FC236}">
                <a16:creationId xmlns:a16="http://schemas.microsoft.com/office/drawing/2014/main" id="{ED112473-1765-4406-A356-1F8B13DFAEE1}"/>
              </a:ext>
            </a:extLst>
          </p:cNvPr>
          <p:cNvPicPr>
            <a:picLocks noChangeAspect="1"/>
          </p:cNvPicPr>
          <p:nvPr/>
        </p:nvPicPr>
        <p:blipFill>
          <a:blip r:embed="rId6"/>
          <a:stretch>
            <a:fillRect/>
          </a:stretch>
        </p:blipFill>
        <p:spPr>
          <a:xfrm rot="20027505">
            <a:off x="3575407" y="2513604"/>
            <a:ext cx="584633" cy="1202436"/>
          </a:xfrm>
          <a:prstGeom prst="rect">
            <a:avLst/>
          </a:prstGeom>
        </p:spPr>
      </p:pic>
      <p:pic>
        <p:nvPicPr>
          <p:cNvPr id="34" name="Picture 33" descr="A picture containing flower, plant&#10;&#10;Description automatically generated">
            <a:extLst>
              <a:ext uri="{FF2B5EF4-FFF2-40B4-BE49-F238E27FC236}">
                <a16:creationId xmlns:a16="http://schemas.microsoft.com/office/drawing/2014/main" id="{C591834B-A215-4B9B-A6FA-7664C5DE521B}"/>
              </a:ext>
            </a:extLst>
          </p:cNvPr>
          <p:cNvPicPr>
            <a:picLocks noChangeAspect="1"/>
          </p:cNvPicPr>
          <p:nvPr/>
        </p:nvPicPr>
        <p:blipFill rotWithShape="1">
          <a:blip r:embed="rId7">
            <a:extLst>
              <a:ext uri="{28A0092B-C50C-407E-A947-70E740481C1C}">
                <a14:useLocalDpi xmlns:a14="http://schemas.microsoft.com/office/drawing/2010/main" val="0"/>
              </a:ext>
            </a:extLst>
          </a:blip>
          <a:srcRect l="22162" r="14469" b="11178"/>
          <a:stretch/>
        </p:blipFill>
        <p:spPr>
          <a:xfrm rot="19459023">
            <a:off x="3169513" y="1632093"/>
            <a:ext cx="685927" cy="961423"/>
          </a:xfrm>
          <a:prstGeom prst="rect">
            <a:avLst/>
          </a:prstGeom>
        </p:spPr>
      </p:pic>
    </p:spTree>
    <p:extLst>
      <p:ext uri="{BB962C8B-B14F-4D97-AF65-F5344CB8AC3E}">
        <p14:creationId xmlns:p14="http://schemas.microsoft.com/office/powerpoint/2010/main" val="154270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13">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TextBox 2">
            <a:extLst>
              <a:ext uri="{FF2B5EF4-FFF2-40B4-BE49-F238E27FC236}">
                <a16:creationId xmlns:a16="http://schemas.microsoft.com/office/drawing/2014/main" id="{D14C3B2A-0C75-482F-A2F2-A5B3DE33CA38}"/>
              </a:ext>
            </a:extLst>
          </p:cNvPr>
          <p:cNvSpPr txBox="1"/>
          <p:nvPr/>
        </p:nvSpPr>
        <p:spPr>
          <a:xfrm>
            <a:off x="168635" y="495055"/>
            <a:ext cx="5333396" cy="3464668"/>
          </a:xfrm>
          <a:prstGeom prst="rect">
            <a:avLst/>
          </a:prstGeom>
        </p:spPr>
        <p:txBody>
          <a:bodyPr vert="horz" lIns="91440" tIns="45720" rIns="91440" bIns="45720" rtlCol="0">
            <a:noAutofit/>
          </a:bodyPr>
          <a:lstStyle/>
          <a:p>
            <a:pPr>
              <a:lnSpc>
                <a:spcPct val="110000"/>
              </a:lnSpc>
              <a:spcAft>
                <a:spcPts val="600"/>
              </a:spcAft>
              <a:buClr>
                <a:schemeClr val="accent5"/>
              </a:buClr>
            </a:pPr>
            <a:r>
              <a:rPr lang="en-US" dirty="0" err="1">
                <a:solidFill>
                  <a:srgbClr val="FF00FF"/>
                </a:solidFill>
                <a:latin typeface="Bangla" panose="03000603000000000000" pitchFamily="66" charset="0"/>
                <a:cs typeface="Bangla" panose="03000603000000000000" pitchFamily="66" charset="0"/>
              </a:rPr>
              <a:t>রাসূলুল্লাহ</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সাল্লাল্লাহু</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আলাইহি</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ওয়াসাল্লাম</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ইরশাদ</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করেছেন</a:t>
            </a:r>
            <a:r>
              <a:rPr lang="en-US" dirty="0">
                <a:solidFill>
                  <a:srgbClr val="FF00FF"/>
                </a:solidFill>
                <a:latin typeface="Bangla" panose="03000603000000000000" pitchFamily="66" charset="0"/>
                <a:cs typeface="Bangla" panose="03000603000000000000" pitchFamily="66" charset="0"/>
              </a:rPr>
              <a:t>:</a:t>
            </a:r>
          </a:p>
          <a:p>
            <a:pPr>
              <a:lnSpc>
                <a:spcPct val="110000"/>
              </a:lnSpc>
              <a:spcAft>
                <a:spcPts val="600"/>
              </a:spcAft>
              <a:buClr>
                <a:schemeClr val="accent5"/>
              </a:buClr>
            </a:pPr>
            <a:r>
              <a:rPr lang="en-US" dirty="0">
                <a:solidFill>
                  <a:srgbClr val="FF00FF"/>
                </a:solidFill>
                <a:latin typeface="Bangla" panose="03000603000000000000" pitchFamily="66" charset="0"/>
                <a:cs typeface="Bangla" panose="03000603000000000000" pitchFamily="66" charset="0"/>
              </a:rPr>
              <a:t>‘‘</a:t>
            </a:r>
            <a:r>
              <a:rPr lang="en-US" dirty="0" err="1">
                <a:solidFill>
                  <a:srgbClr val="FF00FF"/>
                </a:solidFill>
                <a:latin typeface="Bangla" panose="03000603000000000000" pitchFamily="66" charset="0"/>
                <a:cs typeface="Bangla" panose="03000603000000000000" pitchFamily="66" charset="0"/>
              </a:rPr>
              <a:t>জান্নাতীরা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তাদের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উপরতলার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লোকদেরকে</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এমনভাবে</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দেখতে</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পাবে</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যেমন</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করে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তোমরা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পূর্ব</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অথবা</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পশ্চিম</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দিগন্তে</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উজ্জ্বল</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তারকাগুলো</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দেখতে</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পাও</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তাদের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পরস্পর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মর্যাদা</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পার্থক্যের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কারণে</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এরূপ</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হবে</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সাহাবীগণ</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জিজ্ঞেস</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করলেন</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ইয়া</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রাসূলুল্লাহ</a:t>
            </a:r>
            <a:r>
              <a:rPr lang="en-US" dirty="0">
                <a:solidFill>
                  <a:srgbClr val="FF00FF"/>
                </a:solidFill>
                <a:latin typeface="Bangla" panose="03000603000000000000" pitchFamily="66" charset="0"/>
                <a:cs typeface="Bangla" panose="03000603000000000000" pitchFamily="66" charset="0"/>
              </a:rPr>
              <a:t>! ঐ </a:t>
            </a:r>
            <a:r>
              <a:rPr lang="en-US" dirty="0" err="1">
                <a:solidFill>
                  <a:srgbClr val="FF00FF"/>
                </a:solidFill>
                <a:latin typeface="Bangla" panose="03000603000000000000" pitchFamily="66" charset="0"/>
                <a:cs typeface="Bangla" panose="03000603000000000000" pitchFamily="66" charset="0"/>
              </a:rPr>
              <a:t>স্তরগুলো</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কি</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নবীদের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যা</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অন্য</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কেউ</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লাভ</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করতে</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পারবে</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না</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তিনি</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বললেন</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কেন</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পারবে</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না</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সেই</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সত্তার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শপথ</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যার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হাতে</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আমার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প্রাণ</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যারা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আল্লাহর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উপর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ঈমান</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এনেছে</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এবং</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নবীদেরকে</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সত্য</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বলে</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মেনে</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নিয়েছে</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তারা</a:t>
            </a:r>
            <a:r>
              <a:rPr lang="en-US" dirty="0">
                <a:solidFill>
                  <a:srgbClr val="FF00FF"/>
                </a:solidFill>
                <a:latin typeface="Bangla" panose="03000603000000000000" pitchFamily="66" charset="0"/>
                <a:cs typeface="Bangla" panose="03000603000000000000" pitchFamily="66" charset="0"/>
              </a:rPr>
              <a:t> ঐ </a:t>
            </a:r>
            <a:r>
              <a:rPr lang="en-US" dirty="0" err="1">
                <a:solidFill>
                  <a:srgbClr val="FF00FF"/>
                </a:solidFill>
                <a:latin typeface="Bangla" panose="03000603000000000000" pitchFamily="66" charset="0"/>
                <a:cs typeface="Bangla" panose="03000603000000000000" pitchFamily="66" charset="0"/>
              </a:rPr>
              <a:t>স্তরে</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যেতে</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সক্ষম</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হবে</a:t>
            </a:r>
            <a:r>
              <a:rPr lang="en-US" dirty="0">
                <a:solidFill>
                  <a:srgbClr val="FF00FF"/>
                </a:solidFill>
                <a:latin typeface="Bangla" panose="03000603000000000000" pitchFamily="66" charset="0"/>
                <a:cs typeface="Bangla" panose="03000603000000000000" pitchFamily="66" charset="0"/>
              </a:rPr>
              <a:t>।’ (</a:t>
            </a:r>
            <a:r>
              <a:rPr lang="en-US" dirty="0" err="1">
                <a:solidFill>
                  <a:srgbClr val="FF00FF"/>
                </a:solidFill>
                <a:latin typeface="Bangla" panose="03000603000000000000" pitchFamily="66" charset="0"/>
                <a:cs typeface="Bangla" panose="03000603000000000000" pitchFamily="66" charset="0"/>
              </a:rPr>
              <a:t>বুখারী</a:t>
            </a:r>
            <a:r>
              <a:rPr lang="en-US" dirty="0">
                <a:solidFill>
                  <a:srgbClr val="FF00FF"/>
                </a:solidFill>
                <a:latin typeface="Bangla" panose="03000603000000000000" pitchFamily="66" charset="0"/>
                <a:cs typeface="Bangla" panose="03000603000000000000" pitchFamily="66" charset="0"/>
              </a:rPr>
              <a:t>, ৩২৫৬, </a:t>
            </a:r>
            <a:r>
              <a:rPr lang="en-US" dirty="0" err="1">
                <a:solidFill>
                  <a:srgbClr val="FF00FF"/>
                </a:solidFill>
                <a:latin typeface="Bangla" panose="03000603000000000000" pitchFamily="66" charset="0"/>
                <a:cs typeface="Bangla" panose="03000603000000000000" pitchFamily="66" charset="0"/>
              </a:rPr>
              <a:t>মুসলিম</a:t>
            </a:r>
            <a:r>
              <a:rPr lang="en-US" dirty="0">
                <a:solidFill>
                  <a:srgbClr val="FF00FF"/>
                </a:solidFill>
                <a:latin typeface="Bangla" panose="03000603000000000000" pitchFamily="66" charset="0"/>
                <a:cs typeface="Bangla" panose="03000603000000000000" pitchFamily="66" charset="0"/>
              </a:rPr>
              <a:t>, ২৮৩১)</a:t>
            </a:r>
          </a:p>
        </p:txBody>
      </p:sp>
      <p:pic>
        <p:nvPicPr>
          <p:cNvPr id="7" name="Picture 6" descr="A group of white flowers&#10;&#10;Description automatically generated with medium confidence">
            <a:extLst>
              <a:ext uri="{FF2B5EF4-FFF2-40B4-BE49-F238E27FC236}">
                <a16:creationId xmlns:a16="http://schemas.microsoft.com/office/drawing/2014/main" id="{942501B1-0609-4300-B8DC-EBDD0B130588}"/>
              </a:ext>
            </a:extLst>
          </p:cNvPr>
          <p:cNvPicPr>
            <a:picLocks noChangeAspect="1"/>
          </p:cNvPicPr>
          <p:nvPr/>
        </p:nvPicPr>
        <p:blipFill rotWithShape="1">
          <a:blip r:embed="rId2">
            <a:extLst>
              <a:ext uri="{28A0092B-C50C-407E-A947-70E740481C1C}">
                <a14:useLocalDpi xmlns:a14="http://schemas.microsoft.com/office/drawing/2010/main" val="0"/>
              </a:ext>
            </a:extLst>
          </a:blip>
          <a:srcRect t="27226"/>
          <a:stretch/>
        </p:blipFill>
        <p:spPr>
          <a:xfrm>
            <a:off x="4612147" y="10"/>
            <a:ext cx="7009330" cy="3394451"/>
          </a:xfrm>
          <a:custGeom>
            <a:avLst/>
            <a:gdLst/>
            <a:ahLst/>
            <a:cxnLst/>
            <a:rect l="l" t="t" r="r" b="b"/>
            <a:pathLst>
              <a:path w="4991611" h="2417325">
                <a:moveTo>
                  <a:pt x="1698515" y="1777228"/>
                </a:moveTo>
                <a:cubicBezTo>
                  <a:pt x="1741089" y="1769773"/>
                  <a:pt x="1786507" y="1778559"/>
                  <a:pt x="1824679" y="1805354"/>
                </a:cubicBezTo>
                <a:cubicBezTo>
                  <a:pt x="1901020" y="1858944"/>
                  <a:pt x="1919464" y="1964275"/>
                  <a:pt x="1865874" y="2040617"/>
                </a:cubicBezTo>
                <a:cubicBezTo>
                  <a:pt x="1812284" y="2116959"/>
                  <a:pt x="1706954" y="2135403"/>
                  <a:pt x="1630612" y="2081813"/>
                </a:cubicBezTo>
                <a:cubicBezTo>
                  <a:pt x="1554269" y="2028223"/>
                  <a:pt x="1535825" y="1922892"/>
                  <a:pt x="1589415" y="1846551"/>
                </a:cubicBezTo>
                <a:cubicBezTo>
                  <a:pt x="1616210" y="1808379"/>
                  <a:pt x="1655940" y="1784683"/>
                  <a:pt x="1698515" y="1777228"/>
                </a:cubicBezTo>
                <a:close/>
                <a:moveTo>
                  <a:pt x="203804" y="138075"/>
                </a:moveTo>
                <a:cubicBezTo>
                  <a:pt x="242325" y="138765"/>
                  <a:pt x="281060" y="150569"/>
                  <a:pt x="314966" y="174370"/>
                </a:cubicBezTo>
                <a:cubicBezTo>
                  <a:pt x="405384" y="237841"/>
                  <a:pt x="427228" y="362591"/>
                  <a:pt x="363758" y="453009"/>
                </a:cubicBezTo>
                <a:cubicBezTo>
                  <a:pt x="300287" y="543426"/>
                  <a:pt x="175537" y="565271"/>
                  <a:pt x="85119" y="501800"/>
                </a:cubicBezTo>
                <a:cubicBezTo>
                  <a:pt x="-5298" y="438330"/>
                  <a:pt x="-27143" y="313579"/>
                  <a:pt x="36328" y="223162"/>
                </a:cubicBezTo>
                <a:cubicBezTo>
                  <a:pt x="75997" y="166651"/>
                  <a:pt x="139603" y="136926"/>
                  <a:pt x="203804" y="138075"/>
                </a:cubicBezTo>
                <a:close/>
                <a:moveTo>
                  <a:pt x="4523751" y="0"/>
                </a:moveTo>
                <a:lnTo>
                  <a:pt x="4991611" y="0"/>
                </a:lnTo>
                <a:lnTo>
                  <a:pt x="4990548" y="56396"/>
                </a:lnTo>
                <a:cubicBezTo>
                  <a:pt x="4984038" y="86656"/>
                  <a:pt x="4971488" y="116139"/>
                  <a:pt x="4952586" y="143066"/>
                </a:cubicBezTo>
                <a:cubicBezTo>
                  <a:pt x="4876979" y="250772"/>
                  <a:pt x="4728373" y="276794"/>
                  <a:pt x="4620666" y="201187"/>
                </a:cubicBezTo>
                <a:cubicBezTo>
                  <a:pt x="4566812" y="163383"/>
                  <a:pt x="4533379" y="107329"/>
                  <a:pt x="4522861" y="47263"/>
                </a:cubicBezTo>
                <a:close/>
                <a:moveTo>
                  <a:pt x="541421" y="0"/>
                </a:moveTo>
                <a:lnTo>
                  <a:pt x="4356714" y="0"/>
                </a:lnTo>
                <a:lnTo>
                  <a:pt x="4356205" y="34459"/>
                </a:lnTo>
                <a:cubicBezTo>
                  <a:pt x="4362464" y="136224"/>
                  <a:pt x="4407157" y="234699"/>
                  <a:pt x="4484237" y="308330"/>
                </a:cubicBezTo>
                <a:cubicBezTo>
                  <a:pt x="4486133" y="310151"/>
                  <a:pt x="4488029" y="311972"/>
                  <a:pt x="4489907" y="313811"/>
                </a:cubicBezTo>
                <a:cubicBezTo>
                  <a:pt x="4733674" y="552267"/>
                  <a:pt x="4749088" y="944782"/>
                  <a:pt x="4524822" y="1201671"/>
                </a:cubicBezTo>
                <a:cubicBezTo>
                  <a:pt x="4437309" y="1301892"/>
                  <a:pt x="4326199" y="1368457"/>
                  <a:pt x="4207357" y="1400707"/>
                </a:cubicBezTo>
                <a:cubicBezTo>
                  <a:pt x="4066155" y="1439039"/>
                  <a:pt x="3957711" y="1552796"/>
                  <a:pt x="3920694" y="1694333"/>
                </a:cubicBezTo>
                <a:cubicBezTo>
                  <a:pt x="3882006" y="1842233"/>
                  <a:pt x="3807745" y="1983116"/>
                  <a:pt x="3697275" y="2103649"/>
                </a:cubicBezTo>
                <a:cubicBezTo>
                  <a:pt x="3339919" y="2493573"/>
                  <a:pt x="2728866" y="2524228"/>
                  <a:pt x="2334530" y="2171713"/>
                </a:cubicBezTo>
                <a:cubicBezTo>
                  <a:pt x="2237292" y="2084783"/>
                  <a:pt x="2161737" y="1982852"/>
                  <a:pt x="2108126" y="1872607"/>
                </a:cubicBezTo>
                <a:cubicBezTo>
                  <a:pt x="2041917" y="1736456"/>
                  <a:pt x="1902913" y="1651778"/>
                  <a:pt x="1751632" y="1647497"/>
                </a:cubicBezTo>
                <a:cubicBezTo>
                  <a:pt x="1363811" y="1636421"/>
                  <a:pt x="978655" y="1451953"/>
                  <a:pt x="721917" y="1088629"/>
                </a:cubicBezTo>
                <a:cubicBezTo>
                  <a:pt x="514495" y="795116"/>
                  <a:pt x="442915" y="431247"/>
                  <a:pt x="515690" y="89522"/>
                </a:cubicBezTo>
                <a:close/>
              </a:path>
            </a:pathLst>
          </a:custGeom>
        </p:spPr>
      </p:pic>
      <p:sp>
        <p:nvSpPr>
          <p:cNvPr id="19" name="TextBox 18">
            <a:extLst>
              <a:ext uri="{FF2B5EF4-FFF2-40B4-BE49-F238E27FC236}">
                <a16:creationId xmlns:a16="http://schemas.microsoft.com/office/drawing/2014/main" id="{77FD8230-2A1B-4F5C-AD44-986008BBF380}"/>
              </a:ext>
            </a:extLst>
          </p:cNvPr>
          <p:cNvSpPr txBox="1"/>
          <p:nvPr/>
        </p:nvSpPr>
        <p:spPr>
          <a:xfrm>
            <a:off x="6440005" y="311054"/>
            <a:ext cx="4618764" cy="1166025"/>
          </a:xfrm>
          <a:prstGeom prst="rect">
            <a:avLst/>
          </a:prstGeom>
          <a:noFill/>
        </p:spPr>
        <p:txBody>
          <a:bodyPr wrap="square">
            <a:spAutoFit/>
          </a:bodyPr>
          <a:lstStyle/>
          <a:p>
            <a:pPr marL="0" marR="0">
              <a:lnSpc>
                <a:spcPct val="107000"/>
              </a:lnSpc>
              <a:spcBef>
                <a:spcPts val="0"/>
              </a:spcBef>
              <a:spcAft>
                <a:spcPts val="800"/>
              </a:spcAft>
            </a:pP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আর</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স্তর</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থেকে</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আরেকটি</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স্তরের</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দূরত্ব</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দুই</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আকাশের</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মধ্যবর্তী</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দূরত্বের</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সমপরিমাণ</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হবে</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b="1" dirty="0">
                <a:solidFill>
                  <a:srgbClr val="7A4B4B"/>
                </a:solidFill>
                <a:latin typeface="Bangla" panose="03000603000000000000" pitchFamily="66" charset="0"/>
                <a:ea typeface="Calibri" panose="020F0502020204030204" pitchFamily="34" charset="0"/>
                <a:cs typeface="Bangla" panose="03000603000000000000" pitchFamily="66" charset="0"/>
              </a:rPr>
              <a:t>    </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বুখারী</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হা</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/২৭৯০;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মিশকাত</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7A4B4B"/>
                </a:solidFill>
                <a:effectLst/>
                <a:latin typeface="Bangla" panose="03000603000000000000" pitchFamily="66" charset="0"/>
                <a:ea typeface="Calibri" panose="020F0502020204030204" pitchFamily="34" charset="0"/>
                <a:cs typeface="Bangla" panose="03000603000000000000" pitchFamily="66" charset="0"/>
              </a:rPr>
              <a:t>হা</a:t>
            </a:r>
            <a:r>
              <a:rPr lang="en-US" sz="2000" b="1" dirty="0">
                <a:solidFill>
                  <a:srgbClr val="7A4B4B"/>
                </a:solidFill>
                <a:effectLst/>
                <a:latin typeface="Bangla" panose="03000603000000000000" pitchFamily="66" charset="0"/>
                <a:ea typeface="Calibri" panose="020F0502020204030204" pitchFamily="34" charset="0"/>
                <a:cs typeface="Bangla" panose="03000603000000000000" pitchFamily="66" charset="0"/>
              </a:rPr>
              <a:t>/৩৭৮৭)।</a:t>
            </a:r>
          </a:p>
        </p:txBody>
      </p:sp>
      <p:sp>
        <p:nvSpPr>
          <p:cNvPr id="24" name="TextBox 23">
            <a:extLst>
              <a:ext uri="{FF2B5EF4-FFF2-40B4-BE49-F238E27FC236}">
                <a16:creationId xmlns:a16="http://schemas.microsoft.com/office/drawing/2014/main" id="{6E912D06-0F76-4F34-B5B3-2B6A68A7DA25}"/>
              </a:ext>
            </a:extLst>
          </p:cNvPr>
          <p:cNvSpPr txBox="1"/>
          <p:nvPr/>
        </p:nvSpPr>
        <p:spPr>
          <a:xfrm>
            <a:off x="82056" y="3959723"/>
            <a:ext cx="5693513" cy="1015663"/>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 মহান আল্লাহ বলেন,</a:t>
            </a:r>
          </a:p>
          <a:p>
            <a:r>
              <a:rPr lang="as-IN" sz="2000" dirty="0">
                <a:solidFill>
                  <a:srgbClr val="0000FF"/>
                </a:solidFill>
                <a:latin typeface="Bangla" panose="03000603000000000000" pitchFamily="66" charset="0"/>
                <a:cs typeface="Bangla" panose="03000603000000000000" pitchFamily="66" charset="0"/>
              </a:rPr>
              <a:t>প্রত্যেক ব্যক্তির মর্যাদা তার কার্য অনুযায়ী হয়৷ আর তোমার রব মানুষের কাজের ব্যাপারে বেখবর নন৷ আন’আমঃ ১৩২</a:t>
            </a:r>
          </a:p>
        </p:txBody>
      </p:sp>
      <p:sp>
        <p:nvSpPr>
          <p:cNvPr id="25" name="TextBox 24">
            <a:extLst>
              <a:ext uri="{FF2B5EF4-FFF2-40B4-BE49-F238E27FC236}">
                <a16:creationId xmlns:a16="http://schemas.microsoft.com/office/drawing/2014/main" id="{EEC637E9-848D-48EC-BB35-1F202DB3552D}"/>
              </a:ext>
            </a:extLst>
          </p:cNvPr>
          <p:cNvSpPr txBox="1"/>
          <p:nvPr/>
        </p:nvSpPr>
        <p:spPr>
          <a:xfrm>
            <a:off x="82056" y="3296839"/>
            <a:ext cx="5333396" cy="707886"/>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 আর যারা তাঁর নিকট বিশ্বাসী হয়ে ও সৎকর্ম করে উপস্থিত হবে, তাদের জন্য আছে সমুচ্চ মর্যাদাসমূহ। (ত্বাহাঃ ৭৫)</a:t>
            </a:r>
            <a:endParaRPr lang="en-US" sz="2000" dirty="0">
              <a:solidFill>
                <a:srgbClr val="00B050"/>
              </a:solidFill>
              <a:latin typeface="Bangla" panose="03000603000000000000" pitchFamily="66" charset="0"/>
              <a:cs typeface="Bangla" panose="03000603000000000000" pitchFamily="66" charset="0"/>
            </a:endParaRPr>
          </a:p>
        </p:txBody>
      </p:sp>
      <p:sp>
        <p:nvSpPr>
          <p:cNvPr id="26" name="TextBox 25">
            <a:extLst>
              <a:ext uri="{FF2B5EF4-FFF2-40B4-BE49-F238E27FC236}">
                <a16:creationId xmlns:a16="http://schemas.microsoft.com/office/drawing/2014/main" id="{1BE4CC0F-A033-4CC0-B81F-25E3E095686E}"/>
              </a:ext>
            </a:extLst>
          </p:cNvPr>
          <p:cNvSpPr txBox="1"/>
          <p:nvPr/>
        </p:nvSpPr>
        <p:spPr>
          <a:xfrm>
            <a:off x="937846" y="4931784"/>
            <a:ext cx="10589846" cy="1631216"/>
          </a:xfrm>
          <a:prstGeom prst="rect">
            <a:avLst/>
          </a:prstGeom>
          <a:noFill/>
        </p:spPr>
        <p:txBody>
          <a:bodyPr wrap="square">
            <a:spAutoFit/>
          </a:bodyPr>
          <a:lstStyle/>
          <a:p>
            <a:r>
              <a:rPr lang="as-IN" sz="2000" dirty="0">
                <a:solidFill>
                  <a:srgbClr val="7030A0"/>
                </a:solidFill>
                <a:latin typeface="Bangla" panose="03000603000000000000" pitchFamily="66" charset="0"/>
                <a:cs typeface="Bangla" panose="03000603000000000000" pitchFamily="66" charset="0"/>
              </a:rPr>
              <a:t>কেউ পার্থিব সুখ-সম্ভোগ কামনা করলে আমি যাকে যা ইচ্ছা সত্বর দিয়ে থাকি, পরে তার জন্য জাহান্নাম নির্ধারিত করি; সেখানে সে প্রবেশ করবে নিন্দিত ও অনুগ্রহ হতে দুরীকৃত অবস্থায়। যারা বিশ্বাসী হয়ে পরলোক কামনা করে এবং তার জন্য যথাযথ চেষ্টা করে, তাদেরই চেষ্টা স্বীকৃত হয়ে থাকে। তোমার প্রতিপালক তার দান দ্বারা এদের ও ওদের (পরলোককামী ও ইহলোককামী উভয়কে) সাহায্য করেন এবং তোমার প্রতিপালকের দান অবারিত। লক্ষ্য কর, আমি কিভাবে তাদের এক দলকে অপরের উপর শ্রেষ্ঠত্ব দিয়েছি। আর নিশ্চয়ই পরকাল মর্যাদায় বৃহত্তর ও মাহাত্মেও শ্রেষ্ঠতর। (বানী ইস্রাঈলঃ ১৮-২১)</a:t>
            </a:r>
            <a:endParaRPr lang="en-US" sz="2000" dirty="0">
              <a:solidFill>
                <a:srgbClr val="7030A0"/>
              </a:solidFill>
              <a:latin typeface="Bangla" panose="03000603000000000000" pitchFamily="66" charset="0"/>
              <a:cs typeface="Bangla" panose="03000603000000000000" pitchFamily="66" charset="0"/>
            </a:endParaRPr>
          </a:p>
        </p:txBody>
      </p:sp>
      <p:sp>
        <p:nvSpPr>
          <p:cNvPr id="27" name="TextBox 26">
            <a:extLst>
              <a:ext uri="{FF2B5EF4-FFF2-40B4-BE49-F238E27FC236}">
                <a16:creationId xmlns:a16="http://schemas.microsoft.com/office/drawing/2014/main" id="{46093242-17AA-40B7-9A39-BB7D3E0C4D8E}"/>
              </a:ext>
            </a:extLst>
          </p:cNvPr>
          <p:cNvSpPr txBox="1"/>
          <p:nvPr/>
        </p:nvSpPr>
        <p:spPr>
          <a:xfrm>
            <a:off x="5584087" y="3463540"/>
            <a:ext cx="6096000" cy="1200329"/>
          </a:xfrm>
          <a:prstGeom prst="rect">
            <a:avLst/>
          </a:prstGeom>
          <a:noFill/>
        </p:spPr>
        <p:txBody>
          <a:bodyPr wrap="square">
            <a:spAutoFit/>
          </a:bodyPr>
          <a:lstStyle/>
          <a:p>
            <a:r>
              <a:rPr lang="as-IN" dirty="0">
                <a:solidFill>
                  <a:srgbClr val="FF00FF"/>
                </a:solidFill>
                <a:latin typeface="Bangla" panose="03000603000000000000" pitchFamily="66" charset="0"/>
                <a:cs typeface="Bangla" panose="03000603000000000000" pitchFamily="66" charset="0"/>
              </a:rPr>
              <a:t>তোমরা অগ্রণী হও তোমাদের প্রতিপালকের ক্ষমা ও সেই জান্নাতের দিকে, যার প্রশস্ততা আকাশ ও পৃথিবীর প্রশস্ততার মত, যা প্রস্তুত করা হয়েছে আল্লাহ ও তাঁর রসূলগণে বিশ্বাসীদের জন্য। এটা আল্লাহর অনুগ্রহ, যাকে ইচ্ছা তিনি তাকে তা দান করেন। আর আল্লাহ মহা অনুগ্রহশীল। (হাদীদঃ ২১)।</a:t>
            </a:r>
            <a:endParaRPr lang="en-US" dirty="0">
              <a:solidFill>
                <a:srgbClr val="FF00FF"/>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558552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flowers&#10;&#10;Description automatically generated with low confidence">
            <a:extLst>
              <a:ext uri="{FF2B5EF4-FFF2-40B4-BE49-F238E27FC236}">
                <a16:creationId xmlns:a16="http://schemas.microsoft.com/office/drawing/2014/main" id="{800ACAF1-0AC0-452E-BA33-3F5763D52BB1}"/>
              </a:ext>
            </a:extLst>
          </p:cNvPr>
          <p:cNvPicPr>
            <a:picLocks noChangeAspect="1"/>
          </p:cNvPicPr>
          <p:nvPr/>
        </p:nvPicPr>
        <p:blipFill rotWithShape="1">
          <a:blip r:embed="rId2">
            <a:extLst>
              <a:ext uri="{28A0092B-C50C-407E-A947-70E740481C1C}">
                <a14:useLocalDpi xmlns:a14="http://schemas.microsoft.com/office/drawing/2010/main" val="0"/>
              </a:ext>
            </a:extLst>
          </a:blip>
          <a:srcRect l="39916" b="7843"/>
          <a:stretch/>
        </p:blipFill>
        <p:spPr>
          <a:xfrm rot="10800000">
            <a:off x="-1" y="5581650"/>
            <a:ext cx="895350" cy="1276350"/>
          </a:xfrm>
          <a:prstGeom prst="rect">
            <a:avLst/>
          </a:prstGeom>
        </p:spPr>
      </p:pic>
      <p:pic>
        <p:nvPicPr>
          <p:cNvPr id="4" name="Picture 3">
            <a:extLst>
              <a:ext uri="{FF2B5EF4-FFF2-40B4-BE49-F238E27FC236}">
                <a16:creationId xmlns:a16="http://schemas.microsoft.com/office/drawing/2014/main" id="{B7BDD96F-CE0E-4E7A-9374-719BD1968003}"/>
              </a:ext>
            </a:extLst>
          </p:cNvPr>
          <p:cNvPicPr>
            <a:picLocks noChangeAspect="1"/>
          </p:cNvPicPr>
          <p:nvPr/>
        </p:nvPicPr>
        <p:blipFill>
          <a:blip r:embed="rId3"/>
          <a:stretch>
            <a:fillRect/>
          </a:stretch>
        </p:blipFill>
        <p:spPr>
          <a:xfrm>
            <a:off x="-1" y="4305300"/>
            <a:ext cx="895351" cy="1276350"/>
          </a:xfrm>
          <a:prstGeom prst="rect">
            <a:avLst/>
          </a:prstGeom>
        </p:spPr>
      </p:pic>
      <p:pic>
        <p:nvPicPr>
          <p:cNvPr id="5" name="Picture 4">
            <a:extLst>
              <a:ext uri="{FF2B5EF4-FFF2-40B4-BE49-F238E27FC236}">
                <a16:creationId xmlns:a16="http://schemas.microsoft.com/office/drawing/2014/main" id="{C43B2DD2-7DB0-44AC-B6F3-DC851B36045F}"/>
              </a:ext>
            </a:extLst>
          </p:cNvPr>
          <p:cNvPicPr>
            <a:picLocks noChangeAspect="1"/>
          </p:cNvPicPr>
          <p:nvPr/>
        </p:nvPicPr>
        <p:blipFill>
          <a:blip r:embed="rId4"/>
          <a:stretch>
            <a:fillRect/>
          </a:stretch>
        </p:blipFill>
        <p:spPr>
          <a:xfrm>
            <a:off x="-841" y="1"/>
            <a:ext cx="896190" cy="1749660"/>
          </a:xfrm>
          <a:prstGeom prst="rect">
            <a:avLst/>
          </a:prstGeom>
        </p:spPr>
      </p:pic>
      <p:pic>
        <p:nvPicPr>
          <p:cNvPr id="6" name="Picture 5">
            <a:extLst>
              <a:ext uri="{FF2B5EF4-FFF2-40B4-BE49-F238E27FC236}">
                <a16:creationId xmlns:a16="http://schemas.microsoft.com/office/drawing/2014/main" id="{D867A51C-BAF6-4673-A032-BF097506F768}"/>
              </a:ext>
            </a:extLst>
          </p:cNvPr>
          <p:cNvPicPr>
            <a:picLocks noChangeAspect="1"/>
          </p:cNvPicPr>
          <p:nvPr/>
        </p:nvPicPr>
        <p:blipFill>
          <a:blip r:embed="rId4"/>
          <a:stretch>
            <a:fillRect/>
          </a:stretch>
        </p:blipFill>
        <p:spPr>
          <a:xfrm>
            <a:off x="-841" y="1748679"/>
            <a:ext cx="896190" cy="1280271"/>
          </a:xfrm>
          <a:prstGeom prst="rect">
            <a:avLst/>
          </a:prstGeom>
        </p:spPr>
      </p:pic>
      <p:pic>
        <p:nvPicPr>
          <p:cNvPr id="7" name="Picture 6">
            <a:extLst>
              <a:ext uri="{FF2B5EF4-FFF2-40B4-BE49-F238E27FC236}">
                <a16:creationId xmlns:a16="http://schemas.microsoft.com/office/drawing/2014/main" id="{9FF3132D-B864-43A1-B083-4CBB73E08425}"/>
              </a:ext>
            </a:extLst>
          </p:cNvPr>
          <p:cNvPicPr>
            <a:picLocks noChangeAspect="1"/>
          </p:cNvPicPr>
          <p:nvPr/>
        </p:nvPicPr>
        <p:blipFill>
          <a:blip r:embed="rId4"/>
          <a:stretch>
            <a:fillRect/>
          </a:stretch>
        </p:blipFill>
        <p:spPr>
          <a:xfrm>
            <a:off x="-841" y="3023069"/>
            <a:ext cx="896190" cy="1280271"/>
          </a:xfrm>
          <a:prstGeom prst="rect">
            <a:avLst/>
          </a:prstGeom>
        </p:spPr>
      </p:pic>
      <p:sp>
        <p:nvSpPr>
          <p:cNvPr id="14" name="TextBox 13">
            <a:extLst>
              <a:ext uri="{FF2B5EF4-FFF2-40B4-BE49-F238E27FC236}">
                <a16:creationId xmlns:a16="http://schemas.microsoft.com/office/drawing/2014/main" id="{CA803E0A-2664-4992-80FD-0C9E1B587B77}"/>
              </a:ext>
            </a:extLst>
          </p:cNvPr>
          <p:cNvSpPr txBox="1"/>
          <p:nvPr/>
        </p:nvSpPr>
        <p:spPr>
          <a:xfrm>
            <a:off x="2282092" y="2096144"/>
            <a:ext cx="3595077" cy="1631216"/>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তোমাদের মধ্যে যারা বিশ্বাস স্থাপন করেছে এবং যাদেরকে জ্ঞান দান করা হয়েছে, আল্লাহ তাদেরকে বহু মর্যাদায় উন্নত করবেন। আর তোমরা যা কর, আল্লাহ সে সম্পর্কে সবিশেষ অবহিত। মুজাদিলাহ</a:t>
            </a:r>
            <a:r>
              <a:rPr lang="en-US" sz="2000" dirty="0">
                <a:solidFill>
                  <a:srgbClr val="0000FF"/>
                </a:solidFill>
                <a:latin typeface="Bangla" panose="03000603000000000000" pitchFamily="66" charset="0"/>
                <a:cs typeface="Bangla" panose="03000603000000000000" pitchFamily="66" charset="0"/>
              </a:rPr>
              <a:t>ঃ</a:t>
            </a:r>
            <a:r>
              <a:rPr lang="as-IN" sz="2000" dirty="0">
                <a:solidFill>
                  <a:srgbClr val="0000FF"/>
                </a:solidFill>
                <a:latin typeface="Bangla" panose="03000603000000000000" pitchFamily="66" charset="0"/>
                <a:cs typeface="Bangla" panose="03000603000000000000" pitchFamily="66" charset="0"/>
              </a:rPr>
              <a:t> ১১</a:t>
            </a:r>
            <a:endParaRPr lang="en-US" sz="2000" dirty="0">
              <a:solidFill>
                <a:srgbClr val="0000FF"/>
              </a:solidFill>
              <a:latin typeface="Bangla" panose="03000603000000000000" pitchFamily="66" charset="0"/>
              <a:cs typeface="Bangla" panose="03000603000000000000" pitchFamily="66" charset="0"/>
            </a:endParaRPr>
          </a:p>
        </p:txBody>
      </p:sp>
      <p:sp>
        <p:nvSpPr>
          <p:cNvPr id="16" name="TextBox 15">
            <a:extLst>
              <a:ext uri="{FF2B5EF4-FFF2-40B4-BE49-F238E27FC236}">
                <a16:creationId xmlns:a16="http://schemas.microsoft.com/office/drawing/2014/main" id="{67E45651-D037-4378-9C2F-DDD0407669B3}"/>
              </a:ext>
            </a:extLst>
          </p:cNvPr>
          <p:cNvSpPr txBox="1"/>
          <p:nvPr/>
        </p:nvSpPr>
        <p:spPr>
          <a:xfrm>
            <a:off x="5877169" y="439282"/>
            <a:ext cx="6096000" cy="1015663"/>
          </a:xfrm>
          <a:prstGeom prst="rect">
            <a:avLst/>
          </a:prstGeom>
          <a:noFill/>
        </p:spPr>
        <p:txBody>
          <a:bodyPr wrap="square">
            <a:spAutoFit/>
          </a:bodyPr>
          <a:lstStyle/>
          <a:p>
            <a:r>
              <a:rPr lang="ar-AE" dirty="0"/>
              <a:t>و</a:t>
            </a:r>
            <a:r>
              <a:rPr lang="ar-AE" sz="2000" dirty="0">
                <a:solidFill>
                  <a:schemeClr val="accent4">
                    <a:lumMod val="50000"/>
                  </a:schemeClr>
                </a:solidFill>
                <a:latin typeface="Bangla" panose="03000603000000000000" pitchFamily="66" charset="0"/>
              </a:rPr>
              <a:t>َلِمَنْ خَافَ مَقَامَ رَبِّهِ جَنَّتَانِ</a:t>
            </a:r>
          </a:p>
          <a:p>
            <a:r>
              <a:rPr lang="as-IN" sz="2000" dirty="0">
                <a:solidFill>
                  <a:schemeClr val="accent4">
                    <a:lumMod val="50000"/>
                  </a:schemeClr>
                </a:solidFill>
                <a:latin typeface="Bangla" panose="03000603000000000000" pitchFamily="66" charset="0"/>
                <a:cs typeface="Bangla" panose="03000603000000000000" pitchFamily="66" charset="0"/>
              </a:rPr>
              <a:t> যে ব্যক্তি তার প্রতিপালকের সামনে উপস্থিত হওয়ার ভয় রাখে, তার জন্য রয়েছে দুটি (জান্নাতের) বাগান। (রাহমানঃ ৪৬)</a:t>
            </a:r>
          </a:p>
        </p:txBody>
      </p:sp>
      <p:sp>
        <p:nvSpPr>
          <p:cNvPr id="18" name="TextBox 17">
            <a:extLst>
              <a:ext uri="{FF2B5EF4-FFF2-40B4-BE49-F238E27FC236}">
                <a16:creationId xmlns:a16="http://schemas.microsoft.com/office/drawing/2014/main" id="{1A4AADFC-ECA7-415D-9073-D26CA21BE404}"/>
              </a:ext>
            </a:extLst>
          </p:cNvPr>
          <p:cNvSpPr txBox="1"/>
          <p:nvPr/>
        </p:nvSpPr>
        <p:spPr>
          <a:xfrm>
            <a:off x="5986584" y="1465484"/>
            <a:ext cx="6096000" cy="707886"/>
          </a:xfrm>
          <a:prstGeom prst="rect">
            <a:avLst/>
          </a:prstGeom>
          <a:noFill/>
        </p:spPr>
        <p:txBody>
          <a:bodyPr wrap="square">
            <a:spAutoFit/>
          </a:bodyPr>
          <a:lstStyle/>
          <a:p>
            <a:r>
              <a:rPr lang="ar-AE" sz="2000" dirty="0">
                <a:solidFill>
                  <a:schemeClr val="accent4">
                    <a:lumMod val="50000"/>
                  </a:schemeClr>
                </a:solidFill>
                <a:latin typeface="Bangla" panose="03000603000000000000" pitchFamily="66" charset="0"/>
              </a:rPr>
              <a:t>وَمِن دُونِهِمَا جَنَّتَانِ</a:t>
            </a:r>
          </a:p>
          <a:p>
            <a:r>
              <a:rPr lang="as-IN" sz="2000" dirty="0">
                <a:solidFill>
                  <a:schemeClr val="accent4">
                    <a:lumMod val="50000"/>
                  </a:schemeClr>
                </a:solidFill>
                <a:latin typeface="Bangla" panose="03000603000000000000" pitchFamily="66" charset="0"/>
                <a:cs typeface="Bangla" panose="03000603000000000000" pitchFamily="66" charset="0"/>
              </a:rPr>
              <a:t> এই জান্নাত দু’টি ছাড়া আরো দু’টি জান্নাত রয়েছে। (রাহমানঃ ৬২)</a:t>
            </a:r>
          </a:p>
        </p:txBody>
      </p:sp>
      <p:sp>
        <p:nvSpPr>
          <p:cNvPr id="19" name="TextBox 18">
            <a:extLst>
              <a:ext uri="{FF2B5EF4-FFF2-40B4-BE49-F238E27FC236}">
                <a16:creationId xmlns:a16="http://schemas.microsoft.com/office/drawing/2014/main" id="{32915C1D-BC69-4F6C-871B-769D4F8981D3}"/>
              </a:ext>
            </a:extLst>
          </p:cNvPr>
          <p:cNvSpPr txBox="1"/>
          <p:nvPr/>
        </p:nvSpPr>
        <p:spPr>
          <a:xfrm>
            <a:off x="7041661" y="2618290"/>
            <a:ext cx="4931507" cy="1323439"/>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মহানবী</a:t>
            </a:r>
            <a:r>
              <a:rPr lang="ar-AE" sz="2000" dirty="0">
                <a:solidFill>
                  <a:srgbClr val="00B050"/>
                </a:solidFill>
                <a:latin typeface="Bangla" panose="03000603000000000000" pitchFamily="66" charset="0"/>
              </a:rPr>
              <a:t>ﷺ </a:t>
            </a:r>
            <a:r>
              <a:rPr lang="en-US" sz="2000" dirty="0">
                <a:solidFill>
                  <a:srgbClr val="00B050"/>
                </a:solidFill>
                <a:latin typeface="Bangla" panose="03000603000000000000" pitchFamily="66" charset="0"/>
              </a:rPr>
              <a:t> </a:t>
            </a:r>
            <a:r>
              <a:rPr lang="as-IN" sz="2000" dirty="0">
                <a:solidFill>
                  <a:srgbClr val="00B050"/>
                </a:solidFill>
                <a:latin typeface="Bangla" panose="03000603000000000000" pitchFamily="66" charset="0"/>
                <a:cs typeface="Bangla" panose="03000603000000000000" pitchFamily="66" charset="0"/>
              </a:rPr>
              <a:t>বলেছেন,</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 “দু’টি জান্নাত আছে, তার পাত্রসমূহ এবং সবকিছুই রৌপ্য-নির্মিত। আর দু’টি জান্নাত আছে, তার পাত্রসমূহ এবং সবকিছুই স্বর্ণ-নির্মিত।..” </a:t>
            </a:r>
            <a:r>
              <a:rPr lang="en-US" sz="2000" dirty="0">
                <a:solidFill>
                  <a:srgbClr val="00B050"/>
                </a:solidFill>
                <a:latin typeface="Bangla" panose="03000603000000000000" pitchFamily="66" charset="0"/>
                <a:cs typeface="Bangla" panose="03000603000000000000" pitchFamily="66" charset="0"/>
              </a:rPr>
              <a:t>  </a:t>
            </a:r>
            <a:r>
              <a:rPr lang="as-IN" sz="2000" dirty="0">
                <a:solidFill>
                  <a:srgbClr val="00B050"/>
                </a:solidFill>
                <a:latin typeface="Bangla" panose="03000603000000000000" pitchFamily="66" charset="0"/>
                <a:cs typeface="Bangla" panose="03000603000000000000" pitchFamily="66" charset="0"/>
              </a:rPr>
              <a:t>(বুখারী-মুসলিম)।</a:t>
            </a:r>
            <a:endParaRPr lang="en-US" sz="2000" dirty="0">
              <a:solidFill>
                <a:srgbClr val="00B050"/>
              </a:solidFill>
              <a:latin typeface="Bangla" panose="03000603000000000000" pitchFamily="66" charset="0"/>
              <a:cs typeface="Bangla" panose="03000603000000000000" pitchFamily="66" charset="0"/>
            </a:endParaRPr>
          </a:p>
        </p:txBody>
      </p:sp>
      <p:sp>
        <p:nvSpPr>
          <p:cNvPr id="21" name="TextBox 20">
            <a:extLst>
              <a:ext uri="{FF2B5EF4-FFF2-40B4-BE49-F238E27FC236}">
                <a16:creationId xmlns:a16="http://schemas.microsoft.com/office/drawing/2014/main" id="{D602FD26-F805-4ACD-839B-572D6BABED14}"/>
              </a:ext>
            </a:extLst>
          </p:cNvPr>
          <p:cNvSpPr txBox="1"/>
          <p:nvPr/>
        </p:nvSpPr>
        <p:spPr>
          <a:xfrm>
            <a:off x="1580904" y="261430"/>
            <a:ext cx="3720124" cy="1631216"/>
          </a:xfrm>
          <a:prstGeom prst="rect">
            <a:avLst/>
          </a:prstGeom>
          <a:noFill/>
        </p:spPr>
        <p:txBody>
          <a:bodyPr wrap="square">
            <a:spAutoFit/>
          </a:bodyPr>
          <a:lstStyle/>
          <a:p>
            <a:r>
              <a:rPr lang="as-IN" sz="2000" dirty="0">
                <a:solidFill>
                  <a:srgbClr val="7030A0"/>
                </a:solidFill>
                <a:latin typeface="Bangla" panose="03000603000000000000" pitchFamily="66" charset="0"/>
                <a:cs typeface="Bangla" panose="03000603000000000000" pitchFamily="66" charset="0"/>
              </a:rPr>
              <a:t>যারা আকাশমন্ডলী ও পৃথিবীতে আছে, তাদেরকে তোমার প্রতিপালক ভালভাবে জানেন। আমি তো নবীদের কতককে কতকের উপর মর্যাদা দিয়েছি। আর দাউদকে আমি যাবুর দিয়েছি। (বানী ইস্রাঈলঃ ৫৫)।</a:t>
            </a:r>
            <a:endParaRPr lang="en-US" sz="2000" dirty="0">
              <a:solidFill>
                <a:srgbClr val="7030A0"/>
              </a:solidFill>
              <a:latin typeface="Bangla" panose="03000603000000000000" pitchFamily="66" charset="0"/>
              <a:cs typeface="Bangla" panose="03000603000000000000" pitchFamily="66" charset="0"/>
            </a:endParaRPr>
          </a:p>
        </p:txBody>
      </p:sp>
      <p:sp>
        <p:nvSpPr>
          <p:cNvPr id="23" name="TextBox 22">
            <a:extLst>
              <a:ext uri="{FF2B5EF4-FFF2-40B4-BE49-F238E27FC236}">
                <a16:creationId xmlns:a16="http://schemas.microsoft.com/office/drawing/2014/main" id="{6851A6C8-F60E-4060-964B-AE9C2BD809A8}"/>
              </a:ext>
            </a:extLst>
          </p:cNvPr>
          <p:cNvSpPr txBox="1"/>
          <p:nvPr/>
        </p:nvSpPr>
        <p:spPr>
          <a:xfrm>
            <a:off x="1383323" y="4188500"/>
            <a:ext cx="4814277" cy="2554545"/>
          </a:xfrm>
          <a:prstGeom prst="rect">
            <a:avLst/>
          </a:prstGeom>
          <a:noFill/>
        </p:spPr>
        <p:txBody>
          <a:bodyPr wrap="square">
            <a:spAutoFit/>
          </a:bodyPr>
          <a:lstStyle/>
          <a:p>
            <a:r>
              <a:rPr lang="as-IN" sz="2000" dirty="0">
                <a:solidFill>
                  <a:srgbClr val="FF00FF"/>
                </a:solidFill>
                <a:latin typeface="Bangla" panose="03000603000000000000" pitchFamily="66" charset="0"/>
                <a:cs typeface="Bangla" panose="03000603000000000000" pitchFamily="66" charset="0"/>
              </a:rPr>
              <a:t>তোমরা আল্লাহর পথে কেন ব্যয় করবে না? অথচ আকাশমন্ডলী ও পৃথিবীর মালিকানা তো আল্লাহরই। তোমাদের মধ্যে যারা (মক্কা) বিজয়ের পূর্বে ব্যয় করেছে ও সংগ্রাম করেছে (তারা এবং পরবর্তীরা) সমান নয়। তারা মর্যাদায় শ্রেষ্ঠ তাদের অপেক্ষা, যারা পরবর্তীকালে ব্যয় করেছে ও সংগ্রাম করেছে। তবে আল্লাহ সকলকেই কল্যাণের প্রতিশ্রুতি দিয়েছেন। আর তোমরা যা কর, আল্লাহ তা সবিশেষ অবহিত। (হাদীদঃ ১০)।</a:t>
            </a:r>
            <a:endParaRPr lang="en-US" sz="2000" dirty="0">
              <a:solidFill>
                <a:srgbClr val="FF00FF"/>
              </a:solidFill>
              <a:latin typeface="Bangla" panose="03000603000000000000" pitchFamily="66" charset="0"/>
              <a:cs typeface="Bangla" panose="03000603000000000000" pitchFamily="66" charset="0"/>
            </a:endParaRPr>
          </a:p>
        </p:txBody>
      </p:sp>
      <p:sp>
        <p:nvSpPr>
          <p:cNvPr id="25" name="TextBox 24">
            <a:extLst>
              <a:ext uri="{FF2B5EF4-FFF2-40B4-BE49-F238E27FC236}">
                <a16:creationId xmlns:a16="http://schemas.microsoft.com/office/drawing/2014/main" id="{FB956756-5403-41BF-A374-36ADD97B72BB}"/>
              </a:ext>
            </a:extLst>
          </p:cNvPr>
          <p:cNvSpPr txBox="1"/>
          <p:nvPr/>
        </p:nvSpPr>
        <p:spPr>
          <a:xfrm>
            <a:off x="6427237" y="4386649"/>
            <a:ext cx="4466050" cy="1938992"/>
          </a:xfrm>
          <a:prstGeom prst="rect">
            <a:avLst/>
          </a:prstGeom>
          <a:noFill/>
        </p:spPr>
        <p:txBody>
          <a:bodyPr wrap="square">
            <a:spAutoFit/>
          </a:bodyPr>
          <a:lstStyle/>
          <a:p>
            <a:r>
              <a:rPr lang="as-IN" sz="2000" dirty="0">
                <a:solidFill>
                  <a:srgbClr val="7030A0"/>
                </a:solidFill>
                <a:latin typeface="Bangla" panose="03000603000000000000" pitchFamily="66" charset="0"/>
                <a:cs typeface="Bangla" panose="03000603000000000000" pitchFamily="66" charset="0"/>
              </a:rPr>
              <a:t>যে ব্যক্তি রাত্রিকালে সিজদাবনত হয়ে এবং দাড়িয়ে ইবাদত করে, পরকালকে ভয় করে এবং তার প্রতিপালকের অনুগ্রহ প্রত্যাশা করে, (সে কি তার সমান, যে তা করে না?) বল, যারা জানে এবং যারা জানে না, তারা কি সমান? বুদ্ধিমান লোকেরাই কেবল উপদেশ গ্রহণ করে।' (যুমারঃ ৯)</a:t>
            </a:r>
            <a:endParaRPr lang="en-US" sz="2000" dirty="0">
              <a:solidFill>
                <a:srgbClr val="7030A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661588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flowers&#10;&#10;Description automatically generated with low confidence">
            <a:extLst>
              <a:ext uri="{FF2B5EF4-FFF2-40B4-BE49-F238E27FC236}">
                <a16:creationId xmlns:a16="http://schemas.microsoft.com/office/drawing/2014/main" id="{800ACAF1-0AC0-452E-BA33-3F5763D52BB1}"/>
              </a:ext>
            </a:extLst>
          </p:cNvPr>
          <p:cNvPicPr>
            <a:picLocks noChangeAspect="1"/>
          </p:cNvPicPr>
          <p:nvPr/>
        </p:nvPicPr>
        <p:blipFill rotWithShape="1">
          <a:blip r:embed="rId2">
            <a:extLst>
              <a:ext uri="{28A0092B-C50C-407E-A947-70E740481C1C}">
                <a14:useLocalDpi xmlns:a14="http://schemas.microsoft.com/office/drawing/2010/main" val="0"/>
              </a:ext>
            </a:extLst>
          </a:blip>
          <a:srcRect l="39916" b="7843"/>
          <a:stretch/>
        </p:blipFill>
        <p:spPr>
          <a:xfrm rot="10800000">
            <a:off x="-1" y="5581650"/>
            <a:ext cx="895350" cy="1276350"/>
          </a:xfrm>
          <a:prstGeom prst="rect">
            <a:avLst/>
          </a:prstGeom>
        </p:spPr>
      </p:pic>
      <p:pic>
        <p:nvPicPr>
          <p:cNvPr id="4" name="Picture 3">
            <a:extLst>
              <a:ext uri="{FF2B5EF4-FFF2-40B4-BE49-F238E27FC236}">
                <a16:creationId xmlns:a16="http://schemas.microsoft.com/office/drawing/2014/main" id="{B7BDD96F-CE0E-4E7A-9374-719BD1968003}"/>
              </a:ext>
            </a:extLst>
          </p:cNvPr>
          <p:cNvPicPr>
            <a:picLocks noChangeAspect="1"/>
          </p:cNvPicPr>
          <p:nvPr/>
        </p:nvPicPr>
        <p:blipFill>
          <a:blip r:embed="rId3"/>
          <a:stretch>
            <a:fillRect/>
          </a:stretch>
        </p:blipFill>
        <p:spPr>
          <a:xfrm>
            <a:off x="-1" y="4305300"/>
            <a:ext cx="895351" cy="1276350"/>
          </a:xfrm>
          <a:prstGeom prst="rect">
            <a:avLst/>
          </a:prstGeom>
        </p:spPr>
      </p:pic>
      <p:pic>
        <p:nvPicPr>
          <p:cNvPr id="5" name="Picture 4">
            <a:extLst>
              <a:ext uri="{FF2B5EF4-FFF2-40B4-BE49-F238E27FC236}">
                <a16:creationId xmlns:a16="http://schemas.microsoft.com/office/drawing/2014/main" id="{C43B2DD2-7DB0-44AC-B6F3-DC851B36045F}"/>
              </a:ext>
            </a:extLst>
          </p:cNvPr>
          <p:cNvPicPr>
            <a:picLocks noChangeAspect="1"/>
          </p:cNvPicPr>
          <p:nvPr/>
        </p:nvPicPr>
        <p:blipFill>
          <a:blip r:embed="rId4"/>
          <a:stretch>
            <a:fillRect/>
          </a:stretch>
        </p:blipFill>
        <p:spPr>
          <a:xfrm>
            <a:off x="-841" y="1"/>
            <a:ext cx="896190" cy="1749660"/>
          </a:xfrm>
          <a:prstGeom prst="rect">
            <a:avLst/>
          </a:prstGeom>
        </p:spPr>
      </p:pic>
      <p:pic>
        <p:nvPicPr>
          <p:cNvPr id="6" name="Picture 5">
            <a:extLst>
              <a:ext uri="{FF2B5EF4-FFF2-40B4-BE49-F238E27FC236}">
                <a16:creationId xmlns:a16="http://schemas.microsoft.com/office/drawing/2014/main" id="{D867A51C-BAF6-4673-A032-BF097506F768}"/>
              </a:ext>
            </a:extLst>
          </p:cNvPr>
          <p:cNvPicPr>
            <a:picLocks noChangeAspect="1"/>
          </p:cNvPicPr>
          <p:nvPr/>
        </p:nvPicPr>
        <p:blipFill>
          <a:blip r:embed="rId4"/>
          <a:stretch>
            <a:fillRect/>
          </a:stretch>
        </p:blipFill>
        <p:spPr>
          <a:xfrm>
            <a:off x="-841" y="1748679"/>
            <a:ext cx="896190" cy="1280271"/>
          </a:xfrm>
          <a:prstGeom prst="rect">
            <a:avLst/>
          </a:prstGeom>
        </p:spPr>
      </p:pic>
      <p:pic>
        <p:nvPicPr>
          <p:cNvPr id="7" name="Picture 6">
            <a:extLst>
              <a:ext uri="{FF2B5EF4-FFF2-40B4-BE49-F238E27FC236}">
                <a16:creationId xmlns:a16="http://schemas.microsoft.com/office/drawing/2014/main" id="{9FF3132D-B864-43A1-B083-4CBB73E08425}"/>
              </a:ext>
            </a:extLst>
          </p:cNvPr>
          <p:cNvPicPr>
            <a:picLocks noChangeAspect="1"/>
          </p:cNvPicPr>
          <p:nvPr/>
        </p:nvPicPr>
        <p:blipFill>
          <a:blip r:embed="rId4"/>
          <a:stretch>
            <a:fillRect/>
          </a:stretch>
        </p:blipFill>
        <p:spPr>
          <a:xfrm>
            <a:off x="-841" y="3023069"/>
            <a:ext cx="896190" cy="1280271"/>
          </a:xfrm>
          <a:prstGeom prst="rect">
            <a:avLst/>
          </a:prstGeom>
        </p:spPr>
      </p:pic>
      <p:sp>
        <p:nvSpPr>
          <p:cNvPr id="8" name="TextBox 7">
            <a:extLst>
              <a:ext uri="{FF2B5EF4-FFF2-40B4-BE49-F238E27FC236}">
                <a16:creationId xmlns:a16="http://schemas.microsoft.com/office/drawing/2014/main" id="{23A5333F-9644-4711-A2E6-B8AA943A1672}"/>
              </a:ext>
            </a:extLst>
          </p:cNvPr>
          <p:cNvSpPr txBox="1"/>
          <p:nvPr/>
        </p:nvSpPr>
        <p:spPr>
          <a:xfrm>
            <a:off x="1708770" y="160253"/>
            <a:ext cx="4360985" cy="2246769"/>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জান্নাতের দরজা আটটি</a:t>
            </a:r>
          </a:p>
          <a:p>
            <a:r>
              <a:rPr lang="as-IN" sz="2000" dirty="0">
                <a:solidFill>
                  <a:srgbClr val="0000FF"/>
                </a:solidFill>
                <a:latin typeface="Bangla" panose="03000603000000000000" pitchFamily="66" charset="0"/>
                <a:cs typeface="Bangla" panose="03000603000000000000" pitchFamily="66" charset="0"/>
              </a:rPr>
              <a:t>মহানবী</a:t>
            </a:r>
            <a:r>
              <a:rPr lang="ar-AE" sz="2000" dirty="0">
                <a:solidFill>
                  <a:srgbClr val="0000FF"/>
                </a:solidFill>
                <a:latin typeface="Bangla" panose="03000603000000000000" pitchFamily="66" charset="0"/>
              </a:rPr>
              <a:t>ﷺ </a:t>
            </a:r>
            <a:r>
              <a:rPr lang="en-US" sz="2000" dirty="0">
                <a:solidFill>
                  <a:srgbClr val="0000FF"/>
                </a:solidFill>
                <a:latin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বলেছেন, পরিপূর্ণরূপে ওযু করে যে ব্যক্তি এই দুআ বলবে, ‘আশহাদু আল লা ইলা-হা ইল্লাল্লা-হু অহদাহু লা শারীকা লাহ, অ আশহাদু আন্না মুহাম্মাদান আবদুহু অরাসুলুহ। তার জন্য জান্নাতের আটটি দরজা খুলে দেওয়া হবে, যে দরজা দিয়ে ইচ্ছা তাতে প্রবেশ করবে। মুসলিম</a:t>
            </a:r>
          </a:p>
        </p:txBody>
      </p:sp>
      <p:sp>
        <p:nvSpPr>
          <p:cNvPr id="11" name="TextBox 10">
            <a:extLst>
              <a:ext uri="{FF2B5EF4-FFF2-40B4-BE49-F238E27FC236}">
                <a16:creationId xmlns:a16="http://schemas.microsoft.com/office/drawing/2014/main" id="{5C1EFBB8-9052-4A5F-A10B-F5E3309E3F56}"/>
              </a:ext>
            </a:extLst>
          </p:cNvPr>
          <p:cNvSpPr txBox="1"/>
          <p:nvPr/>
        </p:nvSpPr>
        <p:spPr>
          <a:xfrm>
            <a:off x="1742831" y="65426"/>
            <a:ext cx="9823939" cy="461665"/>
          </a:xfrm>
          <a:prstGeom prst="rect">
            <a:avLst/>
          </a:prstGeom>
          <a:noFill/>
        </p:spPr>
        <p:txBody>
          <a:bodyPr wrap="square">
            <a:spAutoFit/>
          </a:bodyPr>
          <a:lstStyle/>
          <a:p>
            <a:pPr algn="ctr"/>
            <a:r>
              <a:rPr lang="as-IN" sz="2400" b="1" dirty="0">
                <a:solidFill>
                  <a:srgbClr val="DD1781"/>
                </a:solidFill>
                <a:latin typeface="Bangla" panose="03000603000000000000" pitchFamily="66" charset="0"/>
                <a:cs typeface="Bangla" panose="03000603000000000000" pitchFamily="66" charset="0"/>
              </a:rPr>
              <a:t>জান্নাতের দরজা </a:t>
            </a:r>
            <a:endParaRPr lang="en-US" sz="2400" b="1" dirty="0">
              <a:solidFill>
                <a:srgbClr val="DD1781"/>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76B6F729-6A83-4505-8F89-44FA42C074A9}"/>
              </a:ext>
            </a:extLst>
          </p:cNvPr>
          <p:cNvSpPr txBox="1"/>
          <p:nvPr/>
        </p:nvSpPr>
        <p:spPr>
          <a:xfrm>
            <a:off x="976921" y="2501849"/>
            <a:ext cx="5119077" cy="2246769"/>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নবী </a:t>
            </a:r>
            <a:r>
              <a:rPr lang="ar-AE" sz="2000" dirty="0">
                <a:solidFill>
                  <a:srgbClr val="00B050"/>
                </a:solidFill>
                <a:latin typeface="Bangla" panose="03000603000000000000" pitchFamily="66" charset="0"/>
              </a:rPr>
              <a:t>ﷺ</a:t>
            </a:r>
            <a:r>
              <a:rPr lang="en-US" sz="2000" dirty="0">
                <a:solidFill>
                  <a:srgbClr val="00B050"/>
                </a:solidFill>
                <a:latin typeface="Bangla" panose="03000603000000000000" pitchFamily="66" charset="0"/>
              </a:rPr>
              <a:t> </a:t>
            </a:r>
            <a:r>
              <a:rPr lang="as-IN" sz="2000" dirty="0">
                <a:solidFill>
                  <a:srgbClr val="00B050"/>
                </a:solidFill>
                <a:latin typeface="Bangla" panose="03000603000000000000" pitchFamily="66" charset="0"/>
                <a:cs typeface="Bangla" panose="03000603000000000000" pitchFamily="66" charset="0"/>
              </a:rPr>
              <a:t>বলেন, “যার হাতে আমার প্রাণ আছে, তাঁর কসম! জান্নাতের একটি দরজার প্রশস্ততা হচ্ছে মক্কা ও (বাহরাইনের) হাজারের মধ্যবর্তী দূরত্ব অথবা মক্কা ও (সিরিয়ার) বুসরার মধ্যবর্তী দূরত্বের সমান। বুখারী-মুসলিম।</a:t>
            </a:r>
          </a:p>
          <a:p>
            <a:r>
              <a:rPr lang="as-IN" sz="2000" dirty="0">
                <a:solidFill>
                  <a:schemeClr val="accent4">
                    <a:lumMod val="75000"/>
                  </a:schemeClr>
                </a:solidFill>
                <a:latin typeface="Bangla" panose="03000603000000000000" pitchFamily="66" charset="0"/>
                <a:cs typeface="Bangla" panose="03000603000000000000" pitchFamily="66" charset="0"/>
              </a:rPr>
              <a:t>দরজার দুই বাজুর মধ্যে ব্যবধানের দূরত্ব বলা হয়েছে চল্লিশ বছরের পথ। জান্নাত প্রবেশকালে তা ভিড়ে পরিপূর্ণ হয়ে উঠবে। (মুসলিম, আহমাদ)</a:t>
            </a:r>
          </a:p>
        </p:txBody>
      </p:sp>
      <p:sp>
        <p:nvSpPr>
          <p:cNvPr id="15" name="TextBox 14">
            <a:extLst>
              <a:ext uri="{FF2B5EF4-FFF2-40B4-BE49-F238E27FC236}">
                <a16:creationId xmlns:a16="http://schemas.microsoft.com/office/drawing/2014/main" id="{45BAD087-4F6A-4C27-8B1E-A346D7CCEE09}"/>
              </a:ext>
            </a:extLst>
          </p:cNvPr>
          <p:cNvSpPr txBox="1"/>
          <p:nvPr/>
        </p:nvSpPr>
        <p:spPr>
          <a:xfrm>
            <a:off x="6177571" y="1502085"/>
            <a:ext cx="5910603" cy="2812629"/>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(ﷺ)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বলেছেন</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আটটি</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দরজার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এমন</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দরজা</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আছে</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নাম</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রাইয়ান</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সেখান</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দিয়ে</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কেবল</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রোযাদারগণই</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কিয়ামতের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প্রবেশ</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ছাড়া</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সেদিক</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দিয়ে</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প্রবেশ</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পারবে</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ঘোষণা</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রোযাদাররা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কোথায়</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দন্ডায়মান</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(ঐ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দরজা</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দিয়ে</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প্রবেশ</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যখন</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সর্বশেষ</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ব্যক্তি</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প্রবেশ</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দরজাটি</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বন্ধ</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দেওয়া</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সেখান</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দিয়ে</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অন্য</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প্রবেশ</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পারবে</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548235"/>
                </a:solidFill>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বুখারী</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মুসলিম</a:t>
            </a:r>
            <a:r>
              <a:rPr lang="en-US" sz="2000" dirty="0">
                <a:solidFill>
                  <a:srgbClr val="548235"/>
                </a:solidFill>
                <a:effectLst/>
                <a:latin typeface="Bangla" panose="03000603000000000000" pitchFamily="66" charset="0"/>
                <a:ea typeface="Calibri" panose="020F0502020204030204" pitchFamily="34" charset="0"/>
                <a:cs typeface="Bangla" panose="03000603000000000000" pitchFamily="66" charset="0"/>
              </a:rPr>
              <a:t>)</a:t>
            </a:r>
            <a:endParaRPr lang="en-US" sz="1100" dirty="0">
              <a:effectLst/>
              <a:latin typeface="Bangla" panose="03000603000000000000" pitchFamily="66" charset="0"/>
              <a:ea typeface="Calibri" panose="020F0502020204030204" pitchFamily="34" charset="0"/>
              <a:cs typeface="Bangla" panose="03000603000000000000" pitchFamily="66" charset="0"/>
            </a:endParaRPr>
          </a:p>
        </p:txBody>
      </p:sp>
      <p:sp>
        <p:nvSpPr>
          <p:cNvPr id="17" name="TextBox 16">
            <a:extLst>
              <a:ext uri="{FF2B5EF4-FFF2-40B4-BE49-F238E27FC236}">
                <a16:creationId xmlns:a16="http://schemas.microsoft.com/office/drawing/2014/main" id="{2A748F4A-1E0D-47F3-9146-FED212BC6A90}"/>
              </a:ext>
            </a:extLst>
          </p:cNvPr>
          <p:cNvSpPr txBox="1"/>
          <p:nvPr/>
        </p:nvSpPr>
        <p:spPr>
          <a:xfrm>
            <a:off x="976921" y="4748618"/>
            <a:ext cx="11111253" cy="1938992"/>
          </a:xfrm>
          <a:prstGeom prst="rect">
            <a:avLst/>
          </a:prstGeom>
          <a:noFill/>
        </p:spPr>
        <p:txBody>
          <a:bodyPr wrap="square">
            <a:spAutoFit/>
          </a:bodyPr>
          <a:lstStyle/>
          <a:p>
            <a:r>
              <a:rPr lang="as-IN" sz="2000" b="0" i="0" dirty="0">
                <a:solidFill>
                  <a:srgbClr val="0000FF"/>
                </a:solidFill>
                <a:effectLst/>
                <a:latin typeface="Bangla" panose="03000603000000000000" pitchFamily="66" charset="0"/>
                <a:cs typeface="Bangla" panose="03000603000000000000" pitchFamily="66" charset="0"/>
              </a:rPr>
              <a:t>“যে ব্যক্তি আল্লাহর রাস্তায় জোড়া বস্তু ব্যয় করে, তাকে জান্নাতের দরজাসমূহ থেকে ডাকা হবে, হে আল্লাহর বান্দা! এ দরজাটি উত্তম (এদিকে এস)। সুতরাং যে নামাযীদের দলভুক্ত হবে, তাকে নামাযের দরজা থেকে ডাক দেওয়া হবে। আর যে মুজাহিদদের দলভুক্ত হবে তাকে জিহাদের দরজা থেকে ডাকা হবে। যে রোযাদারদের দলভুক্ত হবে, তাকে ‘রাইয়ান’ নামক দরজা থেকে আহবান করা হবে। আর দাতাকে দানের দরজা থেকে ডাকা হবে।” এ সব শুনে আবু বাকর (রাঃ) বললেন, হে আল্লাহর রসুল! আমার মাতা-পিতা আপনার জন্য কুরবান </a:t>
            </a:r>
            <a:r>
              <a:rPr lang="en-US" sz="2000" dirty="0" err="1">
                <a:solidFill>
                  <a:srgbClr val="0000FF"/>
                </a:solidFill>
                <a:latin typeface="Bangla" panose="03000603000000000000" pitchFamily="66" charset="0"/>
                <a:cs typeface="Bangla" panose="03000603000000000000" pitchFamily="66" charset="0"/>
              </a:rPr>
              <a:t>হো</a:t>
            </a:r>
            <a:r>
              <a:rPr lang="as-IN" sz="2000" b="0" i="0" dirty="0">
                <a:solidFill>
                  <a:srgbClr val="0000FF"/>
                </a:solidFill>
                <a:effectLst/>
                <a:latin typeface="Bangla" panose="03000603000000000000" pitchFamily="66" charset="0"/>
                <a:cs typeface="Bangla" panose="03000603000000000000" pitchFamily="66" charset="0"/>
              </a:rPr>
              <a:t>ক, যাকে ডাকা হবে তার ঐ সকল দরজার তো কোন প্রয়োজন নেই। (কেননা মুখ্য উদ্দেশ্য হল, কোনভাবে জান্নাতে প্রবেশ করা।) কিন্তু এমন কেউ হবে কি, যাকে উক্ত সকল দরজাসমূহ থেকে ডাকা হবে? তিনি বললেন, “হ্যাঁ। আর আশা করি, তুমি তাদের দলভুক্ত হবে।” (বুখারী ও মুসলিম)।</a:t>
            </a:r>
            <a:endParaRPr lang="en-US" sz="2000" dirty="0">
              <a:solidFill>
                <a:srgbClr val="0000FF"/>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140467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Background Fill">
            <a:extLst>
              <a:ext uri="{FF2B5EF4-FFF2-40B4-BE49-F238E27FC236}">
                <a16:creationId xmlns:a16="http://schemas.microsoft.com/office/drawing/2014/main" id="{674DE55D-5E7B-49C3-AC0F-EE10C2D05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A9D112A9-A32C-4049-9B45-E685A9A9370A}"/>
              </a:ext>
            </a:extLst>
          </p:cNvPr>
          <p:cNvPicPr>
            <a:picLocks noChangeAspect="1"/>
          </p:cNvPicPr>
          <p:nvPr/>
        </p:nvPicPr>
        <p:blipFill rotWithShape="1">
          <a:blip r:embed="rId2">
            <a:extLst>
              <a:ext uri="{28A0092B-C50C-407E-A947-70E740481C1C}">
                <a14:useLocalDpi xmlns:a14="http://schemas.microsoft.com/office/drawing/2010/main" val="0"/>
              </a:ext>
            </a:extLst>
          </a:blip>
          <a:srcRect b="58"/>
          <a:stretch/>
        </p:blipFill>
        <p:spPr>
          <a:xfrm>
            <a:off x="202932" y="10"/>
            <a:ext cx="11986020" cy="6857990"/>
          </a:xfrm>
          <a:custGeom>
            <a:avLst/>
            <a:gdLst/>
            <a:ahLst/>
            <a:cxnLst/>
            <a:rect l="l" t="t" r="r" b="b"/>
            <a:pathLst>
              <a:path w="11986020" h="6858000">
                <a:moveTo>
                  <a:pt x="530902" y="3322416"/>
                </a:moveTo>
                <a:cubicBezTo>
                  <a:pt x="557490" y="3324013"/>
                  <a:pt x="584315" y="3328297"/>
                  <a:pt x="611046" y="3335460"/>
                </a:cubicBezTo>
                <a:cubicBezTo>
                  <a:pt x="824897" y="3392761"/>
                  <a:pt x="951804" y="3612571"/>
                  <a:pt x="894503" y="3826422"/>
                </a:cubicBezTo>
                <a:cubicBezTo>
                  <a:pt x="837202" y="4040274"/>
                  <a:pt x="617392" y="4167182"/>
                  <a:pt x="403541" y="4109881"/>
                </a:cubicBezTo>
                <a:cubicBezTo>
                  <a:pt x="189690" y="4052579"/>
                  <a:pt x="62782" y="3832768"/>
                  <a:pt x="120083" y="3618917"/>
                </a:cubicBezTo>
                <a:cubicBezTo>
                  <a:pt x="170221" y="3431798"/>
                  <a:pt x="344782" y="3311244"/>
                  <a:pt x="530902" y="3322416"/>
                </a:cubicBezTo>
                <a:close/>
                <a:moveTo>
                  <a:pt x="1391559" y="1925584"/>
                </a:moveTo>
                <a:cubicBezTo>
                  <a:pt x="1436942" y="1928308"/>
                  <a:pt x="1482727" y="1935621"/>
                  <a:pt x="1528353" y="1947846"/>
                </a:cubicBezTo>
                <a:cubicBezTo>
                  <a:pt x="1893364" y="2045650"/>
                  <a:pt x="2109977" y="2420837"/>
                  <a:pt x="2012173" y="2785847"/>
                </a:cubicBezTo>
                <a:cubicBezTo>
                  <a:pt x="1914369" y="3150857"/>
                  <a:pt x="1539183" y="3367471"/>
                  <a:pt x="1174173" y="3269667"/>
                </a:cubicBezTo>
                <a:cubicBezTo>
                  <a:pt x="809163" y="3171862"/>
                  <a:pt x="592548" y="2796676"/>
                  <a:pt x="690352" y="2431666"/>
                </a:cubicBezTo>
                <a:cubicBezTo>
                  <a:pt x="775931" y="2112283"/>
                  <a:pt x="1073881" y="1906514"/>
                  <a:pt x="1391559" y="1925584"/>
                </a:cubicBezTo>
                <a:close/>
                <a:moveTo>
                  <a:pt x="2206528" y="0"/>
                </a:moveTo>
                <a:lnTo>
                  <a:pt x="11986020" y="0"/>
                </a:lnTo>
                <a:lnTo>
                  <a:pt x="11986020" y="6858000"/>
                </a:lnTo>
                <a:lnTo>
                  <a:pt x="151376" y="6858000"/>
                </a:lnTo>
                <a:lnTo>
                  <a:pt x="86817" y="6665489"/>
                </a:lnTo>
                <a:cubicBezTo>
                  <a:pt x="-144285" y="5835902"/>
                  <a:pt x="53711" y="4858120"/>
                  <a:pt x="1074148" y="4210833"/>
                </a:cubicBezTo>
                <a:cubicBezTo>
                  <a:pt x="1452236" y="3970934"/>
                  <a:pt x="1807671" y="3694142"/>
                  <a:pt x="2163452" y="3420870"/>
                </a:cubicBezTo>
                <a:cubicBezTo>
                  <a:pt x="2499873" y="3162313"/>
                  <a:pt x="2607470" y="2788715"/>
                  <a:pt x="2485522" y="2378659"/>
                </a:cubicBezTo>
                <a:cubicBezTo>
                  <a:pt x="2350715" y="1927911"/>
                  <a:pt x="2171827" y="1485899"/>
                  <a:pt x="2085365" y="1026482"/>
                </a:cubicBezTo>
                <a:cubicBezTo>
                  <a:pt x="2017886" y="668078"/>
                  <a:pt x="2043512" y="336833"/>
                  <a:pt x="2176751" y="54992"/>
                </a:cubicBezTo>
                <a:close/>
              </a:path>
            </a:pathLst>
          </a:custGeom>
        </p:spPr>
      </p:pic>
      <p:sp>
        <p:nvSpPr>
          <p:cNvPr id="5" name="TextBox 4">
            <a:extLst>
              <a:ext uri="{FF2B5EF4-FFF2-40B4-BE49-F238E27FC236}">
                <a16:creationId xmlns:a16="http://schemas.microsoft.com/office/drawing/2014/main" id="{BDB593E0-A55F-4C38-819A-74CE38C8B220}"/>
              </a:ext>
            </a:extLst>
          </p:cNvPr>
          <p:cNvSpPr txBox="1"/>
          <p:nvPr/>
        </p:nvSpPr>
        <p:spPr>
          <a:xfrm>
            <a:off x="2560319" y="4402504"/>
            <a:ext cx="6615088" cy="1323439"/>
          </a:xfrm>
          <a:prstGeom prst="rect">
            <a:avLst/>
          </a:prstGeom>
          <a:noFill/>
        </p:spPr>
        <p:txBody>
          <a:bodyPr wrap="square">
            <a:spAutoFit/>
          </a:bodyPr>
          <a:lstStyle/>
          <a:p>
            <a:r>
              <a:rPr lang="as-IN" sz="2000" dirty="0">
                <a:solidFill>
                  <a:schemeClr val="accent4">
                    <a:lumMod val="40000"/>
                    <a:lumOff val="60000"/>
                  </a:schemeClr>
                </a:solidFill>
                <a:latin typeface="Bangla" panose="03000603000000000000" pitchFamily="66" charset="0"/>
                <a:cs typeface="Bangla" panose="03000603000000000000" pitchFamily="66" charset="0"/>
              </a:rPr>
              <a:t>চিরস্থায়ী জান্নাত, তাতে তারা প্রবেশ করবে এবং তাদের পিতামাতা, পতিপত্নী ও সন্তান-সন্ততিদের মধ্যে যারা সৎকর্ম করেছে তারাও। আর ফিরিশতাগণ তাদের কাছে প্রবেশ করবে প্রত্যেক দরজা দিয়ে। (তারা বলবে,) 'তোমরা ধৈর্যধারণ করেছ বলে তোমাদের প্রতি শান্তি! কতই না ভাল এই পরিণাম।’ (</a:t>
            </a:r>
            <a:r>
              <a:rPr lang="en-US" sz="2000" dirty="0" err="1">
                <a:solidFill>
                  <a:schemeClr val="accent4">
                    <a:lumMod val="40000"/>
                    <a:lumOff val="60000"/>
                  </a:schemeClr>
                </a:solidFill>
                <a:latin typeface="Bangla" panose="03000603000000000000" pitchFamily="66" charset="0"/>
                <a:cs typeface="Bangla" panose="03000603000000000000" pitchFamily="66" charset="0"/>
              </a:rPr>
              <a:t>সূরা</a:t>
            </a:r>
            <a:r>
              <a:rPr lang="en-US" sz="2000" dirty="0">
                <a:solidFill>
                  <a:schemeClr val="accent4">
                    <a:lumMod val="40000"/>
                    <a:lumOff val="60000"/>
                  </a:schemeClr>
                </a:solidFill>
                <a:latin typeface="Bangla" panose="03000603000000000000" pitchFamily="66" charset="0"/>
                <a:cs typeface="Bangla" panose="03000603000000000000" pitchFamily="66" charset="0"/>
              </a:rPr>
              <a:t> </a:t>
            </a:r>
            <a:r>
              <a:rPr lang="as-IN" sz="2000" dirty="0">
                <a:solidFill>
                  <a:schemeClr val="accent4">
                    <a:lumMod val="40000"/>
                    <a:lumOff val="60000"/>
                  </a:schemeClr>
                </a:solidFill>
                <a:latin typeface="Bangla" panose="03000603000000000000" pitchFamily="66" charset="0"/>
                <a:cs typeface="Bangla" panose="03000603000000000000" pitchFamily="66" charset="0"/>
              </a:rPr>
              <a:t>রা’দঃ ২৩-২৪)</a:t>
            </a:r>
            <a:endParaRPr lang="en-US" sz="2000" dirty="0">
              <a:solidFill>
                <a:schemeClr val="accent4">
                  <a:lumMod val="40000"/>
                  <a:lumOff val="60000"/>
                </a:schemeClr>
              </a:solidFill>
              <a:latin typeface="Bangla" panose="03000603000000000000" pitchFamily="66" charset="0"/>
              <a:cs typeface="Bangla" panose="03000603000000000000" pitchFamily="66" charset="0"/>
            </a:endParaRPr>
          </a:p>
        </p:txBody>
      </p:sp>
      <p:sp>
        <p:nvSpPr>
          <p:cNvPr id="7" name="TextBox 6">
            <a:extLst>
              <a:ext uri="{FF2B5EF4-FFF2-40B4-BE49-F238E27FC236}">
                <a16:creationId xmlns:a16="http://schemas.microsoft.com/office/drawing/2014/main" id="{388E3150-3566-49B0-8C3B-2D1B65C033B7}"/>
              </a:ext>
            </a:extLst>
          </p:cNvPr>
          <p:cNvSpPr txBox="1"/>
          <p:nvPr/>
        </p:nvSpPr>
        <p:spPr>
          <a:xfrm>
            <a:off x="4095262" y="1912447"/>
            <a:ext cx="3618523" cy="1631216"/>
          </a:xfrm>
          <a:prstGeom prst="rect">
            <a:avLst/>
          </a:prstGeom>
          <a:noFill/>
        </p:spPr>
        <p:txBody>
          <a:bodyPr wrap="square">
            <a:spAutoFit/>
          </a:bodyPr>
          <a:lstStyle/>
          <a:p>
            <a:r>
              <a:rPr lang="as-IN" sz="2000" dirty="0">
                <a:solidFill>
                  <a:srgbClr val="FFFF00"/>
                </a:solidFill>
                <a:latin typeface="Bangla" panose="03000603000000000000" pitchFamily="66" charset="0"/>
                <a:cs typeface="Bangla" panose="03000603000000000000" pitchFamily="66" charset="0"/>
              </a:rPr>
              <a:t>নবী (</a:t>
            </a:r>
            <a:r>
              <a:rPr lang="ar-AE" sz="2000" dirty="0">
                <a:solidFill>
                  <a:srgbClr val="FFFF00"/>
                </a:solidFill>
                <a:latin typeface="Bangla" panose="03000603000000000000" pitchFamily="66" charset="0"/>
              </a:rPr>
              <a:t>ﷺ) </a:t>
            </a:r>
            <a:r>
              <a:rPr lang="as-IN" sz="2000" dirty="0">
                <a:solidFill>
                  <a:srgbClr val="FFFF00"/>
                </a:solidFill>
                <a:latin typeface="Bangla" panose="03000603000000000000" pitchFamily="66" charset="0"/>
                <a:cs typeface="Bangla" panose="03000603000000000000" pitchFamily="66" charset="0"/>
              </a:rPr>
              <a:t>বলেছেন, মাহে রমযানের আগমন ঘটলে জান্নাতের দরজাসমূহ খুলে দেওয়া হয়, জাহান্নামের দরজাসমূহ বন্ধ করে দেওয়া হয় এবং শয়তানদেরকে শৃঙ্খলিত করা হয়। </a:t>
            </a:r>
            <a:endParaRPr lang="en-US" sz="2000" dirty="0">
              <a:solidFill>
                <a:srgbClr val="FFFF00"/>
              </a:solidFill>
              <a:latin typeface="Bangla" panose="03000603000000000000" pitchFamily="66" charset="0"/>
              <a:cs typeface="Bangla" panose="03000603000000000000" pitchFamily="66" charset="0"/>
            </a:endParaRPr>
          </a:p>
          <a:p>
            <a:r>
              <a:rPr lang="en-US" sz="2000" dirty="0">
                <a:solidFill>
                  <a:srgbClr val="FFFF00"/>
                </a:solidFill>
                <a:latin typeface="Bangla" panose="03000603000000000000" pitchFamily="66" charset="0"/>
                <a:cs typeface="Bangla" panose="03000603000000000000" pitchFamily="66" charset="0"/>
              </a:rPr>
              <a:t>              </a:t>
            </a:r>
            <a:r>
              <a:rPr lang="as-IN" sz="2000" dirty="0">
                <a:solidFill>
                  <a:srgbClr val="FFFF00"/>
                </a:solidFill>
                <a:latin typeface="Bangla" panose="03000603000000000000" pitchFamily="66" charset="0"/>
                <a:cs typeface="Bangla" panose="03000603000000000000" pitchFamily="66" charset="0"/>
              </a:rPr>
              <a:t>(বুখারী ও মুসলিম)</a:t>
            </a:r>
            <a:r>
              <a:rPr lang="en-US" sz="2000" dirty="0">
                <a:solidFill>
                  <a:srgbClr val="FFFF00"/>
                </a:solidFill>
                <a:latin typeface="Bangla" panose="03000603000000000000" pitchFamily="66" charset="0"/>
                <a:cs typeface="Bangla" panose="03000603000000000000" pitchFamily="66" charset="0"/>
              </a:rPr>
              <a:t>           </a:t>
            </a:r>
          </a:p>
        </p:txBody>
      </p:sp>
    </p:spTree>
    <p:extLst>
      <p:ext uri="{BB962C8B-B14F-4D97-AF65-F5344CB8AC3E}">
        <p14:creationId xmlns:p14="http://schemas.microsoft.com/office/powerpoint/2010/main" val="199370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 plant&#10;&#10;Description automatically generated">
            <a:extLst>
              <a:ext uri="{FF2B5EF4-FFF2-40B4-BE49-F238E27FC236}">
                <a16:creationId xmlns:a16="http://schemas.microsoft.com/office/drawing/2014/main" id="{FBE2D501-59F1-432C-AB15-8E88D8179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43650"/>
            <a:ext cx="2971800" cy="514350"/>
          </a:xfrm>
          <a:prstGeom prst="rect">
            <a:avLst/>
          </a:prstGeom>
        </p:spPr>
      </p:pic>
      <p:pic>
        <p:nvPicPr>
          <p:cNvPr id="4" name="Picture 3">
            <a:extLst>
              <a:ext uri="{FF2B5EF4-FFF2-40B4-BE49-F238E27FC236}">
                <a16:creationId xmlns:a16="http://schemas.microsoft.com/office/drawing/2014/main" id="{257BD89D-6F5B-4B3D-891B-6C6BB65F8ECA}"/>
              </a:ext>
            </a:extLst>
          </p:cNvPr>
          <p:cNvPicPr>
            <a:picLocks noChangeAspect="1"/>
          </p:cNvPicPr>
          <p:nvPr/>
        </p:nvPicPr>
        <p:blipFill>
          <a:blip r:embed="rId3"/>
          <a:stretch>
            <a:fillRect/>
          </a:stretch>
        </p:blipFill>
        <p:spPr>
          <a:xfrm>
            <a:off x="2970147" y="6343650"/>
            <a:ext cx="2975106" cy="512108"/>
          </a:xfrm>
          <a:prstGeom prst="rect">
            <a:avLst/>
          </a:prstGeom>
        </p:spPr>
      </p:pic>
      <p:pic>
        <p:nvPicPr>
          <p:cNvPr id="5" name="Picture 4">
            <a:extLst>
              <a:ext uri="{FF2B5EF4-FFF2-40B4-BE49-F238E27FC236}">
                <a16:creationId xmlns:a16="http://schemas.microsoft.com/office/drawing/2014/main" id="{B7554122-A7E7-4277-9AE2-A9788F1045F2}"/>
              </a:ext>
            </a:extLst>
          </p:cNvPr>
          <p:cNvPicPr>
            <a:picLocks noChangeAspect="1"/>
          </p:cNvPicPr>
          <p:nvPr/>
        </p:nvPicPr>
        <p:blipFill>
          <a:blip r:embed="rId3"/>
          <a:stretch>
            <a:fillRect/>
          </a:stretch>
        </p:blipFill>
        <p:spPr>
          <a:xfrm>
            <a:off x="5943600" y="6353175"/>
            <a:ext cx="3273294" cy="512108"/>
          </a:xfrm>
          <a:prstGeom prst="rect">
            <a:avLst/>
          </a:prstGeom>
        </p:spPr>
      </p:pic>
      <p:pic>
        <p:nvPicPr>
          <p:cNvPr id="6" name="Picture 5">
            <a:extLst>
              <a:ext uri="{FF2B5EF4-FFF2-40B4-BE49-F238E27FC236}">
                <a16:creationId xmlns:a16="http://schemas.microsoft.com/office/drawing/2014/main" id="{B47E2FAE-6AA9-44C4-9DAC-278472B57057}"/>
              </a:ext>
            </a:extLst>
          </p:cNvPr>
          <p:cNvPicPr>
            <a:picLocks noChangeAspect="1"/>
          </p:cNvPicPr>
          <p:nvPr/>
        </p:nvPicPr>
        <p:blipFill>
          <a:blip r:embed="rId3"/>
          <a:stretch>
            <a:fillRect/>
          </a:stretch>
        </p:blipFill>
        <p:spPr>
          <a:xfrm>
            <a:off x="9216894" y="6343650"/>
            <a:ext cx="2975106" cy="512108"/>
          </a:xfrm>
          <a:prstGeom prst="rect">
            <a:avLst/>
          </a:prstGeom>
        </p:spPr>
      </p:pic>
      <p:sp>
        <p:nvSpPr>
          <p:cNvPr id="8" name="TextBox 7">
            <a:extLst>
              <a:ext uri="{FF2B5EF4-FFF2-40B4-BE49-F238E27FC236}">
                <a16:creationId xmlns:a16="http://schemas.microsoft.com/office/drawing/2014/main" id="{E14C5CEF-5541-4248-8418-3304F72D509A}"/>
              </a:ext>
            </a:extLst>
          </p:cNvPr>
          <p:cNvSpPr txBox="1"/>
          <p:nvPr/>
        </p:nvSpPr>
        <p:spPr>
          <a:xfrm>
            <a:off x="417532" y="104736"/>
            <a:ext cx="5282781" cy="2246769"/>
          </a:xfrm>
          <a:prstGeom prst="rect">
            <a:avLst/>
          </a:prstGeom>
          <a:noFill/>
        </p:spPr>
        <p:txBody>
          <a:bodyPr wrap="square">
            <a:spAutoFit/>
          </a:bodyPr>
          <a:lstStyle/>
          <a:p>
            <a:r>
              <a:rPr lang="ar-AE" sz="2000" dirty="0">
                <a:solidFill>
                  <a:srgbClr val="0070C0"/>
                </a:solidFill>
                <a:latin typeface="Bangla" panose="03000603000000000000" pitchFamily="66" charset="0"/>
              </a:rPr>
              <a:t>جنة </a:t>
            </a:r>
            <a:r>
              <a:rPr lang="as-IN" sz="2000" dirty="0">
                <a:solidFill>
                  <a:srgbClr val="0070C0"/>
                </a:solidFill>
                <a:latin typeface="Bangla" panose="03000603000000000000" pitchFamily="66" charset="0"/>
                <a:cs typeface="Bangla" panose="03000603000000000000" pitchFamily="66" charset="0"/>
              </a:rPr>
              <a:t>এক বচন, বহুবচনে  </a:t>
            </a:r>
            <a:r>
              <a:rPr lang="ar-AE" sz="2000" dirty="0">
                <a:solidFill>
                  <a:srgbClr val="0070C0"/>
                </a:solidFill>
                <a:latin typeface="Bangla" panose="03000603000000000000" pitchFamily="66" charset="0"/>
              </a:rPr>
              <a:t>جنات, </a:t>
            </a:r>
            <a:r>
              <a:rPr lang="as-IN" sz="2000" dirty="0">
                <a:solidFill>
                  <a:srgbClr val="0070C0"/>
                </a:solidFill>
                <a:latin typeface="Bangla" panose="03000603000000000000" pitchFamily="66" charset="0"/>
                <a:cs typeface="Bangla" panose="03000603000000000000" pitchFamily="66" charset="0"/>
              </a:rPr>
              <a:t>অর্থ ঘন সন্নিবেশিত বাগান, বাগ-বাগিচা। আরবীতে বাগানকে </a:t>
            </a:r>
            <a:r>
              <a:rPr lang="ar-AE" sz="2000" dirty="0">
                <a:solidFill>
                  <a:srgbClr val="0070C0"/>
                </a:solidFill>
                <a:latin typeface="Bangla" panose="03000603000000000000" pitchFamily="66" charset="0"/>
              </a:rPr>
              <a:t>روضة (</a:t>
            </a:r>
            <a:r>
              <a:rPr lang="as-IN" sz="2000" dirty="0">
                <a:solidFill>
                  <a:srgbClr val="0070C0"/>
                </a:solidFill>
                <a:latin typeface="Bangla" panose="03000603000000000000" pitchFamily="66" charset="0"/>
                <a:cs typeface="Bangla" panose="03000603000000000000" pitchFamily="66" charset="0"/>
              </a:rPr>
              <a:t>রওদ্বাতুন) এবং </a:t>
            </a:r>
            <a:r>
              <a:rPr lang="en-US" sz="2000" dirty="0">
                <a:solidFill>
                  <a:srgbClr val="0070C0"/>
                </a:solidFill>
                <a:latin typeface="Bangla" panose="03000603000000000000" pitchFamily="66" charset="0"/>
                <a:cs typeface="Bangla" panose="03000603000000000000" pitchFamily="66" charset="0"/>
              </a:rPr>
              <a:t> </a:t>
            </a:r>
            <a:r>
              <a:rPr lang="ar-AE" sz="2000" dirty="0">
                <a:solidFill>
                  <a:srgbClr val="0070C0"/>
                </a:solidFill>
                <a:latin typeface="Bangla" panose="03000603000000000000" pitchFamily="66" charset="0"/>
              </a:rPr>
              <a:t>حديقة </a:t>
            </a:r>
            <a:r>
              <a:rPr lang="en-US" sz="2000" dirty="0">
                <a:solidFill>
                  <a:srgbClr val="0070C0"/>
                </a:solidFill>
                <a:latin typeface="Bangla" panose="03000603000000000000" pitchFamily="66" charset="0"/>
                <a:cs typeface="Bangla" panose="03000603000000000000" pitchFamily="66" charset="0"/>
              </a:rPr>
              <a:t> </a:t>
            </a:r>
            <a:r>
              <a:rPr lang="as-IN" sz="2000" dirty="0">
                <a:solidFill>
                  <a:srgbClr val="0070C0"/>
                </a:solidFill>
                <a:latin typeface="Bangla" panose="03000603000000000000" pitchFamily="66" charset="0"/>
                <a:cs typeface="Bangla" panose="03000603000000000000" pitchFamily="66" charset="0"/>
              </a:rPr>
              <a:t>হাদীকাতুন) ও বলা হয়। কিন্তু </a:t>
            </a:r>
            <a:r>
              <a:rPr lang="ar-AE" sz="2000" dirty="0">
                <a:solidFill>
                  <a:srgbClr val="0070C0"/>
                </a:solidFill>
                <a:latin typeface="Bangla" panose="03000603000000000000" pitchFamily="66" charset="0"/>
              </a:rPr>
              <a:t>جنات (</a:t>
            </a:r>
            <a:r>
              <a:rPr lang="as-IN" sz="2000" dirty="0">
                <a:solidFill>
                  <a:srgbClr val="0070C0"/>
                </a:solidFill>
                <a:latin typeface="Bangla" panose="03000603000000000000" pitchFamily="66" charset="0"/>
                <a:cs typeface="Bangla" panose="03000603000000000000" pitchFamily="66" charset="0"/>
              </a:rPr>
              <a:t>জান্নাত) শব্দটি আল্লাহ রব্বুল আলামীনের নিজস্ব একটি পরিভাষা। পারিভাষিক অর্থে জান্নাত বলতে এমন স্থানকে বোঝায়, যা আল্লাহ রব্বুল আলামীন তাঁর অনুগত বান্দাদের জন্য নির্দিষ্ট করে রেখেছেন।ফারসী ভাষায় যাকে বেহেশত বলা হয়।</a:t>
            </a:r>
          </a:p>
        </p:txBody>
      </p:sp>
      <p:sp>
        <p:nvSpPr>
          <p:cNvPr id="10" name="TextBox 9">
            <a:extLst>
              <a:ext uri="{FF2B5EF4-FFF2-40B4-BE49-F238E27FC236}">
                <a16:creationId xmlns:a16="http://schemas.microsoft.com/office/drawing/2014/main" id="{018C7346-80CF-4A83-B0B1-78112235B431}"/>
              </a:ext>
            </a:extLst>
          </p:cNvPr>
          <p:cNvSpPr txBox="1"/>
          <p:nvPr/>
        </p:nvSpPr>
        <p:spPr>
          <a:xfrm>
            <a:off x="6337353" y="469456"/>
            <a:ext cx="5853167" cy="2000548"/>
          </a:xfrm>
          <a:prstGeom prst="rect">
            <a:avLst/>
          </a:prstGeom>
          <a:noFill/>
        </p:spPr>
        <p:txBody>
          <a:bodyPr wrap="square">
            <a:spAutoFit/>
          </a:bodyPr>
          <a:lstStyle/>
          <a:p>
            <a:r>
              <a:rPr lang="as-IN" sz="2000" dirty="0">
                <a:solidFill>
                  <a:schemeClr val="accent4">
                    <a:lumMod val="50000"/>
                  </a:schemeClr>
                </a:solidFill>
                <a:latin typeface="Bangla" panose="03000603000000000000" pitchFamily="66" charset="0"/>
                <a:cs typeface="Bangla" panose="03000603000000000000" pitchFamily="66" charset="0"/>
              </a:rPr>
              <a:t>আল্লাহ বিশ্বাসী পুরুষ ও বিশ্বাসী নারীদেরকে এমন উদ্যানসমূহের প্রতিশ্রুতি দিয়ে রেখেছেন, যেগুলোর নিম্নদেশে বইতে থাকবে নদীমালা, সেখানে তারা অনন্তকাল থাকবে। আরও (প্রতিশ্রুতি দিয়েছেন) চিরস্থায়ী উদ্যানসমূহে (জান্নাতে আদনে) পবিত্র বাসস্থানসমূহের। আর আল্লাহর সন্তুষ্টি হচ্ছে সর্বাপেক্ষা বড় (নিয়ামত)। এটাই হচ্ছে মহা সফলতা। </a:t>
            </a:r>
            <a:r>
              <a:rPr lang="en-US" sz="2000" dirty="0">
                <a:solidFill>
                  <a:schemeClr val="accent4">
                    <a:lumMod val="50000"/>
                  </a:schemeClr>
                </a:solidFill>
                <a:latin typeface="Bangla" panose="03000603000000000000" pitchFamily="66" charset="0"/>
                <a:cs typeface="Bangla" panose="03000603000000000000" pitchFamily="66" charset="0"/>
              </a:rPr>
              <a:t> </a:t>
            </a:r>
          </a:p>
          <a:p>
            <a:r>
              <a:rPr lang="en-US" sz="2000" dirty="0">
                <a:solidFill>
                  <a:schemeClr val="accent4">
                    <a:lumMod val="50000"/>
                  </a:schemeClr>
                </a:solidFill>
                <a:latin typeface="Bangla" panose="03000603000000000000" pitchFamily="66" charset="0"/>
                <a:cs typeface="Bangla" panose="03000603000000000000" pitchFamily="66" charset="0"/>
              </a:rPr>
              <a:t>                       </a:t>
            </a:r>
            <a:r>
              <a:rPr lang="as-IN" sz="2000" dirty="0">
                <a:solidFill>
                  <a:schemeClr val="accent4">
                    <a:lumMod val="50000"/>
                  </a:schemeClr>
                </a:solidFill>
                <a:latin typeface="Bangla" panose="03000603000000000000" pitchFamily="66" charset="0"/>
                <a:cs typeface="Bangla" panose="03000603000000000000" pitchFamily="66" charset="0"/>
              </a:rPr>
              <a:t>(</a:t>
            </a:r>
            <a:r>
              <a:rPr lang="en-US" sz="2000" dirty="0" err="1">
                <a:solidFill>
                  <a:schemeClr val="accent4">
                    <a:lumMod val="50000"/>
                  </a:schemeClr>
                </a:solidFill>
                <a:latin typeface="Bangla" panose="03000603000000000000" pitchFamily="66" charset="0"/>
                <a:cs typeface="Bangla" panose="03000603000000000000" pitchFamily="66" charset="0"/>
              </a:rPr>
              <a:t>সূরা</a:t>
            </a:r>
            <a:r>
              <a:rPr lang="en-US" sz="2000" dirty="0">
                <a:solidFill>
                  <a:schemeClr val="accent4">
                    <a:lumMod val="50000"/>
                  </a:schemeClr>
                </a:solidFill>
                <a:latin typeface="Bangla" panose="03000603000000000000" pitchFamily="66" charset="0"/>
                <a:cs typeface="Bangla" panose="03000603000000000000" pitchFamily="66" charset="0"/>
              </a:rPr>
              <a:t> </a:t>
            </a:r>
            <a:r>
              <a:rPr lang="as-IN" sz="2000" dirty="0">
                <a:solidFill>
                  <a:schemeClr val="accent4">
                    <a:lumMod val="50000"/>
                  </a:schemeClr>
                </a:solidFill>
                <a:latin typeface="Bangla" panose="03000603000000000000" pitchFamily="66" charset="0"/>
                <a:cs typeface="Bangla" panose="03000603000000000000" pitchFamily="66" charset="0"/>
              </a:rPr>
              <a:t>তাওবাহঃ ৭২</a:t>
            </a:r>
            <a:r>
              <a:rPr lang="as-IN" sz="2400" dirty="0">
                <a:solidFill>
                  <a:schemeClr val="accent4">
                    <a:lumMod val="50000"/>
                  </a:schemeClr>
                </a:solidFill>
                <a:latin typeface="Bangla" panose="03000603000000000000" pitchFamily="66" charset="0"/>
                <a:cs typeface="Bangla" panose="03000603000000000000" pitchFamily="66" charset="0"/>
              </a:rPr>
              <a:t>)</a:t>
            </a:r>
            <a:endParaRPr lang="en-US" sz="2400" dirty="0">
              <a:solidFill>
                <a:schemeClr val="accent4">
                  <a:lumMod val="50000"/>
                </a:schemeClr>
              </a:solidFill>
              <a:latin typeface="Bangla" panose="03000603000000000000" pitchFamily="66" charset="0"/>
              <a:cs typeface="Bangla" panose="03000603000000000000" pitchFamily="66" charset="0"/>
            </a:endParaRPr>
          </a:p>
        </p:txBody>
      </p:sp>
      <p:sp>
        <p:nvSpPr>
          <p:cNvPr id="12" name="TextBox 11">
            <a:extLst>
              <a:ext uri="{FF2B5EF4-FFF2-40B4-BE49-F238E27FC236}">
                <a16:creationId xmlns:a16="http://schemas.microsoft.com/office/drawing/2014/main" id="{6F612718-91D3-48C3-91E8-56B1CFA40CB0}"/>
              </a:ext>
            </a:extLst>
          </p:cNvPr>
          <p:cNvSpPr txBox="1"/>
          <p:nvPr/>
        </p:nvSpPr>
        <p:spPr>
          <a:xfrm>
            <a:off x="417532" y="3053476"/>
            <a:ext cx="4658560" cy="2246769"/>
          </a:xfrm>
          <a:prstGeom prst="rect">
            <a:avLst/>
          </a:prstGeom>
          <a:noFill/>
        </p:spPr>
        <p:txBody>
          <a:bodyPr wrap="square">
            <a:spAutoFit/>
          </a:bodyPr>
          <a:lstStyle/>
          <a:p>
            <a:endParaRPr lang="ar-AE" sz="2000" dirty="0">
              <a:solidFill>
                <a:srgbClr val="0070C0"/>
              </a:solidFill>
              <a:latin typeface="Bangla" panose="03000603000000000000" pitchFamily="66" charset="0"/>
            </a:endParaRPr>
          </a:p>
          <a:p>
            <a:r>
              <a:rPr lang="ar-AE" sz="2000" dirty="0">
                <a:solidFill>
                  <a:srgbClr val="0070C0"/>
                </a:solidFill>
                <a:latin typeface="Bangla" panose="03000603000000000000" pitchFamily="66" charset="0"/>
              </a:rPr>
              <a:t>وَمَن يُطِعِ اللَّهَ وَرَسُولَهُ يُدْخِلْهُ جَنَّاتٍ تَجْرِي مِن تَحْتِهَا الْأَنْهَارُ خَالِدِينَ فِيهَا ۚ وَذَٰلِكَ الْفَوْزُ الْعَظِيمُ</a:t>
            </a:r>
          </a:p>
          <a:p>
            <a:r>
              <a:rPr lang="as-IN" sz="2000" dirty="0">
                <a:solidFill>
                  <a:srgbClr val="0070C0"/>
                </a:solidFill>
                <a:latin typeface="Bangla" panose="03000603000000000000" pitchFamily="66" charset="0"/>
                <a:cs typeface="Bangla" panose="03000603000000000000" pitchFamily="66" charset="0"/>
              </a:rPr>
              <a:t> যে আল্লাহ ও রসূলের অনুগত হয়ে চলবে, আল্লাহ তাকে জান্নাতে স্থান দান করবেন; যার নীচে নদীসমূহ প্রবাহিত। সেখানে তারা চিরকাল থাকবে এবং এ মহা সাফল্য।</a:t>
            </a:r>
            <a:endParaRPr lang="en-US" sz="2000" dirty="0">
              <a:solidFill>
                <a:srgbClr val="0070C0"/>
              </a:solidFill>
              <a:latin typeface="Bangla" panose="03000603000000000000" pitchFamily="66" charset="0"/>
              <a:cs typeface="Bangla" panose="03000603000000000000" pitchFamily="66" charset="0"/>
            </a:endParaRPr>
          </a:p>
          <a:p>
            <a:r>
              <a:rPr lang="en-US" sz="2000" dirty="0">
                <a:solidFill>
                  <a:srgbClr val="0070C0"/>
                </a:solidFill>
                <a:latin typeface="Bangla" panose="03000603000000000000" pitchFamily="66" charset="0"/>
                <a:cs typeface="Bangla" panose="03000603000000000000" pitchFamily="66" charset="0"/>
              </a:rPr>
              <a:t>                </a:t>
            </a:r>
            <a:r>
              <a:rPr lang="as-IN" sz="2000" dirty="0">
                <a:solidFill>
                  <a:srgbClr val="0070C0"/>
                </a:solidFill>
                <a:latin typeface="Bangla" panose="03000603000000000000" pitchFamily="66" charset="0"/>
                <a:cs typeface="Bangla" panose="03000603000000000000" pitchFamily="66" charset="0"/>
              </a:rPr>
              <a:t> </a:t>
            </a:r>
            <a:r>
              <a:rPr lang="en-US" sz="2000" dirty="0" err="1">
                <a:solidFill>
                  <a:srgbClr val="0070C0"/>
                </a:solidFill>
                <a:latin typeface="Bangla" panose="03000603000000000000" pitchFamily="66" charset="0"/>
                <a:cs typeface="Bangla" panose="03000603000000000000" pitchFamily="66" charset="0"/>
              </a:rPr>
              <a:t>সূরা</a:t>
            </a:r>
            <a:r>
              <a:rPr lang="en-US" sz="2000" dirty="0">
                <a:solidFill>
                  <a:srgbClr val="0070C0"/>
                </a:solidFill>
                <a:latin typeface="Bangla" panose="03000603000000000000" pitchFamily="66" charset="0"/>
                <a:cs typeface="Bangla" panose="03000603000000000000" pitchFamily="66" charset="0"/>
              </a:rPr>
              <a:t> </a:t>
            </a:r>
            <a:r>
              <a:rPr lang="as-IN" sz="2000" dirty="0">
                <a:solidFill>
                  <a:srgbClr val="0070C0"/>
                </a:solidFill>
                <a:latin typeface="Bangla" panose="03000603000000000000" pitchFamily="66" charset="0"/>
                <a:cs typeface="Bangla" panose="03000603000000000000" pitchFamily="66" charset="0"/>
              </a:rPr>
              <a:t>নিসাঃ ১৩</a:t>
            </a:r>
          </a:p>
        </p:txBody>
      </p:sp>
      <p:sp>
        <p:nvSpPr>
          <p:cNvPr id="16" name="TextBox 15">
            <a:extLst>
              <a:ext uri="{FF2B5EF4-FFF2-40B4-BE49-F238E27FC236}">
                <a16:creationId xmlns:a16="http://schemas.microsoft.com/office/drawing/2014/main" id="{C98C2AEC-211E-4F56-AAEF-DB0B22C205EE}"/>
              </a:ext>
            </a:extLst>
          </p:cNvPr>
          <p:cNvSpPr txBox="1"/>
          <p:nvPr/>
        </p:nvSpPr>
        <p:spPr>
          <a:xfrm>
            <a:off x="328758" y="2327092"/>
            <a:ext cx="5282778" cy="1015663"/>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“তোমরা তোমাদের রবের ক্ষমা এবং জান্নাতের পানে ছুটে যাও, যার সীমানা হচ্ছে আসমান-যমীন, যা তৈরী করা হয়েছে পরহেযগারদের জন্য।”</a:t>
            </a:r>
            <a:r>
              <a:rPr lang="en-US" sz="2000" dirty="0">
                <a:solidFill>
                  <a:srgbClr val="0000FF"/>
                </a:solidFill>
                <a:latin typeface="Bangla" panose="03000603000000000000" pitchFamily="66" charset="0"/>
                <a:cs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আলে ইমরান</a:t>
            </a:r>
            <a:r>
              <a:rPr lang="en-US" sz="2000" dirty="0">
                <a:solidFill>
                  <a:srgbClr val="0000FF"/>
                </a:solidFill>
                <a:latin typeface="Bangla" panose="03000603000000000000" pitchFamily="66" charset="0"/>
                <a:cs typeface="Bangla" panose="03000603000000000000" pitchFamily="66" charset="0"/>
              </a:rPr>
              <a:t>ঃ</a:t>
            </a:r>
            <a:r>
              <a:rPr lang="as-IN" sz="2000" dirty="0">
                <a:solidFill>
                  <a:srgbClr val="0000FF"/>
                </a:solidFill>
                <a:latin typeface="Bangla" panose="03000603000000000000" pitchFamily="66" charset="0"/>
                <a:cs typeface="Bangla" panose="03000603000000000000" pitchFamily="66" charset="0"/>
              </a:rPr>
              <a:t> ১৩৩</a:t>
            </a:r>
            <a:endParaRPr lang="en-US" sz="2000" dirty="0">
              <a:solidFill>
                <a:srgbClr val="0000FF"/>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596BC7B3-1242-4A13-A998-9A4D80656CE5}"/>
              </a:ext>
            </a:extLst>
          </p:cNvPr>
          <p:cNvSpPr txBox="1"/>
          <p:nvPr/>
        </p:nvSpPr>
        <p:spPr>
          <a:xfrm>
            <a:off x="6096000" y="2591812"/>
            <a:ext cx="6094520" cy="3170099"/>
          </a:xfrm>
          <a:prstGeom prst="rect">
            <a:avLst/>
          </a:prstGeom>
          <a:noFill/>
        </p:spPr>
        <p:txBody>
          <a:bodyPr wrap="square">
            <a:spAutoFit/>
          </a:bodyPr>
          <a:lstStyle/>
          <a:p>
            <a:r>
              <a:rPr lang="as-IN" sz="2000" dirty="0">
                <a:solidFill>
                  <a:srgbClr val="21803B"/>
                </a:solidFill>
                <a:latin typeface="Bangla" panose="03000603000000000000" pitchFamily="66" charset="0"/>
                <a:cs typeface="Bangla" panose="03000603000000000000" pitchFamily="66" charset="0"/>
              </a:rPr>
              <a:t>রাসূলুল্লাহ (</a:t>
            </a:r>
            <a:r>
              <a:rPr lang="ar-AE" sz="2000" dirty="0">
                <a:solidFill>
                  <a:srgbClr val="21803B"/>
                </a:solidFill>
                <a:latin typeface="Bangla" panose="03000603000000000000" pitchFamily="66" charset="0"/>
              </a:rPr>
              <a:t>ﷺ) </a:t>
            </a:r>
            <a:r>
              <a:rPr lang="as-IN" sz="2000" dirty="0">
                <a:solidFill>
                  <a:srgbClr val="21803B"/>
                </a:solidFill>
                <a:latin typeface="Bangla" panose="03000603000000000000" pitchFamily="66" charset="0"/>
                <a:cs typeface="Bangla" panose="03000603000000000000" pitchFamily="66" charset="0"/>
              </a:rPr>
              <a:t>বলেছেন, “কিয়ামতের দিন জাহান্নামীদের মধ্য হতে এমন এক ব্যক্তিকে নিয়ে আসা হবে, যে দুনিয়ার সবচেয়ে সুখী ও বিলাসী ছিল। অতঃপর তাকে জাহান্নামে একবার (মাত্র) চুবানো হবে, তারপর তাকে বলা হবে, হে আদম সন্তান! তুমি কি কখনো ভাল জিনিস দেখেছ? তোমার নিকটে কি কখনো সুখ-সামগ্রী এসেছে? সে বলবে, না। আল্লাহর কসম! হে প্রভু! আর জান্নাতীদের মধ্য হতে এমন এক ব্যক্তিকে নিয়ে আসা হবে, যে দুনিয়ার সবচেয়ে দুঃখী ও অভাবী ছিল। তাকে জান্নাতে (মাত্র একবার) চুবানোর পর বলা হবে, হে আদম সন্তান! তুমি কি (দুনিয়াতে) কখনো কষ্ট দেখছ? তোমার উপরে কি কখনো বিপদ গেছে? সে বলবে, না। আল্লাহর কসম! আমার উপর কোনদিন কষ্ট আসেনি এবং আমি কখনো কোন বিপদও দেখিনি।” (মুসলিম)</a:t>
            </a:r>
            <a:endParaRPr lang="en-US" sz="2000" dirty="0">
              <a:solidFill>
                <a:srgbClr val="21803B"/>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F44D95DC-79A4-41B5-956C-1519AE5DA880}"/>
              </a:ext>
            </a:extLst>
          </p:cNvPr>
          <p:cNvSpPr txBox="1"/>
          <p:nvPr/>
        </p:nvSpPr>
        <p:spPr>
          <a:xfrm>
            <a:off x="548196" y="5401672"/>
            <a:ext cx="5461987" cy="707886"/>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হে মুমিনগণ! “এমন সাফল্যের জন্য-ই, আমালকারীদের আমল করা উচিত।”[সাফফাত ৬১]</a:t>
            </a:r>
            <a:endParaRPr lang="en-US" sz="2000" dirty="0">
              <a:solidFill>
                <a:srgbClr val="0000FF"/>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07554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81428-6625-45C7-BC23-8F1A0CBBFFA5}"/>
              </a:ext>
            </a:extLst>
          </p:cNvPr>
          <p:cNvPicPr>
            <a:picLocks noChangeAspect="1"/>
          </p:cNvPicPr>
          <p:nvPr/>
        </p:nvPicPr>
        <p:blipFill>
          <a:blip r:embed="rId2"/>
          <a:stretch>
            <a:fillRect/>
          </a:stretch>
        </p:blipFill>
        <p:spPr>
          <a:xfrm>
            <a:off x="0" y="-256054"/>
            <a:ext cx="2975106" cy="512108"/>
          </a:xfrm>
          <a:prstGeom prst="rect">
            <a:avLst/>
          </a:prstGeom>
        </p:spPr>
      </p:pic>
      <p:pic>
        <p:nvPicPr>
          <p:cNvPr id="3" name="Picture 2">
            <a:extLst>
              <a:ext uri="{FF2B5EF4-FFF2-40B4-BE49-F238E27FC236}">
                <a16:creationId xmlns:a16="http://schemas.microsoft.com/office/drawing/2014/main" id="{EA575A0E-36A5-4A0D-AAAC-CF0BF0EC81D3}"/>
              </a:ext>
            </a:extLst>
          </p:cNvPr>
          <p:cNvPicPr>
            <a:picLocks noChangeAspect="1"/>
          </p:cNvPicPr>
          <p:nvPr/>
        </p:nvPicPr>
        <p:blipFill>
          <a:blip r:embed="rId2"/>
          <a:stretch>
            <a:fillRect/>
          </a:stretch>
        </p:blipFill>
        <p:spPr>
          <a:xfrm>
            <a:off x="2975106" y="-256054"/>
            <a:ext cx="2975106" cy="512108"/>
          </a:xfrm>
          <a:prstGeom prst="rect">
            <a:avLst/>
          </a:prstGeom>
        </p:spPr>
      </p:pic>
      <p:pic>
        <p:nvPicPr>
          <p:cNvPr id="4" name="Picture 3">
            <a:extLst>
              <a:ext uri="{FF2B5EF4-FFF2-40B4-BE49-F238E27FC236}">
                <a16:creationId xmlns:a16="http://schemas.microsoft.com/office/drawing/2014/main" id="{28E648C0-10C8-40BF-8665-0B9C7DCBD54D}"/>
              </a:ext>
            </a:extLst>
          </p:cNvPr>
          <p:cNvPicPr>
            <a:picLocks noChangeAspect="1"/>
          </p:cNvPicPr>
          <p:nvPr/>
        </p:nvPicPr>
        <p:blipFill>
          <a:blip r:embed="rId2"/>
          <a:stretch>
            <a:fillRect/>
          </a:stretch>
        </p:blipFill>
        <p:spPr>
          <a:xfrm>
            <a:off x="5950212" y="-256054"/>
            <a:ext cx="2975106" cy="512108"/>
          </a:xfrm>
          <a:prstGeom prst="rect">
            <a:avLst/>
          </a:prstGeom>
        </p:spPr>
      </p:pic>
      <p:pic>
        <p:nvPicPr>
          <p:cNvPr id="5" name="Picture 4">
            <a:extLst>
              <a:ext uri="{FF2B5EF4-FFF2-40B4-BE49-F238E27FC236}">
                <a16:creationId xmlns:a16="http://schemas.microsoft.com/office/drawing/2014/main" id="{9E09EBB8-2022-4C27-80BB-5B4C7AC27535}"/>
              </a:ext>
            </a:extLst>
          </p:cNvPr>
          <p:cNvPicPr>
            <a:picLocks noChangeAspect="1"/>
          </p:cNvPicPr>
          <p:nvPr/>
        </p:nvPicPr>
        <p:blipFill>
          <a:blip r:embed="rId2"/>
          <a:stretch>
            <a:fillRect/>
          </a:stretch>
        </p:blipFill>
        <p:spPr>
          <a:xfrm>
            <a:off x="8912486" y="-256054"/>
            <a:ext cx="3279513" cy="512108"/>
          </a:xfrm>
          <a:prstGeom prst="rect">
            <a:avLst/>
          </a:prstGeom>
        </p:spPr>
      </p:pic>
      <p:pic>
        <p:nvPicPr>
          <p:cNvPr id="6" name="Picture 5">
            <a:extLst>
              <a:ext uri="{FF2B5EF4-FFF2-40B4-BE49-F238E27FC236}">
                <a16:creationId xmlns:a16="http://schemas.microsoft.com/office/drawing/2014/main" id="{217E1174-DC17-497B-B17C-B554FC5B4B7E}"/>
              </a:ext>
            </a:extLst>
          </p:cNvPr>
          <p:cNvPicPr>
            <a:picLocks noChangeAspect="1"/>
          </p:cNvPicPr>
          <p:nvPr/>
        </p:nvPicPr>
        <p:blipFill>
          <a:blip r:embed="rId3"/>
          <a:stretch>
            <a:fillRect/>
          </a:stretch>
        </p:blipFill>
        <p:spPr>
          <a:xfrm rot="10800000">
            <a:off x="82775" y="4791867"/>
            <a:ext cx="1774090" cy="2036240"/>
          </a:xfrm>
          <a:prstGeom prst="rect">
            <a:avLst/>
          </a:prstGeom>
        </p:spPr>
      </p:pic>
      <p:sp>
        <p:nvSpPr>
          <p:cNvPr id="8" name="TextBox 7">
            <a:extLst>
              <a:ext uri="{FF2B5EF4-FFF2-40B4-BE49-F238E27FC236}">
                <a16:creationId xmlns:a16="http://schemas.microsoft.com/office/drawing/2014/main" id="{28898405-110D-4C0B-A20D-88592E5F537A}"/>
              </a:ext>
            </a:extLst>
          </p:cNvPr>
          <p:cNvSpPr txBox="1"/>
          <p:nvPr/>
        </p:nvSpPr>
        <p:spPr>
          <a:xfrm>
            <a:off x="6951298" y="2244643"/>
            <a:ext cx="5157927" cy="2246769"/>
          </a:xfrm>
          <a:prstGeom prst="rect">
            <a:avLst/>
          </a:prstGeom>
          <a:noFill/>
        </p:spPr>
        <p:txBody>
          <a:bodyPr wrap="square">
            <a:spAutoFit/>
          </a:bodyPr>
          <a:lstStyle/>
          <a:p>
            <a:r>
              <a:rPr lang="as-IN" sz="2000" dirty="0">
                <a:solidFill>
                  <a:schemeClr val="accent4">
                    <a:lumMod val="75000"/>
                  </a:schemeClr>
                </a:solidFill>
                <a:latin typeface="Bangla" panose="03000603000000000000" pitchFamily="66" charset="0"/>
                <a:cs typeface="Bangla" panose="03000603000000000000" pitchFamily="66" charset="0"/>
              </a:rPr>
              <a:t>আমি আমার নেক বান্দাদের জন্য এমন নেয়ামত তৈরি করে রেখেছি, যা কোনো চক্ষু দেখে নি, কোনো কান শোনে নি এবং এমনকি কোনো মানুষ তা কল্পনাও করতে পারে না। এরপর তিনি বলেন, যদি তোমরা চাও, তাহলে নিম্নোক্ত আয়াতটি পড়ো। যার অর্থ হলো: “কেউ জানে না, তার জন্য কি কি নয়নাভিরাম বিনিময় লুকায়িত আছে।” </a:t>
            </a:r>
            <a:endParaRPr lang="en-US" sz="2000" dirty="0">
              <a:solidFill>
                <a:schemeClr val="accent4">
                  <a:lumMod val="75000"/>
                </a:schemeClr>
              </a:solidFill>
              <a:latin typeface="Bangla" panose="03000603000000000000" pitchFamily="66" charset="0"/>
              <a:cs typeface="Bangla" panose="03000603000000000000" pitchFamily="66" charset="0"/>
            </a:endParaRPr>
          </a:p>
          <a:p>
            <a:r>
              <a:rPr lang="en-US" sz="2000" dirty="0">
                <a:solidFill>
                  <a:schemeClr val="accent4">
                    <a:lumMod val="75000"/>
                  </a:schemeClr>
                </a:solidFill>
                <a:latin typeface="Bangla" panose="03000603000000000000" pitchFamily="66" charset="0"/>
                <a:cs typeface="Bangla" panose="03000603000000000000" pitchFamily="66" charset="0"/>
              </a:rPr>
              <a:t>            </a:t>
            </a:r>
            <a:r>
              <a:rPr lang="as-IN" sz="2000" dirty="0">
                <a:solidFill>
                  <a:schemeClr val="accent4">
                    <a:lumMod val="75000"/>
                  </a:schemeClr>
                </a:solidFill>
                <a:latin typeface="Bangla" panose="03000603000000000000" pitchFamily="66" charset="0"/>
                <a:cs typeface="Bangla" panose="03000603000000000000" pitchFamily="66" charset="0"/>
              </a:rPr>
              <a:t>(বুখারী</a:t>
            </a:r>
            <a:r>
              <a:rPr lang="en-US" sz="2000" dirty="0">
                <a:solidFill>
                  <a:schemeClr val="accent4">
                    <a:lumMod val="75000"/>
                  </a:schemeClr>
                </a:solidFill>
                <a:latin typeface="Bangla" panose="03000603000000000000" pitchFamily="66" charset="0"/>
                <a:cs typeface="Bangla" panose="03000603000000000000" pitchFamily="66" charset="0"/>
              </a:rPr>
              <a:t>ঃ </a:t>
            </a:r>
            <a:r>
              <a:rPr lang="as-IN" sz="2000" dirty="0">
                <a:solidFill>
                  <a:schemeClr val="accent4">
                    <a:lumMod val="75000"/>
                  </a:schemeClr>
                </a:solidFill>
                <a:latin typeface="Bangla" panose="03000603000000000000" pitchFamily="66" charset="0"/>
                <a:cs typeface="Bangla" panose="03000603000000000000" pitchFamily="66" charset="0"/>
              </a:rPr>
              <a:t>৩২৪৪; মুসলিম</a:t>
            </a:r>
            <a:r>
              <a:rPr lang="en-US" sz="2000" dirty="0">
                <a:solidFill>
                  <a:schemeClr val="accent4">
                    <a:lumMod val="75000"/>
                  </a:schemeClr>
                </a:solidFill>
                <a:latin typeface="Bangla" panose="03000603000000000000" pitchFamily="66" charset="0"/>
                <a:cs typeface="Bangla" panose="03000603000000000000" pitchFamily="66" charset="0"/>
              </a:rPr>
              <a:t>ঃ </a:t>
            </a:r>
            <a:r>
              <a:rPr lang="as-IN" sz="2000" dirty="0">
                <a:solidFill>
                  <a:schemeClr val="accent4">
                    <a:lumMod val="75000"/>
                  </a:schemeClr>
                </a:solidFill>
                <a:latin typeface="Bangla" panose="03000603000000000000" pitchFamily="66" charset="0"/>
                <a:cs typeface="Bangla" panose="03000603000000000000" pitchFamily="66" charset="0"/>
              </a:rPr>
              <a:t>২৮২৪</a:t>
            </a:r>
            <a:r>
              <a:rPr lang="as-IN" sz="2000" dirty="0">
                <a:latin typeface="Bangla" panose="03000603000000000000" pitchFamily="66" charset="0"/>
                <a:cs typeface="Bangla" panose="03000603000000000000" pitchFamily="66" charset="0"/>
              </a:rPr>
              <a:t>)</a:t>
            </a:r>
            <a:endParaRPr lang="en-US" sz="2000" dirty="0">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02D05012-F89C-40B3-B9CE-2C0398587A9E}"/>
              </a:ext>
            </a:extLst>
          </p:cNvPr>
          <p:cNvSpPr txBox="1"/>
          <p:nvPr/>
        </p:nvSpPr>
        <p:spPr>
          <a:xfrm>
            <a:off x="826016" y="4510120"/>
            <a:ext cx="5485313" cy="830997"/>
          </a:xfrm>
          <a:prstGeom prst="rect">
            <a:avLst/>
          </a:prstGeom>
          <a:noFill/>
        </p:spPr>
        <p:txBody>
          <a:bodyPr wrap="square">
            <a:spAutoFit/>
          </a:bodyPr>
          <a:lstStyle/>
          <a:p>
            <a:r>
              <a:rPr lang="as-IN" dirty="0"/>
              <a:t>“</a:t>
            </a:r>
            <a:r>
              <a:rPr lang="as-IN" sz="2400" b="1" dirty="0">
                <a:solidFill>
                  <a:schemeClr val="accent5">
                    <a:lumMod val="50000"/>
                  </a:schemeClr>
                </a:solidFill>
                <a:latin typeface="Bangla" panose="03000603000000000000" pitchFamily="66" charset="0"/>
                <a:cs typeface="Bangla" panose="03000603000000000000" pitchFamily="66" charset="0"/>
              </a:rPr>
              <a:t>বেহেশতের একটি চাবুক পরিমাণ জায়গা পৃথিবী ও তন্মধ্যস্থিত সবকিছু অপেক্ষা উত্তম।” বুখারী</a:t>
            </a:r>
            <a:r>
              <a:rPr lang="en-US" sz="2400" b="1" dirty="0">
                <a:solidFill>
                  <a:schemeClr val="accent5">
                    <a:lumMod val="50000"/>
                  </a:schemeClr>
                </a:solidFill>
                <a:latin typeface="Bangla" panose="03000603000000000000" pitchFamily="66" charset="0"/>
                <a:cs typeface="Bangla" panose="03000603000000000000" pitchFamily="66" charset="0"/>
              </a:rPr>
              <a:t>ঃ</a:t>
            </a:r>
            <a:r>
              <a:rPr lang="as-IN" sz="2400" b="1" dirty="0">
                <a:solidFill>
                  <a:schemeClr val="accent5">
                    <a:lumMod val="50000"/>
                  </a:schemeClr>
                </a:solidFill>
                <a:latin typeface="Bangla" panose="03000603000000000000" pitchFamily="66" charset="0"/>
                <a:cs typeface="Bangla" panose="03000603000000000000" pitchFamily="66" charset="0"/>
              </a:rPr>
              <a:t> ৩২৫০ </a:t>
            </a:r>
            <a:endParaRPr lang="en-US" sz="2400" b="1" dirty="0">
              <a:solidFill>
                <a:schemeClr val="accent5">
                  <a:lumMod val="50000"/>
                </a:schemeClr>
              </a:solidFill>
              <a:latin typeface="Bangla" panose="03000603000000000000" pitchFamily="66" charset="0"/>
              <a:cs typeface="Bangla" panose="03000603000000000000" pitchFamily="66" charset="0"/>
            </a:endParaRPr>
          </a:p>
        </p:txBody>
      </p:sp>
      <p:sp>
        <p:nvSpPr>
          <p:cNvPr id="12" name="TextBox 11">
            <a:extLst>
              <a:ext uri="{FF2B5EF4-FFF2-40B4-BE49-F238E27FC236}">
                <a16:creationId xmlns:a16="http://schemas.microsoft.com/office/drawing/2014/main" id="{8603FFCE-4F70-4AA1-BCDC-C5BCF3111CE4}"/>
              </a:ext>
            </a:extLst>
          </p:cNvPr>
          <p:cNvSpPr txBox="1"/>
          <p:nvPr/>
        </p:nvSpPr>
        <p:spPr>
          <a:xfrm>
            <a:off x="452761" y="1372418"/>
            <a:ext cx="4447714" cy="3046988"/>
          </a:xfrm>
          <a:prstGeom prst="rect">
            <a:avLst/>
          </a:prstGeom>
          <a:noFill/>
        </p:spPr>
        <p:txBody>
          <a:bodyPr wrap="square">
            <a:spAutoFit/>
          </a:bodyPr>
          <a:lstStyle/>
          <a:p>
            <a:r>
              <a:rPr lang="as-IN" sz="2400" dirty="0">
                <a:solidFill>
                  <a:srgbClr val="0000FF"/>
                </a:solidFill>
                <a:latin typeface="Bangla" panose="03000603000000000000" pitchFamily="66" charset="0"/>
                <a:cs typeface="Bangla" panose="03000603000000000000" pitchFamily="66" charset="0"/>
              </a:rPr>
              <a:t>মহান আল্লাহ বলেছেন,</a:t>
            </a:r>
          </a:p>
          <a:p>
            <a:r>
              <a:rPr lang="ar-AE" sz="2400" dirty="0">
                <a:solidFill>
                  <a:srgbClr val="0000FF"/>
                </a:solidFill>
                <a:latin typeface="Bangla" panose="03000603000000000000" pitchFamily="66" charset="0"/>
              </a:rPr>
              <a:t>وَإِذَا رَأَيْتَ ثَمَّ رَأَيْتَ نَعِيمًا وَمُلْكًا كَبِيرًا</a:t>
            </a:r>
          </a:p>
          <a:p>
            <a:endParaRPr lang="ar-AE" sz="2400" dirty="0">
              <a:solidFill>
                <a:srgbClr val="0000FF"/>
              </a:solidFill>
              <a:latin typeface="Bangla" panose="03000603000000000000" pitchFamily="66" charset="0"/>
            </a:endParaRPr>
          </a:p>
          <a:p>
            <a:r>
              <a:rPr lang="as-IN" sz="2400" dirty="0">
                <a:solidFill>
                  <a:srgbClr val="0000FF"/>
                </a:solidFill>
                <a:latin typeface="Bangla" panose="03000603000000000000" pitchFamily="66" charset="0"/>
                <a:cs typeface="Bangla" panose="03000603000000000000" pitchFamily="66" charset="0"/>
              </a:rPr>
              <a:t> তুমি সেখানে যে দিকেই তাকাবে সেদিকেই শুধু নিয়ামত আর ভোগের উপকরণের সমাহার দেখতে পাবে এবং বিশাল সাম্রাজ্যের সাজ-সরঞ্জাম তোমাদের দৃষ্টিগোচর হবে৷ </a:t>
            </a:r>
            <a:r>
              <a:rPr lang="en-US" sz="2400" dirty="0">
                <a:solidFill>
                  <a:srgbClr val="0000FF"/>
                </a:solidFill>
                <a:latin typeface="Bangla" panose="03000603000000000000" pitchFamily="66" charset="0"/>
                <a:cs typeface="Bangla" panose="03000603000000000000" pitchFamily="66" charset="0"/>
              </a:rPr>
              <a:t> </a:t>
            </a:r>
          </a:p>
          <a:p>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আদ</a:t>
            </a:r>
            <a:r>
              <a:rPr lang="en-US" sz="2400" dirty="0">
                <a:solidFill>
                  <a:srgbClr val="0000FF"/>
                </a:solidFill>
                <a:latin typeface="Bangla" panose="03000603000000000000" pitchFamily="66" charset="0"/>
                <a:cs typeface="Bangla" panose="03000603000000000000" pitchFamily="66" charset="0"/>
              </a:rPr>
              <a:t> </a:t>
            </a:r>
            <a:r>
              <a:rPr lang="as-IN" sz="2400" dirty="0">
                <a:solidFill>
                  <a:srgbClr val="0000FF"/>
                </a:solidFill>
                <a:latin typeface="Bangla" panose="03000603000000000000" pitchFamily="66" charset="0"/>
                <a:cs typeface="Bangla" panose="03000603000000000000" pitchFamily="66" charset="0"/>
              </a:rPr>
              <a:t>দাহরঃ ২০</a:t>
            </a:r>
          </a:p>
        </p:txBody>
      </p:sp>
      <p:sp>
        <p:nvSpPr>
          <p:cNvPr id="14" name="TextBox 13">
            <a:extLst>
              <a:ext uri="{FF2B5EF4-FFF2-40B4-BE49-F238E27FC236}">
                <a16:creationId xmlns:a16="http://schemas.microsoft.com/office/drawing/2014/main" id="{F8322D8B-F554-4838-B1A6-87AF629E187B}"/>
              </a:ext>
            </a:extLst>
          </p:cNvPr>
          <p:cNvSpPr txBox="1"/>
          <p:nvPr/>
        </p:nvSpPr>
        <p:spPr>
          <a:xfrm>
            <a:off x="6885409" y="731485"/>
            <a:ext cx="5289704" cy="1200329"/>
          </a:xfrm>
          <a:prstGeom prst="rect">
            <a:avLst/>
          </a:prstGeom>
          <a:noFill/>
        </p:spPr>
        <p:txBody>
          <a:bodyPr wrap="square">
            <a:spAutoFit/>
          </a:bodyPr>
          <a:lstStyle/>
          <a:p>
            <a:r>
              <a:rPr lang="as-IN" sz="2400" dirty="0">
                <a:solidFill>
                  <a:srgbClr val="0000FF"/>
                </a:solidFill>
                <a:latin typeface="Bangla" panose="03000603000000000000" pitchFamily="66" charset="0"/>
                <a:cs typeface="Bangla" panose="03000603000000000000" pitchFamily="66" charset="0"/>
              </a:rPr>
              <a:t>“কেউ জানে না তাদের জন্য কি কি নয়নাভিরাম গোপন রাখা হয়েছে। তাদের কৃতকর্মের প্রতিদান স্বরূপ।” সূরা সাজদাহঃ ১৭</a:t>
            </a:r>
            <a:endParaRPr lang="en-US" sz="2400" dirty="0">
              <a:solidFill>
                <a:srgbClr val="0000FF"/>
              </a:solidFill>
              <a:latin typeface="Bangla" panose="03000603000000000000" pitchFamily="66" charset="0"/>
              <a:cs typeface="Bangla" panose="03000603000000000000" pitchFamily="66" charset="0"/>
            </a:endParaRPr>
          </a:p>
        </p:txBody>
      </p:sp>
      <p:pic>
        <p:nvPicPr>
          <p:cNvPr id="16" name="Picture 15" descr="A picture containing flower, plant&#10;&#10;Description automatically generated">
            <a:extLst>
              <a:ext uri="{FF2B5EF4-FFF2-40B4-BE49-F238E27FC236}">
                <a16:creationId xmlns:a16="http://schemas.microsoft.com/office/drawing/2014/main" id="{5C943F18-A031-4A06-A33C-4D40DA0E9B1B}"/>
              </a:ext>
            </a:extLst>
          </p:cNvPr>
          <p:cNvPicPr>
            <a:picLocks noChangeAspect="1"/>
          </p:cNvPicPr>
          <p:nvPr/>
        </p:nvPicPr>
        <p:blipFill rotWithShape="1">
          <a:blip r:embed="rId4">
            <a:extLst>
              <a:ext uri="{28A0092B-C50C-407E-A947-70E740481C1C}">
                <a14:useLocalDpi xmlns:a14="http://schemas.microsoft.com/office/drawing/2010/main" val="0"/>
              </a:ext>
            </a:extLst>
          </a:blip>
          <a:srcRect l="26421" r="13246"/>
          <a:stretch/>
        </p:blipFill>
        <p:spPr>
          <a:xfrm>
            <a:off x="5021801" y="2445802"/>
            <a:ext cx="720664" cy="2133600"/>
          </a:xfrm>
          <a:prstGeom prst="rect">
            <a:avLst/>
          </a:prstGeom>
        </p:spPr>
      </p:pic>
      <p:pic>
        <p:nvPicPr>
          <p:cNvPr id="18" name="Picture 17" descr="A picture containing flower, plant&#10;&#10;Description automatically generated">
            <a:extLst>
              <a:ext uri="{FF2B5EF4-FFF2-40B4-BE49-F238E27FC236}">
                <a16:creationId xmlns:a16="http://schemas.microsoft.com/office/drawing/2014/main" id="{3E796396-8824-4548-814E-39772A8B5DD0}"/>
              </a:ext>
            </a:extLst>
          </p:cNvPr>
          <p:cNvPicPr>
            <a:picLocks noChangeAspect="1"/>
          </p:cNvPicPr>
          <p:nvPr/>
        </p:nvPicPr>
        <p:blipFill rotWithShape="1">
          <a:blip r:embed="rId4">
            <a:extLst>
              <a:ext uri="{28A0092B-C50C-407E-A947-70E740481C1C}">
                <a14:useLocalDpi xmlns:a14="http://schemas.microsoft.com/office/drawing/2010/main" val="0"/>
              </a:ext>
            </a:extLst>
          </a:blip>
          <a:srcRect l="23787" r="12437"/>
          <a:stretch/>
        </p:blipFill>
        <p:spPr>
          <a:xfrm rot="18534232">
            <a:off x="5780897" y="4023356"/>
            <a:ext cx="940227" cy="1474268"/>
          </a:xfrm>
          <a:prstGeom prst="rect">
            <a:avLst/>
          </a:prstGeom>
        </p:spPr>
      </p:pic>
      <p:pic>
        <p:nvPicPr>
          <p:cNvPr id="19" name="Picture 18">
            <a:extLst>
              <a:ext uri="{FF2B5EF4-FFF2-40B4-BE49-F238E27FC236}">
                <a16:creationId xmlns:a16="http://schemas.microsoft.com/office/drawing/2014/main" id="{BEFFA055-5ED8-4DDE-A24B-275863BBBC1E}"/>
              </a:ext>
            </a:extLst>
          </p:cNvPr>
          <p:cNvPicPr>
            <a:picLocks noChangeAspect="1"/>
          </p:cNvPicPr>
          <p:nvPr/>
        </p:nvPicPr>
        <p:blipFill>
          <a:blip r:embed="rId5"/>
          <a:stretch>
            <a:fillRect/>
          </a:stretch>
        </p:blipFill>
        <p:spPr>
          <a:xfrm rot="21117696">
            <a:off x="4196605" y="1418360"/>
            <a:ext cx="1219439" cy="1120463"/>
          </a:xfrm>
          <a:prstGeom prst="rect">
            <a:avLst/>
          </a:prstGeom>
        </p:spPr>
      </p:pic>
      <p:sp>
        <p:nvSpPr>
          <p:cNvPr id="15" name="TextBox 14">
            <a:extLst>
              <a:ext uri="{FF2B5EF4-FFF2-40B4-BE49-F238E27FC236}">
                <a16:creationId xmlns:a16="http://schemas.microsoft.com/office/drawing/2014/main" id="{C0808D27-A69C-4CB9-BFD8-72E092D70F6C}"/>
              </a:ext>
            </a:extLst>
          </p:cNvPr>
          <p:cNvSpPr txBox="1"/>
          <p:nvPr/>
        </p:nvSpPr>
        <p:spPr>
          <a:xfrm>
            <a:off x="1447279" y="5519397"/>
            <a:ext cx="4648721" cy="1200329"/>
          </a:xfrm>
          <a:prstGeom prst="rect">
            <a:avLst/>
          </a:prstGeom>
          <a:noFill/>
        </p:spPr>
        <p:txBody>
          <a:bodyPr wrap="square">
            <a:spAutoFit/>
          </a:bodyPr>
          <a:lstStyle/>
          <a:p>
            <a:r>
              <a:rPr lang="as-IN" sz="2400" b="1" dirty="0">
                <a:solidFill>
                  <a:srgbClr val="135758"/>
                </a:solidFill>
                <a:latin typeface="Bangla" panose="03000603000000000000" pitchFamily="66" charset="0"/>
                <a:cs typeface="Bangla" panose="03000603000000000000" pitchFamily="66" charset="0"/>
              </a:rPr>
              <a:t>“জেনে রেখ! আল্লাহর পণ্য খুব দাবি। জেনে রেখ! আল্লাহর পণ্য জান্নাত।” </a:t>
            </a:r>
            <a:endParaRPr lang="en-US" sz="2400" b="1" dirty="0">
              <a:solidFill>
                <a:srgbClr val="135758"/>
              </a:solidFill>
              <a:latin typeface="Bangla" panose="03000603000000000000" pitchFamily="66" charset="0"/>
              <a:cs typeface="Bangla" panose="03000603000000000000" pitchFamily="66" charset="0"/>
            </a:endParaRPr>
          </a:p>
          <a:p>
            <a:r>
              <a:rPr lang="en-US" sz="2400" b="1" dirty="0">
                <a:solidFill>
                  <a:srgbClr val="135758"/>
                </a:solidFill>
                <a:latin typeface="Bangla" panose="03000603000000000000" pitchFamily="66" charset="0"/>
                <a:cs typeface="Bangla" panose="03000603000000000000" pitchFamily="66" charset="0"/>
              </a:rPr>
              <a:t>            </a:t>
            </a:r>
            <a:r>
              <a:rPr lang="as-IN" sz="2400" b="1" dirty="0">
                <a:solidFill>
                  <a:srgbClr val="135758"/>
                </a:solidFill>
                <a:latin typeface="Bangla" panose="03000603000000000000" pitchFamily="66" charset="0"/>
                <a:cs typeface="Bangla" panose="03000603000000000000" pitchFamily="66" charset="0"/>
              </a:rPr>
              <a:t>[তিরমিযি-হাকেম]</a:t>
            </a:r>
            <a:endParaRPr lang="en-US" sz="2400" b="1" dirty="0">
              <a:solidFill>
                <a:srgbClr val="135758"/>
              </a:solidFill>
              <a:latin typeface="Bangla" panose="03000603000000000000" pitchFamily="66" charset="0"/>
              <a:cs typeface="Bangla" panose="03000603000000000000" pitchFamily="66" charset="0"/>
            </a:endParaRPr>
          </a:p>
        </p:txBody>
      </p:sp>
      <p:sp>
        <p:nvSpPr>
          <p:cNvPr id="17" name="TextBox 16">
            <a:extLst>
              <a:ext uri="{FF2B5EF4-FFF2-40B4-BE49-F238E27FC236}">
                <a16:creationId xmlns:a16="http://schemas.microsoft.com/office/drawing/2014/main" id="{4F776AC4-AF01-45C1-A548-A934F0D6ED91}"/>
              </a:ext>
            </a:extLst>
          </p:cNvPr>
          <p:cNvSpPr txBox="1"/>
          <p:nvPr/>
        </p:nvSpPr>
        <p:spPr>
          <a:xfrm>
            <a:off x="6671660" y="4791867"/>
            <a:ext cx="5437565" cy="1631216"/>
          </a:xfrm>
          <a:prstGeom prst="rect">
            <a:avLst/>
          </a:prstGeom>
          <a:noFill/>
        </p:spPr>
        <p:txBody>
          <a:bodyPr wrap="square">
            <a:spAutoFit/>
          </a:bodyPr>
          <a:lstStyle/>
          <a:p>
            <a:r>
              <a:rPr lang="as-IN" sz="2000" dirty="0">
                <a:solidFill>
                  <a:srgbClr val="7A4B4B"/>
                </a:solidFill>
                <a:latin typeface="Bangla" panose="03000603000000000000" pitchFamily="66" charset="0"/>
                <a:cs typeface="Bangla" panose="03000603000000000000" pitchFamily="66" charset="0"/>
              </a:rPr>
              <a:t>জান্নাত আমলের জায়গা নয়, জান্নাত হল আমলের বিনিময় পাওয়ার জায়গা। তাই সেখানে কোন কর্মব্যস্ততা কিংবা কোন পালনীয় ইবাদতবন্দেগী থাকবে না। শ্বাসক্রিয়ার ন্যায় সদা তাসবীহ (সুবহানাল্লাহ) ও তাহমীদ (আলহামদুলিল্লাহ) তাদের মুখ থেকে স্বতঃস্ফূর্ত হবে। এতে তাদের কোন অসুবিধা হবে না। (বুখারী)।</a:t>
            </a:r>
            <a:endParaRPr lang="en-US" sz="2000" dirty="0">
              <a:solidFill>
                <a:srgbClr val="7A4B4B"/>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47587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uquet of pink flowers&#10;&#10;Description automatically generated with medium confidence">
            <a:extLst>
              <a:ext uri="{FF2B5EF4-FFF2-40B4-BE49-F238E27FC236}">
                <a16:creationId xmlns:a16="http://schemas.microsoft.com/office/drawing/2014/main" id="{89A77B37-513B-46D1-8A77-E74A4CD1C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550" cy="2162175"/>
          </a:xfrm>
          <a:prstGeom prst="rect">
            <a:avLst/>
          </a:prstGeom>
        </p:spPr>
      </p:pic>
      <p:pic>
        <p:nvPicPr>
          <p:cNvPr id="7" name="Picture 6" descr="A bouquet of pink flowers&#10;&#10;Description automatically generated with medium confidence">
            <a:extLst>
              <a:ext uri="{FF2B5EF4-FFF2-40B4-BE49-F238E27FC236}">
                <a16:creationId xmlns:a16="http://schemas.microsoft.com/office/drawing/2014/main" id="{7CF11FD0-D7BA-4DF2-8477-CB272F546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812" y="4719637"/>
            <a:ext cx="2114550" cy="2162175"/>
          </a:xfrm>
          <a:prstGeom prst="rect">
            <a:avLst/>
          </a:prstGeom>
        </p:spPr>
      </p:pic>
      <p:sp>
        <p:nvSpPr>
          <p:cNvPr id="9" name="TextBox 8">
            <a:extLst>
              <a:ext uri="{FF2B5EF4-FFF2-40B4-BE49-F238E27FC236}">
                <a16:creationId xmlns:a16="http://schemas.microsoft.com/office/drawing/2014/main" id="{5E6F2BDE-39D5-4BAF-84C4-F3DF7C7E32EE}"/>
              </a:ext>
            </a:extLst>
          </p:cNvPr>
          <p:cNvSpPr txBox="1"/>
          <p:nvPr/>
        </p:nvSpPr>
        <p:spPr>
          <a:xfrm>
            <a:off x="794415" y="3049077"/>
            <a:ext cx="5208972" cy="1077218"/>
          </a:xfrm>
          <a:prstGeom prst="rect">
            <a:avLst/>
          </a:prstGeom>
          <a:noFill/>
        </p:spPr>
        <p:txBody>
          <a:bodyPr wrap="square">
            <a:spAutoFit/>
          </a:bodyPr>
          <a:lstStyle/>
          <a:p>
            <a:r>
              <a:rPr lang="as-IN" sz="2400" dirty="0">
                <a:solidFill>
                  <a:srgbClr val="00B050"/>
                </a:solidFill>
                <a:latin typeface="Bangla" panose="03000603000000000000" pitchFamily="66" charset="0"/>
                <a:cs typeface="Bangla" panose="03000603000000000000" pitchFamily="66" charset="0"/>
              </a:rPr>
              <a:t>“</a:t>
            </a:r>
            <a:r>
              <a:rPr lang="as-IN" sz="2000" dirty="0">
                <a:solidFill>
                  <a:srgbClr val="00B050"/>
                </a:solidFill>
                <a:latin typeface="Bangla" panose="03000603000000000000" pitchFamily="66" charset="0"/>
                <a:cs typeface="Bangla" panose="03000603000000000000" pitchFamily="66" charset="0"/>
              </a:rPr>
              <a:t>যে কেউ জান্নাতে যাবে নেয়ামত প্রাপ্ত হবে, সে কোনদিন নিরাশ হবে না, তার কাপড় পুরনো হবে না, আর তার যৌবন নিঃশেষ হবে না।” মুসলিম: ২৮৩৬</a:t>
            </a:r>
            <a:endParaRPr lang="en-US" sz="2000" dirty="0">
              <a:solidFill>
                <a:srgbClr val="00B050"/>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55E27A5E-59A0-4E2F-8F6C-3BFF39B35C00}"/>
              </a:ext>
            </a:extLst>
          </p:cNvPr>
          <p:cNvSpPr txBox="1"/>
          <p:nvPr/>
        </p:nvSpPr>
        <p:spPr>
          <a:xfrm>
            <a:off x="794415" y="810940"/>
            <a:ext cx="5144746" cy="2246769"/>
          </a:xfrm>
          <a:prstGeom prst="rect">
            <a:avLst/>
          </a:prstGeom>
          <a:noFill/>
        </p:spPr>
        <p:txBody>
          <a:bodyPr wrap="square">
            <a:spAutoFit/>
          </a:bodyPr>
          <a:lstStyle/>
          <a:p>
            <a:r>
              <a:rPr lang="as-IN" sz="2000" b="1" dirty="0">
                <a:solidFill>
                  <a:schemeClr val="tx2">
                    <a:lumMod val="75000"/>
                    <a:lumOff val="25000"/>
                  </a:schemeClr>
                </a:solidFill>
                <a:latin typeface="Bangla" panose="03000603000000000000" pitchFamily="66" charset="0"/>
                <a:cs typeface="Bangla" panose="03000603000000000000" pitchFamily="66" charset="0"/>
              </a:rPr>
              <a:t>জান্নাতের বিবরণ দিতে গিয়ে মহানবী (</a:t>
            </a:r>
            <a:r>
              <a:rPr lang="ar-AE" sz="2000" b="1" dirty="0">
                <a:solidFill>
                  <a:schemeClr val="tx2">
                    <a:lumMod val="75000"/>
                    <a:lumOff val="25000"/>
                  </a:schemeClr>
                </a:solidFill>
                <a:latin typeface="Bangla" panose="03000603000000000000" pitchFamily="66" charset="0"/>
              </a:rPr>
              <a:t>ﷺ) </a:t>
            </a:r>
            <a:r>
              <a:rPr lang="as-IN" sz="2000" b="1" dirty="0">
                <a:solidFill>
                  <a:schemeClr val="tx2">
                    <a:lumMod val="75000"/>
                    <a:lumOff val="25000"/>
                  </a:schemeClr>
                </a:solidFill>
                <a:latin typeface="Bangla" panose="03000603000000000000" pitchFamily="66" charset="0"/>
                <a:cs typeface="Bangla" panose="03000603000000000000" pitchFamily="66" charset="0"/>
              </a:rPr>
              <a:t>বলেছেন, “তার অট্টালিকার) একটি ইট সোনার, একটি ইট চাদির, তার মাঝে সংযোজক হল তীব্র সুগন্ধময় কস্তুরী। তার পাথর-কাঁকর হল মণি-মুক্তা। তার মাটি হল জাফরান। যে তাতে প্রবেশ করবে, সে সুখী হবে এবং কোন কষ্ট পাবে না। চিরস্থায়ী হবে, মৃত্যুবরণ করবে না। তার লেবাস-পোশাক পুরাতন হবে না। তার যৌবন নষ্ট হবে না।” (আহমাদ, তিরমিযী, দারেমী)</a:t>
            </a:r>
            <a:endParaRPr lang="en-US" sz="2000" b="1" dirty="0">
              <a:solidFill>
                <a:schemeClr val="tx2">
                  <a:lumMod val="75000"/>
                  <a:lumOff val="25000"/>
                </a:schemeClr>
              </a:solidFill>
              <a:latin typeface="Bangla" panose="03000603000000000000" pitchFamily="66" charset="0"/>
              <a:cs typeface="Bangla" panose="03000603000000000000" pitchFamily="66" charset="0"/>
            </a:endParaRPr>
          </a:p>
        </p:txBody>
      </p:sp>
      <p:sp>
        <p:nvSpPr>
          <p:cNvPr id="8" name="TextBox 7">
            <a:extLst>
              <a:ext uri="{FF2B5EF4-FFF2-40B4-BE49-F238E27FC236}">
                <a16:creationId xmlns:a16="http://schemas.microsoft.com/office/drawing/2014/main" id="{93462F56-7BEB-4666-B753-455C81909A2C}"/>
              </a:ext>
            </a:extLst>
          </p:cNvPr>
          <p:cNvSpPr txBox="1"/>
          <p:nvPr/>
        </p:nvSpPr>
        <p:spPr>
          <a:xfrm>
            <a:off x="739067" y="4154983"/>
            <a:ext cx="5430914" cy="2554545"/>
          </a:xfrm>
          <a:prstGeom prst="rect">
            <a:avLst/>
          </a:prstGeom>
          <a:noFill/>
        </p:spPr>
        <p:txBody>
          <a:bodyPr wrap="square">
            <a:spAutoFit/>
          </a:bodyPr>
          <a:lstStyle/>
          <a:p>
            <a:r>
              <a:rPr lang="as-IN" sz="2000" dirty="0">
                <a:solidFill>
                  <a:srgbClr val="EC66A6"/>
                </a:solidFill>
                <a:latin typeface="Bangla" panose="03000603000000000000" pitchFamily="66" charset="0"/>
                <a:cs typeface="Bangla" panose="03000603000000000000" pitchFamily="66" charset="0"/>
              </a:rPr>
              <a:t>রাসূলুল্লাহ (</a:t>
            </a:r>
            <a:r>
              <a:rPr lang="ar-AE" sz="2000" dirty="0">
                <a:solidFill>
                  <a:srgbClr val="EC66A6"/>
                </a:solidFill>
                <a:latin typeface="Bangla" panose="03000603000000000000" pitchFamily="66" charset="0"/>
              </a:rPr>
              <a:t>ﷺ) </a:t>
            </a:r>
            <a:r>
              <a:rPr lang="as-IN" sz="2000" dirty="0">
                <a:solidFill>
                  <a:srgbClr val="EC66A6"/>
                </a:solidFill>
                <a:latin typeface="Bangla" panose="03000603000000000000" pitchFamily="66" charset="0"/>
                <a:cs typeface="Bangla" panose="03000603000000000000" pitchFamily="66" charset="0"/>
              </a:rPr>
              <a:t>এর কাছে সাহাবীদের কোন কথা পৌছল। অতঃপর তিনি ভাষণ দিয়ে বললেন, “আমার নিকট জান্নাত ও জাহান্নাম পেশ করা হল। ফলে আমি আজকের মত ভাল ও মন্দ (একত্রে) কোন দিনই দেখিনি। যদি। তোমরা তা জানতে, যা আমি জানি, তাহলে কম হাসতে আর বেশি কাঁদতে।” সুতরাং সাহাবীদের জন্য সেদিনকার মত কঠিনতম দিন আর ছিল না। তাঁরা তাঁদের মাথা আবৃত করে কান্নায় ভেঙ্গে পড়লেন। </a:t>
            </a:r>
            <a:endParaRPr lang="en-US" sz="2000" dirty="0">
              <a:solidFill>
                <a:srgbClr val="EC66A6"/>
              </a:solidFill>
              <a:latin typeface="Bangla" panose="03000603000000000000" pitchFamily="66" charset="0"/>
              <a:cs typeface="Bangla" panose="03000603000000000000" pitchFamily="66" charset="0"/>
            </a:endParaRPr>
          </a:p>
          <a:p>
            <a:r>
              <a:rPr lang="en-US" sz="2000" dirty="0">
                <a:solidFill>
                  <a:srgbClr val="EC66A6"/>
                </a:solidFill>
                <a:latin typeface="Bangla" panose="03000603000000000000" pitchFamily="66" charset="0"/>
                <a:cs typeface="Bangla" panose="03000603000000000000" pitchFamily="66" charset="0"/>
              </a:rPr>
              <a:t>                                        </a:t>
            </a:r>
            <a:r>
              <a:rPr lang="as-IN" sz="2000" dirty="0">
                <a:solidFill>
                  <a:srgbClr val="EC66A6"/>
                </a:solidFill>
                <a:latin typeface="Bangla" panose="03000603000000000000" pitchFamily="66" charset="0"/>
                <a:cs typeface="Bangla" panose="03000603000000000000" pitchFamily="66" charset="0"/>
              </a:rPr>
              <a:t>(বুখারী, মুসলিম)।</a:t>
            </a:r>
            <a:endParaRPr lang="en-US" sz="2000" dirty="0">
              <a:solidFill>
                <a:srgbClr val="EC66A6"/>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E8A25B07-9B7F-44C3-A585-6EA7F8621111}"/>
              </a:ext>
            </a:extLst>
          </p:cNvPr>
          <p:cNvSpPr txBox="1"/>
          <p:nvPr/>
        </p:nvSpPr>
        <p:spPr>
          <a:xfrm>
            <a:off x="6075286" y="383972"/>
            <a:ext cx="6116714" cy="6832640"/>
          </a:xfrm>
          <a:prstGeom prst="rect">
            <a:avLst/>
          </a:prstGeom>
          <a:noFill/>
        </p:spPr>
        <p:txBody>
          <a:bodyPr wrap="square">
            <a:spAutoFit/>
          </a:bodyPr>
          <a:lstStyle/>
          <a:p>
            <a:r>
              <a:rPr lang="as-IN" sz="2000" dirty="0">
                <a:solidFill>
                  <a:srgbClr val="7030A0"/>
                </a:solidFill>
                <a:latin typeface="Bangla" panose="03000603000000000000" pitchFamily="66" charset="0"/>
                <a:cs typeface="Bangla" panose="03000603000000000000" pitchFamily="66" charset="0"/>
              </a:rPr>
              <a:t>মহানবী </a:t>
            </a:r>
            <a:r>
              <a:rPr lang="ar-AE" sz="2000" dirty="0">
                <a:solidFill>
                  <a:srgbClr val="7030A0"/>
                </a:solidFill>
                <a:latin typeface="Bangla" panose="03000603000000000000" pitchFamily="66" charset="0"/>
              </a:rPr>
              <a:t>ﷺ</a:t>
            </a:r>
            <a:r>
              <a:rPr lang="en-US" sz="2000" dirty="0">
                <a:solidFill>
                  <a:srgbClr val="7030A0"/>
                </a:solidFill>
                <a:latin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বলেছেন, “আল্লাহ যখন জান্নাত-জাহান্নাম সৃষ্টি করলেন, তখন জিব্রাঈলকে জান্নাতের দিকে পাঠিয়ে বললেন, 'যাও, জান্নাত এবং তার অধিবাসীদের জন্য প্রস্তুতকৃত সামগ্রী দর্শন কর। সুতরাং তিনি গেলেন এবং দর্শন করে ফিরে এসে বললেন, 'আপনার সম্মানের কসম! যে কেউ এর কথা শুনবে, সে এতে প্রবেশ করতে চাইবে। অতঃপর আল্লাহ জান্নাতকে কষ্টসাধ্য কর্মসমুহ দিয়ে ঘিরে দিতে আদেশ করলেন। তারপর আবার তাকে বললেন, যাও, জান্নাত এবং তার অধিবাসীদের জন্য প্রস্তুতকৃত সামগ্রী দর্শন কর। সুতরাং তিনি গেলেন এবং দর্শন করে ফিরে এসে বললেন, আপনার সম্মানের কসম! আমার আশঙ্কা হয় যে, কেউ তাতে প্রবেশ করতে পারবে না।</a:t>
            </a:r>
          </a:p>
          <a:p>
            <a:endParaRPr lang="as-IN" sz="2000" dirty="0">
              <a:solidFill>
                <a:srgbClr val="7030A0"/>
              </a:solidFill>
              <a:latin typeface="Bangla" panose="03000603000000000000" pitchFamily="66" charset="0"/>
              <a:cs typeface="Bangla" panose="03000603000000000000" pitchFamily="66" charset="0"/>
            </a:endParaRPr>
          </a:p>
          <a:p>
            <a:r>
              <a:rPr lang="as-IN" sz="2000" dirty="0">
                <a:solidFill>
                  <a:srgbClr val="7030A0"/>
                </a:solidFill>
                <a:latin typeface="Bangla" panose="03000603000000000000" pitchFamily="66" charset="0"/>
                <a:cs typeface="Bangla" panose="03000603000000000000" pitchFamily="66" charset="0"/>
              </a:rPr>
              <a:t>অতঃপর আল্লাহ তাকে জাহান্নামের দিকে পাঠিয়ে বললেন, 'যাও, জাহান্নাম এবং তার অধিবাসীদের জন্য প্রস্তুতকৃত সামগ্রী দর্শন কর। সুতরাং তিনি গেলেন এবং দেখলেন, তার আগুনের এক অংশ অপর অংশের উপর চেপে রয়েছে। অতঃপর তিনি ফিরে এসে বললেন, ‘আপনার সম্মানের কসম! যে কেউ এর কথা শুনবে, সে এতে প্রবেশ করতে চাইবে না। তারপর জাহান্নামকে মনো</a:t>
            </a:r>
            <a:r>
              <a:rPr lang="en-US" sz="2000" dirty="0" err="1">
                <a:solidFill>
                  <a:srgbClr val="7030A0"/>
                </a:solidFill>
                <a:latin typeface="Bangla" panose="03000603000000000000" pitchFamily="66" charset="0"/>
                <a:cs typeface="Bangla" panose="03000603000000000000" pitchFamily="66" charset="0"/>
              </a:rPr>
              <a:t>লো</a:t>
            </a:r>
            <a:r>
              <a:rPr lang="as-IN" sz="2000" dirty="0">
                <a:solidFill>
                  <a:srgbClr val="7030A0"/>
                </a:solidFill>
                <a:latin typeface="Bangla" panose="03000603000000000000" pitchFamily="66" charset="0"/>
                <a:cs typeface="Bangla" panose="03000603000000000000" pitchFamily="66" charset="0"/>
              </a:rPr>
              <a:t>ভা জিনিসসমূহ দিয়ে ঘিরে দিতে আদেশ করলেন এবং পুনরায় তাকে বললেন, 'যাও, জাহান্নাম এবং তার অধিবাসীদের জন্য প্রস্তুতকৃত সামগ্রী দর্শন কর। সুতরাং তিনি গেলেন এবং দর্শন করে ফিরে এসে বললেন, আপনার সম্মানের কসম! আমার আশঙ্কা হয় যে, কেউ পরিত্রাণ পাবে না, সবাই তাতে প্রবেশ করবে। </a:t>
            </a:r>
            <a:endParaRPr lang="en-US" sz="2000" dirty="0">
              <a:solidFill>
                <a:srgbClr val="7030A0"/>
              </a:solidFill>
              <a:latin typeface="Bangla" panose="03000603000000000000" pitchFamily="66" charset="0"/>
              <a:cs typeface="Bangla" panose="03000603000000000000" pitchFamily="66" charset="0"/>
            </a:endParaRPr>
          </a:p>
          <a:p>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(আবু দাউদ, তিরমিযী, নাসাঈ, সঃ তারগীব ৩৬৬৯)</a:t>
            </a:r>
          </a:p>
          <a:p>
            <a:endParaRPr lang="as-IN" dirty="0"/>
          </a:p>
        </p:txBody>
      </p:sp>
    </p:spTree>
    <p:extLst>
      <p:ext uri="{BB962C8B-B14F-4D97-AF65-F5344CB8AC3E}">
        <p14:creationId xmlns:p14="http://schemas.microsoft.com/office/powerpoint/2010/main" val="151465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uquet of pink flowers&#10;&#10;Description automatically generated with medium confidence">
            <a:extLst>
              <a:ext uri="{FF2B5EF4-FFF2-40B4-BE49-F238E27FC236}">
                <a16:creationId xmlns:a16="http://schemas.microsoft.com/office/drawing/2014/main" id="{89A77B37-513B-46D1-8A77-E74A4CD1C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550" cy="2162175"/>
          </a:xfrm>
          <a:prstGeom prst="rect">
            <a:avLst/>
          </a:prstGeom>
        </p:spPr>
      </p:pic>
      <p:pic>
        <p:nvPicPr>
          <p:cNvPr id="7" name="Picture 6" descr="A bouquet of pink flowers&#10;&#10;Description automatically generated with medium confidence">
            <a:extLst>
              <a:ext uri="{FF2B5EF4-FFF2-40B4-BE49-F238E27FC236}">
                <a16:creationId xmlns:a16="http://schemas.microsoft.com/office/drawing/2014/main" id="{7CF11FD0-D7BA-4DF2-8477-CB272F546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812" y="4719637"/>
            <a:ext cx="2114550" cy="2162175"/>
          </a:xfrm>
          <a:prstGeom prst="rect">
            <a:avLst/>
          </a:prstGeom>
        </p:spPr>
      </p:pic>
      <p:sp>
        <p:nvSpPr>
          <p:cNvPr id="5" name="TextBox 4">
            <a:extLst>
              <a:ext uri="{FF2B5EF4-FFF2-40B4-BE49-F238E27FC236}">
                <a16:creationId xmlns:a16="http://schemas.microsoft.com/office/drawing/2014/main" id="{35745AF5-A503-461F-A8BF-941A55989172}"/>
              </a:ext>
            </a:extLst>
          </p:cNvPr>
          <p:cNvSpPr txBox="1"/>
          <p:nvPr/>
        </p:nvSpPr>
        <p:spPr>
          <a:xfrm>
            <a:off x="4904913" y="0"/>
            <a:ext cx="6116714" cy="523220"/>
          </a:xfrm>
          <a:prstGeom prst="rect">
            <a:avLst/>
          </a:prstGeom>
          <a:noFill/>
        </p:spPr>
        <p:txBody>
          <a:bodyPr wrap="square">
            <a:spAutoFit/>
          </a:bodyPr>
          <a:lstStyle/>
          <a:p>
            <a:r>
              <a:rPr lang="as-IN" sz="2800" b="1" dirty="0">
                <a:solidFill>
                  <a:srgbClr val="DB5D9B"/>
                </a:solidFill>
                <a:latin typeface="Bangla" panose="03000603000000000000" pitchFamily="66" charset="0"/>
                <a:cs typeface="Bangla" panose="03000603000000000000" pitchFamily="66" charset="0"/>
              </a:rPr>
              <a:t>সর্বপ্রথম জান্নাতে প্রবেশ</a:t>
            </a:r>
            <a:r>
              <a:rPr lang="en-US" sz="2800" b="1" dirty="0">
                <a:solidFill>
                  <a:srgbClr val="DB5D9B"/>
                </a:solidFill>
                <a:latin typeface="Bangla" panose="03000603000000000000" pitchFamily="66" charset="0"/>
                <a:cs typeface="Bangla" panose="03000603000000000000" pitchFamily="66" charset="0"/>
              </a:rPr>
              <a:t>ঃ</a:t>
            </a:r>
          </a:p>
        </p:txBody>
      </p:sp>
      <p:sp>
        <p:nvSpPr>
          <p:cNvPr id="8" name="TextBox 7">
            <a:extLst>
              <a:ext uri="{FF2B5EF4-FFF2-40B4-BE49-F238E27FC236}">
                <a16:creationId xmlns:a16="http://schemas.microsoft.com/office/drawing/2014/main" id="{08BC9A9E-F51E-4852-9024-486530DBF2FA}"/>
              </a:ext>
            </a:extLst>
          </p:cNvPr>
          <p:cNvSpPr txBox="1"/>
          <p:nvPr/>
        </p:nvSpPr>
        <p:spPr>
          <a:xfrm>
            <a:off x="6096000" y="420047"/>
            <a:ext cx="6116714" cy="4768741"/>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আনাস</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ইবন</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মালেক</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রাদিয়াল্লাহু</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আনহু</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বর্ণিত</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আলাইহি</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ওয়াসাল্লাম</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বলেছেন</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آتِي</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بَابَ</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الْجَنَّةِ</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يَوْمَ</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الْقِيَامَةِ</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فَأَسْتفْتِحُ</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فَيَقُولُ</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الْخَازِنُ</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مَنْ</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أَنْتَ</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فَأَقُولُ</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مُحَمَّدٌ</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فَيَقُولُ</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بِكَ</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أُمِرْتُ</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لَا</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أَفْتَحُ</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لِأَحَدٍ</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قَبْلَكَ</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কিয়ামতের</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গেটে</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এসে</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খুলে</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দিতে</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বলবো</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দারোয়ান</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প্রশ্ন</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আপনি</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বলবো</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মুহাম্মাদ</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বলবে</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আমাকে</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নির্দেশ</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দেওয়া</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আছে</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আপনার</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পূর্বে</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যেন</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দরজা</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খুলে</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দেই</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সহীহ</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মুসলিম</a:t>
            </a:r>
            <a:r>
              <a:rPr lang="en-US" sz="2000" dirty="0" err="1">
                <a:solidFill>
                  <a:schemeClr val="accent5">
                    <a:lumMod val="75000"/>
                  </a:schemeClr>
                </a:solidFill>
                <a:latin typeface="Bangla" panose="03000603000000000000" pitchFamily="66" charset="0"/>
                <a:ea typeface="Calibri" panose="020F0502020204030204" pitchFamily="34" charset="0"/>
                <a:cs typeface="Bangla" panose="03000603000000000000" pitchFamily="66" charset="0"/>
              </a:rPr>
              <a:t>ঃ</a:t>
            </a:r>
            <a:r>
              <a:rPr lang="en-US"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১৯৭।</a:t>
            </a:r>
          </a:p>
          <a:p>
            <a:pPr marL="0" marR="0">
              <a:lnSpc>
                <a:spcPct val="107000"/>
              </a:lnSpc>
              <a:spcBef>
                <a:spcPts val="0"/>
              </a:spcBef>
              <a:spcAft>
                <a:spcPts val="800"/>
              </a:spcAft>
            </a:pP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দুনিয়ায়</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সর্বশেষে</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এসেছি</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আখেরাতে</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সর্বপ্রথম</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কিয়ামতে</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উপস্থিত</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আমরাই</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সর্বপ্রথম</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প্রবেশ</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বুখারী</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২৩৮,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মুসলিম</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৮৫৫নং)</a:t>
            </a:r>
          </a:p>
          <a:p>
            <a:pPr marL="0" marR="0">
              <a:lnSpc>
                <a:spcPct val="107000"/>
              </a:lnSpc>
              <a:spcBef>
                <a:spcPts val="0"/>
              </a:spcBef>
              <a:spcAft>
                <a:spcPts val="800"/>
              </a:spcAft>
            </a:pP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এ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উম্মতের</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সর্বপ্রথম</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দলটি</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প্রবেশ</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মুহাজিরীনের</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1803B"/>
                </a:solidFill>
                <a:effectLst/>
                <a:latin typeface="Bangla" panose="03000603000000000000" pitchFamily="66" charset="0"/>
                <a:ea typeface="Calibri" panose="020F0502020204030204" pitchFamily="34" charset="0"/>
                <a:cs typeface="Bangla" panose="03000603000000000000" pitchFamily="66" charset="0"/>
              </a:rPr>
              <a:t>সহীহাহ</a:t>
            </a:r>
            <a:r>
              <a:rPr lang="en-US" sz="2000" dirty="0">
                <a:solidFill>
                  <a:srgbClr val="21803B"/>
                </a:solidFill>
                <a:effectLst/>
                <a:latin typeface="Bangla" panose="03000603000000000000" pitchFamily="66" charset="0"/>
                <a:ea typeface="Calibri" panose="020F0502020204030204" pitchFamily="34" charset="0"/>
                <a:cs typeface="Bangla" panose="03000603000000000000" pitchFamily="66" charset="0"/>
              </a:rPr>
              <a:t> ৮৫৩নং</a:t>
            </a:r>
            <a:r>
              <a:rPr lang="en-US" sz="2000" dirty="0">
                <a:effectLst/>
                <a:latin typeface="Bangla" panose="03000603000000000000" pitchFamily="66"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43075D4-091D-45C0-B83C-E478E59276F7}"/>
              </a:ext>
            </a:extLst>
          </p:cNvPr>
          <p:cNvSpPr txBox="1"/>
          <p:nvPr/>
        </p:nvSpPr>
        <p:spPr>
          <a:xfrm>
            <a:off x="38471" y="1852967"/>
            <a:ext cx="5865179" cy="1631216"/>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আর যারা তাদের রবের অবাধ্যতা থেকে বিরত থাকতো তাদেরকে দলে দলে জান্নাত অভিমুখে নিয়ে যাওয়া হবে৷ অবশেষে তারা যখন সেখানে পৌঁছবে তখন দেখবে জান্নাতের দরজাসমূহ পূর্বেই খুলে দেয়া হয়েছে৷ ব্যবস্থাপকরা তাদের বলবেঃ তোমাদের ওপর শান্তি বর্ষিত হোক, তোমরা অত্যন্ত ভাল ছিলে, চিরকালের জন্য এখানে প্রবেশ করো৷</a:t>
            </a:r>
            <a:r>
              <a:rPr lang="en-US" sz="2000" dirty="0" err="1">
                <a:solidFill>
                  <a:srgbClr val="0000FF"/>
                </a:solidFill>
                <a:latin typeface="Bangla" panose="03000603000000000000" pitchFamily="66" charset="0"/>
                <a:cs typeface="Bangla" panose="03000603000000000000" pitchFamily="66" charset="0"/>
              </a:rPr>
              <a:t>সূরা</a:t>
            </a:r>
            <a:r>
              <a:rPr lang="en-US" sz="2000" dirty="0">
                <a:solidFill>
                  <a:srgbClr val="0000FF"/>
                </a:solidFill>
                <a:latin typeface="Bangla" panose="03000603000000000000" pitchFamily="66" charset="0"/>
                <a:cs typeface="Bangla" panose="03000603000000000000" pitchFamily="66" charset="0"/>
              </a:rPr>
              <a:t> যুমারঃ৭৩</a:t>
            </a:r>
          </a:p>
        </p:txBody>
      </p:sp>
      <p:sp>
        <p:nvSpPr>
          <p:cNvPr id="11" name="TextBox 10">
            <a:extLst>
              <a:ext uri="{FF2B5EF4-FFF2-40B4-BE49-F238E27FC236}">
                <a16:creationId xmlns:a16="http://schemas.microsoft.com/office/drawing/2014/main" id="{45F18741-591A-4BD8-B48A-06A35B9D422C}"/>
              </a:ext>
            </a:extLst>
          </p:cNvPr>
          <p:cNvSpPr txBox="1"/>
          <p:nvPr/>
        </p:nvSpPr>
        <p:spPr>
          <a:xfrm>
            <a:off x="1231037" y="4693728"/>
            <a:ext cx="4752513" cy="2031325"/>
          </a:xfrm>
          <a:prstGeom prst="rect">
            <a:avLst/>
          </a:prstGeom>
          <a:noFill/>
        </p:spPr>
        <p:txBody>
          <a:bodyPr wrap="square">
            <a:spAutoFit/>
          </a:bodyPr>
          <a:lstStyle/>
          <a:p>
            <a:r>
              <a:rPr lang="as-IN" dirty="0">
                <a:solidFill>
                  <a:srgbClr val="7030A0"/>
                </a:solidFill>
              </a:rPr>
              <a:t>আর তারা বলবেঃ সেই মহান আল্লাহ শুকরিয়া যিনি আমাদের সাথে কৃত তাঁর প্রতিশ্রতিকে সত্যে পরিণত করলেন এবং আমাদেরকে যমীনের উত্তরাধিকারী করে দিয়েছেন</a:t>
            </a:r>
            <a:r>
              <a:rPr lang="en-US" dirty="0">
                <a:solidFill>
                  <a:srgbClr val="7030A0"/>
                </a:solidFill>
              </a:rPr>
              <a:t>। </a:t>
            </a:r>
            <a:r>
              <a:rPr lang="as-IN" dirty="0">
                <a:solidFill>
                  <a:srgbClr val="7030A0"/>
                </a:solidFill>
              </a:rPr>
              <a:t>এখন জান্নাতের মধ্যে যেখানে ইচ্ছা আমরা স্থান গ্রহণ করতে পারি৷ সৎকর্মশীলদের জন্য এটা সর্বোত্তম প্রতিদান</a:t>
            </a:r>
            <a:r>
              <a:rPr lang="en-US" dirty="0">
                <a:solidFill>
                  <a:srgbClr val="7030A0"/>
                </a:solidFill>
              </a:rPr>
              <a:t>। </a:t>
            </a:r>
          </a:p>
          <a:p>
            <a:r>
              <a:rPr lang="en-US" dirty="0">
                <a:solidFill>
                  <a:srgbClr val="7030A0"/>
                </a:solidFill>
              </a:rPr>
              <a:t>                              </a:t>
            </a:r>
            <a:r>
              <a:rPr lang="en-US" dirty="0" err="1">
                <a:solidFill>
                  <a:srgbClr val="7030A0"/>
                </a:solidFill>
              </a:rPr>
              <a:t>সুরা</a:t>
            </a:r>
            <a:r>
              <a:rPr lang="en-US" dirty="0">
                <a:solidFill>
                  <a:srgbClr val="7030A0"/>
                </a:solidFill>
              </a:rPr>
              <a:t> যুমারঃ৭৪</a:t>
            </a:r>
          </a:p>
        </p:txBody>
      </p:sp>
      <p:sp>
        <p:nvSpPr>
          <p:cNvPr id="13" name="TextBox 12">
            <a:extLst>
              <a:ext uri="{FF2B5EF4-FFF2-40B4-BE49-F238E27FC236}">
                <a16:creationId xmlns:a16="http://schemas.microsoft.com/office/drawing/2014/main" id="{9402836E-6B9D-480A-9DD5-73801756E447}"/>
              </a:ext>
            </a:extLst>
          </p:cNvPr>
          <p:cNvSpPr txBox="1"/>
          <p:nvPr/>
        </p:nvSpPr>
        <p:spPr>
          <a:xfrm>
            <a:off x="1057275" y="3171519"/>
            <a:ext cx="4181382" cy="1323439"/>
          </a:xfrm>
          <a:prstGeom prst="rect">
            <a:avLst/>
          </a:prstGeom>
          <a:noFill/>
        </p:spPr>
        <p:txBody>
          <a:bodyPr wrap="square">
            <a:spAutoFit/>
          </a:bodyPr>
          <a:lstStyle/>
          <a:p>
            <a:endParaRPr lang="as-IN" sz="2000" dirty="0">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“এবং ঘোষণা দেয়া হবে, এটাই তোমাদের জান্নাত, তোমরা এর মালিক হয়েছ, তোমরা যে আমল করতে, তার বিনিময়ে।” [আরাফ ৪৩] </a:t>
            </a:r>
            <a:endParaRPr lang="en-US" sz="2000" dirty="0">
              <a:solidFill>
                <a:srgbClr val="00B050"/>
              </a:solidFill>
              <a:latin typeface="Bangla" panose="03000603000000000000" pitchFamily="66" charset="0"/>
              <a:cs typeface="Bangla" panose="03000603000000000000" pitchFamily="66" charset="0"/>
            </a:endParaRPr>
          </a:p>
        </p:txBody>
      </p:sp>
      <p:sp>
        <p:nvSpPr>
          <p:cNvPr id="15" name="TextBox 14">
            <a:extLst>
              <a:ext uri="{FF2B5EF4-FFF2-40B4-BE49-F238E27FC236}">
                <a16:creationId xmlns:a16="http://schemas.microsoft.com/office/drawing/2014/main" id="{3A5D43B0-C54A-4723-9B49-EE3683803935}"/>
              </a:ext>
            </a:extLst>
          </p:cNvPr>
          <p:cNvSpPr txBox="1"/>
          <p:nvPr/>
        </p:nvSpPr>
        <p:spPr>
          <a:xfrm>
            <a:off x="5943581" y="5101017"/>
            <a:ext cx="6134468" cy="707886"/>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“জান্নাতে তাদের প্রথম দলটি প্রবেশ করবে, পূর্ণিমার রাতের চাদের ন্যায়। অতঃপর তাদের দ্বিতীয় দলটি যাবে উজ্জল নক্ষত্রের ন্যায়।”[বুখারী-মুসলিম]</a:t>
            </a:r>
            <a:endParaRPr lang="en-US" sz="2000" dirty="0">
              <a:solidFill>
                <a:srgbClr val="0000FF"/>
              </a:solidFill>
              <a:latin typeface="Bangla" panose="03000603000000000000" pitchFamily="66" charset="0"/>
              <a:cs typeface="Bangla" panose="03000603000000000000" pitchFamily="66" charset="0"/>
            </a:endParaRPr>
          </a:p>
        </p:txBody>
      </p:sp>
      <p:sp>
        <p:nvSpPr>
          <p:cNvPr id="12" name="TextBox 11">
            <a:extLst>
              <a:ext uri="{FF2B5EF4-FFF2-40B4-BE49-F238E27FC236}">
                <a16:creationId xmlns:a16="http://schemas.microsoft.com/office/drawing/2014/main" id="{9185BBA5-891D-4747-AC0E-47606B6019B8}"/>
              </a:ext>
            </a:extLst>
          </p:cNvPr>
          <p:cNvSpPr txBox="1"/>
          <p:nvPr/>
        </p:nvSpPr>
        <p:spPr>
          <a:xfrm>
            <a:off x="5943619" y="5791569"/>
            <a:ext cx="6134430" cy="923330"/>
          </a:xfrm>
          <a:prstGeom prst="rect">
            <a:avLst/>
          </a:prstGeom>
          <a:noFill/>
        </p:spPr>
        <p:txBody>
          <a:bodyPr wrap="square">
            <a:spAutoFit/>
          </a:bodyPr>
          <a:lstStyle/>
          <a:p>
            <a:r>
              <a:rPr lang="as-IN" dirty="0">
                <a:solidFill>
                  <a:srgbClr val="FF00FF"/>
                </a:solidFill>
                <a:latin typeface="Bangla" panose="03000603000000000000" pitchFamily="66" charset="0"/>
                <a:cs typeface="Bangla" panose="03000603000000000000" pitchFamily="66" charset="0"/>
              </a:rPr>
              <a:t>জান্নাতবাসীরা জান্নাতে প্রবেশ করলে তাদের শরীরে কোন পশম থাকবে না। দাড়ি থাকবে না। ফর্সা শ্বেত বর্ণ হবে। কুঞ্চিত কেশ হবে। কাজল কাল চোখ হবে এবং সবার বয়স ৩৩ বছর হবে” [তিরমিযী: ২৫৪৫, মুসনাদে আহমাদ: ২/২৯৫]</a:t>
            </a:r>
            <a:endParaRPr lang="en-US" dirty="0">
              <a:solidFill>
                <a:srgbClr val="FF00FF"/>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56614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 up of pink flowers&#10;&#10;Description automatically generated">
            <a:extLst>
              <a:ext uri="{FF2B5EF4-FFF2-40B4-BE49-F238E27FC236}">
                <a16:creationId xmlns:a16="http://schemas.microsoft.com/office/drawing/2014/main" id="{3E1BF9C4-E3A6-42D3-AC51-2CC241AD8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0800"/>
            <a:ext cx="4276725" cy="457200"/>
          </a:xfrm>
          <a:prstGeom prst="rect">
            <a:avLst/>
          </a:prstGeom>
        </p:spPr>
      </p:pic>
      <p:pic>
        <p:nvPicPr>
          <p:cNvPr id="4" name="Picture 3">
            <a:extLst>
              <a:ext uri="{FF2B5EF4-FFF2-40B4-BE49-F238E27FC236}">
                <a16:creationId xmlns:a16="http://schemas.microsoft.com/office/drawing/2014/main" id="{5A2DD9C6-4173-414A-857A-FD05C4E71D55}"/>
              </a:ext>
            </a:extLst>
          </p:cNvPr>
          <p:cNvPicPr>
            <a:picLocks noChangeAspect="1"/>
          </p:cNvPicPr>
          <p:nvPr/>
        </p:nvPicPr>
        <p:blipFill>
          <a:blip r:embed="rId3"/>
          <a:stretch>
            <a:fillRect/>
          </a:stretch>
        </p:blipFill>
        <p:spPr>
          <a:xfrm>
            <a:off x="4276724" y="6400760"/>
            <a:ext cx="4279763" cy="457240"/>
          </a:xfrm>
          <a:prstGeom prst="rect">
            <a:avLst/>
          </a:prstGeom>
        </p:spPr>
      </p:pic>
      <p:pic>
        <p:nvPicPr>
          <p:cNvPr id="5" name="Picture 4">
            <a:extLst>
              <a:ext uri="{FF2B5EF4-FFF2-40B4-BE49-F238E27FC236}">
                <a16:creationId xmlns:a16="http://schemas.microsoft.com/office/drawing/2014/main" id="{2218AE82-D5C2-4330-A668-98FCB33996AE}"/>
              </a:ext>
            </a:extLst>
          </p:cNvPr>
          <p:cNvPicPr>
            <a:picLocks noChangeAspect="1"/>
          </p:cNvPicPr>
          <p:nvPr/>
        </p:nvPicPr>
        <p:blipFill>
          <a:blip r:embed="rId3"/>
          <a:stretch>
            <a:fillRect/>
          </a:stretch>
        </p:blipFill>
        <p:spPr>
          <a:xfrm>
            <a:off x="8553449" y="6400760"/>
            <a:ext cx="3638551" cy="457240"/>
          </a:xfrm>
          <a:prstGeom prst="rect">
            <a:avLst/>
          </a:prstGeom>
        </p:spPr>
      </p:pic>
      <p:pic>
        <p:nvPicPr>
          <p:cNvPr id="6" name="Picture 5">
            <a:extLst>
              <a:ext uri="{FF2B5EF4-FFF2-40B4-BE49-F238E27FC236}">
                <a16:creationId xmlns:a16="http://schemas.microsoft.com/office/drawing/2014/main" id="{43EC03EA-8AD0-4560-8C05-28F1FFFD60CF}"/>
              </a:ext>
            </a:extLst>
          </p:cNvPr>
          <p:cNvPicPr>
            <a:picLocks noChangeAspect="1"/>
          </p:cNvPicPr>
          <p:nvPr/>
        </p:nvPicPr>
        <p:blipFill>
          <a:blip r:embed="rId3"/>
          <a:stretch>
            <a:fillRect/>
          </a:stretch>
        </p:blipFill>
        <p:spPr>
          <a:xfrm rot="16200000">
            <a:off x="-1911262" y="4032259"/>
            <a:ext cx="4279763" cy="457240"/>
          </a:xfrm>
          <a:prstGeom prst="rect">
            <a:avLst/>
          </a:prstGeom>
        </p:spPr>
      </p:pic>
      <p:pic>
        <p:nvPicPr>
          <p:cNvPr id="7" name="Picture 6">
            <a:extLst>
              <a:ext uri="{FF2B5EF4-FFF2-40B4-BE49-F238E27FC236}">
                <a16:creationId xmlns:a16="http://schemas.microsoft.com/office/drawing/2014/main" id="{C5490E48-E65D-428B-AF1D-07ABBEE04DFC}"/>
              </a:ext>
            </a:extLst>
          </p:cNvPr>
          <p:cNvPicPr>
            <a:picLocks noChangeAspect="1"/>
          </p:cNvPicPr>
          <p:nvPr/>
        </p:nvPicPr>
        <p:blipFill>
          <a:blip r:embed="rId3"/>
          <a:stretch>
            <a:fillRect/>
          </a:stretch>
        </p:blipFill>
        <p:spPr>
          <a:xfrm rot="16200000">
            <a:off x="-831870" y="831869"/>
            <a:ext cx="2120977" cy="457240"/>
          </a:xfrm>
          <a:prstGeom prst="rect">
            <a:avLst/>
          </a:prstGeom>
        </p:spPr>
      </p:pic>
      <p:sp>
        <p:nvSpPr>
          <p:cNvPr id="8" name="TextBox 7">
            <a:extLst>
              <a:ext uri="{FF2B5EF4-FFF2-40B4-BE49-F238E27FC236}">
                <a16:creationId xmlns:a16="http://schemas.microsoft.com/office/drawing/2014/main" id="{74656AD0-3160-470F-9352-3E962F192BBE}"/>
              </a:ext>
            </a:extLst>
          </p:cNvPr>
          <p:cNvSpPr txBox="1"/>
          <p:nvPr/>
        </p:nvSpPr>
        <p:spPr>
          <a:xfrm>
            <a:off x="6908799" y="1310028"/>
            <a:ext cx="4994031" cy="2246769"/>
          </a:xfrm>
          <a:prstGeom prst="rect">
            <a:avLst/>
          </a:prstGeom>
          <a:noFill/>
        </p:spPr>
        <p:txBody>
          <a:bodyPr wrap="square">
            <a:spAutoFit/>
          </a:bodyPr>
          <a:lstStyle/>
          <a:p>
            <a:r>
              <a:rPr lang="as-IN" sz="2000" dirty="0">
                <a:solidFill>
                  <a:srgbClr val="0070C0"/>
                </a:solidFill>
                <a:latin typeface="Bangla" panose="03000603000000000000" pitchFamily="66" charset="0"/>
                <a:cs typeface="Bangla" panose="03000603000000000000" pitchFamily="66" charset="0"/>
              </a:rPr>
              <a:t>রাসূল সাল্লাল্লাহু আলাইহি ওয়াসাল্লাম বলেন : “জান্নাতিরা জান্নাতে প্রবেশ করবে তাদের পিতা আদম আলাইহিস সালাম এর আকৃতিতে। তাদের প্রত্যেকের উচ্চতা হবে ষাট হাত।”[বুখারী-মুসলিম] </a:t>
            </a:r>
            <a:endParaRPr lang="en-US" sz="2000" dirty="0">
              <a:solidFill>
                <a:srgbClr val="0070C0"/>
              </a:solidFill>
              <a:latin typeface="Bangla" panose="03000603000000000000" pitchFamily="66" charset="0"/>
              <a:cs typeface="Bangla" panose="03000603000000000000" pitchFamily="66" charset="0"/>
            </a:endParaRPr>
          </a:p>
          <a:p>
            <a:r>
              <a:rPr lang="as-IN" sz="2000" dirty="0">
                <a:solidFill>
                  <a:srgbClr val="0070C0"/>
                </a:solidFill>
                <a:latin typeface="Bangla" panose="03000603000000000000" pitchFamily="66" charset="0"/>
                <a:cs typeface="Bangla" panose="03000603000000000000" pitchFamily="66" charset="0"/>
              </a:rPr>
              <a:t>রাসূল সাল্লাল্লাহু আলাইহি ওয়াসাল্লাম বলেন : “তাদের মাঝে পরস্পর কোন বিদ্বেষ থাকবে না,তাদের সবার অন্তর একটি অন্তরের ন্যায় থাকবে।” [বুখারী] </a:t>
            </a:r>
            <a:endParaRPr lang="en-US" sz="2000" dirty="0">
              <a:solidFill>
                <a:srgbClr val="0070C0"/>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B379859F-531C-417A-A4D4-206E0795D8C2}"/>
              </a:ext>
            </a:extLst>
          </p:cNvPr>
          <p:cNvSpPr txBox="1"/>
          <p:nvPr/>
        </p:nvSpPr>
        <p:spPr>
          <a:xfrm>
            <a:off x="630315" y="2325923"/>
            <a:ext cx="5086904" cy="707886"/>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“তাদের অন্তরে যে ব্যধি রয়েছে, আমি তা দূর করে দিব, তারা মুখোমুখি চেয়ারে উপবিষ্ট, সকলে ভাই-ভাই।”[হিজর ৪৭]</a:t>
            </a:r>
          </a:p>
        </p:txBody>
      </p:sp>
      <p:sp>
        <p:nvSpPr>
          <p:cNvPr id="12" name="TextBox 11">
            <a:extLst>
              <a:ext uri="{FF2B5EF4-FFF2-40B4-BE49-F238E27FC236}">
                <a16:creationId xmlns:a16="http://schemas.microsoft.com/office/drawing/2014/main" id="{2896F961-98D9-40C2-AB52-466ED6C7B9BD}"/>
              </a:ext>
            </a:extLst>
          </p:cNvPr>
          <p:cNvSpPr txBox="1"/>
          <p:nvPr/>
        </p:nvSpPr>
        <p:spPr>
          <a:xfrm>
            <a:off x="7174523" y="3771249"/>
            <a:ext cx="4579816" cy="1908215"/>
          </a:xfrm>
          <a:prstGeom prst="rect">
            <a:avLst/>
          </a:prstGeom>
          <a:noFill/>
        </p:spPr>
        <p:txBody>
          <a:bodyPr wrap="square">
            <a:spAutoFit/>
          </a:bodyPr>
          <a:lstStyle/>
          <a:p>
            <a:r>
              <a:rPr lang="as-IN" sz="2000" dirty="0">
                <a:solidFill>
                  <a:srgbClr val="7030A0"/>
                </a:solidFill>
                <a:latin typeface="Bangla" panose="03000603000000000000" pitchFamily="66" charset="0"/>
                <a:cs typeface="Bangla" panose="03000603000000000000" pitchFamily="66" charset="0"/>
              </a:rPr>
              <a:t>একজন ঘোষণাকারী তাদের আহ্বান করে বলবে : “তোমরা এখানে চিরঞ্জিব কখনো মু</a:t>
            </a:r>
            <a:r>
              <a:rPr lang="en-US" sz="2000" dirty="0" err="1">
                <a:solidFill>
                  <a:srgbClr val="7030A0"/>
                </a:solidFill>
                <a:latin typeface="Bangla" panose="03000603000000000000" pitchFamily="66" charset="0"/>
                <a:cs typeface="Bangla" panose="03000603000000000000" pitchFamily="66" charset="0"/>
              </a:rPr>
              <a:t>ত্যু</a:t>
            </a:r>
            <a:r>
              <a:rPr lang="as-IN" sz="2000" dirty="0">
                <a:solidFill>
                  <a:srgbClr val="7030A0"/>
                </a:solidFill>
                <a:latin typeface="Bangla" panose="03000603000000000000" pitchFamily="66" charset="0"/>
                <a:cs typeface="Bangla" panose="03000603000000000000" pitchFamily="66" charset="0"/>
              </a:rPr>
              <a:t> বরণ করবে না। তোমরা এখানে চির সুস্থ, কখনো অসুস্থ হবে না। তোমরা এখানে চির যুবক, কখনো বৃদ্ধ হবে না। তোমরা এখানে আনন্দ-ফূর্তি কর, কখনো দুঃখিত হবে না।”[মুসলিম]</a:t>
            </a:r>
          </a:p>
          <a:p>
            <a:endParaRPr lang="as-IN" dirty="0">
              <a:solidFill>
                <a:srgbClr val="7030A0"/>
              </a:solidFill>
            </a:endParaRPr>
          </a:p>
        </p:txBody>
      </p:sp>
      <p:sp>
        <p:nvSpPr>
          <p:cNvPr id="14" name="TextBox 13">
            <a:extLst>
              <a:ext uri="{FF2B5EF4-FFF2-40B4-BE49-F238E27FC236}">
                <a16:creationId xmlns:a16="http://schemas.microsoft.com/office/drawing/2014/main" id="{681F448A-6A09-40D7-9292-72BF5DF1D201}"/>
              </a:ext>
            </a:extLst>
          </p:cNvPr>
          <p:cNvSpPr txBox="1"/>
          <p:nvPr/>
        </p:nvSpPr>
        <p:spPr>
          <a:xfrm>
            <a:off x="699117" y="3448085"/>
            <a:ext cx="6121152" cy="2554545"/>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জান্নাত ও জাহান্নাম পরস্পর বিতর্ক করবে। জাহান্নাম বলবে, আমাকে প্রতাপশালী, শক্তিধর, স্বৈরাচারদের দেওয়া হয়েছে। আর জান্নাত বলবে, আমার যে কী হলো? শুধু আমার এখানে দুর্বল আর সমাজের পতিত মানুষগুলো আসছে। তখন আল্লাহ জান্নাতকে বলবেন: তুমি হলে আমার রহমত ও করুনা। আমার বান্দাদের মধ্যে যাকে ইচ্ছা আমার রহমত দ্বারা অনুগ্রহ করি। আর তিনি জাহান্নাম-কে বলবেন: আর তুমি হলে আমার আযাব। বান্দাদের মধ্যে যাকে ইচ্ছা আমি আমার আযাব দিয়ে শাস্তি দিয়ে থাকি। সহীহ বুখারীঃ ৪৮৫০, সহীহ মুসলিমঃ ২৮৪৬।</a:t>
            </a:r>
            <a:endParaRPr lang="en-US" sz="2000" dirty="0">
              <a:solidFill>
                <a:srgbClr val="00B050"/>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601632E7-E33E-430C-A40D-F27E0547690A}"/>
              </a:ext>
            </a:extLst>
          </p:cNvPr>
          <p:cNvSpPr txBox="1"/>
          <p:nvPr/>
        </p:nvSpPr>
        <p:spPr>
          <a:xfrm>
            <a:off x="791357" y="1133900"/>
            <a:ext cx="4925862" cy="984885"/>
          </a:xfrm>
          <a:prstGeom prst="rect">
            <a:avLst/>
          </a:prstGeom>
          <a:noFill/>
        </p:spPr>
        <p:txBody>
          <a:bodyPr wrap="square">
            <a:spAutoFit/>
          </a:bodyPr>
          <a:lstStyle/>
          <a:p>
            <a:r>
              <a:rPr lang="as-IN" sz="2000" dirty="0">
                <a:solidFill>
                  <a:srgbClr val="7030A0"/>
                </a:solidFill>
                <a:latin typeface="Bangla" panose="03000603000000000000" pitchFamily="66" charset="0"/>
                <a:cs typeface="Bangla" panose="03000603000000000000" pitchFamily="66" charset="0"/>
              </a:rPr>
              <a:t>সেখানে তারা বেহুদা ও অশ্লীল কথাবার্তা শুনতে পাবে না। যে কথাবার্তা হবে তা ঠিকঠাক ও যথাযথ (সম্প্রীতি পূর্ণ) হবে।’ </a:t>
            </a:r>
            <a:endParaRPr lang="en-US" sz="2000" dirty="0">
              <a:solidFill>
                <a:srgbClr val="7030A0"/>
              </a:solidFill>
              <a:latin typeface="Bangla" panose="03000603000000000000" pitchFamily="66" charset="0"/>
              <a:cs typeface="Bangla" panose="03000603000000000000" pitchFamily="66" charset="0"/>
            </a:endParaRPr>
          </a:p>
          <a:p>
            <a:r>
              <a:rPr lang="en-US" dirty="0">
                <a:solidFill>
                  <a:srgbClr val="7030A0"/>
                </a:solidFill>
                <a:latin typeface="Bangla" panose="03000603000000000000" pitchFamily="66" charset="0"/>
                <a:cs typeface="Bangla" panose="03000603000000000000" pitchFamily="66" charset="0"/>
              </a:rPr>
              <a:t>                                  </a:t>
            </a:r>
            <a:r>
              <a:rPr lang="as-IN" dirty="0">
                <a:solidFill>
                  <a:srgbClr val="7030A0"/>
                </a:solidFill>
                <a:latin typeface="Bangla" panose="03000603000000000000" pitchFamily="66" charset="0"/>
                <a:cs typeface="Bangla" panose="03000603000000000000" pitchFamily="66" charset="0"/>
              </a:rPr>
              <a:t>(সূরা ওয়াকি‘আহ্‌: ২৫-২৬)</a:t>
            </a:r>
            <a:endParaRPr lang="en-US" dirty="0">
              <a:solidFill>
                <a:srgbClr val="7030A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93055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 up of pink flowers&#10;&#10;Description automatically generated">
            <a:extLst>
              <a:ext uri="{FF2B5EF4-FFF2-40B4-BE49-F238E27FC236}">
                <a16:creationId xmlns:a16="http://schemas.microsoft.com/office/drawing/2014/main" id="{3E1BF9C4-E3A6-42D3-AC51-2CC241AD8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0800"/>
            <a:ext cx="4276725" cy="457200"/>
          </a:xfrm>
          <a:prstGeom prst="rect">
            <a:avLst/>
          </a:prstGeom>
        </p:spPr>
      </p:pic>
      <p:pic>
        <p:nvPicPr>
          <p:cNvPr id="4" name="Picture 3">
            <a:extLst>
              <a:ext uri="{FF2B5EF4-FFF2-40B4-BE49-F238E27FC236}">
                <a16:creationId xmlns:a16="http://schemas.microsoft.com/office/drawing/2014/main" id="{5A2DD9C6-4173-414A-857A-FD05C4E71D55}"/>
              </a:ext>
            </a:extLst>
          </p:cNvPr>
          <p:cNvPicPr>
            <a:picLocks noChangeAspect="1"/>
          </p:cNvPicPr>
          <p:nvPr/>
        </p:nvPicPr>
        <p:blipFill>
          <a:blip r:embed="rId3"/>
          <a:stretch>
            <a:fillRect/>
          </a:stretch>
        </p:blipFill>
        <p:spPr>
          <a:xfrm>
            <a:off x="4276724" y="6400760"/>
            <a:ext cx="4279763" cy="457240"/>
          </a:xfrm>
          <a:prstGeom prst="rect">
            <a:avLst/>
          </a:prstGeom>
        </p:spPr>
      </p:pic>
      <p:pic>
        <p:nvPicPr>
          <p:cNvPr id="5" name="Picture 4">
            <a:extLst>
              <a:ext uri="{FF2B5EF4-FFF2-40B4-BE49-F238E27FC236}">
                <a16:creationId xmlns:a16="http://schemas.microsoft.com/office/drawing/2014/main" id="{2218AE82-D5C2-4330-A668-98FCB33996AE}"/>
              </a:ext>
            </a:extLst>
          </p:cNvPr>
          <p:cNvPicPr>
            <a:picLocks noChangeAspect="1"/>
          </p:cNvPicPr>
          <p:nvPr/>
        </p:nvPicPr>
        <p:blipFill>
          <a:blip r:embed="rId3"/>
          <a:stretch>
            <a:fillRect/>
          </a:stretch>
        </p:blipFill>
        <p:spPr>
          <a:xfrm>
            <a:off x="8553449" y="6400760"/>
            <a:ext cx="3638551" cy="457240"/>
          </a:xfrm>
          <a:prstGeom prst="rect">
            <a:avLst/>
          </a:prstGeom>
        </p:spPr>
      </p:pic>
      <p:pic>
        <p:nvPicPr>
          <p:cNvPr id="6" name="Picture 5">
            <a:extLst>
              <a:ext uri="{FF2B5EF4-FFF2-40B4-BE49-F238E27FC236}">
                <a16:creationId xmlns:a16="http://schemas.microsoft.com/office/drawing/2014/main" id="{43EC03EA-8AD0-4560-8C05-28F1FFFD60CF}"/>
              </a:ext>
            </a:extLst>
          </p:cNvPr>
          <p:cNvPicPr>
            <a:picLocks noChangeAspect="1"/>
          </p:cNvPicPr>
          <p:nvPr/>
        </p:nvPicPr>
        <p:blipFill>
          <a:blip r:embed="rId3"/>
          <a:stretch>
            <a:fillRect/>
          </a:stretch>
        </p:blipFill>
        <p:spPr>
          <a:xfrm rot="16200000">
            <a:off x="-1911262" y="4032259"/>
            <a:ext cx="4279763" cy="457240"/>
          </a:xfrm>
          <a:prstGeom prst="rect">
            <a:avLst/>
          </a:prstGeom>
        </p:spPr>
      </p:pic>
      <p:pic>
        <p:nvPicPr>
          <p:cNvPr id="7" name="Picture 6">
            <a:extLst>
              <a:ext uri="{FF2B5EF4-FFF2-40B4-BE49-F238E27FC236}">
                <a16:creationId xmlns:a16="http://schemas.microsoft.com/office/drawing/2014/main" id="{C5490E48-E65D-428B-AF1D-07ABBEE04DFC}"/>
              </a:ext>
            </a:extLst>
          </p:cNvPr>
          <p:cNvPicPr>
            <a:picLocks noChangeAspect="1"/>
          </p:cNvPicPr>
          <p:nvPr/>
        </p:nvPicPr>
        <p:blipFill>
          <a:blip r:embed="rId3"/>
          <a:stretch>
            <a:fillRect/>
          </a:stretch>
        </p:blipFill>
        <p:spPr>
          <a:xfrm rot="16200000">
            <a:off x="-831870" y="831869"/>
            <a:ext cx="2120977" cy="457240"/>
          </a:xfrm>
          <a:prstGeom prst="rect">
            <a:avLst/>
          </a:prstGeom>
        </p:spPr>
      </p:pic>
      <p:sp>
        <p:nvSpPr>
          <p:cNvPr id="8" name="TextBox 7">
            <a:extLst>
              <a:ext uri="{FF2B5EF4-FFF2-40B4-BE49-F238E27FC236}">
                <a16:creationId xmlns:a16="http://schemas.microsoft.com/office/drawing/2014/main" id="{DABCAE9C-93C9-4FC5-B32C-AE800C49C70B}"/>
              </a:ext>
            </a:extLst>
          </p:cNvPr>
          <p:cNvSpPr txBox="1"/>
          <p:nvPr/>
        </p:nvSpPr>
        <p:spPr>
          <a:xfrm>
            <a:off x="536158" y="0"/>
            <a:ext cx="6094519" cy="3170099"/>
          </a:xfrm>
          <a:prstGeom prst="rect">
            <a:avLst/>
          </a:prstGeom>
          <a:noFill/>
        </p:spPr>
        <p:txBody>
          <a:bodyPr wrap="square">
            <a:spAutoFit/>
          </a:bodyPr>
          <a:lstStyle/>
          <a:p>
            <a:r>
              <a:rPr lang="as-IN" sz="2000" b="1" dirty="0">
                <a:solidFill>
                  <a:srgbClr val="470521"/>
                </a:solidFill>
                <a:latin typeface="Bangla" panose="03000603000000000000" pitchFamily="66" charset="0"/>
                <a:cs typeface="Bangla" panose="03000603000000000000" pitchFamily="66" charset="0"/>
              </a:rPr>
              <a:t>গরিব মুমিনরা ধনীদের আগেই জান্নাতে যাবে</a:t>
            </a:r>
          </a:p>
          <a:p>
            <a:r>
              <a:rPr lang="as-IN" sz="2000" dirty="0">
                <a:solidFill>
                  <a:schemeClr val="accent4">
                    <a:lumMod val="75000"/>
                  </a:schemeClr>
                </a:solidFill>
                <a:latin typeface="Bangla" panose="03000603000000000000" pitchFamily="66" charset="0"/>
                <a:cs typeface="Bangla" panose="03000603000000000000" pitchFamily="66" charset="0"/>
              </a:rPr>
              <a:t>আবু হুরায়রা রা. হতে বর্ণিত, রাসূল সাল্লাল্লাহু আলাইহি ওয়া সাল্লাম বলেছেন:</a:t>
            </a:r>
          </a:p>
          <a:p>
            <a:r>
              <a:rPr lang="as-IN" sz="2000" dirty="0">
                <a:solidFill>
                  <a:schemeClr val="accent4">
                    <a:lumMod val="75000"/>
                  </a:schemeClr>
                </a:solidFill>
                <a:latin typeface="Bangla" panose="03000603000000000000" pitchFamily="66" charset="0"/>
                <a:cs typeface="Bangla" panose="03000603000000000000" pitchFamily="66" charset="0"/>
              </a:rPr>
              <a:t>- </a:t>
            </a:r>
            <a:r>
              <a:rPr lang="ar-AE" sz="2000" dirty="0">
                <a:solidFill>
                  <a:schemeClr val="accent4">
                    <a:lumMod val="75000"/>
                  </a:schemeClr>
                </a:solidFill>
                <a:latin typeface="Bangla" panose="03000603000000000000" pitchFamily="66" charset="0"/>
              </a:rPr>
              <a:t>يدخلُ فقراءُ المؤمنينَ الجنَّةَ قبلَ الأغنياءِ بنصفِ يومٍ ، خمسِمائةِ عامٍ.</a:t>
            </a:r>
          </a:p>
          <a:p>
            <a:r>
              <a:rPr lang="ar-AE" sz="2000" dirty="0">
                <a:solidFill>
                  <a:schemeClr val="accent4">
                    <a:lumMod val="75000"/>
                  </a:schemeClr>
                </a:solidFill>
                <a:latin typeface="Bangla" panose="03000603000000000000" pitchFamily="66" charset="0"/>
              </a:rPr>
              <a:t>“</a:t>
            </a:r>
            <a:r>
              <a:rPr lang="as-IN" sz="2000" dirty="0">
                <a:solidFill>
                  <a:schemeClr val="accent4">
                    <a:lumMod val="75000"/>
                  </a:schemeClr>
                </a:solidFill>
                <a:latin typeface="Bangla" panose="03000603000000000000" pitchFamily="66" charset="0"/>
                <a:cs typeface="Bangla" panose="03000603000000000000" pitchFamily="66" charset="0"/>
              </a:rPr>
              <a:t>গরিব মুমিনরা ধনীদের অর্ধ দিবস তথা ৫০০ বছর পূর্বে জান্নাতে প্রবেশ করবে।  (সহীহ ইবনে মাজাহ, হা/৩৩৪৩, সহীহ-আলবানী রহ.)</a:t>
            </a:r>
          </a:p>
          <a:p>
            <a:r>
              <a:rPr lang="as-IN" sz="2000" dirty="0">
                <a:solidFill>
                  <a:srgbClr val="0070C0"/>
                </a:solidFill>
                <a:latin typeface="Bangla" panose="03000603000000000000" pitchFamily="66" charset="0"/>
                <a:cs typeface="Bangla" panose="03000603000000000000" pitchFamily="66" charset="0"/>
              </a:rPr>
              <a:t> রাসূল </a:t>
            </a:r>
            <a:r>
              <a:rPr lang="ar-AE" sz="2000" dirty="0">
                <a:solidFill>
                  <a:srgbClr val="0070C0"/>
                </a:solidFill>
                <a:latin typeface="Bangla" panose="03000603000000000000" pitchFamily="66" charset="0"/>
              </a:rPr>
              <a:t>ﷺ</a:t>
            </a:r>
            <a:r>
              <a:rPr lang="en-US" sz="2000" dirty="0">
                <a:solidFill>
                  <a:srgbClr val="0070C0"/>
                </a:solidFill>
                <a:latin typeface="Bangla" panose="03000603000000000000" pitchFamily="66" charset="0"/>
              </a:rPr>
              <a:t> </a:t>
            </a:r>
            <a:r>
              <a:rPr lang="as-IN" sz="2000" dirty="0">
                <a:solidFill>
                  <a:srgbClr val="0070C0"/>
                </a:solidFill>
                <a:latin typeface="Bangla" panose="03000603000000000000" pitchFamily="66" charset="0"/>
                <a:cs typeface="Bangla" panose="03000603000000000000" pitchFamily="66" charset="0"/>
              </a:rPr>
              <a:t>বলেছেনঃ মুহাজিরদের দরিদ্রশ্রেনীর লোকেরা ধনশালীদের চেয়ে চল্লিশ বছর পূর্বে কিয়ামতের দিন জান্নাতে প্রবেশ করবে। (মুসলিম</a:t>
            </a:r>
            <a:r>
              <a:rPr lang="en-US" sz="2000" dirty="0">
                <a:solidFill>
                  <a:srgbClr val="0070C0"/>
                </a:solidFill>
                <a:latin typeface="Bangla" panose="03000603000000000000" pitchFamily="66" charset="0"/>
                <a:cs typeface="Bangla" panose="03000603000000000000" pitchFamily="66" charset="0"/>
              </a:rPr>
              <a:t>ঃ</a:t>
            </a:r>
            <a:r>
              <a:rPr lang="as-IN" sz="2000" dirty="0">
                <a:solidFill>
                  <a:srgbClr val="0070C0"/>
                </a:solidFill>
                <a:latin typeface="Bangla" panose="03000603000000000000" pitchFamily="66" charset="0"/>
                <a:cs typeface="Bangla" panose="03000603000000000000" pitchFamily="66" charset="0"/>
              </a:rPr>
              <a:t> ২৯৭৯)</a:t>
            </a:r>
            <a:r>
              <a:rPr lang="as-IN" sz="2000" dirty="0">
                <a:solidFill>
                  <a:schemeClr val="accent4">
                    <a:lumMod val="75000"/>
                  </a:schemeClr>
                </a:solidFill>
                <a:latin typeface="Bangla" panose="03000603000000000000" pitchFamily="66" charset="0"/>
                <a:cs typeface="Bangla" panose="03000603000000000000" pitchFamily="66" charset="0"/>
              </a:rPr>
              <a:t> </a:t>
            </a:r>
            <a:endParaRPr lang="en-US" sz="2000" dirty="0">
              <a:solidFill>
                <a:schemeClr val="accent4">
                  <a:lumMod val="75000"/>
                </a:schemeClr>
              </a:solidFill>
              <a:latin typeface="Bangla" panose="03000603000000000000" pitchFamily="66" charset="0"/>
              <a:cs typeface="Bangla" panose="03000603000000000000" pitchFamily="66" charset="0"/>
            </a:endParaRPr>
          </a:p>
          <a:p>
            <a:r>
              <a:rPr lang="as-IN" sz="2000" dirty="0">
                <a:solidFill>
                  <a:schemeClr val="accent4">
                    <a:lumMod val="75000"/>
                  </a:schemeClr>
                </a:solidFill>
                <a:latin typeface="Bangla" panose="03000603000000000000" pitchFamily="66" charset="0"/>
                <a:cs typeface="Bangla" panose="03000603000000000000" pitchFamily="66" charset="0"/>
              </a:rPr>
              <a:t>গরীব মুমিনরা ধনীদের পাঁচশত বছর পূর্বে জান্নাতে প্রবেশ করবে। তিরমিযী</a:t>
            </a:r>
            <a:r>
              <a:rPr lang="en-US" sz="2000" dirty="0">
                <a:solidFill>
                  <a:schemeClr val="accent4">
                    <a:lumMod val="75000"/>
                  </a:schemeClr>
                </a:solidFill>
                <a:latin typeface="Bangla" panose="03000603000000000000" pitchFamily="66" charset="0"/>
                <a:cs typeface="Bangla" panose="03000603000000000000" pitchFamily="66" charset="0"/>
              </a:rPr>
              <a:t>ঃ</a:t>
            </a:r>
            <a:r>
              <a:rPr lang="as-IN" sz="2000" dirty="0">
                <a:solidFill>
                  <a:schemeClr val="accent4">
                    <a:lumMod val="75000"/>
                  </a:schemeClr>
                </a:solidFill>
                <a:latin typeface="Bangla" panose="03000603000000000000" pitchFamily="66" charset="0"/>
                <a:cs typeface="Bangla" panose="03000603000000000000" pitchFamily="66" charset="0"/>
              </a:rPr>
              <a:t> ২৩৫১ </a:t>
            </a:r>
          </a:p>
        </p:txBody>
      </p:sp>
      <p:sp>
        <p:nvSpPr>
          <p:cNvPr id="10" name="TextBox 9">
            <a:extLst>
              <a:ext uri="{FF2B5EF4-FFF2-40B4-BE49-F238E27FC236}">
                <a16:creationId xmlns:a16="http://schemas.microsoft.com/office/drawing/2014/main" id="{3D22B80F-65B8-4E69-B36C-0235E193528F}"/>
              </a:ext>
            </a:extLst>
          </p:cNvPr>
          <p:cNvSpPr txBox="1"/>
          <p:nvPr/>
        </p:nvSpPr>
        <p:spPr>
          <a:xfrm>
            <a:off x="536159" y="3258253"/>
            <a:ext cx="6094520" cy="3142527"/>
          </a:xfrm>
          <a:prstGeom prst="rect">
            <a:avLst/>
          </a:prstGeom>
          <a:noFill/>
        </p:spPr>
        <p:txBody>
          <a:bodyPr wrap="square">
            <a:spAutoFit/>
          </a:bodyPr>
          <a:lstStyle/>
          <a:p>
            <a:pPr marL="0" marR="0">
              <a:lnSpc>
                <a:spcPct val="107000"/>
              </a:lnSpc>
              <a:spcBef>
                <a:spcPts val="0"/>
              </a:spcBef>
              <a:spcAft>
                <a:spcPts val="800"/>
              </a:spcAft>
            </a:pPr>
            <a:r>
              <a:rPr lang="en-US" sz="2000" b="1" dirty="0" err="1">
                <a:solidFill>
                  <a:srgbClr val="470521"/>
                </a:solidFill>
                <a:effectLst/>
                <a:latin typeface="Bangla" panose="03000603000000000000" pitchFamily="66" charset="0"/>
                <a:ea typeface="Calibri" panose="020F0502020204030204" pitchFamily="34" charset="0"/>
                <a:cs typeface="Bangla" panose="03000603000000000000" pitchFamily="66" charset="0"/>
              </a:rPr>
              <a:t>গোনাহগার</a:t>
            </a:r>
            <a:r>
              <a:rPr lang="en-US" sz="2000" b="1" dirty="0">
                <a:solidFill>
                  <a:srgbClr val="470521"/>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470521"/>
                </a:solidFill>
                <a:effectLst/>
                <a:latin typeface="Bangla" panose="03000603000000000000" pitchFamily="66" charset="0"/>
                <a:ea typeface="Calibri" panose="020F0502020204030204" pitchFamily="34" charset="0"/>
                <a:cs typeface="Bangla" panose="03000603000000000000" pitchFamily="66" charset="0"/>
              </a:rPr>
              <a:t>মু’মিনদের</a:t>
            </a:r>
            <a:r>
              <a:rPr lang="en-US" sz="2000" b="1" dirty="0">
                <a:solidFill>
                  <a:srgbClr val="470521"/>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470521"/>
                </a:solidFill>
                <a:effectLst/>
                <a:latin typeface="Bangla" panose="03000603000000000000" pitchFamily="66" charset="0"/>
                <a:ea typeface="Calibri" panose="020F0502020204030204" pitchFamily="34" charset="0"/>
                <a:cs typeface="Bangla" panose="03000603000000000000" pitchFamily="66" charset="0"/>
              </a:rPr>
              <a:t>জান্নাত-প্রবেশ</a:t>
            </a:r>
            <a:endParaRPr lang="en-US" sz="2000" b="1" dirty="0">
              <a:solidFill>
                <a:srgbClr val="470521"/>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গোনাহগার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মু’মিনরা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তওবা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করেই</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যাবে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বঞ্চিত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ইচ্ছায়</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নির্ধারিত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সময়</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নির্দিষ্ট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শাস্তি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ভোগ</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তাদেরকে</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সরাসরি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দেওয়া</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অথবা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পুলসিরাত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হওয়ার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সময়</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পিছল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পতিত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সুপারিশের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ফলে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মহান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দয়ায়</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আবার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শাস্তির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মেয়াদ</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মুক্তি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পেয়ে</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তওহীদের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ফযীলতে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স্থান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লাভ</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ছাপ</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যাবে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পরিচিত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বুখারী</a:t>
            </a:r>
            <a:r>
              <a:rPr lang="en-US" sz="2000" dirty="0">
                <a:solidFill>
                  <a:srgbClr val="0000FF"/>
                </a:solidFill>
                <a:effectLst/>
                <a:latin typeface="Bangla" panose="03000603000000000000" pitchFamily="66" charset="0"/>
                <a:ea typeface="Calibri" panose="020F0502020204030204" pitchFamily="34" charset="0"/>
                <a:cs typeface="Times New Roman" panose="02020603050405020304" pitchFamily="18" charset="0"/>
              </a:rPr>
              <a:t>)</a:t>
            </a:r>
            <a:endParaRPr lang="en-US" sz="1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7D91E92-E0FD-4792-BC79-C767D71BAA89}"/>
              </a:ext>
            </a:extLst>
          </p:cNvPr>
          <p:cNvSpPr txBox="1"/>
          <p:nvPr/>
        </p:nvSpPr>
        <p:spPr>
          <a:xfrm>
            <a:off x="6630677" y="74264"/>
            <a:ext cx="5496220" cy="6217087"/>
          </a:xfrm>
          <a:prstGeom prst="rect">
            <a:avLst/>
          </a:prstGeom>
          <a:noFill/>
        </p:spPr>
        <p:txBody>
          <a:bodyPr wrap="square">
            <a:spAutoFit/>
          </a:bodyPr>
          <a:lstStyle/>
          <a:p>
            <a:r>
              <a:rPr lang="as-IN" sz="2000" b="1" dirty="0">
                <a:solidFill>
                  <a:srgbClr val="470521"/>
                </a:solidFill>
                <a:latin typeface="Bangla" panose="03000603000000000000" pitchFamily="66" charset="0"/>
                <a:cs typeface="Bangla" panose="03000603000000000000" pitchFamily="66" charset="0"/>
              </a:rPr>
              <a:t>কিয়ামতের পুর্বে যারা জান্নাতে প্রবেশ করেছেন</a:t>
            </a:r>
          </a:p>
          <a:p>
            <a:r>
              <a:rPr lang="as-IN" dirty="0">
                <a:solidFill>
                  <a:srgbClr val="00B050"/>
                </a:solidFill>
                <a:latin typeface="Bangla" panose="03000603000000000000" pitchFamily="66" charset="0"/>
                <a:cs typeface="Bangla" panose="03000603000000000000" pitchFamily="66" charset="0"/>
              </a:rPr>
              <a:t>আমাদের নবী (</a:t>
            </a:r>
            <a:r>
              <a:rPr lang="ar-AE" dirty="0">
                <a:solidFill>
                  <a:srgbClr val="00B050"/>
                </a:solidFill>
                <a:latin typeface="Bangla" panose="03000603000000000000" pitchFamily="66" charset="0"/>
              </a:rPr>
              <a:t>ﷺ) </a:t>
            </a:r>
            <a:r>
              <a:rPr lang="as-IN" dirty="0">
                <a:solidFill>
                  <a:srgbClr val="00B050"/>
                </a:solidFill>
                <a:latin typeface="Bangla" panose="03000603000000000000" pitchFamily="66" charset="0"/>
                <a:cs typeface="Bangla" panose="03000603000000000000" pitchFamily="66" charset="0"/>
              </a:rPr>
              <a:t>মিরাজের রাত্রে জান্নাত দর্শন করেছেন। এ ছাড়া শহীদগণ কিয়ামত হওয়ার পূর্বেই জান্নাতে বসবাস করেন। মাসরুক হতে বর্ণিত, তিনি বলেন, আমরা আব্দুল্লাহ বিন মাসউদ (রাঃ)-কে (</a:t>
            </a:r>
            <a:r>
              <a:rPr lang="ar-AE" dirty="0">
                <a:solidFill>
                  <a:srgbClr val="00B050"/>
                </a:solidFill>
                <a:latin typeface="Bangla" panose="03000603000000000000" pitchFamily="66" charset="0"/>
              </a:rPr>
              <a:t>وَلَا تَحْسَبَنَّ الَّذِينَ قُتِلُوا فِي سَبِيلِ اللَّهِ أَمْوَاتًا ۚ بَلْ أَحْيَاءٌ عِندَ رَبِّهِمْ يُرْزَقُونَ) (</a:t>
            </a:r>
            <a:r>
              <a:rPr lang="as-IN" dirty="0">
                <a:solidFill>
                  <a:srgbClr val="00B050"/>
                </a:solidFill>
                <a:latin typeface="Bangla" panose="03000603000000000000" pitchFamily="66" charset="0"/>
                <a:cs typeface="Bangla" panose="03000603000000000000" pitchFamily="66" charset="0"/>
              </a:rPr>
              <a:t>অর্থাৎ, যারা আল্লাহর পথে নিহত হয়েছে তাদেরকে কখনই মৃত মনে করো না, বরং তারা তাদের প্রতিপালকের নিকট জীবিত ও জীবিকাপ্রাপ্ত।) (আলে ইমরানঃ ১৬৯) এই আয়াত প্রসঙ্গে জিজ্ঞাসা করলাম। তিনি বললেন, ‘শোন! আমরাও এ বিষয়ে (নবী (</a:t>
            </a:r>
            <a:r>
              <a:rPr lang="ar-AE" dirty="0">
                <a:solidFill>
                  <a:srgbClr val="00B050"/>
                </a:solidFill>
                <a:latin typeface="Bangla" panose="03000603000000000000" pitchFamily="66" charset="0"/>
              </a:rPr>
              <a:t>ﷺ)-</a:t>
            </a:r>
            <a:r>
              <a:rPr lang="as-IN" dirty="0">
                <a:solidFill>
                  <a:srgbClr val="00B050"/>
                </a:solidFill>
                <a:latin typeface="Bangla" panose="03000603000000000000" pitchFamily="66" charset="0"/>
                <a:cs typeface="Bangla" panose="03000603000000000000" pitchFamily="66" charset="0"/>
              </a:rPr>
              <a:t>কে) জিজ্ঞাসা করেছিলাম। তিনি উত্তরে বলেছিলেন, “তাদের (শহীদদের) আত্মাসমূহ সবুজ পক্ষীকুলের দেহ মধ্যে অবস্থান করবে। ঐ পক্ষীকুলের অবস্থানক্ষেত্র হল (আল্লাহর) আরশে ঝুলন্ত দীপাবলী। তারা বেহেশতে যেখানে ইচ্ছা বিচরণ করে বেড়াবে। অতঃপর পুনরায় ঐ দীপাবলীতে ফিরে এসে আশ্রয় নেবে। একদা তাদের প্রতিপালক তাদের প্রতি দৃষ্টি ফিরিয়ে বললেন, 'তোমরা কি (আরো) কিছু কামনা কর? তারা বলল, 'আমরা আর কী কামনা করব? আমরা তো বেহেস্তে যেখানে খুশী সেখানে বিচরণ করে বেড়াচ্ছি!’ (আল্লাহ) অনুরূপভাবে তাদেরকে তিনবার প্রশ্ন করলেন। অতঃপর যখন তারা দেখল যে, কিছু না চাইলে তাদেরকে ছাড়াই হবে না, তখন তারা বলল, হে আমাদের প্রতিপালক! আমরা কামনা এই করি যে, আপনি আমাদের আত্মাসমূহকে আমাদের নিজ নিজ দেহে ফিরিয়ে দিন, যাতে আমরা আপনার রাহে দ্বিতীয়বার নিহত হয়ে আসতে পারি। অতঃপর আল্লাহ যখন দেখবেন যে, তাদের আর কোন প্রয়োজন (কামনা বা সাধ) নেই, তখন তাদেরকে স্ব-অবস্থায় ছেড়ে দেওয়া হবে।” (মুসলিম ১৮৮৭)।</a:t>
            </a:r>
            <a:endParaRPr lang="en-US" dirty="0">
              <a:solidFill>
                <a:srgbClr val="00B05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73101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uquet of flowers&#10;&#10;Description automatically generated with medium confidence">
            <a:extLst>
              <a:ext uri="{FF2B5EF4-FFF2-40B4-BE49-F238E27FC236}">
                <a16:creationId xmlns:a16="http://schemas.microsoft.com/office/drawing/2014/main" id="{464AC583-499E-4924-B5EE-BDDC532AF99D}"/>
              </a:ext>
            </a:extLst>
          </p:cNvPr>
          <p:cNvPicPr>
            <a:picLocks noChangeAspect="1"/>
          </p:cNvPicPr>
          <p:nvPr/>
        </p:nvPicPr>
        <p:blipFill rotWithShape="1">
          <a:blip r:embed="rId2">
            <a:extLst>
              <a:ext uri="{28A0092B-C50C-407E-A947-70E740481C1C}">
                <a14:useLocalDpi xmlns:a14="http://schemas.microsoft.com/office/drawing/2010/main" val="0"/>
              </a:ext>
            </a:extLst>
          </a:blip>
          <a:srcRect l="16667" t="3832" r="20833" b="9579"/>
          <a:stretch/>
        </p:blipFill>
        <p:spPr>
          <a:xfrm>
            <a:off x="1" y="-1"/>
            <a:ext cx="1123950" cy="6181725"/>
          </a:xfrm>
          <a:prstGeom prst="rect">
            <a:avLst/>
          </a:prstGeom>
        </p:spPr>
      </p:pic>
      <p:sp>
        <p:nvSpPr>
          <p:cNvPr id="4" name="TextBox 3">
            <a:extLst>
              <a:ext uri="{FF2B5EF4-FFF2-40B4-BE49-F238E27FC236}">
                <a16:creationId xmlns:a16="http://schemas.microsoft.com/office/drawing/2014/main" id="{E99FF330-BED9-4349-8AB4-DF27FEABBC5D}"/>
              </a:ext>
            </a:extLst>
          </p:cNvPr>
          <p:cNvSpPr txBox="1"/>
          <p:nvPr/>
        </p:nvSpPr>
        <p:spPr>
          <a:xfrm>
            <a:off x="1447059" y="541537"/>
            <a:ext cx="10744939" cy="6555641"/>
          </a:xfrm>
          <a:prstGeom prst="rect">
            <a:avLst/>
          </a:prstGeom>
          <a:noFill/>
        </p:spPr>
        <p:txBody>
          <a:bodyPr wrap="square">
            <a:spAutoFit/>
          </a:bodyPr>
          <a:lstStyle/>
          <a:p>
            <a:r>
              <a:rPr lang="en-US" sz="2400" b="1" dirty="0">
                <a:solidFill>
                  <a:srgbClr val="B2191B"/>
                </a:solidFill>
                <a:latin typeface="Bangla" panose="03000603000000000000" pitchFamily="66" charset="0"/>
                <a:cs typeface="Bangla" panose="03000603000000000000" pitchFamily="66" charset="0"/>
              </a:rPr>
              <a:t>                              </a:t>
            </a:r>
            <a:r>
              <a:rPr lang="as-IN" sz="2400" b="1" dirty="0">
                <a:solidFill>
                  <a:srgbClr val="B2191B"/>
                </a:solidFill>
                <a:latin typeface="Bangla" panose="03000603000000000000" pitchFamily="66" charset="0"/>
                <a:cs typeface="Bangla" panose="03000603000000000000" pitchFamily="66" charset="0"/>
              </a:rPr>
              <a:t>জান্নাতে প্রবেশকারী সর্বশেষ ব্যক্তি</a:t>
            </a:r>
          </a:p>
          <a:p>
            <a:r>
              <a:rPr lang="as-IN" sz="2400" dirty="0">
                <a:solidFill>
                  <a:srgbClr val="00B050"/>
                </a:solidFill>
                <a:latin typeface="Bangla" panose="03000603000000000000" pitchFamily="66" charset="0"/>
                <a:cs typeface="Bangla" panose="03000603000000000000" pitchFamily="66" charset="0"/>
              </a:rPr>
              <a:t>জান্নাতে প্রবেশকারী সর্বশেষ ব্যক্তি অথবা সর্বনিম্ন মানের জান্নাতীও কিন্তু ছোট জান্নাতের বা কম সুখের অধিকারী হবে না। এ ব্যাপারে মহানবী (</a:t>
            </a:r>
            <a:r>
              <a:rPr lang="ar-AE" sz="2400" dirty="0">
                <a:solidFill>
                  <a:srgbClr val="00B050"/>
                </a:solidFill>
                <a:latin typeface="Bangla" panose="03000603000000000000" pitchFamily="66" charset="0"/>
              </a:rPr>
              <a:t>ﷺ) </a:t>
            </a:r>
            <a:r>
              <a:rPr lang="as-IN" sz="2400" dirty="0">
                <a:solidFill>
                  <a:srgbClr val="00B050"/>
                </a:solidFill>
                <a:latin typeface="Bangla" panose="03000603000000000000" pitchFamily="66" charset="0"/>
                <a:cs typeface="Bangla" panose="03000603000000000000" pitchFamily="66" charset="0"/>
              </a:rPr>
              <a:t>বলেছেন, “সর্বশেষে যে ব্যক্তি জাহান্নাম থেকে বের হয়ে জান্নাতে প্রবেশ করবে, তার সম্পর্কে অবশ্যই আমার জানা আছে। এক ব্যক্তি হামাগুড়ি দিয়ে (বা বুকে ভর দিয়ে) চলে জাহান্নাম থেকে বের হবে। তখন আল্লাহ আযযা অজাল্ল বলবেন, যাও জান্নাতে প্রবেশ কর। সুতরাং সে জান্নাতের কাছে এলে তার ধারণা হবে যে, জান্নাত পরিপূর্ণ হয়ে গেছে। ফলে সে ফিরে এসে বলবে, হে প্রভু! জান্নাত তো পরিপূর্ণ দেখলাম। আল্লাহ আযযা অজাল্ল বলবেন, 'যাও, জান্নাতে প্রবেশ কর। তখন সে জান্নাতের কাছে এলে তার ধারণা হবে যে, জান্নাত তো ভরে গেছে। তাই সে আবার ফিরে এসে বলবে, হে প্রভু! জান্নাত তো ভরতি দেখলাম। তখন আল্লাহ আযযা অজাল্ল বলবেন, যাও জান্নাতে প্রবেশ কর। তোমার জন্য থাকল পৃথিবীর সমতুল্য এবং তার দশগুণ (পরিমাণ বিশাল জান্নাত)! অথবা তোমার জন্য পৃথিবীর দশগুণ (পরিমাণ বিশাল জান্নাত রইল)! তখন সে বলবে, হে প্রভু! তুমি কি আমার সাথে ঠাট্টা করছ? অথবা আমার সাথে হাসি-মজাক করছ অথচ তুমি বাদশাহ (হাসি-ঠাট্টা তোমাকে শোভা দেয় না)।” বর্ণনাকারী বলেন, তখন আমি রাসূলুল্লাহ (</a:t>
            </a:r>
            <a:r>
              <a:rPr lang="ar-AE" sz="2400" dirty="0">
                <a:solidFill>
                  <a:srgbClr val="00B050"/>
                </a:solidFill>
                <a:latin typeface="Bangla" panose="03000603000000000000" pitchFamily="66" charset="0"/>
              </a:rPr>
              <a:t>ﷺ)-</a:t>
            </a:r>
            <a:r>
              <a:rPr lang="as-IN" sz="2400" dirty="0">
                <a:solidFill>
                  <a:srgbClr val="00B050"/>
                </a:solidFill>
                <a:latin typeface="Bangla" panose="03000603000000000000" pitchFamily="66" charset="0"/>
                <a:cs typeface="Bangla" panose="03000603000000000000" pitchFamily="66" charset="0"/>
              </a:rPr>
              <a:t>কে এমনভাবে হাঁসতে দেখলাম যে, তাঁর চোয়ালের দাঁতগুলি প্রকাশিত হয়ে গেল। তিনি বললেন, “এ হল সর্বনিম্ন মানের জান্নাতী।” (বুখারী-মুসলিম)</a:t>
            </a:r>
          </a:p>
          <a:p>
            <a:r>
              <a:rPr lang="as-IN" sz="2400" dirty="0">
                <a:solidFill>
                  <a:srgbClr val="0000FF"/>
                </a:solidFill>
                <a:latin typeface="Bangla" panose="03000603000000000000" pitchFamily="66" charset="0"/>
                <a:cs typeface="Bangla" panose="03000603000000000000" pitchFamily="66" charset="0"/>
              </a:rPr>
              <a:t>এ জান্নাতী যখন জান্নাতের বাসস্থানে প্রবেশ করবে, তখন তার দু’টি হুরী স্ত্রী তার নিকট এসে বলবে, সেই আল্লাহর প্রশংসা, যিনি তোমাকে আমাদের জন্য এবং আমাদেরকে তোমার জন্য বাঁচিয়ে রেখেছেন। তখন সে বলবে, আমাকে যা দেওয়া হয়েছে, তা অন্য কাউকে দেওয়া হয়নি। (মুসলিম)।</a:t>
            </a:r>
          </a:p>
          <a:p>
            <a:endParaRPr lang="as-IN" dirty="0"/>
          </a:p>
          <a:p>
            <a:endParaRPr lang="as-IN" dirty="0"/>
          </a:p>
        </p:txBody>
      </p:sp>
    </p:spTree>
    <p:extLst>
      <p:ext uri="{BB962C8B-B14F-4D97-AF65-F5344CB8AC3E}">
        <p14:creationId xmlns:p14="http://schemas.microsoft.com/office/powerpoint/2010/main" val="271365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Background Fill">
            <a:extLst>
              <a:ext uri="{FF2B5EF4-FFF2-40B4-BE49-F238E27FC236}">
                <a16:creationId xmlns:a16="http://schemas.microsoft.com/office/drawing/2014/main" id="{03FBC970-8DCC-4E64-B5E9-8903D562A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A9D112A9-A32C-4049-9B45-E685A9A9370A}"/>
              </a:ext>
            </a:extLst>
          </p:cNvPr>
          <p:cNvPicPr>
            <a:picLocks noChangeAspect="1"/>
          </p:cNvPicPr>
          <p:nvPr/>
        </p:nvPicPr>
        <p:blipFill rotWithShape="1">
          <a:blip r:embed="rId2">
            <a:extLst>
              <a:ext uri="{28A0092B-C50C-407E-A947-70E740481C1C}">
                <a14:useLocalDpi xmlns:a14="http://schemas.microsoft.com/office/drawing/2010/main" val="0"/>
              </a:ext>
            </a:extLst>
          </a:blip>
          <a:srcRect r="-1" b="1721"/>
          <a:stretch/>
        </p:blipFill>
        <p:spPr>
          <a:xfrm>
            <a:off x="-1210733" y="-21807"/>
            <a:ext cx="13047133" cy="6857990"/>
          </a:xfrm>
          <a:custGeom>
            <a:avLst/>
            <a:gdLst/>
            <a:ahLst/>
            <a:cxnLst/>
            <a:rect l="l" t="t" r="r" b="b"/>
            <a:pathLst>
              <a:path w="12188952" h="6858000">
                <a:moveTo>
                  <a:pt x="3787977" y="5613620"/>
                </a:moveTo>
                <a:cubicBezTo>
                  <a:pt x="3924710" y="5613620"/>
                  <a:pt x="4035554" y="5724464"/>
                  <a:pt x="4035554" y="5861197"/>
                </a:cubicBezTo>
                <a:cubicBezTo>
                  <a:pt x="4035554" y="5997930"/>
                  <a:pt x="3924710" y="6108774"/>
                  <a:pt x="3787977" y="6108774"/>
                </a:cubicBezTo>
                <a:cubicBezTo>
                  <a:pt x="3651244" y="6108774"/>
                  <a:pt x="3540400" y="5997930"/>
                  <a:pt x="3540400" y="5861197"/>
                </a:cubicBezTo>
                <a:cubicBezTo>
                  <a:pt x="3540400" y="5724464"/>
                  <a:pt x="3651244" y="5613620"/>
                  <a:pt x="3787977" y="5613620"/>
                </a:cubicBezTo>
                <a:close/>
                <a:moveTo>
                  <a:pt x="11288736" y="5567600"/>
                </a:moveTo>
                <a:cubicBezTo>
                  <a:pt x="11425469" y="5567600"/>
                  <a:pt x="11536313" y="5678444"/>
                  <a:pt x="11536313" y="5815177"/>
                </a:cubicBezTo>
                <a:cubicBezTo>
                  <a:pt x="11536313" y="5951910"/>
                  <a:pt x="11425469" y="6062754"/>
                  <a:pt x="11288736" y="6062754"/>
                </a:cubicBezTo>
                <a:cubicBezTo>
                  <a:pt x="11152003" y="6062754"/>
                  <a:pt x="11041159" y="5951910"/>
                  <a:pt x="11041159" y="5815177"/>
                </a:cubicBezTo>
                <a:cubicBezTo>
                  <a:pt x="11041159" y="5678444"/>
                  <a:pt x="11152003" y="5567600"/>
                  <a:pt x="11288736" y="5567600"/>
                </a:cubicBezTo>
                <a:close/>
                <a:moveTo>
                  <a:pt x="4511178" y="4956593"/>
                </a:moveTo>
                <a:cubicBezTo>
                  <a:pt x="4740473" y="4956593"/>
                  <a:pt x="4926352" y="5142472"/>
                  <a:pt x="4926352" y="5371766"/>
                </a:cubicBezTo>
                <a:cubicBezTo>
                  <a:pt x="4926352" y="5601060"/>
                  <a:pt x="4740473" y="5786939"/>
                  <a:pt x="4511178" y="5786939"/>
                </a:cubicBezTo>
                <a:cubicBezTo>
                  <a:pt x="4281885" y="5786939"/>
                  <a:pt x="4096005" y="5601060"/>
                  <a:pt x="4096005" y="5371766"/>
                </a:cubicBezTo>
                <a:cubicBezTo>
                  <a:pt x="4096005" y="5142472"/>
                  <a:pt x="4281885" y="4956593"/>
                  <a:pt x="4511178" y="4956593"/>
                </a:cubicBezTo>
                <a:close/>
                <a:moveTo>
                  <a:pt x="0" y="0"/>
                </a:moveTo>
                <a:lnTo>
                  <a:pt x="10452813" y="0"/>
                </a:lnTo>
                <a:lnTo>
                  <a:pt x="12185905" y="0"/>
                </a:lnTo>
                <a:lnTo>
                  <a:pt x="12185905" y="3093983"/>
                </a:lnTo>
                <a:lnTo>
                  <a:pt x="12188952" y="3102738"/>
                </a:lnTo>
                <a:lnTo>
                  <a:pt x="12188952" y="5778882"/>
                </a:lnTo>
                <a:lnTo>
                  <a:pt x="12149530" y="5733122"/>
                </a:lnTo>
                <a:cubicBezTo>
                  <a:pt x="11952932" y="5524879"/>
                  <a:pt x="11691339" y="5385948"/>
                  <a:pt x="11327037" y="5379110"/>
                </a:cubicBezTo>
                <a:cubicBezTo>
                  <a:pt x="10866616" y="5365243"/>
                  <a:pt x="10665458" y="5680394"/>
                  <a:pt x="10670552" y="6026611"/>
                </a:cubicBezTo>
                <a:cubicBezTo>
                  <a:pt x="10670613" y="6027834"/>
                  <a:pt x="10670935" y="6029010"/>
                  <a:pt x="10670647" y="6030141"/>
                </a:cubicBezTo>
                <a:cubicBezTo>
                  <a:pt x="10674959" y="6201180"/>
                  <a:pt x="10736094" y="6370237"/>
                  <a:pt x="10846062" y="6515677"/>
                </a:cubicBezTo>
                <a:lnTo>
                  <a:pt x="11101924" y="6858000"/>
                </a:lnTo>
                <a:lnTo>
                  <a:pt x="9681446" y="6858000"/>
                </a:lnTo>
                <a:lnTo>
                  <a:pt x="9673449" y="6835841"/>
                </a:lnTo>
                <a:cubicBezTo>
                  <a:pt x="9560838" y="6553404"/>
                  <a:pt x="9397501" y="6284760"/>
                  <a:pt x="9161268" y="6062079"/>
                </a:cubicBezTo>
                <a:cubicBezTo>
                  <a:pt x="8758643" y="5705383"/>
                  <a:pt x="8191827" y="5417553"/>
                  <a:pt x="7487923" y="5605807"/>
                </a:cubicBezTo>
                <a:cubicBezTo>
                  <a:pt x="5995917" y="6004822"/>
                  <a:pt x="6047189" y="5691546"/>
                  <a:pt x="5408593" y="5077341"/>
                </a:cubicBezTo>
                <a:cubicBezTo>
                  <a:pt x="4802529" y="4494397"/>
                  <a:pt x="4303785" y="4187623"/>
                  <a:pt x="3407441" y="5273810"/>
                </a:cubicBezTo>
                <a:cubicBezTo>
                  <a:pt x="3312342" y="5389363"/>
                  <a:pt x="3243084" y="5521118"/>
                  <a:pt x="3203237" y="5662318"/>
                </a:cubicBezTo>
                <a:cubicBezTo>
                  <a:pt x="3171341" y="5774662"/>
                  <a:pt x="3138634" y="5886799"/>
                  <a:pt x="3103483" y="5998314"/>
                </a:cubicBezTo>
                <a:cubicBezTo>
                  <a:pt x="3077602" y="6072875"/>
                  <a:pt x="3041518" y="6143748"/>
                  <a:pt x="2995994" y="6209376"/>
                </a:cubicBezTo>
                <a:cubicBezTo>
                  <a:pt x="2868269" y="6404126"/>
                  <a:pt x="2619784" y="6511463"/>
                  <a:pt x="2384261" y="6457738"/>
                </a:cubicBezTo>
                <a:cubicBezTo>
                  <a:pt x="2093775" y="6391356"/>
                  <a:pt x="1913118" y="6243497"/>
                  <a:pt x="1853368" y="5998363"/>
                </a:cubicBezTo>
                <a:cubicBezTo>
                  <a:pt x="1785333" y="5654326"/>
                  <a:pt x="1606370" y="5478865"/>
                  <a:pt x="1210132" y="5482294"/>
                </a:cubicBezTo>
                <a:cubicBezTo>
                  <a:pt x="1007407" y="5480703"/>
                  <a:pt x="807192" y="5519389"/>
                  <a:pt x="604814" y="5532996"/>
                </a:cubicBezTo>
                <a:cubicBezTo>
                  <a:pt x="458318" y="5542959"/>
                  <a:pt x="308468" y="5555900"/>
                  <a:pt x="161564" y="5541669"/>
                </a:cubicBezTo>
                <a:cubicBezTo>
                  <a:pt x="120337" y="5537679"/>
                  <a:pt x="80577" y="5530410"/>
                  <a:pt x="42573" y="5520170"/>
                </a:cubicBezTo>
                <a:lnTo>
                  <a:pt x="0" y="5504731"/>
                </a:lnTo>
                <a:close/>
              </a:path>
            </a:pathLst>
          </a:custGeom>
        </p:spPr>
      </p:pic>
      <p:sp>
        <p:nvSpPr>
          <p:cNvPr id="6" name="TextBox 5">
            <a:extLst>
              <a:ext uri="{FF2B5EF4-FFF2-40B4-BE49-F238E27FC236}">
                <a16:creationId xmlns:a16="http://schemas.microsoft.com/office/drawing/2014/main" id="{4A36BE4A-945E-407A-B526-4D8D79506244}"/>
              </a:ext>
            </a:extLst>
          </p:cNvPr>
          <p:cNvSpPr txBox="1"/>
          <p:nvPr/>
        </p:nvSpPr>
        <p:spPr>
          <a:xfrm>
            <a:off x="1020560" y="528842"/>
            <a:ext cx="9512300" cy="4639412"/>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জান্নাত</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ফয়সালার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পর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মৃত্যু</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নাঃ</a:t>
            </a:r>
            <a:endPar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সেখানে</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কখনো</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মৃত্যুর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মুখোমুখি</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না</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পৃথিবীতে</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একবার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মৃত্যু</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হয়েছে</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সেটাই</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a:solidFill>
                  <a:srgbClr val="FFFF00"/>
                </a:solidFill>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তাদের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জন্য</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যথেষ্ট</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তাদেরকে</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শাস্তি</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বাঁচিয়ে</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দেবেন</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a:solidFill>
                  <a:srgbClr val="FFFF00"/>
                </a:solidFill>
                <a:latin typeface="Bangla" panose="03000603000000000000" pitchFamily="66" charset="0"/>
                <a:ea typeface="Calibri" panose="020F0502020204030204" pitchFamily="34" charset="0"/>
                <a:cs typeface="Bangla" panose="03000603000000000000" pitchFamily="66" charset="0"/>
              </a:rPr>
              <a:t>                                                                      </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সূরা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দোখান</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৫৬)</a:t>
            </a:r>
          </a:p>
          <a:p>
            <a:pPr marL="0" marR="0">
              <a:lnSpc>
                <a:spcPct val="107000"/>
              </a:lnSpc>
              <a:spcBef>
                <a:spcPts val="0"/>
              </a:spcBef>
              <a:spcAft>
                <a:spcPts val="800"/>
              </a:spcAft>
            </a:pP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জান্নাতে</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ও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চলে</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যাওয়ার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পর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একজন</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ফিরিশতা</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ঘোষণা</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দেবেন</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হে</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জাহান্নামবাসীগণ</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মৃত্যু</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নেই</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হে</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জান্নাতবাসীগণ</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মৃত্যু</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নেই</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দল</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অবস্থায়</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আছে</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সব</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সময়</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ঐ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অবস্থাতেই</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থাকবে</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সহীহ</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বুখারী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কিতাবুর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রিক্বাক্ব</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মুসলিম</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কিতাবুল</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জান্নাহ</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মৃত্যুকে</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দুম্বার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আকারে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নিয়ে</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এসে</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যবেহ</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এবং</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বলা</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হে</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জান্নাতীগণ</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চিরকাল</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বাস</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কোন</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মৃত্যু</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নেই</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৷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হে</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জাহান্নামীগণ</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চিরকাল</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বাস</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কোন</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মৃত্যু</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নেই</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a:solidFill>
                  <a:srgbClr val="FFFF00"/>
                </a:solidFill>
                <a:latin typeface="Bangla" panose="03000603000000000000" pitchFamily="66" charset="0"/>
                <a:ea typeface="Calibri" panose="020F0502020204030204" pitchFamily="34" charset="0"/>
                <a:cs typeface="Bangla" panose="03000603000000000000" pitchFamily="66" charset="0"/>
              </a:rPr>
              <a:t>                                                                      </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a:t>
            </a:r>
            <a:r>
              <a:rPr lang="en-US" sz="2400"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বুখারী-মুসলিম</a:t>
            </a:r>
            <a:r>
              <a:rPr lang="en-US" sz="2400"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p>
        </p:txBody>
      </p:sp>
      <p:sp>
        <p:nvSpPr>
          <p:cNvPr id="7" name="TextBox 6">
            <a:extLst>
              <a:ext uri="{FF2B5EF4-FFF2-40B4-BE49-F238E27FC236}">
                <a16:creationId xmlns:a16="http://schemas.microsoft.com/office/drawing/2014/main" id="{0860874B-7A5C-4DFE-A285-E8BEA7A1FEEB}"/>
              </a:ext>
            </a:extLst>
          </p:cNvPr>
          <p:cNvSpPr txBox="1"/>
          <p:nvPr/>
        </p:nvSpPr>
        <p:spPr>
          <a:xfrm>
            <a:off x="2137938" y="6046821"/>
            <a:ext cx="6701692" cy="1015663"/>
          </a:xfrm>
          <a:prstGeom prst="rect">
            <a:avLst/>
          </a:prstGeom>
          <a:noFill/>
        </p:spPr>
        <p:txBody>
          <a:bodyPr wrap="square">
            <a:spAutoFit/>
          </a:bodyPr>
          <a:lstStyle/>
          <a:p>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নিশ্চয়</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যারা</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বিশ্বাস</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করে</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ও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সৎকর্ম</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করে</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অভ্যর্থনার</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আছে</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ফিরদাউসের</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উদ্যান</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সেথায়</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তারা</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স্থায়ী</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হবে</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এর</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পরিবর্তে</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তারা</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অন্য</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স্থানে</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স্থানান্তরিত</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হওয়া</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কামনা</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না</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344BAC"/>
                </a:solidFill>
                <a:effectLst/>
                <a:latin typeface="Bangla" panose="03000603000000000000" pitchFamily="66" charset="0"/>
                <a:ea typeface="Calibri" panose="020F0502020204030204" pitchFamily="34" charset="0"/>
                <a:cs typeface="Bangla" panose="03000603000000000000" pitchFamily="66" charset="0"/>
              </a:rPr>
              <a:t>কাহ্‌ফঃ</a:t>
            </a:r>
            <a:r>
              <a:rPr lang="en-US" sz="2000" b="1" dirty="0">
                <a:solidFill>
                  <a:srgbClr val="344BAC"/>
                </a:solidFill>
                <a:effectLst/>
                <a:latin typeface="Bangla" panose="03000603000000000000" pitchFamily="66" charset="0"/>
                <a:ea typeface="Calibri" panose="020F0502020204030204" pitchFamily="34" charset="0"/>
                <a:cs typeface="Bangla" panose="03000603000000000000" pitchFamily="66" charset="0"/>
              </a:rPr>
              <a:t> ১০৭-১০৮</a:t>
            </a:r>
            <a:endParaRPr lang="en-US" sz="2000" b="1" dirty="0">
              <a:solidFill>
                <a:srgbClr val="344BAC"/>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07484190"/>
      </p:ext>
    </p:extLst>
  </p:cSld>
  <p:clrMapOvr>
    <a:masterClrMapping/>
  </p:clrMapOvr>
</p:sld>
</file>

<file path=ppt/theme/theme1.xml><?xml version="1.0" encoding="utf-8"?>
<a:theme xmlns:a="http://schemas.openxmlformats.org/drawingml/2006/main" name="SplashVTI">
  <a:themeElements>
    <a:clrScheme name="AnalogousFromRegularSeed_2SEEDS">
      <a:dk1>
        <a:srgbClr val="000000"/>
      </a:dk1>
      <a:lt1>
        <a:srgbClr val="FFFFFF"/>
      </a:lt1>
      <a:dk2>
        <a:srgbClr val="1D3233"/>
      </a:dk2>
      <a:lt2>
        <a:srgbClr val="E2E5E8"/>
      </a:lt2>
      <a:accent1>
        <a:srgbClr val="B17B3B"/>
      </a:accent1>
      <a:accent2>
        <a:srgbClr val="C35B4D"/>
      </a:accent2>
      <a:accent3>
        <a:srgbClr val="A8A442"/>
      </a:accent3>
      <a:accent4>
        <a:srgbClr val="3BB18A"/>
      </a:accent4>
      <a:accent5>
        <a:srgbClr val="49B0BA"/>
      </a:accent5>
      <a:accent6>
        <a:srgbClr val="3B76B1"/>
      </a:accent6>
      <a:hlink>
        <a:srgbClr val="3F7ABF"/>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docProps/app.xml><?xml version="1.0" encoding="utf-8"?>
<Properties xmlns="http://schemas.openxmlformats.org/officeDocument/2006/extended-properties" xmlns:vt="http://schemas.openxmlformats.org/officeDocument/2006/docPropsVTypes">
  <TotalTime>1062</TotalTime>
  <Words>4622</Words>
  <Application>Microsoft Office PowerPoint</Application>
  <PresentationFormat>Widescreen</PresentationFormat>
  <Paragraphs>173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alqalam</vt:lpstr>
      <vt:lpstr>Arial</vt:lpstr>
      <vt:lpstr>Avenir Next LT Pro</vt:lpstr>
      <vt:lpstr>Bangla</vt:lpstr>
      <vt:lpstr>Calibri</vt:lpstr>
      <vt:lpstr>Posterama</vt:lpstr>
      <vt:lpstr>SplashVTI</vt:lpstr>
      <vt:lpstr>     মৃত ব্যক্তি ও আমরা            ৮ম পর্ব             জান্নাত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মৃত ব্যক্তি ও আমরা            ৮ম পর্ব             জান্নাত</dc:title>
  <dc:creator>Mahbuba Rehana Raheen</dc:creator>
  <cp:lastModifiedBy>Mahbuba Rehana Raheen</cp:lastModifiedBy>
  <cp:revision>11</cp:revision>
  <dcterms:created xsi:type="dcterms:W3CDTF">2021-10-20T12:33:31Z</dcterms:created>
  <dcterms:modified xsi:type="dcterms:W3CDTF">2021-10-21T15:20:47Z</dcterms:modified>
</cp:coreProperties>
</file>