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69" r:id="rId3"/>
    <p:sldId id="270" r:id="rId4"/>
    <p:sldId id="257" r:id="rId5"/>
    <p:sldId id="261" r:id="rId6"/>
    <p:sldId id="258" r:id="rId7"/>
    <p:sldId id="262" r:id="rId8"/>
    <p:sldId id="259" r:id="rId9"/>
    <p:sldId id="260" r:id="rId10"/>
    <p:sldId id="263" r:id="rId11"/>
    <p:sldId id="264" r:id="rId12"/>
    <p:sldId id="265" r:id="rId13"/>
    <p:sldId id="267" r:id="rId14"/>
    <p:sldId id="268" r:id="rId15"/>
    <p:sldId id="266"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881"/>
    <a:srgbClr val="AF0595"/>
    <a:srgbClr val="3A4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63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10/14/2021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91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10/14/2021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85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10/14/2021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3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10/14/2021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88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10/14/2021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52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10/14/2021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49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10/14/2021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971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10/14/2021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88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10/14/2021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49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10/14/2021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26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10/14/2021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7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10/14/2021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2649782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11"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32AFB44-E2AD-478D-9F1B-7399C3D3728E}"/>
              </a:ext>
            </a:extLst>
          </p:cNvPr>
          <p:cNvPicPr>
            <a:picLocks noChangeAspect="1"/>
          </p:cNvPicPr>
          <p:nvPr/>
        </p:nvPicPr>
        <p:blipFill>
          <a:blip r:embed="rId2"/>
          <a:stretch>
            <a:fillRect/>
          </a:stretch>
        </p:blipFill>
        <p:spPr>
          <a:xfrm>
            <a:off x="1028014" y="621944"/>
            <a:ext cx="5309140" cy="705586"/>
          </a:xfrm>
          <a:prstGeom prst="rect">
            <a:avLst/>
          </a:prstGeom>
        </p:spPr>
      </p:pic>
      <p:sp>
        <p:nvSpPr>
          <p:cNvPr id="2" name="Title 1">
            <a:extLst>
              <a:ext uri="{FF2B5EF4-FFF2-40B4-BE49-F238E27FC236}">
                <a16:creationId xmlns:a16="http://schemas.microsoft.com/office/drawing/2014/main" id="{6BBD5590-D9FD-45D8-BE34-4C3E7C8FD9E0}"/>
              </a:ext>
            </a:extLst>
          </p:cNvPr>
          <p:cNvSpPr>
            <a:spLocks noGrp="1"/>
          </p:cNvSpPr>
          <p:nvPr>
            <p:ph type="ctrTitle"/>
          </p:nvPr>
        </p:nvSpPr>
        <p:spPr>
          <a:xfrm>
            <a:off x="949914" y="590062"/>
            <a:ext cx="6480696" cy="2838938"/>
          </a:xfrm>
        </p:spPr>
        <p:txBody>
          <a:bodyPr>
            <a:normAutofit/>
          </a:bodyPr>
          <a:lstStyle/>
          <a:p>
            <a:r>
              <a:rPr lang="en-US" sz="5400" dirty="0">
                <a:solidFill>
                  <a:srgbClr val="FFFF00"/>
                </a:solidFill>
                <a:latin typeface="Bangla" panose="03000603000000000000" pitchFamily="66" charset="0"/>
                <a:cs typeface="Bangla" panose="03000603000000000000" pitchFamily="66" charset="0"/>
              </a:rPr>
              <a:t>  </a:t>
            </a:r>
            <a:r>
              <a:rPr lang="as-IN" sz="5400" dirty="0">
                <a:solidFill>
                  <a:srgbClr val="FFFF00"/>
                </a:solidFill>
                <a:latin typeface="Bangla" panose="03000603000000000000" pitchFamily="66" charset="0"/>
                <a:cs typeface="Bangla" panose="03000603000000000000" pitchFamily="66" charset="0"/>
              </a:rPr>
              <a:t>মৃত ব্যক্তি ও আমরা    </a:t>
            </a:r>
            <a:br>
              <a:rPr lang="as-IN" sz="5400" dirty="0">
                <a:solidFill>
                  <a:srgbClr val="FFFF00"/>
                </a:solidFill>
                <a:latin typeface="Bangla" panose="03000603000000000000" pitchFamily="66" charset="0"/>
                <a:cs typeface="Bangla" panose="03000603000000000000" pitchFamily="66" charset="0"/>
              </a:rPr>
            </a:br>
            <a:r>
              <a:rPr lang="en-US" sz="5400" dirty="0">
                <a:solidFill>
                  <a:srgbClr val="FFFF00"/>
                </a:solidFill>
                <a:latin typeface="Bangla" panose="03000603000000000000" pitchFamily="66" charset="0"/>
                <a:cs typeface="Bangla" panose="03000603000000000000" pitchFamily="66" charset="0"/>
              </a:rPr>
              <a:t>       </a:t>
            </a:r>
            <a:r>
              <a:rPr lang="as-IN" sz="5400" dirty="0">
                <a:solidFill>
                  <a:srgbClr val="FFFF00"/>
                </a:solidFill>
                <a:latin typeface="Bangla" panose="03000603000000000000" pitchFamily="66" charset="0"/>
                <a:cs typeface="Bangla" panose="03000603000000000000" pitchFamily="66" charset="0"/>
              </a:rPr>
              <a:t>পর্বঃ </a:t>
            </a:r>
            <a:r>
              <a:rPr lang="en-US" sz="5400" dirty="0">
                <a:solidFill>
                  <a:srgbClr val="FFFF00"/>
                </a:solidFill>
                <a:latin typeface="Bangla" panose="03000603000000000000" pitchFamily="66" charset="0"/>
                <a:cs typeface="Bangla" panose="03000603000000000000" pitchFamily="66" charset="0"/>
              </a:rPr>
              <a:t>৭</a:t>
            </a:r>
            <a:br>
              <a:rPr lang="as-IN" sz="4400" dirty="0">
                <a:solidFill>
                  <a:srgbClr val="3A47FE"/>
                </a:solidFill>
                <a:latin typeface="Bangla" panose="03000603000000000000" pitchFamily="66" charset="0"/>
                <a:cs typeface="Bangla" panose="03000603000000000000" pitchFamily="66" charset="0"/>
              </a:rPr>
            </a:br>
            <a:r>
              <a:rPr lang="en-US" sz="4400" dirty="0">
                <a:solidFill>
                  <a:srgbClr val="3A47FE"/>
                </a:solidFill>
                <a:latin typeface="Bangla" panose="03000603000000000000" pitchFamily="66" charset="0"/>
                <a:cs typeface="Bangla" panose="03000603000000000000" pitchFamily="66" charset="0"/>
              </a:rPr>
              <a:t> </a:t>
            </a:r>
            <a:r>
              <a:rPr lang="as-IN" sz="4400" dirty="0">
                <a:solidFill>
                  <a:srgbClr val="3A47FE"/>
                </a:solidFill>
                <a:latin typeface="Bangla" panose="03000603000000000000" pitchFamily="66" charset="0"/>
                <a:cs typeface="Bangla" panose="03000603000000000000" pitchFamily="66" charset="0"/>
              </a:rPr>
              <a:t>আখেরাতের ময়দানের চিত্র</a:t>
            </a:r>
            <a:r>
              <a:rPr lang="en-US" sz="4400" dirty="0">
                <a:solidFill>
                  <a:srgbClr val="3A47FE"/>
                </a:solidFill>
                <a:latin typeface="Bangla" panose="03000603000000000000" pitchFamily="66" charset="0"/>
                <a:cs typeface="Bangla" panose="03000603000000000000" pitchFamily="66" charset="0"/>
              </a:rPr>
              <a:t> </a:t>
            </a:r>
          </a:p>
        </p:txBody>
      </p:sp>
      <p:sp>
        <p:nvSpPr>
          <p:cNvPr id="3" name="Subtitle 2">
            <a:extLst>
              <a:ext uri="{FF2B5EF4-FFF2-40B4-BE49-F238E27FC236}">
                <a16:creationId xmlns:a16="http://schemas.microsoft.com/office/drawing/2014/main" id="{645D4DEA-5523-419F-9AD5-92D759610250}"/>
              </a:ext>
            </a:extLst>
          </p:cNvPr>
          <p:cNvSpPr>
            <a:spLocks noGrp="1"/>
          </p:cNvSpPr>
          <p:nvPr>
            <p:ph type="subTitle" idx="1"/>
          </p:nvPr>
        </p:nvSpPr>
        <p:spPr>
          <a:xfrm>
            <a:off x="2237173" y="3739763"/>
            <a:ext cx="4503179" cy="2393999"/>
          </a:xfrm>
        </p:spPr>
        <p:txBody>
          <a:bodyPr>
            <a:normAutofit/>
          </a:bodyPr>
          <a:lstStyle/>
          <a:p>
            <a:r>
              <a:rPr lang="as-IN" sz="4600" dirty="0">
                <a:solidFill>
                  <a:srgbClr val="FFFF00"/>
                </a:solidFill>
                <a:latin typeface="Bangla" panose="03000603000000000000" pitchFamily="66" charset="0"/>
                <a:cs typeface="Bangla" panose="03000603000000000000" pitchFamily="66" charset="0"/>
              </a:rPr>
              <a:t>আসসালামু’আলাইকুম </a:t>
            </a:r>
          </a:p>
          <a:p>
            <a:r>
              <a:rPr lang="as-IN" sz="4600" dirty="0">
                <a:solidFill>
                  <a:srgbClr val="FFFF00"/>
                </a:solidFill>
                <a:latin typeface="Bangla" panose="03000603000000000000" pitchFamily="66" charset="0"/>
                <a:cs typeface="Bangla" panose="03000603000000000000" pitchFamily="66" charset="0"/>
              </a:rPr>
              <a:t>   ওয়া রাহমাতুল্লাহী </a:t>
            </a:r>
          </a:p>
          <a:p>
            <a:r>
              <a:rPr lang="as-IN" sz="4600" dirty="0">
                <a:solidFill>
                  <a:srgbClr val="FFFF00"/>
                </a:solidFill>
                <a:latin typeface="Bangla" panose="03000603000000000000" pitchFamily="66" charset="0"/>
                <a:cs typeface="Bangla" panose="03000603000000000000" pitchFamily="66" charset="0"/>
              </a:rPr>
              <a:t>        ওয়া বারাকাতুহ</a:t>
            </a:r>
          </a:p>
          <a:p>
            <a:endParaRPr lang="en-US" sz="2000" dirty="0">
              <a:solidFill>
                <a:schemeClr val="bg1"/>
              </a:solidFill>
            </a:endParaRPr>
          </a:p>
        </p:txBody>
      </p:sp>
      <p:sp>
        <p:nvSpPr>
          <p:cNvPr id="18" name="!!plus graphic">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0" name="!!dot graphic">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2" name="!!circle graphic">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24"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836425" y="5436655"/>
            <a:ext cx="151536" cy="151536"/>
          </a:xfrm>
          <a:prstGeom prst="rect">
            <a:avLst/>
          </a:prstGeom>
        </p:spPr>
      </p:pic>
      <p:pic>
        <p:nvPicPr>
          <p:cNvPr id="28" name="Graphic 27">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245175" y="5896734"/>
            <a:ext cx="108625" cy="108625"/>
          </a:xfrm>
          <a:prstGeom prst="rect">
            <a:avLst/>
          </a:prstGeom>
        </p:spPr>
      </p:pic>
      <p:pic>
        <p:nvPicPr>
          <p:cNvPr id="30" name="Graphic 29">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0554288" y="6038004"/>
            <a:ext cx="95759" cy="95759"/>
          </a:xfrm>
          <a:prstGeom prst="rect">
            <a:avLst/>
          </a:prstGeom>
        </p:spPr>
      </p:pic>
      <p:pic>
        <p:nvPicPr>
          <p:cNvPr id="4" name="Picture 3" descr="Sun shining through a forest">
            <a:extLst>
              <a:ext uri="{FF2B5EF4-FFF2-40B4-BE49-F238E27FC236}">
                <a16:creationId xmlns:a16="http://schemas.microsoft.com/office/drawing/2014/main" id="{97BECB6A-DA20-4B6E-8D9B-D7A1628945C6}"/>
              </a:ext>
            </a:extLst>
          </p:cNvPr>
          <p:cNvPicPr>
            <a:picLocks noChangeAspect="1"/>
          </p:cNvPicPr>
          <p:nvPr/>
        </p:nvPicPr>
        <p:blipFill rotWithShape="1">
          <a:blip r:embed="rId9"/>
          <a:srcRect l="10895" r="23706" b="2"/>
          <a:stretch/>
        </p:blipFill>
        <p:spPr>
          <a:xfrm>
            <a:off x="6740358" y="1606411"/>
            <a:ext cx="5451642"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spTree>
    <p:extLst>
      <p:ext uri="{BB962C8B-B14F-4D97-AF65-F5344CB8AC3E}">
        <p14:creationId xmlns:p14="http://schemas.microsoft.com/office/powerpoint/2010/main" val="3640273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B7089DF-A377-4FB5-9200-68EABFC23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 y="6467475"/>
            <a:ext cx="11463338" cy="390525"/>
          </a:xfrm>
          <a:prstGeom prst="rect">
            <a:avLst/>
          </a:prstGeom>
        </p:spPr>
      </p:pic>
      <p:pic>
        <p:nvPicPr>
          <p:cNvPr id="5" name="Picture 4" descr="Background pattern&#10;&#10;Description automatically generated">
            <a:extLst>
              <a:ext uri="{FF2B5EF4-FFF2-40B4-BE49-F238E27FC236}">
                <a16:creationId xmlns:a16="http://schemas.microsoft.com/office/drawing/2014/main" id="{A143BE31-4614-453F-8145-D908945C7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059906" y="3059905"/>
            <a:ext cx="6848476" cy="728662"/>
          </a:xfrm>
          <a:prstGeom prst="rect">
            <a:avLst/>
          </a:prstGeom>
        </p:spPr>
      </p:pic>
      <p:sp>
        <p:nvSpPr>
          <p:cNvPr id="6" name="TextBox 5">
            <a:extLst>
              <a:ext uri="{FF2B5EF4-FFF2-40B4-BE49-F238E27FC236}">
                <a16:creationId xmlns:a16="http://schemas.microsoft.com/office/drawing/2014/main" id="{60E73D63-1475-49C1-9268-2B3E7167FCEE}"/>
              </a:ext>
            </a:extLst>
          </p:cNvPr>
          <p:cNvSpPr txBox="1"/>
          <p:nvPr/>
        </p:nvSpPr>
        <p:spPr>
          <a:xfrm>
            <a:off x="728662" y="630315"/>
            <a:ext cx="11463338" cy="4437690"/>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সেদিন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আপনি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দেখবেন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মুমিন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নর-নারীদেরকে</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সামনে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ডানে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ছুটতে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আজ</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সুসংবাদ</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পাদদেশে</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নদী</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প্রবাহিত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সেখানে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স্থায়ী</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এটাই</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মহাসাফল্য।সূরা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হাদীদঃ</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১২</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আব্দুল্লাহ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ইবনে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মাসউদ</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রাদিয়াল্লাহু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আনহু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তাদেরকে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আমল</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অনুযায়ী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কারও</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কারও</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পাহাড়সম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সবচেয়ে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নূরের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অধিকারী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বৃদ্ধাঙ্গুলীতে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একবার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জলবে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আরেকবার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নিভবে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মুস্তাদরাকে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হাকিম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২/৪৭৮</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সেদিন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যখন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মুমিন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পুরুষ</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লোকদেরকে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দেখবে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ডান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ছুটতে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(হাদীদ-১২)</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সেদিন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মুনাফিক</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পুরুষ</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মুনাফিক</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নারীরা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ঈমান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এনেছে</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তাদেরকে</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আমাদের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থাম</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নূরের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latin typeface="Bangla" panose="03000603000000000000" pitchFamily="66" charset="0"/>
                <a:ea typeface="Calibri" panose="020F0502020204030204" pitchFamily="34" charset="0"/>
                <a:cs typeface="Bangla" panose="03000603000000000000" pitchFamily="66" charset="0"/>
              </a:rPr>
              <a:t>গ্র</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হণ</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পিছনে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ফিরে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যাও</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নূরের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সন্ধান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উভয়ের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মাঝামাঝি</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স্থাপিত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প্রাচীর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দরজা</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ভিতরে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রহমত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বাইরে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শাস্তি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হাদীদঃ১৩</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মুনাফিকরা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মুমিনদেরকে</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ডেকে</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জিজ্ঞেস</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সঙ্গে</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ছিলাম</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নিজেরাই</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নিজেদেরকে</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বিপদগ্ৰস্ত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latin typeface="Bangla" panose="03000603000000000000" pitchFamily="66" charset="0"/>
                <a:ea typeface="Calibri" panose="020F0502020204030204" pitchFamily="34" charset="0"/>
                <a:cs typeface="Bangla" panose="03000603000000000000" pitchFamily="66" charset="0"/>
              </a:rPr>
              <a:t>প্র</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তীক্ষা</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করেছিলে</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সন্দেহ</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পোষণ</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করেছিলে</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অলীক</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আকাংখা</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তোমাদেরকে</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মোহাচ্ছন্ন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রেখেছিল</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অবশেষে</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হুকুম</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আসল</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মহাপ্রতারক</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তোমাদেরকে</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latin typeface="Bangla" panose="03000603000000000000" pitchFamily="66" charset="0"/>
                <a:ea typeface="Calibri" panose="020F0502020204030204" pitchFamily="34" charset="0"/>
                <a:cs typeface="Bangla" panose="03000603000000000000" pitchFamily="66" charset="0"/>
              </a:rPr>
              <a:t>প্র</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করেছিল</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হাদীদঃ</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১৪</a:t>
            </a:r>
            <a:endParaRPr lang="en-US" sz="20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382760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2E1B1E5-EA8A-4505-9027-E6DB47FC8359}"/>
              </a:ext>
            </a:extLst>
          </p:cNvPr>
          <p:cNvPicPr>
            <a:picLocks noChangeAspect="1"/>
          </p:cNvPicPr>
          <p:nvPr/>
        </p:nvPicPr>
        <p:blipFill rotWithShape="1">
          <a:blip r:embed="rId2">
            <a:extLst>
              <a:ext uri="{28A0092B-C50C-407E-A947-70E740481C1C}">
                <a14:useLocalDpi xmlns:a14="http://schemas.microsoft.com/office/drawing/2010/main" val="0"/>
              </a:ext>
            </a:extLst>
          </a:blip>
          <a:srcRect t="43105" b="14223"/>
          <a:stretch/>
        </p:blipFill>
        <p:spPr>
          <a:xfrm>
            <a:off x="728662" y="6286500"/>
            <a:ext cx="3900488" cy="571500"/>
          </a:xfrm>
          <a:prstGeom prst="rect">
            <a:avLst/>
          </a:prstGeom>
        </p:spPr>
      </p:pic>
      <p:pic>
        <p:nvPicPr>
          <p:cNvPr id="4" name="Picture 3">
            <a:extLst>
              <a:ext uri="{FF2B5EF4-FFF2-40B4-BE49-F238E27FC236}">
                <a16:creationId xmlns:a16="http://schemas.microsoft.com/office/drawing/2014/main" id="{D138044E-5A60-4A43-9BCA-4653917F0782}"/>
              </a:ext>
            </a:extLst>
          </p:cNvPr>
          <p:cNvPicPr>
            <a:picLocks noChangeAspect="1"/>
          </p:cNvPicPr>
          <p:nvPr/>
        </p:nvPicPr>
        <p:blipFill>
          <a:blip r:embed="rId3"/>
          <a:stretch>
            <a:fillRect/>
          </a:stretch>
        </p:blipFill>
        <p:spPr>
          <a:xfrm rot="16200000">
            <a:off x="-1117734" y="5013417"/>
            <a:ext cx="2964133" cy="728661"/>
          </a:xfrm>
          <a:prstGeom prst="rect">
            <a:avLst/>
          </a:prstGeom>
        </p:spPr>
      </p:pic>
      <p:pic>
        <p:nvPicPr>
          <p:cNvPr id="5" name="Picture 4">
            <a:extLst>
              <a:ext uri="{FF2B5EF4-FFF2-40B4-BE49-F238E27FC236}">
                <a16:creationId xmlns:a16="http://schemas.microsoft.com/office/drawing/2014/main" id="{A21EBA66-E598-43AD-91CD-7EE4A03DDCE3}"/>
              </a:ext>
            </a:extLst>
          </p:cNvPr>
          <p:cNvPicPr>
            <a:picLocks noChangeAspect="1"/>
          </p:cNvPicPr>
          <p:nvPr/>
        </p:nvPicPr>
        <p:blipFill>
          <a:blip r:embed="rId4"/>
          <a:stretch>
            <a:fillRect/>
          </a:stretch>
        </p:blipFill>
        <p:spPr>
          <a:xfrm>
            <a:off x="4629150" y="6286499"/>
            <a:ext cx="3895682" cy="573487"/>
          </a:xfrm>
          <a:prstGeom prst="rect">
            <a:avLst/>
          </a:prstGeom>
        </p:spPr>
      </p:pic>
      <p:pic>
        <p:nvPicPr>
          <p:cNvPr id="6" name="Picture 5">
            <a:extLst>
              <a:ext uri="{FF2B5EF4-FFF2-40B4-BE49-F238E27FC236}">
                <a16:creationId xmlns:a16="http://schemas.microsoft.com/office/drawing/2014/main" id="{1E4389E6-BEBE-4877-94D2-D45186F6DC87}"/>
              </a:ext>
            </a:extLst>
          </p:cNvPr>
          <p:cNvPicPr>
            <a:picLocks noChangeAspect="1"/>
          </p:cNvPicPr>
          <p:nvPr/>
        </p:nvPicPr>
        <p:blipFill>
          <a:blip r:embed="rId4"/>
          <a:stretch>
            <a:fillRect/>
          </a:stretch>
        </p:blipFill>
        <p:spPr>
          <a:xfrm>
            <a:off x="8524832" y="6284512"/>
            <a:ext cx="3667168" cy="573488"/>
          </a:xfrm>
          <a:prstGeom prst="rect">
            <a:avLst/>
          </a:prstGeom>
        </p:spPr>
      </p:pic>
      <p:pic>
        <p:nvPicPr>
          <p:cNvPr id="7" name="Picture 6">
            <a:extLst>
              <a:ext uri="{FF2B5EF4-FFF2-40B4-BE49-F238E27FC236}">
                <a16:creationId xmlns:a16="http://schemas.microsoft.com/office/drawing/2014/main" id="{628E0351-0CE3-4D6F-9D0C-96D5C1AED45B}"/>
              </a:ext>
            </a:extLst>
          </p:cNvPr>
          <p:cNvPicPr>
            <a:picLocks noChangeAspect="1"/>
          </p:cNvPicPr>
          <p:nvPr/>
        </p:nvPicPr>
        <p:blipFill>
          <a:blip r:embed="rId4"/>
          <a:stretch>
            <a:fillRect/>
          </a:stretch>
        </p:blipFill>
        <p:spPr>
          <a:xfrm rot="16200000">
            <a:off x="-1583508" y="1583510"/>
            <a:ext cx="3895682" cy="728662"/>
          </a:xfrm>
          <a:prstGeom prst="rect">
            <a:avLst/>
          </a:prstGeom>
        </p:spPr>
      </p:pic>
      <p:sp>
        <p:nvSpPr>
          <p:cNvPr id="8" name="TextBox 7">
            <a:extLst>
              <a:ext uri="{FF2B5EF4-FFF2-40B4-BE49-F238E27FC236}">
                <a16:creationId xmlns:a16="http://schemas.microsoft.com/office/drawing/2014/main" id="{0E927FA3-693D-4FBB-880F-43C239767DB2}"/>
              </a:ext>
            </a:extLst>
          </p:cNvPr>
          <p:cNvSpPr txBox="1"/>
          <p:nvPr/>
        </p:nvSpPr>
        <p:spPr>
          <a:xfrm>
            <a:off x="648070" y="-32182"/>
            <a:ext cx="11123720" cy="7091044"/>
          </a:xfrm>
          <a:prstGeom prst="rect">
            <a:avLst/>
          </a:prstGeom>
          <a:noFill/>
        </p:spPr>
        <p:txBody>
          <a:bodyPr wrap="square">
            <a:spAutoFit/>
          </a:bodyPr>
          <a:lstStyle/>
          <a:p>
            <a:pPr marL="0" marR="0">
              <a:lnSpc>
                <a:spcPct val="107000"/>
              </a:lnSpc>
              <a:spcBef>
                <a:spcPts val="0"/>
              </a:spcBef>
              <a:spcAft>
                <a:spcPts val="800"/>
              </a:spcAft>
            </a:pPr>
            <a:r>
              <a:rPr lang="en-US" sz="26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আরাফবাসী</a:t>
            </a:r>
            <a:r>
              <a:rPr lang="en-US" sz="2600"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26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কারাঃ</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আরাফবাসী</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ঐ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সমস্ত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লোকেরা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সৎ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অসৎকর্ম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সমান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কেউ</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কেউ</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লোক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এমনও</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জাহান্নাম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মুক্তি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কিন্তু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প্রবেশ</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প্রবেশ</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আশা</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পোষণ</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তাদেরকেই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আরাফবাসী</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জারীর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বেশী</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সঠিক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হচ্ছে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লোক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জাহান্নামীদেরকে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নিদর্শনের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মাধ্যমে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চিনতে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তাবারী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মাঝখানে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একটি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প্রাচীর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বেষ্টনী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বেষ্টনীর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উপরিভাগের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আরাফ</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কেননা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আরাফ</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ওরফ</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শব্দের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বহুবচন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প্রতিটি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বস্তুর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উপরিভাগ</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أعراف</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শব্দটি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عرف</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বহুবচন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প্রত্যেক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বস্তুর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উপরিভাগ</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ব্যাখ্যা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মধ্যবর্তী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প্রাচীরবেষ্টনীর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উপরিভাগকে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আরাফ</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আয়াতে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হাশরে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স্থানে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কিছুসংখ্যাক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লোক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উভয়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অবস্থা</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নিরীক্ষণ</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উভয়পক্ষের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লোকদের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প্রশ্নোত্তর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কথাবার্তা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আব্বাস</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রাদিয়াল্লাহু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আনহুমা</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বর্ণিত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আরাফ</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উঁচু</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টাওয়ারের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মাঝখানে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গোনাহগার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বান্দাকে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সেখানে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রেখে</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কেউ</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কেউ</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আরাফ</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নামকরণ</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এজন্য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এখান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অপরকে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চিনতে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ইরশাদ</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হয়েছে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উভয়ের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আ’রাফে</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প্রত্যেককে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চিহ্ন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চিনবে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জান্নাতবাসীদেরকে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সম্বোধন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প্রবেশ</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আকাংখা</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দৃষ্টি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অগ্নিবাসীদের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যালিম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সম্প্রদায়ের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সঙ্গী</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আরাফবাসীরা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ডাকবে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চিহ্ন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চিনবে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অহংকার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কাজে</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না।এরাই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সম্বন্ধে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শপথ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রহমতে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শামিল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এদেরকেই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প্রবেশ</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চিন্তিতও</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আরাফঃ</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৪৬-৪৯</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2E74B5"/>
                </a:solidFill>
                <a:effectLst/>
                <a:latin typeface="Bangla" panose="03000603000000000000" pitchFamily="66"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294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hite flowers&#10;&#10;Description automatically generated with medium confidence">
            <a:extLst>
              <a:ext uri="{FF2B5EF4-FFF2-40B4-BE49-F238E27FC236}">
                <a16:creationId xmlns:a16="http://schemas.microsoft.com/office/drawing/2014/main" id="{867452AB-F048-4389-902A-770B47358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1922"/>
            <a:ext cx="6338656" cy="466078"/>
          </a:xfrm>
          <a:prstGeom prst="rect">
            <a:avLst/>
          </a:prstGeom>
        </p:spPr>
      </p:pic>
      <p:pic>
        <p:nvPicPr>
          <p:cNvPr id="4" name="Picture 3">
            <a:extLst>
              <a:ext uri="{FF2B5EF4-FFF2-40B4-BE49-F238E27FC236}">
                <a16:creationId xmlns:a16="http://schemas.microsoft.com/office/drawing/2014/main" id="{60161BF8-1108-44E9-BE5B-591D24C9D582}"/>
              </a:ext>
            </a:extLst>
          </p:cNvPr>
          <p:cNvPicPr>
            <a:picLocks noChangeAspect="1"/>
          </p:cNvPicPr>
          <p:nvPr/>
        </p:nvPicPr>
        <p:blipFill>
          <a:blip r:embed="rId3"/>
          <a:stretch>
            <a:fillRect/>
          </a:stretch>
        </p:blipFill>
        <p:spPr>
          <a:xfrm>
            <a:off x="6338657" y="6393293"/>
            <a:ext cx="5851166" cy="463336"/>
          </a:xfrm>
          <a:prstGeom prst="rect">
            <a:avLst/>
          </a:prstGeom>
        </p:spPr>
      </p:pic>
      <p:pic>
        <p:nvPicPr>
          <p:cNvPr id="5" name="Picture 4">
            <a:extLst>
              <a:ext uri="{FF2B5EF4-FFF2-40B4-BE49-F238E27FC236}">
                <a16:creationId xmlns:a16="http://schemas.microsoft.com/office/drawing/2014/main" id="{674D38F9-F3DE-4A67-9956-CDE0D55DD5D8}"/>
              </a:ext>
            </a:extLst>
          </p:cNvPr>
          <p:cNvPicPr>
            <a:picLocks noChangeAspect="1"/>
          </p:cNvPicPr>
          <p:nvPr/>
        </p:nvPicPr>
        <p:blipFill>
          <a:blip r:embed="rId3"/>
          <a:stretch>
            <a:fillRect/>
          </a:stretch>
        </p:blipFill>
        <p:spPr>
          <a:xfrm rot="16200000">
            <a:off x="-2964294" y="2964293"/>
            <a:ext cx="6391922" cy="463336"/>
          </a:xfrm>
          <a:prstGeom prst="rect">
            <a:avLst/>
          </a:prstGeom>
        </p:spPr>
      </p:pic>
      <p:sp>
        <p:nvSpPr>
          <p:cNvPr id="9" name="TextBox 8">
            <a:extLst>
              <a:ext uri="{FF2B5EF4-FFF2-40B4-BE49-F238E27FC236}">
                <a16:creationId xmlns:a16="http://schemas.microsoft.com/office/drawing/2014/main" id="{58E7E0D2-0D5D-4A96-86EA-EA73A55ACC10}"/>
              </a:ext>
            </a:extLst>
          </p:cNvPr>
          <p:cNvSpPr txBox="1"/>
          <p:nvPr/>
        </p:nvSpPr>
        <p:spPr>
          <a:xfrm>
            <a:off x="772357" y="150920"/>
            <a:ext cx="11417466" cy="5190203"/>
          </a:xfrm>
          <a:prstGeom prst="rect">
            <a:avLst/>
          </a:prstGeom>
          <a:noFill/>
        </p:spPr>
        <p:txBody>
          <a:bodyPr wrap="square">
            <a:spAutoFit/>
          </a:bodyPr>
          <a:lstStyle/>
          <a:p>
            <a:pPr marL="0" marR="0">
              <a:lnSpc>
                <a:spcPct val="107000"/>
              </a:lnSpc>
              <a:spcBef>
                <a:spcPts val="0"/>
              </a:spcBef>
              <a:spcAft>
                <a:spcPts val="800"/>
              </a:spcAft>
            </a:pPr>
            <a:r>
              <a:rPr lang="en-US" sz="32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শাফায়াতঃ</a:t>
            </a:r>
            <a:endParaRPr lang="en-US" sz="32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আলাইহি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ওয়া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সাল্লাম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বলেছেন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কিয়ামতের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মানুষদের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উঁচু</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জায়গায়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প্রত্যেক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জাতিকে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দেব-দেবীসহ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ধারাবাহিকভাবে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ডাকা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মহান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আসবেন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কিসের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অপেক্ষায়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মহান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রবের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অপেক্ষায়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তাকিয়ে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দেখব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তাজাল্লি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দিবেন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এমতাবস্থায়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হাসছেন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মুমিন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মুনাফিক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প্রত্যেককে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দিবেন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অন্ধকার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চাপা</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অনুসরণ</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পুল-সিরাতের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সাথে</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মুনাফিকরাও</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পুল-সিরাতে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লোহার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বশি</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এগুলো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ইচ্ছা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পাকড়াও</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মুনাফিকদের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নিভিয়ে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মুমিনরা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নাজাত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প্রথম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নাজাত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চেহারা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চৌদ্দ</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তারিখের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রাত্রির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সত্তর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হাজার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লোক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হিসাব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কাছাকাছি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আকাশের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সবচেয়ে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উজ্জল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তারকাটির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অন্যরা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শাফা’আত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আপতিত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ফলে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শাফা’আত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এমনকি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ইলাহা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ইল্লাল্লাহ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পরিমাণ</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তাকেও</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আঙ্গিনায়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রাখা</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ফেলতে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ফলে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বন্যার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উদ্ভিদ</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যেভাবে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উৎপন্ন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সেভাবে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উদগত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পোড়া</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চাইবে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দশগুণ</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মুসনাদে</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আহমাদ</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৩/৩৪৫–৩৪৬]</a:t>
            </a:r>
            <a:endParaRPr lang="en-US" sz="20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2424703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light&#10;&#10;Description automatically generated">
            <a:extLst>
              <a:ext uri="{FF2B5EF4-FFF2-40B4-BE49-F238E27FC236}">
                <a16:creationId xmlns:a16="http://schemas.microsoft.com/office/drawing/2014/main" id="{BA1DA05E-91F1-49FB-A9B2-5CF7A7601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51" y="6418554"/>
            <a:ext cx="5491332" cy="439445"/>
          </a:xfrm>
          <a:prstGeom prst="rect">
            <a:avLst/>
          </a:prstGeom>
        </p:spPr>
      </p:pic>
      <p:pic>
        <p:nvPicPr>
          <p:cNvPr id="4" name="Picture 3">
            <a:extLst>
              <a:ext uri="{FF2B5EF4-FFF2-40B4-BE49-F238E27FC236}">
                <a16:creationId xmlns:a16="http://schemas.microsoft.com/office/drawing/2014/main" id="{D33067FB-95FB-40F6-B5D0-EAF2F4F1F519}"/>
              </a:ext>
            </a:extLst>
          </p:cNvPr>
          <p:cNvPicPr>
            <a:picLocks noChangeAspect="1"/>
          </p:cNvPicPr>
          <p:nvPr/>
        </p:nvPicPr>
        <p:blipFill>
          <a:blip r:embed="rId3"/>
          <a:stretch>
            <a:fillRect/>
          </a:stretch>
        </p:blipFill>
        <p:spPr>
          <a:xfrm>
            <a:off x="6991661" y="6418554"/>
            <a:ext cx="5200339" cy="438950"/>
          </a:xfrm>
          <a:prstGeom prst="rect">
            <a:avLst/>
          </a:prstGeom>
        </p:spPr>
      </p:pic>
      <p:pic>
        <p:nvPicPr>
          <p:cNvPr id="5" name="Picture 4">
            <a:extLst>
              <a:ext uri="{FF2B5EF4-FFF2-40B4-BE49-F238E27FC236}">
                <a16:creationId xmlns:a16="http://schemas.microsoft.com/office/drawing/2014/main" id="{E6675C99-AADE-4874-BA65-C565A6EA3AF1}"/>
              </a:ext>
            </a:extLst>
          </p:cNvPr>
          <p:cNvPicPr>
            <a:picLocks noChangeAspect="1"/>
          </p:cNvPicPr>
          <p:nvPr/>
        </p:nvPicPr>
        <p:blipFill>
          <a:blip r:embed="rId3"/>
          <a:stretch>
            <a:fillRect/>
          </a:stretch>
        </p:blipFill>
        <p:spPr>
          <a:xfrm rot="16200000">
            <a:off x="-3209277" y="3209276"/>
            <a:ext cx="6857505" cy="438950"/>
          </a:xfrm>
          <a:prstGeom prst="rect">
            <a:avLst/>
          </a:prstGeom>
        </p:spPr>
      </p:pic>
      <p:sp>
        <p:nvSpPr>
          <p:cNvPr id="6" name="TextBox 5">
            <a:extLst>
              <a:ext uri="{FF2B5EF4-FFF2-40B4-BE49-F238E27FC236}">
                <a16:creationId xmlns:a16="http://schemas.microsoft.com/office/drawing/2014/main" id="{FF2E4E75-E9F7-4C87-8BF0-76ECE4ABAD42}"/>
              </a:ext>
            </a:extLst>
          </p:cNvPr>
          <p:cNvSpPr txBox="1"/>
          <p:nvPr/>
        </p:nvSpPr>
        <p:spPr>
          <a:xfrm>
            <a:off x="763480" y="166686"/>
            <a:ext cx="11428520" cy="5224572"/>
          </a:xfrm>
          <a:prstGeom prst="rect">
            <a:avLst/>
          </a:prstGeom>
          <a:noFill/>
        </p:spPr>
        <p:txBody>
          <a:bodyPr wrap="square">
            <a:spAutoFit/>
          </a:bodyPr>
          <a:lstStyle/>
          <a:p>
            <a:pPr marL="0" marR="0">
              <a:lnSpc>
                <a:spcPct val="107000"/>
              </a:lnSpc>
              <a:spcBef>
                <a:spcPts val="0"/>
              </a:spcBef>
              <a:spcAft>
                <a:spcPts val="800"/>
              </a:spcAft>
            </a:pP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মুমিনদের</a:t>
            </a:r>
            <a:r>
              <a:rPr lang="en-US" sz="2400" dirty="0">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জাহান্নাম</a:t>
            </a:r>
            <a:r>
              <a:rPr lang="en-US" sz="2400" dirty="0">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থেকে</a:t>
            </a:r>
            <a:r>
              <a:rPr lang="en-US" sz="2400" dirty="0">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বের</a:t>
            </a:r>
            <a:r>
              <a:rPr lang="en-US" sz="2400" dirty="0">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করার</a:t>
            </a:r>
            <a:r>
              <a:rPr lang="en-US" sz="2400" dirty="0">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জন্য</a:t>
            </a:r>
            <a:r>
              <a:rPr lang="en-US" sz="2400" dirty="0">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নবী</a:t>
            </a:r>
            <a:r>
              <a:rPr lang="en-US" sz="2400" dirty="0">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করীম</a:t>
            </a:r>
            <a:r>
              <a:rPr lang="en-US" sz="2400" dirty="0">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সাল্লাল্লাহু</a:t>
            </a:r>
            <a:r>
              <a:rPr lang="en-US" sz="2400" dirty="0">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আলাইহি</a:t>
            </a:r>
            <a:r>
              <a:rPr lang="en-US" sz="2400" dirty="0">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ওয়া</a:t>
            </a:r>
            <a:r>
              <a:rPr lang="en-US" sz="2400" dirty="0">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সাল্লাম</a:t>
            </a:r>
            <a:r>
              <a:rPr lang="en-US" sz="2400" dirty="0">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এর</a:t>
            </a:r>
            <a:r>
              <a:rPr lang="en-US" sz="2400" dirty="0">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 </a:t>
            </a:r>
            <a:r>
              <a:rPr lang="en-US" sz="2400" dirty="0" err="1">
                <a:solidFill>
                  <a:srgbClr val="538135"/>
                </a:solidFill>
                <a:effectLst/>
                <a:latin typeface="Bangla" panose="03000603000000000000" pitchFamily="66" charset="0"/>
                <a:ea typeface="Calibri" panose="020F0502020204030204" pitchFamily="34" charset="0"/>
                <a:cs typeface="Times New Roman" panose="02020603050405020304" pitchFamily="18" charset="0"/>
              </a:rPr>
              <a:t>শাফাআতঃ</a:t>
            </a:r>
            <a:endPar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আবু</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হুরাইরা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বর্ণিত</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তিনি</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বলেন</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আলাইহি</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ওয়া</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সাল্লাম</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বলেছেন</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প্রত্যেক</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নবীর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রয়েছে</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কিছু</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দুআ</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অবশ্যই</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কবুল</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হয়</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সকল</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নবী</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এ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দুআগুলো</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করার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ব্যাপারে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তাড়াহুড়ো</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করেছেন</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কিন্তু</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উম্মতকে</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কেয়ামতের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দিন</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শাফাআত</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করার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জন্য</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এ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দুআগুলো</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আমি</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ব্যবহার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করিনি</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ইনশা</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আল্লাহ</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সেই</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শাফাআত</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পাবে</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অনুসারী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ঐ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সকল</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ব্যক্তিবর্গ</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যারা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কখনো</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আল্লাহ</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তাআলার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সাথে</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কোন</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কিছু</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শরীক</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করেনি</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বর্ণনায়</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বুখারী</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 ও </a:t>
            </a:r>
            <a:r>
              <a:rPr lang="en-US" sz="2400" dirty="0" err="1">
                <a:solidFill>
                  <a:srgbClr val="960881"/>
                </a:solidFill>
                <a:effectLst/>
                <a:latin typeface="Bangla" panose="03000603000000000000" pitchFamily="66" charset="0"/>
                <a:ea typeface="Calibri" panose="020F0502020204030204" pitchFamily="34" charset="0"/>
                <a:cs typeface="Bangla" panose="03000603000000000000" pitchFamily="66" charset="0"/>
              </a:rPr>
              <a:t>মুসলিম</a:t>
            </a:r>
            <a:r>
              <a:rPr lang="en-US" sz="2400" dirty="0">
                <a:solidFill>
                  <a:srgbClr val="960881"/>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হাদীসে</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এসেছে</a:t>
            </a:r>
            <a:endPar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আবু</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হুরাইরা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বর্ণিত</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তিনি</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বলেন</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জিজ্ঞেস</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করলাম</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ইয়া</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কেয়ামতের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দিন</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আপনার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শাফাআত</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দ্বারা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কে</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ভাগ্যবান</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তিনি</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বললেন</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হে</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আবু</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হুরাইরা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জানি</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পূর্বে</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কেহ</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এ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হাদীস</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জিজ্ঞাসা</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করেনি</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তোমাকে</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হাদীসের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বিষয়ে</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বেশী</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আগ্রহী</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দেখছি</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কেয়ামতের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দিন</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শাফাআত</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দ্বারা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সবচেয়ে</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ভাগ্যবান</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ঐ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ব্যক্তি</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অন্তর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দিয়ে</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নির্ভেজাল</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পদ্ধতিতে</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বলেছে</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আল্লাহ</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ব্যতীত</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কোন</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ইলাহ</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নেই</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বর্ণনায়</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 : </a:t>
            </a:r>
            <a:r>
              <a:rPr lang="en-US" sz="2400" dirty="0" err="1">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বুখারী</a:t>
            </a:r>
            <a:r>
              <a:rPr lang="en-US" sz="2400" dirty="0">
                <a:solidFill>
                  <a:schemeClr val="tx2">
                    <a:lumMod val="50000"/>
                    <a:lumOff val="50000"/>
                  </a:schemeClr>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400" dirty="0">
                <a:solidFill>
                  <a:schemeClr val="tx2">
                    <a:lumMod val="50000"/>
                    <a:lumOff val="50000"/>
                  </a:schemeClr>
                </a:solidFill>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এরপর</a:t>
            </a:r>
            <a:r>
              <a:rPr lang="en-US" sz="2400" dirty="0">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মহান</a:t>
            </a:r>
            <a:r>
              <a:rPr lang="en-US" sz="2400" dirty="0">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আল্লাহ</a:t>
            </a:r>
            <a:r>
              <a:rPr lang="en-US" sz="2400" dirty="0">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নিজে</a:t>
            </a:r>
            <a:r>
              <a:rPr lang="en-US" sz="2400" dirty="0">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শাফায়াত</a:t>
            </a:r>
            <a:r>
              <a:rPr lang="en-US" sz="2400" dirty="0">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করবেন</a:t>
            </a:r>
            <a:r>
              <a:rPr lang="en-US" sz="2400" dirty="0">
                <a:solidFill>
                  <a:schemeClr val="accent3">
                    <a:lumMod val="75000"/>
                  </a:schemeClr>
                </a:solidFill>
                <a:latin typeface="Bangla" panose="03000603000000000000" pitchFamily="66" charset="0"/>
                <a:ea typeface="Calibri" panose="020F0502020204030204" pitchFamily="34" charset="0"/>
                <a:cs typeface="Bangla" panose="03000603000000000000" pitchFamily="66" charset="0"/>
              </a:rPr>
              <a:t>-----</a:t>
            </a:r>
            <a:endParaRPr lang="en-US" sz="2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765649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hite flowers&#10;&#10;Description automatically generated with medium confidence">
            <a:extLst>
              <a:ext uri="{FF2B5EF4-FFF2-40B4-BE49-F238E27FC236}">
                <a16:creationId xmlns:a16="http://schemas.microsoft.com/office/drawing/2014/main" id="{867452AB-F048-4389-902A-770B47358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1922"/>
            <a:ext cx="6338656" cy="466078"/>
          </a:xfrm>
          <a:prstGeom prst="rect">
            <a:avLst/>
          </a:prstGeom>
        </p:spPr>
      </p:pic>
      <p:pic>
        <p:nvPicPr>
          <p:cNvPr id="4" name="Picture 3">
            <a:extLst>
              <a:ext uri="{FF2B5EF4-FFF2-40B4-BE49-F238E27FC236}">
                <a16:creationId xmlns:a16="http://schemas.microsoft.com/office/drawing/2014/main" id="{60161BF8-1108-44E9-BE5B-591D24C9D582}"/>
              </a:ext>
            </a:extLst>
          </p:cNvPr>
          <p:cNvPicPr>
            <a:picLocks noChangeAspect="1"/>
          </p:cNvPicPr>
          <p:nvPr/>
        </p:nvPicPr>
        <p:blipFill>
          <a:blip r:embed="rId3"/>
          <a:stretch>
            <a:fillRect/>
          </a:stretch>
        </p:blipFill>
        <p:spPr>
          <a:xfrm>
            <a:off x="6338657" y="6393293"/>
            <a:ext cx="5851166" cy="463336"/>
          </a:xfrm>
          <a:prstGeom prst="rect">
            <a:avLst/>
          </a:prstGeom>
        </p:spPr>
      </p:pic>
      <p:pic>
        <p:nvPicPr>
          <p:cNvPr id="5" name="Picture 4">
            <a:extLst>
              <a:ext uri="{FF2B5EF4-FFF2-40B4-BE49-F238E27FC236}">
                <a16:creationId xmlns:a16="http://schemas.microsoft.com/office/drawing/2014/main" id="{674D38F9-F3DE-4A67-9956-CDE0D55DD5D8}"/>
              </a:ext>
            </a:extLst>
          </p:cNvPr>
          <p:cNvPicPr>
            <a:picLocks noChangeAspect="1"/>
          </p:cNvPicPr>
          <p:nvPr/>
        </p:nvPicPr>
        <p:blipFill>
          <a:blip r:embed="rId3"/>
          <a:stretch>
            <a:fillRect/>
          </a:stretch>
        </p:blipFill>
        <p:spPr>
          <a:xfrm rot="16200000">
            <a:off x="-2964294" y="2964293"/>
            <a:ext cx="6391922" cy="463336"/>
          </a:xfrm>
          <a:prstGeom prst="rect">
            <a:avLst/>
          </a:prstGeom>
        </p:spPr>
      </p:pic>
      <p:sp>
        <p:nvSpPr>
          <p:cNvPr id="6" name="TextBox 5">
            <a:extLst>
              <a:ext uri="{FF2B5EF4-FFF2-40B4-BE49-F238E27FC236}">
                <a16:creationId xmlns:a16="http://schemas.microsoft.com/office/drawing/2014/main" id="{E620A7F2-6EBD-470A-923A-4326807031BC}"/>
              </a:ext>
            </a:extLst>
          </p:cNvPr>
          <p:cNvSpPr txBox="1"/>
          <p:nvPr/>
        </p:nvSpPr>
        <p:spPr>
          <a:xfrm>
            <a:off x="763480" y="1"/>
            <a:ext cx="11426343" cy="6403356"/>
          </a:xfrm>
          <a:prstGeom prst="rect">
            <a:avLst/>
          </a:prstGeom>
          <a:noFill/>
        </p:spPr>
        <p:txBody>
          <a:bodyPr wrap="square">
            <a:spAutoFit/>
          </a:bodyPr>
          <a:lstStyle/>
          <a:p>
            <a:pPr marL="0" marR="0">
              <a:lnSpc>
                <a:spcPct val="107000"/>
              </a:lnSpc>
              <a:spcBef>
                <a:spcPts val="0"/>
              </a:spcBef>
              <a:spcAft>
                <a:spcPts val="800"/>
              </a:spcAft>
            </a:pP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অত:পর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স্থাপন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সাহাবীগণ</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জিজ্ঞাসা</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ইয়া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পুলটি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ধরনের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বললেন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পুলটি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পিচ্ছিল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লোহার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ওয়ালা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দীর্ঘ</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দেখতে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নজদ</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এলাকার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সাদান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কাটার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ঈমানদার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ব্যক্তিরা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চোখের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পলকের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গতিতে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বিজলীর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গতিতে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বাতাসের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গতিতে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ঘোড়া</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যানবাহনের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গতিতে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এভাবে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একদল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সালামতে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একদল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কষ্টে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একদল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পতিত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এমনকি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সর্বশেষ</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ব্যক্তি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দেয়ার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হামাগুরি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সেদিনটি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কঠিন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ভয়াবহ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সেদিন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মহাপরাক্রমশালীর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সত্যিকার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ঈমানদারগণ</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প্রকাশ</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পড়বেন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ঈমানদারগণ</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দেখবে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নিজেরা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মুক্তি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পেয়েছে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কিন্তু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নিজেদের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সঙ্গী</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পতিত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হয়েছে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প্রতিপালক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ভাইয়েরা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নামাজ</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পড়েছে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সওম</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রেখেছে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অন্যান্য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যাও</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পরিমাণ</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ঈমান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শরীরকে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আগুনের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হারাম</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দিবেন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আসা</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শরীর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পর্যন্ত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শরীর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অর্ধ</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পর্যন্ত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আগুন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স্পর্ষ</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এভাবে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পরিচিত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এরপর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আবার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এবার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যাও</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অর্ধেক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পরিমাণ</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ঈমান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চিনতে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আনবে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এরপর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আবার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যাও</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পরিমাণ</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ঈমান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আসো</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চিনবে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আনবে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হাদীসটির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বর্ণনাকারী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সায়ীদ</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বিশ্বাস</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তাআলার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বাণীটি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পড়ে</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দেখ</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পরিমাণ</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জুলুম</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ভাল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গুণে</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বাড়িয়ে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নবীগণ</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ফেরেশতাগণ</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ঈমানদারগণ</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শুপারিশ</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করবেন</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এরপর</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মহাপরাক্রমশালী</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বলবেন</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শুপারিশ</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বাকী</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আছে</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অগ্নিদগ্ধ</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মুষ্ঠিকে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আনবেন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সম্মুখে</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নদীতে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ছেড়ে</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দিবেন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সেই</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নদীটির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নাম</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মা-উল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হায়াত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জীবন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নদী</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সেখানে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নতুনভাবে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গঠিত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যেমন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ভাবে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নতুন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উদ্ভিদ</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অংকুরিত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যেমনটি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দেখে</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রোদ</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লাগা</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বৃক্ষটি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সবুজ</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আড়ালে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বৃক্ষটি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সাদা</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নদী</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আসবে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হীরার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উজ্জল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দেশে</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সীলমোহর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প্রবেশ</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জান্নাতবাসীরা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দয়াময়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পক্ষ</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মুক্তিপ্রাপ্ত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প্রবেশ</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করালেন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কিন্তু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দুনিয়াতে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সৎকর্ম</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কল্যাণকর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সংগ্রহও</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পেলে</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আছেই</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অনুগ্রহ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হয়েছে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অনুরূপ</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অনুগ্রহ</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লাভ</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বর্ণনায়</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বুখারী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মুসলিম</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হাদীসের</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অংশ</a:t>
            </a:r>
            <a:endParaRPr lang="en-US"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208772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light&#10;&#10;Description automatically generated">
            <a:extLst>
              <a:ext uri="{FF2B5EF4-FFF2-40B4-BE49-F238E27FC236}">
                <a16:creationId xmlns:a16="http://schemas.microsoft.com/office/drawing/2014/main" id="{BA1DA05E-91F1-49FB-A9B2-5CF7A7601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51" y="6418554"/>
            <a:ext cx="5491332" cy="439445"/>
          </a:xfrm>
          <a:prstGeom prst="rect">
            <a:avLst/>
          </a:prstGeom>
        </p:spPr>
      </p:pic>
      <p:pic>
        <p:nvPicPr>
          <p:cNvPr id="4" name="Picture 3">
            <a:extLst>
              <a:ext uri="{FF2B5EF4-FFF2-40B4-BE49-F238E27FC236}">
                <a16:creationId xmlns:a16="http://schemas.microsoft.com/office/drawing/2014/main" id="{D33067FB-95FB-40F6-B5D0-EAF2F4F1F519}"/>
              </a:ext>
            </a:extLst>
          </p:cNvPr>
          <p:cNvPicPr>
            <a:picLocks noChangeAspect="1"/>
          </p:cNvPicPr>
          <p:nvPr/>
        </p:nvPicPr>
        <p:blipFill>
          <a:blip r:embed="rId3"/>
          <a:stretch>
            <a:fillRect/>
          </a:stretch>
        </p:blipFill>
        <p:spPr>
          <a:xfrm>
            <a:off x="6991661" y="6418554"/>
            <a:ext cx="5200339" cy="438950"/>
          </a:xfrm>
          <a:prstGeom prst="rect">
            <a:avLst/>
          </a:prstGeom>
        </p:spPr>
      </p:pic>
      <p:pic>
        <p:nvPicPr>
          <p:cNvPr id="5" name="Picture 4">
            <a:extLst>
              <a:ext uri="{FF2B5EF4-FFF2-40B4-BE49-F238E27FC236}">
                <a16:creationId xmlns:a16="http://schemas.microsoft.com/office/drawing/2014/main" id="{E6675C99-AADE-4874-BA65-C565A6EA3AF1}"/>
              </a:ext>
            </a:extLst>
          </p:cNvPr>
          <p:cNvPicPr>
            <a:picLocks noChangeAspect="1"/>
          </p:cNvPicPr>
          <p:nvPr/>
        </p:nvPicPr>
        <p:blipFill>
          <a:blip r:embed="rId3"/>
          <a:stretch>
            <a:fillRect/>
          </a:stretch>
        </p:blipFill>
        <p:spPr>
          <a:xfrm rot="16200000">
            <a:off x="-3209277" y="3209276"/>
            <a:ext cx="6857505" cy="438950"/>
          </a:xfrm>
          <a:prstGeom prst="rect">
            <a:avLst/>
          </a:prstGeom>
        </p:spPr>
      </p:pic>
      <p:sp>
        <p:nvSpPr>
          <p:cNvPr id="7" name="TextBox 6">
            <a:extLst>
              <a:ext uri="{FF2B5EF4-FFF2-40B4-BE49-F238E27FC236}">
                <a16:creationId xmlns:a16="http://schemas.microsoft.com/office/drawing/2014/main" id="{989B1BBE-0BA3-4AB4-A6AC-5026F40D5A90}"/>
              </a:ext>
            </a:extLst>
          </p:cNvPr>
          <p:cNvSpPr txBox="1"/>
          <p:nvPr/>
        </p:nvSpPr>
        <p:spPr>
          <a:xfrm>
            <a:off x="877901" y="186431"/>
            <a:ext cx="11204607" cy="4891147"/>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Times New Roman" panose="02020603050405020304" pitchFamily="18" charset="0"/>
              </a:rPr>
              <a:t>সর্বশেষ</a:t>
            </a:r>
            <a:r>
              <a:rPr lang="en-US" sz="2000" dirty="0">
                <a:solidFill>
                  <a:srgbClr val="7030A0"/>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rgbClr val="7030A0"/>
                </a:solidFill>
                <a:effectLst/>
                <a:latin typeface="Bangla" panose="03000603000000000000" pitchFamily="66" charset="0"/>
                <a:ea typeface="Calibri" panose="020F0502020204030204" pitchFamily="34" charset="0"/>
                <a:cs typeface="Times New Roman" panose="02020603050405020304" pitchFamily="18" charset="0"/>
              </a:rPr>
              <a:t>যে</a:t>
            </a:r>
            <a:r>
              <a:rPr lang="en-US" sz="2000" dirty="0">
                <a:solidFill>
                  <a:srgbClr val="7030A0"/>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rgbClr val="7030A0"/>
                </a:solidFill>
                <a:effectLst/>
                <a:latin typeface="Bangla" panose="03000603000000000000" pitchFamily="66" charset="0"/>
                <a:ea typeface="Calibri" panose="020F0502020204030204" pitchFamily="34" charset="0"/>
                <a:cs typeface="Times New Roman" panose="02020603050405020304" pitchFamily="18" charset="0"/>
              </a:rPr>
              <a:t>ব্যক্তি</a:t>
            </a:r>
            <a:r>
              <a:rPr lang="en-US" sz="2000" dirty="0">
                <a:solidFill>
                  <a:srgbClr val="7030A0"/>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rgbClr val="7030A0"/>
                </a:solidFill>
                <a:effectLst/>
                <a:latin typeface="Bangla" panose="03000603000000000000" pitchFamily="66" charset="0"/>
                <a:ea typeface="Calibri" panose="020F0502020204030204" pitchFamily="34" charset="0"/>
                <a:cs typeface="Times New Roman" panose="02020603050405020304" pitchFamily="18" charset="0"/>
              </a:rPr>
              <a:t>জান্নাতে</a:t>
            </a:r>
            <a:r>
              <a:rPr lang="en-US" sz="2000" dirty="0">
                <a:solidFill>
                  <a:srgbClr val="7030A0"/>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rgbClr val="7030A0"/>
                </a:solidFill>
                <a:effectLst/>
                <a:latin typeface="Bangla" panose="03000603000000000000" pitchFamily="66" charset="0"/>
                <a:ea typeface="Calibri" panose="020F0502020204030204" pitchFamily="34" charset="0"/>
                <a:cs typeface="Times New Roman" panose="02020603050405020304" pitchFamily="18" charset="0"/>
              </a:rPr>
              <a:t>প্রবেশ</a:t>
            </a:r>
            <a:r>
              <a:rPr lang="en-US" sz="2000" dirty="0">
                <a:solidFill>
                  <a:srgbClr val="7030A0"/>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rgbClr val="7030A0"/>
                </a:solidFill>
                <a:effectLst/>
                <a:latin typeface="Bangla" panose="03000603000000000000" pitchFamily="66" charset="0"/>
                <a:ea typeface="Calibri" panose="020F0502020204030204" pitchFamily="34" charset="0"/>
                <a:cs typeface="Times New Roman" panose="02020603050405020304" pitchFamily="18" charset="0"/>
              </a:rPr>
              <a:t>করবে</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পুলসিরাত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দীর্ঘ</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হাদীসের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শেষাংশে</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এসেছে</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ব্যক্তি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মুখ</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অবস্থায়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প্রভূ</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গরম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চেহারাটা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আপনি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ফিরিয়ে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এভাবে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তাআলার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কবুল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এরপর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চাও</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আপনার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মর্যাদার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কসম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এরপর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আপনার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চেহারা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ফিরিয়ে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আবার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প্রভূ</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দরজার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নিকটবর্তী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এরপর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চাইবে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ধিক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মানব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সন্তান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কথা</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রাখো</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ব্যক্তি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করতই</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তাআলা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পুরণ</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আবার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চাইবে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আপনার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মর্যাদার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কসম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এরপর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আপনার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চাইবো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চাইবে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শর্তে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তাআলা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গেটের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নিকটবর্তী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দিবেন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যখন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গেটের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তাকিয়ে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সূখ</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শান্তি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দেখবে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কিছুক্ষণ</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চুপ</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আবার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শুরু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প্রভু</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প্রবেশ</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এরপর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চাইবে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ধিক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মানব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সন্তান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কথা</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রাখো</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প্রভূ</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আপনার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সৃষ্টির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সবচেয়ে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দুর্ভাগা</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রাখবেন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এভাবে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অবশেষে</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হাসি</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দিবেন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প্রবেশ</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করাবেন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বর্ণনায়</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বুখারী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মুসলিম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197345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light&#10;&#10;Description automatically generated">
            <a:extLst>
              <a:ext uri="{FF2B5EF4-FFF2-40B4-BE49-F238E27FC236}">
                <a16:creationId xmlns:a16="http://schemas.microsoft.com/office/drawing/2014/main" id="{BA1DA05E-91F1-49FB-A9B2-5CF7A7601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51" y="6418554"/>
            <a:ext cx="5491332" cy="439445"/>
          </a:xfrm>
          <a:prstGeom prst="rect">
            <a:avLst/>
          </a:prstGeom>
        </p:spPr>
      </p:pic>
      <p:pic>
        <p:nvPicPr>
          <p:cNvPr id="4" name="Picture 3">
            <a:extLst>
              <a:ext uri="{FF2B5EF4-FFF2-40B4-BE49-F238E27FC236}">
                <a16:creationId xmlns:a16="http://schemas.microsoft.com/office/drawing/2014/main" id="{D33067FB-95FB-40F6-B5D0-EAF2F4F1F519}"/>
              </a:ext>
            </a:extLst>
          </p:cNvPr>
          <p:cNvPicPr>
            <a:picLocks noChangeAspect="1"/>
          </p:cNvPicPr>
          <p:nvPr/>
        </p:nvPicPr>
        <p:blipFill>
          <a:blip r:embed="rId3"/>
          <a:stretch>
            <a:fillRect/>
          </a:stretch>
        </p:blipFill>
        <p:spPr>
          <a:xfrm>
            <a:off x="6991661" y="6418554"/>
            <a:ext cx="5200339" cy="438950"/>
          </a:xfrm>
          <a:prstGeom prst="rect">
            <a:avLst/>
          </a:prstGeom>
        </p:spPr>
      </p:pic>
      <p:pic>
        <p:nvPicPr>
          <p:cNvPr id="5" name="Picture 4">
            <a:extLst>
              <a:ext uri="{FF2B5EF4-FFF2-40B4-BE49-F238E27FC236}">
                <a16:creationId xmlns:a16="http://schemas.microsoft.com/office/drawing/2014/main" id="{E6675C99-AADE-4874-BA65-C565A6EA3AF1}"/>
              </a:ext>
            </a:extLst>
          </p:cNvPr>
          <p:cNvPicPr>
            <a:picLocks noChangeAspect="1"/>
          </p:cNvPicPr>
          <p:nvPr/>
        </p:nvPicPr>
        <p:blipFill>
          <a:blip r:embed="rId3"/>
          <a:stretch>
            <a:fillRect/>
          </a:stretch>
        </p:blipFill>
        <p:spPr>
          <a:xfrm rot="16200000">
            <a:off x="-3209277" y="3209276"/>
            <a:ext cx="6857505" cy="438950"/>
          </a:xfrm>
          <a:prstGeom prst="rect">
            <a:avLst/>
          </a:prstGeom>
        </p:spPr>
      </p:pic>
      <p:sp>
        <p:nvSpPr>
          <p:cNvPr id="7" name="TextBox 6">
            <a:extLst>
              <a:ext uri="{FF2B5EF4-FFF2-40B4-BE49-F238E27FC236}">
                <a16:creationId xmlns:a16="http://schemas.microsoft.com/office/drawing/2014/main" id="{989B1BBE-0BA3-4AB4-A6AC-5026F40D5A90}"/>
              </a:ext>
            </a:extLst>
          </p:cNvPr>
          <p:cNvSpPr txBox="1"/>
          <p:nvPr/>
        </p:nvSpPr>
        <p:spPr>
          <a:xfrm>
            <a:off x="763481" y="221942"/>
            <a:ext cx="11629746" cy="7018203"/>
          </a:xfrm>
          <a:prstGeom prst="rect">
            <a:avLst/>
          </a:prstGeom>
          <a:noFill/>
        </p:spPr>
        <p:txBody>
          <a:bodyPr wrap="square">
            <a:spAutoFit/>
          </a:bodyPr>
          <a:lstStyle/>
          <a:p>
            <a:pPr marL="0" marR="0">
              <a:lnSpc>
                <a:spcPct val="107000"/>
              </a:lnSpc>
              <a:spcBef>
                <a:spcPts val="0"/>
              </a:spcBef>
              <a:spcAft>
                <a:spcPts val="800"/>
              </a:spcAft>
            </a:pPr>
            <a:r>
              <a:rPr lang="en-US" sz="32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কানতারা</a:t>
            </a:r>
            <a:r>
              <a:rPr lang="en-US" sz="32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32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কি</a:t>
            </a:r>
            <a:r>
              <a:rPr lang="en-US" sz="32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a:t>
            </a:r>
            <a:r>
              <a:rPr lang="en-US" sz="3200" dirty="0">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রাসুলু্লাহ</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আ’লাইহি</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ওয়া</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সাল্লাম</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বলেছেন</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a:t>
            </a:r>
            <a:endParaRPr lang="en-US" sz="2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মুমিনগণ</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মুক্ত</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হয়ে</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ও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মাঝে</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কানতারা</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সাঁকোপথ</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অতিক্রমকালে</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তাদের</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পরস্পরিক</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পাওনা</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পরিশোধের</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কাজ</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সমাপ্ত</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দেনা-পাওনা</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দুনিয়াতে</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অমিমাংসিত</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রয়ে</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গেছে</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পারস্পরিক</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দেনা-পাওনা</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পরিশোধিত</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হবার</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পরই</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জান্নাতে</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প্রবেশের</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অনুমতি</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লাভ</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করবে</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সহীহ</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বুখারী</a:t>
            </a:r>
            <a:r>
              <a:rPr lang="en-US" sz="24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শাইখুল</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ইসলাম</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ইমাম</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ইবনে</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তাইমীয়া</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فإذا</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عبروا</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বাক্য</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দ্বারা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কথার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প্রতিই</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ইঙ্গিত</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করেছেন</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ৎ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যখন</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পুলসিরাত</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পড়ে</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যাওয়া</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বেঁচে</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যাবে</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তখন</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কানতারার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থামবে</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সেতু</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ওভার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ব্রীজ</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যমীনের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যেসব</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ঘরবাড়ি</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নির্মাণ</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চেয়ে</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উঁচু</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বস্ত্তকে</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কানতারা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কানতারা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একাধিক</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কথা</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পাওয়া</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যায়</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বলেছেনঃ</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এটি</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পুলসিরাতের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ঐ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কিনারা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নিকটবর্তী</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বলেছেনঃ</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এটি</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হচ্ছে</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শুধু</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মুমিনদের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খাস</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আরেকটি</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সিরাত</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a:t>
            </a:r>
            <a:endParaRPr lang="ar-AE"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r-AE"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فَيُقْتَصُّ لِبَعْضِهِمْ مِنْ بَعْضٍ </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as-IN"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অতঃপর তাদের একজনের জন্য অপরজন থেকে কিসাস বা বদলা গ্রহণ করা হবেঃ অর্থাৎ তাদের মধ্যকার পারস্পরিক যুলুমের বদলা নেওয়া হবে। মাযলুমের হক আদায় এবং অন্যান্য দায়ভার হতে মুক্ত হবে, তখন তাদেরকে জান্নাতে প্রবেশের অনুমতি প্রদান করা হবে। তখন তাদের কতকের অন্তরে অন্যদের প্রতি যেই হিংসা-বিদ্বেষ ছিল, তা দূর হয়ে যাবে। </a:t>
            </a:r>
            <a:r>
              <a:rPr lang="as-IN"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 তাআলা বলেনঃ</a:t>
            </a:r>
          </a:p>
          <a:p>
            <a:pPr marL="0" marR="0">
              <a:lnSpc>
                <a:spcPct val="107000"/>
              </a:lnSpc>
              <a:spcBef>
                <a:spcPts val="0"/>
              </a:spcBef>
              <a:spcAft>
                <a:spcPts val="800"/>
              </a:spcAft>
            </a:pPr>
            <a:r>
              <a:rPr lang="as-IN"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ar-AE"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وَنَزَعْنَا مَا فِي صُدُورِهِم مِّنْ غِلٍّ إِخْوَانًا عَلَىٰ سُرُرٍ مُّتَقَابِلِينَ﴾</a:t>
            </a:r>
          </a:p>
          <a:p>
            <a:pPr marL="0" marR="0">
              <a:lnSpc>
                <a:spcPct val="107000"/>
              </a:lnSpc>
              <a:spcBef>
                <a:spcPts val="0"/>
              </a:spcBef>
              <a:spcAft>
                <a:spcPts val="800"/>
              </a:spcAft>
            </a:pPr>
            <a:r>
              <a:rPr lang="ar-AE"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as-IN" sz="20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তাদের মনে যে সামান্য কিছু মনোমালিন্য থাকবে তা আমি বের করে দেবো, তারা পরস্পর ভাই ভাইয়ে পরিণত হয়ে মুখোমুখি আসনে বসবে’। (সূরা হিজরঃ ৪৭)</a:t>
            </a:r>
          </a:p>
          <a:p>
            <a:pPr marL="0" marR="0">
              <a:lnSpc>
                <a:spcPct val="107000"/>
              </a:lnSpc>
              <a:spcBef>
                <a:spcPts val="0"/>
              </a:spcBef>
              <a:spcAft>
                <a:spcPts val="800"/>
              </a:spcAft>
            </a:pPr>
            <a:endPar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24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4038857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E35A64-488C-46E9-912A-251A50EAC4C7}"/>
              </a:ext>
            </a:extLst>
          </p:cNvPr>
          <p:cNvPicPr>
            <a:picLocks noChangeAspect="1"/>
          </p:cNvPicPr>
          <p:nvPr/>
        </p:nvPicPr>
        <p:blipFill>
          <a:blip r:embed="rId2"/>
          <a:stretch>
            <a:fillRect/>
          </a:stretch>
        </p:blipFill>
        <p:spPr>
          <a:xfrm>
            <a:off x="14794" y="0"/>
            <a:ext cx="702185" cy="6858000"/>
          </a:xfrm>
          <a:prstGeom prst="rect">
            <a:avLst/>
          </a:prstGeom>
        </p:spPr>
      </p:pic>
      <p:pic>
        <p:nvPicPr>
          <p:cNvPr id="3" name="Picture 2">
            <a:extLst>
              <a:ext uri="{FF2B5EF4-FFF2-40B4-BE49-F238E27FC236}">
                <a16:creationId xmlns:a16="http://schemas.microsoft.com/office/drawing/2014/main" id="{AE8FA11A-FC9F-42DF-A326-002F026632ED}"/>
              </a:ext>
            </a:extLst>
          </p:cNvPr>
          <p:cNvPicPr>
            <a:picLocks noChangeAspect="1"/>
          </p:cNvPicPr>
          <p:nvPr/>
        </p:nvPicPr>
        <p:blipFill>
          <a:blip r:embed="rId3"/>
          <a:stretch>
            <a:fillRect/>
          </a:stretch>
        </p:blipFill>
        <p:spPr>
          <a:xfrm>
            <a:off x="716980" y="6394664"/>
            <a:ext cx="11460226" cy="463336"/>
          </a:xfrm>
          <a:prstGeom prst="rect">
            <a:avLst/>
          </a:prstGeom>
        </p:spPr>
      </p:pic>
      <p:sp>
        <p:nvSpPr>
          <p:cNvPr id="5" name="TextBox 4">
            <a:extLst>
              <a:ext uri="{FF2B5EF4-FFF2-40B4-BE49-F238E27FC236}">
                <a16:creationId xmlns:a16="http://schemas.microsoft.com/office/drawing/2014/main" id="{6D4DC707-47BD-4C06-81B8-2544101F7865}"/>
              </a:ext>
            </a:extLst>
          </p:cNvPr>
          <p:cNvSpPr txBox="1"/>
          <p:nvPr/>
        </p:nvSpPr>
        <p:spPr>
          <a:xfrm>
            <a:off x="731774" y="0"/>
            <a:ext cx="11460226" cy="6886372"/>
          </a:xfrm>
          <a:prstGeom prst="rect">
            <a:avLst/>
          </a:prstGeom>
          <a:noFill/>
        </p:spPr>
        <p:txBody>
          <a:bodyPr wrap="square">
            <a:spAutoFit/>
          </a:bodyPr>
          <a:lstStyle/>
          <a:p>
            <a:pPr marL="0" marR="0" algn="ctr">
              <a:lnSpc>
                <a:spcPct val="107000"/>
              </a:lnSpc>
              <a:spcBef>
                <a:spcPts val="0"/>
              </a:spcBef>
              <a:spcAft>
                <a:spcPts val="800"/>
              </a:spcAft>
            </a:pPr>
            <a:r>
              <a:rPr lang="en-US" sz="32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কিয়ামত</a:t>
            </a:r>
            <a:r>
              <a:rPr lang="en-US" sz="32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32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দিবসের</a:t>
            </a:r>
            <a:r>
              <a:rPr lang="en-US" sz="32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32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সময়কাল</a:t>
            </a:r>
            <a:r>
              <a:rPr lang="en-US" sz="32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32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কতটুকুঃ</a:t>
            </a:r>
            <a:endParaRPr lang="en-US" sz="32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endParaRPr lang="en-US" sz="2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ফেরেশতা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রূহ</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উর্ধ্বগামী</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এমন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পরিমাণ</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পঞ্চাশ</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হাজার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বছর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মায়ারিজঃ</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৪</a:t>
            </a:r>
            <a:endParaRPr lang="en-US" sz="2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যাকাত</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প্রদানকারীকে</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শাস্তির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মেয়াদ</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বর্ণনার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হাদীসে</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হয়েছে</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এ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শাস্তি</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চলতে</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থাকবে</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এমন</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এক</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দিনে</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পরিমাণ</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পঞ্চাশ</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হাজার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বছর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তারপর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ভাগ্য</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নির্ধারণ</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হয়</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দিকে</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হয়</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দিকে</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মুসলিম</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৯৮৭,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আবু</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দাউদ</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১৬৫৮,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নাসায়ী</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২৪৪২,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মুসনাদে</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আহমাদ</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২/৩৮৩</a:t>
            </a:r>
            <a:r>
              <a:rPr lang="en-US" sz="2400" dirty="0">
                <a:solidFill>
                  <a:srgbClr val="7030A0"/>
                </a:solidFill>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কুরতুবী</a:t>
            </a:r>
            <a:endParaRPr lang="en-US" sz="2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দাঁড়াবে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সমস্ত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মানুষ</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সৃষ্টিকুলের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রবের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আল-মুতাফফিফীন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৬</a:t>
            </a:r>
            <a:endParaRPr lang="en-US" sz="2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এ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আয়াতের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তাফসীরে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আলাইহি</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ওয়া</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সাল্লাম</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বলেন</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এমন</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একদিনে</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পরিমাণ</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পঞ্চাশ</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হাজার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বছর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তাদের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কান</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ঘামে</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ডুবে</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থাকবে</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মুসনাদে</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আহমাদ</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২/১১২</a:t>
            </a:r>
          </a:p>
          <a:p>
            <a:pPr marL="0" marR="0">
              <a:lnSpc>
                <a:spcPct val="107000"/>
              </a:lnSpc>
              <a:spcBef>
                <a:spcPts val="0"/>
              </a:spcBef>
              <a:spcAft>
                <a:spcPts val="800"/>
              </a:spcAft>
            </a:pPr>
            <a:r>
              <a:rPr lang="as-IN"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সাহাবায়ে কেরাম রাসূলুল্লাহ সাল্লাল্লাহু আলাইহি ওয়া সাল্লামকে এই দিনের দৈর্ঘ্য সম্পর্কে জিজ্ঞাসা করলে তিনি বললেনঃ “আমার প্রান যে সত্তার হাতে, তার শপথ করে বলছি। এই দিনটি মুমিনের জন্য একটি ফরয সালাত আদায়ের সময়ের চেয়েও কম হবে।” [মুসনাদে আহমাদ: ৩/৭৫] </a:t>
            </a:r>
          </a:p>
          <a:p>
            <a:pPr marL="0" marR="0">
              <a:lnSpc>
                <a:spcPct val="107000"/>
              </a:lnSpc>
              <a:spcBef>
                <a:spcPts val="0"/>
              </a:spcBef>
              <a:spcAft>
                <a:spcPts val="800"/>
              </a:spcAft>
            </a:pPr>
            <a:r>
              <a:rPr lang="as-IN"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অন্য হাদীসে বর্ণিত আছে, “এই দিনটি মুমিনদের জন্যে যোহর ও আছরের মধ্যবর্তী সময়ের মত হবে।” [মুস্তাদরাকে হাকিম: ১/১৫৮, নং ২৮৩]</a:t>
            </a:r>
          </a:p>
          <a:p>
            <a:pPr marL="0" marR="0">
              <a:lnSpc>
                <a:spcPct val="107000"/>
              </a:lnSpc>
              <a:spcBef>
                <a:spcPts val="0"/>
              </a:spcBef>
              <a:spcAft>
                <a:spcPts val="800"/>
              </a:spcAft>
            </a:pPr>
            <a:endPar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310787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06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06F5B065-0217-4659-BA97-A562531FC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6311"/>
            <a:ext cx="12192000" cy="421689"/>
          </a:xfrm>
          <a:prstGeom prst="rect">
            <a:avLst/>
          </a:prstGeom>
        </p:spPr>
      </p:pic>
      <p:pic>
        <p:nvPicPr>
          <p:cNvPr id="5" name="Picture 4" descr="Logo&#10;&#10;Description automatically generated">
            <a:extLst>
              <a:ext uri="{FF2B5EF4-FFF2-40B4-BE49-F238E27FC236}">
                <a16:creationId xmlns:a16="http://schemas.microsoft.com/office/drawing/2014/main" id="{67B42467-1D89-4BA2-AE82-242F19FD4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1" cy="421690"/>
          </a:xfrm>
          <a:prstGeom prst="rect">
            <a:avLst/>
          </a:prstGeom>
        </p:spPr>
      </p:pic>
      <p:pic>
        <p:nvPicPr>
          <p:cNvPr id="7" name="Picture 6" descr="Logo&#10;&#10;Description automatically generated">
            <a:extLst>
              <a:ext uri="{FF2B5EF4-FFF2-40B4-BE49-F238E27FC236}">
                <a16:creationId xmlns:a16="http://schemas.microsoft.com/office/drawing/2014/main" id="{0055F7C3-AAD1-47F9-8059-BA87B0C44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39996" y="3061686"/>
            <a:ext cx="6007961" cy="727969"/>
          </a:xfrm>
          <a:prstGeom prst="rect">
            <a:avLst/>
          </a:prstGeom>
        </p:spPr>
      </p:pic>
      <p:sp>
        <p:nvSpPr>
          <p:cNvPr id="9" name="TextBox 8">
            <a:extLst>
              <a:ext uri="{FF2B5EF4-FFF2-40B4-BE49-F238E27FC236}">
                <a16:creationId xmlns:a16="http://schemas.microsoft.com/office/drawing/2014/main" id="{B22F6371-88B6-4AF6-85ED-A49754C3A5CF}"/>
              </a:ext>
            </a:extLst>
          </p:cNvPr>
          <p:cNvSpPr txBox="1"/>
          <p:nvPr/>
        </p:nvSpPr>
        <p:spPr>
          <a:xfrm>
            <a:off x="4341181" y="428351"/>
            <a:ext cx="5475302" cy="584775"/>
          </a:xfrm>
          <a:prstGeom prst="rect">
            <a:avLst/>
          </a:prstGeom>
          <a:noFill/>
        </p:spPr>
        <p:txBody>
          <a:bodyPr wrap="square">
            <a:spAutoFit/>
          </a:bodyPr>
          <a:lstStyle/>
          <a:p>
            <a:r>
              <a:rPr lang="as-IN" sz="3200" dirty="0">
                <a:solidFill>
                  <a:schemeClr val="bg2">
                    <a:lumMod val="50000"/>
                  </a:schemeClr>
                </a:solidFill>
                <a:latin typeface="Bangla" panose="03000603000000000000" pitchFamily="66" charset="0"/>
                <a:cs typeface="Bangla" panose="03000603000000000000" pitchFamily="66" charset="0"/>
              </a:rPr>
              <a:t>হাশরের ময়দানে সাক্ষ্য : </a:t>
            </a:r>
            <a:endParaRPr lang="en-US" sz="3200" dirty="0">
              <a:solidFill>
                <a:schemeClr val="bg2">
                  <a:lumMod val="50000"/>
                </a:schemeClr>
              </a:solidFill>
              <a:latin typeface="Bangla" panose="03000603000000000000" pitchFamily="66" charset="0"/>
              <a:cs typeface="Bangla" panose="03000603000000000000" pitchFamily="66" charset="0"/>
            </a:endParaRPr>
          </a:p>
        </p:txBody>
      </p:sp>
      <p:sp>
        <p:nvSpPr>
          <p:cNvPr id="15" name="TextBox 14">
            <a:extLst>
              <a:ext uri="{FF2B5EF4-FFF2-40B4-BE49-F238E27FC236}">
                <a16:creationId xmlns:a16="http://schemas.microsoft.com/office/drawing/2014/main" id="{45F3FA9B-4EF4-42B7-82F0-833DF96BBACB}"/>
              </a:ext>
            </a:extLst>
          </p:cNvPr>
          <p:cNvSpPr txBox="1"/>
          <p:nvPr/>
        </p:nvSpPr>
        <p:spPr>
          <a:xfrm>
            <a:off x="727970" y="1013126"/>
            <a:ext cx="7093257" cy="2862322"/>
          </a:xfrm>
          <a:prstGeom prst="rect">
            <a:avLst/>
          </a:prstGeom>
          <a:noFill/>
        </p:spPr>
        <p:txBody>
          <a:bodyPr wrap="square">
            <a:spAutoFit/>
          </a:bodyPr>
          <a:lstStyle/>
          <a:p>
            <a:r>
              <a:rPr lang="as-IN" sz="2000" dirty="0">
                <a:solidFill>
                  <a:srgbClr val="7030A0"/>
                </a:solidFill>
                <a:latin typeface="Bangla" panose="03000603000000000000" pitchFamily="66" charset="0"/>
                <a:cs typeface="Bangla" panose="03000603000000000000" pitchFamily="66" charset="0"/>
              </a:rPr>
              <a:t>হাসরের ময়দানে সাক্ষী হিসেবে ৪ধরনের অবস্থা দেখা যাবেঃ</a:t>
            </a:r>
          </a:p>
          <a:p>
            <a:r>
              <a:rPr lang="as-IN" sz="2000" dirty="0">
                <a:solidFill>
                  <a:srgbClr val="C00000"/>
                </a:solidFill>
                <a:latin typeface="Bangla" panose="03000603000000000000" pitchFamily="66" charset="0"/>
                <a:cs typeface="Bangla" panose="03000603000000000000" pitchFamily="66" charset="0"/>
              </a:rPr>
              <a:t>প্রথম সাক্ষী : যমীন</a:t>
            </a:r>
          </a:p>
          <a:p>
            <a:r>
              <a:rPr lang="as-IN" sz="2000" dirty="0">
                <a:solidFill>
                  <a:srgbClr val="00B050"/>
                </a:solidFill>
                <a:latin typeface="Bangla" panose="03000603000000000000" pitchFamily="66" charset="0"/>
                <a:cs typeface="Bangla" panose="03000603000000000000" pitchFamily="66" charset="0"/>
              </a:rPr>
              <a:t>রাসূলুল্লাহ সাল্লাল্লাহু আলাইহি ওয়াসাল্লাম তিলাওয়াত করলেন,</a:t>
            </a:r>
          </a:p>
          <a:p>
            <a:r>
              <a:rPr lang="as-IN" sz="2000" dirty="0">
                <a:solidFill>
                  <a:srgbClr val="00B050"/>
                </a:solidFill>
                <a:latin typeface="Bangla" panose="03000603000000000000" pitchFamily="66" charset="0"/>
                <a:cs typeface="Bangla" panose="03000603000000000000" pitchFamily="66" charset="0"/>
              </a:rPr>
              <a:t>" </a:t>
            </a:r>
            <a:r>
              <a:rPr lang="ar-AE" sz="2000" dirty="0">
                <a:solidFill>
                  <a:srgbClr val="00B050"/>
                </a:solidFill>
                <a:latin typeface="Bangla" panose="03000603000000000000" pitchFamily="66" charset="0"/>
              </a:rPr>
              <a:t>يَوْمَئِذٍ تُحَدِّثُ أَخْبَارَهَا "</a:t>
            </a:r>
          </a:p>
          <a:p>
            <a:r>
              <a:rPr lang="as-IN" sz="2000" dirty="0">
                <a:solidFill>
                  <a:srgbClr val="00B050"/>
                </a:solidFill>
                <a:latin typeface="Bangla" panose="03000603000000000000" pitchFamily="66" charset="0"/>
                <a:cs typeface="Bangla" panose="03000603000000000000" pitchFamily="66" charset="0"/>
              </a:rPr>
              <a:t>সেদিন যমীন তার যাবতীয় সংবাদ জানিয়ে দেবে। (সূরা যিলযাল: ৪) তারপর বললেন, তোমরা কি জানো, ‘যমীনের সংবাদ’ কী? সাহাবীগণ বললেন, আল্লাহ ও তাঁর রাসূলই ভাল জানেন।  তখন রাসূলুল্লাহ সাল্লাল্লাহু আলাইহি ওয়াসাল্লাম বললেন, ‘তার সংবাদ’ হল, প্রতিটি বান্দা-বান্দি যমীনে যা করেছে সে তার সাক্ষী দিবে; অমুক বান্দা অমুক অমুক কাজ করেছে, অমুক দিনে করেছে। এটাই হল, ‘তার সংবাদ’। -জামে তিরমিযীঃ ২৪২৯</a:t>
            </a:r>
          </a:p>
        </p:txBody>
      </p:sp>
      <p:sp>
        <p:nvSpPr>
          <p:cNvPr id="17" name="TextBox 16">
            <a:extLst>
              <a:ext uri="{FF2B5EF4-FFF2-40B4-BE49-F238E27FC236}">
                <a16:creationId xmlns:a16="http://schemas.microsoft.com/office/drawing/2014/main" id="{E3871FAF-C36D-4E27-94A9-004F1C8F61AD}"/>
              </a:ext>
            </a:extLst>
          </p:cNvPr>
          <p:cNvSpPr txBox="1"/>
          <p:nvPr/>
        </p:nvSpPr>
        <p:spPr>
          <a:xfrm>
            <a:off x="816746" y="3950563"/>
            <a:ext cx="6906827" cy="2246769"/>
          </a:xfrm>
          <a:prstGeom prst="rect">
            <a:avLst/>
          </a:prstGeom>
          <a:noFill/>
        </p:spPr>
        <p:txBody>
          <a:bodyPr wrap="square">
            <a:spAutoFit/>
          </a:bodyPr>
          <a:lstStyle/>
          <a:p>
            <a:r>
              <a:rPr lang="as-IN" sz="2000" dirty="0">
                <a:solidFill>
                  <a:srgbClr val="C00000"/>
                </a:solidFill>
                <a:latin typeface="Bangla" panose="03000603000000000000" pitchFamily="66" charset="0"/>
                <a:cs typeface="Bangla" panose="03000603000000000000" pitchFamily="66" charset="0"/>
              </a:rPr>
              <a:t>দ্বিতীয়  সাক্ষী : ফিরিশতা (ও তাদের লিপিবদ্ধ আমলনামা</a:t>
            </a:r>
            <a:r>
              <a:rPr lang="as-IN" sz="2000" dirty="0">
                <a:latin typeface="Bangla" panose="03000603000000000000" pitchFamily="66" charset="0"/>
                <a:cs typeface="Bangla" panose="03000603000000000000" pitchFamily="66" charset="0"/>
              </a:rPr>
              <a:t>)</a:t>
            </a:r>
          </a:p>
          <a:p>
            <a:r>
              <a:rPr lang="as-IN" sz="2000" dirty="0">
                <a:solidFill>
                  <a:schemeClr val="bg2">
                    <a:lumMod val="50000"/>
                  </a:schemeClr>
                </a:solidFill>
                <a:latin typeface="Bangla" panose="03000603000000000000" pitchFamily="66" charset="0"/>
                <a:cs typeface="Bangla" panose="03000603000000000000" pitchFamily="66" charset="0"/>
              </a:rPr>
              <a:t> অবশ্যই তোমাদের জন্য কিছু তত্বাবধায়ক (ফিরিশতা) নিযুক্ত আছে। সম্মানিত লিপিকরবৃন্দ। তোমরা যা কর তারা সব জানে। পূণ্যবানগণ তো থাকবে পরম স্বচ্ছনেদ্য; এবং পাপাচারীরা তো থাকবে জাহান্নামে।</a:t>
            </a:r>
            <a:r>
              <a:rPr lang="en-US" sz="2000" dirty="0">
                <a:solidFill>
                  <a:schemeClr val="bg2">
                    <a:lumMod val="50000"/>
                  </a:schemeClr>
                </a:solidFill>
                <a:latin typeface="Bangla" panose="03000603000000000000" pitchFamily="66" charset="0"/>
                <a:cs typeface="Bangla" panose="03000603000000000000" pitchFamily="66" charset="0"/>
              </a:rPr>
              <a:t> </a:t>
            </a:r>
            <a:r>
              <a:rPr lang="as-IN" sz="2000" dirty="0">
                <a:solidFill>
                  <a:schemeClr val="bg2">
                    <a:lumMod val="50000"/>
                  </a:schemeClr>
                </a:solidFill>
                <a:latin typeface="Bangla" panose="03000603000000000000" pitchFamily="66" charset="0"/>
                <a:cs typeface="Bangla" panose="03000603000000000000" pitchFamily="66" charset="0"/>
              </a:rPr>
              <a:t>সূরা ইনফিতার: ১০-১৪</a:t>
            </a:r>
          </a:p>
          <a:p>
            <a:r>
              <a:rPr lang="as-IN" sz="2000" dirty="0">
                <a:solidFill>
                  <a:schemeClr val="bg2">
                    <a:lumMod val="50000"/>
                  </a:schemeClr>
                </a:solidFill>
                <a:latin typeface="Bangla" panose="03000603000000000000" pitchFamily="66" charset="0"/>
                <a:cs typeface="Bangla" panose="03000603000000000000" pitchFamily="66" charset="0"/>
              </a:rPr>
              <a:t>তারা কি মনে করে যে, আমি তাদের গোপন কথাবার্তা ও তাদের কানাকানি শুনতে পায় না? অবশ্যই শুনতে পাই। তাছাড়া আমার ফিরিশতাগণ তাদের কাছেই রয়েছে। তারা (সবকিছু) লিপিবদ্ধ করছে। সূরা যুখরুফ : ৮০</a:t>
            </a:r>
          </a:p>
        </p:txBody>
      </p:sp>
      <p:sp>
        <p:nvSpPr>
          <p:cNvPr id="19" name="TextBox 18">
            <a:extLst>
              <a:ext uri="{FF2B5EF4-FFF2-40B4-BE49-F238E27FC236}">
                <a16:creationId xmlns:a16="http://schemas.microsoft.com/office/drawing/2014/main" id="{63F21779-64C8-455C-BF0D-A7FA4D05B282}"/>
              </a:ext>
            </a:extLst>
          </p:cNvPr>
          <p:cNvSpPr txBox="1"/>
          <p:nvPr/>
        </p:nvSpPr>
        <p:spPr>
          <a:xfrm>
            <a:off x="7821227" y="1019786"/>
            <a:ext cx="4370773" cy="3785652"/>
          </a:xfrm>
          <a:prstGeom prst="rect">
            <a:avLst/>
          </a:prstGeom>
          <a:noFill/>
        </p:spPr>
        <p:txBody>
          <a:bodyPr wrap="square">
            <a:spAutoFit/>
          </a:bodyPr>
          <a:lstStyle/>
          <a:p>
            <a:r>
              <a:rPr lang="as-IN" sz="2400" dirty="0">
                <a:solidFill>
                  <a:srgbClr val="C00000"/>
                </a:solidFill>
                <a:latin typeface="Bangla" panose="03000603000000000000" pitchFamily="66" charset="0"/>
                <a:cs typeface="Bangla" panose="03000603000000000000" pitchFamily="66" charset="0"/>
              </a:rPr>
              <a:t>তৃতীয় সাক্ষী : আল্লাহ</a:t>
            </a:r>
          </a:p>
          <a:p>
            <a:r>
              <a:rPr lang="as-IN" sz="2400" dirty="0">
                <a:solidFill>
                  <a:srgbClr val="7030A0"/>
                </a:solidFill>
                <a:latin typeface="Bangla" panose="03000603000000000000" pitchFamily="66" charset="0"/>
                <a:cs typeface="Bangla" panose="03000603000000000000" pitchFamily="66" charset="0"/>
              </a:rPr>
              <a:t>ইরশাদ হচ্ছে-</a:t>
            </a:r>
          </a:p>
          <a:p>
            <a:r>
              <a:rPr lang="ar-AE" sz="2400" dirty="0">
                <a:solidFill>
                  <a:srgbClr val="7030A0"/>
                </a:solidFill>
                <a:latin typeface="Bangla" panose="03000603000000000000" pitchFamily="66" charset="0"/>
              </a:rPr>
              <a:t>أَوَلَمْ يَكْفِ بِرَبِّكَ أَنَّهُ عَلَى كُلِّ شَيْءٍ شَهِيدٌ</a:t>
            </a:r>
          </a:p>
          <a:p>
            <a:r>
              <a:rPr lang="ar-AE" sz="2400" dirty="0">
                <a:solidFill>
                  <a:srgbClr val="7030A0"/>
                </a:solidFill>
                <a:latin typeface="Bangla" panose="03000603000000000000" pitchFamily="66" charset="0"/>
              </a:rPr>
              <a:t>‘</a:t>
            </a:r>
            <a:r>
              <a:rPr lang="as-IN" sz="2400" dirty="0">
                <a:solidFill>
                  <a:srgbClr val="7030A0"/>
                </a:solidFill>
                <a:latin typeface="Bangla" panose="03000603000000000000" pitchFamily="66" charset="0"/>
                <a:cs typeface="Bangla" panose="03000603000000000000" pitchFamily="66" charset="0"/>
              </a:rPr>
              <a:t>এটা কি তোমার রবের সম্পর্কে যথেষ্ট নয় যে, তিনি সর্ববিষয়ে অবহিত?’ -সূরা হা-মীম আসসাজদাহ ৪১: ৫৩</a:t>
            </a:r>
          </a:p>
          <a:p>
            <a:r>
              <a:rPr lang="as-IN" sz="2400" dirty="0">
                <a:solidFill>
                  <a:srgbClr val="7030A0"/>
                </a:solidFill>
                <a:latin typeface="Bangla" panose="03000603000000000000" pitchFamily="66" charset="0"/>
                <a:cs typeface="Bangla" panose="03000603000000000000" pitchFamily="66" charset="0"/>
              </a:rPr>
              <a:t>আল্লাহ বান্দাকে সতর্ক করে বলছেন-</a:t>
            </a:r>
          </a:p>
          <a:p>
            <a:r>
              <a:rPr lang="ar-AE" sz="2400" dirty="0">
                <a:solidFill>
                  <a:srgbClr val="7030A0"/>
                </a:solidFill>
                <a:latin typeface="Bangla" panose="03000603000000000000" pitchFamily="66" charset="0"/>
              </a:rPr>
              <a:t>أَلَمْ يَعْلَمْ بِأَنَّ اللَّهَ يَرَى</a:t>
            </a:r>
          </a:p>
          <a:p>
            <a:r>
              <a:rPr lang="ar-AE" sz="2400" dirty="0">
                <a:solidFill>
                  <a:srgbClr val="7030A0"/>
                </a:solidFill>
                <a:latin typeface="Bangla" panose="03000603000000000000" pitchFamily="66" charset="0"/>
              </a:rPr>
              <a:t>‘</a:t>
            </a:r>
            <a:r>
              <a:rPr lang="as-IN" sz="2400" dirty="0">
                <a:solidFill>
                  <a:srgbClr val="7030A0"/>
                </a:solidFill>
                <a:latin typeface="Bangla" panose="03000603000000000000" pitchFamily="66" charset="0"/>
                <a:cs typeface="Bangla" panose="03000603000000000000" pitchFamily="66" charset="0"/>
              </a:rPr>
              <a:t>সে কি জানে না যে, আল্লাহ তাকে দেখছেন’। -সূরা আলাক ৯৬: ১৪</a:t>
            </a:r>
          </a:p>
        </p:txBody>
      </p:sp>
    </p:spTree>
    <p:extLst>
      <p:ext uri="{BB962C8B-B14F-4D97-AF65-F5344CB8AC3E}">
        <p14:creationId xmlns:p14="http://schemas.microsoft.com/office/powerpoint/2010/main" val="11845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06F5B065-0217-4659-BA97-A562531FC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6311"/>
            <a:ext cx="12192000" cy="421689"/>
          </a:xfrm>
          <a:prstGeom prst="rect">
            <a:avLst/>
          </a:prstGeom>
        </p:spPr>
      </p:pic>
      <p:pic>
        <p:nvPicPr>
          <p:cNvPr id="5" name="Picture 4" descr="Logo&#10;&#10;Description automatically generated">
            <a:extLst>
              <a:ext uri="{FF2B5EF4-FFF2-40B4-BE49-F238E27FC236}">
                <a16:creationId xmlns:a16="http://schemas.microsoft.com/office/drawing/2014/main" id="{67B42467-1D89-4BA2-AE82-242F19FD4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1" cy="421690"/>
          </a:xfrm>
          <a:prstGeom prst="rect">
            <a:avLst/>
          </a:prstGeom>
        </p:spPr>
      </p:pic>
      <p:pic>
        <p:nvPicPr>
          <p:cNvPr id="7" name="Picture 6" descr="Logo&#10;&#10;Description automatically generated">
            <a:extLst>
              <a:ext uri="{FF2B5EF4-FFF2-40B4-BE49-F238E27FC236}">
                <a16:creationId xmlns:a16="http://schemas.microsoft.com/office/drawing/2014/main" id="{0055F7C3-AAD1-47F9-8059-BA87B0C44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39996" y="3061686"/>
            <a:ext cx="6007961" cy="727969"/>
          </a:xfrm>
          <a:prstGeom prst="rect">
            <a:avLst/>
          </a:prstGeom>
        </p:spPr>
      </p:pic>
      <p:sp>
        <p:nvSpPr>
          <p:cNvPr id="9" name="TextBox 8">
            <a:extLst>
              <a:ext uri="{FF2B5EF4-FFF2-40B4-BE49-F238E27FC236}">
                <a16:creationId xmlns:a16="http://schemas.microsoft.com/office/drawing/2014/main" id="{B22F6371-88B6-4AF6-85ED-A49754C3A5CF}"/>
              </a:ext>
            </a:extLst>
          </p:cNvPr>
          <p:cNvSpPr txBox="1"/>
          <p:nvPr/>
        </p:nvSpPr>
        <p:spPr>
          <a:xfrm>
            <a:off x="3721963" y="428351"/>
            <a:ext cx="6094520" cy="584775"/>
          </a:xfrm>
          <a:prstGeom prst="rect">
            <a:avLst/>
          </a:prstGeom>
          <a:noFill/>
        </p:spPr>
        <p:txBody>
          <a:bodyPr wrap="square">
            <a:spAutoFit/>
          </a:bodyPr>
          <a:lstStyle/>
          <a:p>
            <a:r>
              <a:rPr lang="en-US" sz="3200" dirty="0">
                <a:solidFill>
                  <a:schemeClr val="bg2">
                    <a:lumMod val="50000"/>
                  </a:schemeClr>
                </a:solidFill>
                <a:latin typeface="Bangla" panose="03000603000000000000" pitchFamily="66" charset="0"/>
                <a:cs typeface="Bangla" panose="03000603000000000000" pitchFamily="66" charset="0"/>
              </a:rPr>
              <a:t>৪র্থঃ </a:t>
            </a:r>
            <a:r>
              <a:rPr lang="as-IN" sz="3200" dirty="0">
                <a:solidFill>
                  <a:schemeClr val="bg2">
                    <a:lumMod val="50000"/>
                  </a:schemeClr>
                </a:solidFill>
                <a:latin typeface="Bangla" panose="03000603000000000000" pitchFamily="66" charset="0"/>
                <a:cs typeface="Bangla" panose="03000603000000000000" pitchFamily="66" charset="0"/>
              </a:rPr>
              <a:t>হাশরের ময়দানে</a:t>
            </a:r>
            <a:r>
              <a:rPr lang="en-US" sz="3200" dirty="0">
                <a:solidFill>
                  <a:schemeClr val="bg2">
                    <a:lumMod val="50000"/>
                  </a:schemeClr>
                </a:solidFill>
                <a:latin typeface="Bangla" panose="03000603000000000000" pitchFamily="66" charset="0"/>
                <a:cs typeface="Bangla" panose="03000603000000000000" pitchFamily="66" charset="0"/>
              </a:rPr>
              <a:t> </a:t>
            </a:r>
            <a:r>
              <a:rPr lang="en-US" sz="3200" dirty="0" err="1">
                <a:solidFill>
                  <a:schemeClr val="bg2">
                    <a:lumMod val="50000"/>
                  </a:schemeClr>
                </a:solidFill>
                <a:latin typeface="Bangla" panose="03000603000000000000" pitchFamily="66" charset="0"/>
                <a:cs typeface="Bangla" panose="03000603000000000000" pitchFamily="66" charset="0"/>
              </a:rPr>
              <a:t>নিজ</a:t>
            </a:r>
            <a:r>
              <a:rPr lang="en-US" sz="3200" dirty="0">
                <a:solidFill>
                  <a:schemeClr val="bg2">
                    <a:lumMod val="50000"/>
                  </a:schemeClr>
                </a:solidFill>
                <a:latin typeface="Bangla" panose="03000603000000000000" pitchFamily="66" charset="0"/>
                <a:cs typeface="Bangla" panose="03000603000000000000" pitchFamily="66" charset="0"/>
              </a:rPr>
              <a:t> </a:t>
            </a:r>
            <a:r>
              <a:rPr lang="en-US" sz="3200" dirty="0" err="1">
                <a:solidFill>
                  <a:schemeClr val="bg2">
                    <a:lumMod val="50000"/>
                  </a:schemeClr>
                </a:solidFill>
                <a:latin typeface="Bangla" panose="03000603000000000000" pitchFamily="66" charset="0"/>
                <a:cs typeface="Bangla" panose="03000603000000000000" pitchFamily="66" charset="0"/>
              </a:rPr>
              <a:t>অংগের</a:t>
            </a:r>
            <a:r>
              <a:rPr lang="as-IN" sz="3200" dirty="0">
                <a:solidFill>
                  <a:schemeClr val="bg2">
                    <a:lumMod val="50000"/>
                  </a:schemeClr>
                </a:solidFill>
                <a:latin typeface="Bangla" panose="03000603000000000000" pitchFamily="66" charset="0"/>
                <a:cs typeface="Bangla" panose="03000603000000000000" pitchFamily="66" charset="0"/>
              </a:rPr>
              <a:t> সাক্ষ্য : </a:t>
            </a:r>
            <a:endParaRPr lang="en-US" sz="3200" dirty="0">
              <a:solidFill>
                <a:schemeClr val="bg2">
                  <a:lumMod val="50000"/>
                </a:schemeClr>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51531B21-4E17-4B6D-8CF1-2B51E08CF2D9}"/>
              </a:ext>
            </a:extLst>
          </p:cNvPr>
          <p:cNvSpPr txBox="1"/>
          <p:nvPr/>
        </p:nvSpPr>
        <p:spPr>
          <a:xfrm>
            <a:off x="727970" y="1110566"/>
            <a:ext cx="5940685" cy="5324535"/>
          </a:xfrm>
          <a:prstGeom prst="rect">
            <a:avLst/>
          </a:prstGeom>
          <a:noFill/>
        </p:spPr>
        <p:txBody>
          <a:bodyPr wrap="square">
            <a:spAutoFit/>
          </a:bodyPr>
          <a:lstStyle/>
          <a:p>
            <a:r>
              <a:rPr lang="as-IN" sz="2000" dirty="0">
                <a:solidFill>
                  <a:srgbClr val="7030A0"/>
                </a:solidFill>
                <a:latin typeface="Bangla" panose="03000603000000000000" pitchFamily="66" charset="0"/>
                <a:cs typeface="Bangla" panose="03000603000000000000" pitchFamily="66" charset="0"/>
              </a:rPr>
              <a:t>একদিন আমরা রাসূলুল্লাহ সাল্লাল্লাহু আলাইহি ওয়া সাল্লাম এর সঙ্গে ছিলাম। অকস্মাৎ তিনি হেসে উঠলেন, অতঃপর বললেন, তোমরা জান, আমি কি কারণে হেসেছি? আমরা আরয করলাম, আল্লাহ ও তাঁর রাসূলই জানেন। তিনি বললেন, আমি সে কথা স্মরণ করে হেসেছি, যা হাশরে হিসাবের জায়গায় বান্দা তার পালনকর্তাকে বলবে। সে বলবে হে রব, আপনি কি আমাকে যুলুম থেকে আশ্রয় দেননি? আল্লাহ বলবেন, অবশ্যই দিয়েছি। তখন বন্দা বলবে, তাহলে আমি আমার হিসাব নিকাশের ব্যাপারে অন্য কারও সাক্ষ্যে সন্তুষ্ট নই। আমার অস্তিত্বের মধ্য থেকেই কোন সাক্ষী না দাড়ালে আমি সন্তুষ্ট হব না। আল্লাহ তা’আলা বলবেন (</a:t>
            </a:r>
            <a:r>
              <a:rPr lang="ar-AE" sz="2000" dirty="0">
                <a:solidFill>
                  <a:srgbClr val="7030A0"/>
                </a:solidFill>
                <a:latin typeface="Bangla" panose="03000603000000000000" pitchFamily="66" charset="0"/>
              </a:rPr>
              <a:t>كَفَىٰ بِنَفْسِكَ الْيَوْمَ عَلَيْكَ حَسِيبًا) </a:t>
            </a:r>
            <a:r>
              <a:rPr lang="as-IN" sz="2000" dirty="0">
                <a:solidFill>
                  <a:srgbClr val="7030A0"/>
                </a:solidFill>
                <a:latin typeface="Bangla" panose="03000603000000000000" pitchFamily="66" charset="0"/>
                <a:cs typeface="Bangla" panose="03000603000000000000" pitchFamily="66" charset="0"/>
              </a:rPr>
              <a:t>অর্থাৎ ভাল কথা, তুমি নিজেই তোমার হিসাব করে নাও। এরপর তার মুখে মোহর এটে দেয়া হবে এবং তার অঙ্গ-প্রত্যঙ্গের প্রতি অসন্তুষ্ট হয়ে বলবে, অর্থাৎ তোমরা ধ্বংস হও, আমি তো দুনিয়াতে যা কিছু করেছি, তোমাদেরই সুখের জন্য করেছি। এখন তোমরাই আমার বিরুদ্ধে সাক্ষ্য দিতে শুরু করলে। [মুসলিম: ২৯৩৯] অন্য বর্ণনায় এসেছে, এ ব্যক্তির মুখে মোহর এটে দেয়া হবে এবং উরুকে বলা হবে, তুমি কথা বল এবং তার ক্রিয়াকর্ম বর্ণনা কর। তখন মানুষের উরু, মাংস, অস্থি সকলেই তার কর্মের সাক্ষ্য দেবে। [মুসলিম: ২৯৬৮]</a:t>
            </a:r>
            <a:endParaRPr lang="en-US" sz="2000" dirty="0">
              <a:solidFill>
                <a:srgbClr val="7030A0"/>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29B41858-328B-4FE5-B9B0-504BC0925F08}"/>
              </a:ext>
            </a:extLst>
          </p:cNvPr>
          <p:cNvSpPr txBox="1"/>
          <p:nvPr/>
        </p:nvSpPr>
        <p:spPr>
          <a:xfrm>
            <a:off x="6668655" y="5111851"/>
            <a:ext cx="5218546" cy="707886"/>
          </a:xfrm>
          <a:prstGeom prst="rect">
            <a:avLst/>
          </a:prstGeom>
          <a:noFill/>
        </p:spPr>
        <p:txBody>
          <a:bodyPr wrap="square">
            <a:spAutoFit/>
          </a:bodyPr>
          <a:lstStyle/>
          <a:p>
            <a:r>
              <a:rPr lang="as-IN" sz="2000" dirty="0">
                <a:solidFill>
                  <a:schemeClr val="accent5">
                    <a:lumMod val="75000"/>
                  </a:schemeClr>
                </a:solidFill>
                <a:latin typeface="Bangla" panose="03000603000000000000" pitchFamily="66" charset="0"/>
                <a:cs typeface="Bangla" panose="03000603000000000000" pitchFamily="66" charset="0"/>
              </a:rPr>
              <a:t>সেদিন প্রকাশ করে দিবে তাদের জিহ্বা, তাদের হাত ও তাদের পা, যা তারা করত।’ (সুরা নুর : ২৪)</a:t>
            </a:r>
            <a:endParaRPr lang="en-US" sz="2000" dirty="0">
              <a:solidFill>
                <a:schemeClr val="accent5">
                  <a:lumMod val="75000"/>
                </a:schemeClr>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B6A1C377-DDE2-47BA-A3BF-329580C15FB7}"/>
              </a:ext>
            </a:extLst>
          </p:cNvPr>
          <p:cNvSpPr txBox="1"/>
          <p:nvPr/>
        </p:nvSpPr>
        <p:spPr>
          <a:xfrm>
            <a:off x="6530108" y="920983"/>
            <a:ext cx="5661891" cy="4093428"/>
          </a:xfrm>
          <a:prstGeom prst="rect">
            <a:avLst/>
          </a:prstGeom>
          <a:noFill/>
        </p:spPr>
        <p:txBody>
          <a:bodyPr wrap="square">
            <a:spAutoFit/>
          </a:bodyPr>
          <a:lstStyle/>
          <a:p>
            <a:endParaRPr lang="ar-AE" sz="2000" dirty="0">
              <a:solidFill>
                <a:schemeClr val="accent5">
                  <a:lumMod val="75000"/>
                </a:schemeClr>
              </a:solidFill>
              <a:latin typeface="Bangla" panose="03000603000000000000" pitchFamily="66" charset="0"/>
            </a:endParaRPr>
          </a:p>
          <a:p>
            <a:r>
              <a:rPr lang="ar-AE" sz="2000" dirty="0">
                <a:solidFill>
                  <a:schemeClr val="accent5">
                    <a:lumMod val="75000"/>
                  </a:schemeClr>
                </a:solidFill>
                <a:latin typeface="Bangla" panose="03000603000000000000" pitchFamily="66" charset="0"/>
              </a:rPr>
              <a:t>الْيَوْمَ نَخْتِمُ عَلَى أَفْوَاهِهِمْ وَتُكَلِّمُنَا أَيْدِيهِمْ وَتَشْهَدُ أَرْجُلُهُمْ بِمَا كَانُوا يَكْسِبُونَ</a:t>
            </a:r>
          </a:p>
          <a:p>
            <a:r>
              <a:rPr lang="ar-AE" sz="2000" dirty="0">
                <a:solidFill>
                  <a:schemeClr val="accent5">
                    <a:lumMod val="75000"/>
                  </a:schemeClr>
                </a:solidFill>
                <a:latin typeface="Bangla" panose="03000603000000000000" pitchFamily="66" charset="0"/>
              </a:rPr>
              <a:t>‘</a:t>
            </a:r>
            <a:r>
              <a:rPr lang="as-IN" sz="2000" dirty="0">
                <a:solidFill>
                  <a:schemeClr val="accent5">
                    <a:lumMod val="75000"/>
                  </a:schemeClr>
                </a:solidFill>
                <a:latin typeface="Bangla" panose="03000603000000000000" pitchFamily="66" charset="0"/>
                <a:cs typeface="Bangla" panose="03000603000000000000" pitchFamily="66" charset="0"/>
              </a:rPr>
              <a:t>আজ আমি তাদের মুখে মোহর লাগিয়ে দিব। ফলে তাদের হাত আমার সাথে কথা বলবে এবং তাদের পা সাক্ষ্য দেবে তাদের কৃতকর্মের।’</a:t>
            </a:r>
            <a:endParaRPr lang="en-US" sz="2000" dirty="0">
              <a:solidFill>
                <a:schemeClr val="accent5">
                  <a:lumMod val="75000"/>
                </a:schemeClr>
              </a:solidFill>
              <a:latin typeface="Bangla" panose="03000603000000000000" pitchFamily="66" charset="0"/>
              <a:cs typeface="Bangla" panose="03000603000000000000" pitchFamily="66" charset="0"/>
            </a:endParaRPr>
          </a:p>
          <a:p>
            <a:r>
              <a:rPr lang="en-US" sz="2000" dirty="0">
                <a:solidFill>
                  <a:schemeClr val="accent5">
                    <a:lumMod val="75000"/>
                  </a:schemeClr>
                </a:solidFill>
                <a:latin typeface="Bangla" panose="03000603000000000000" pitchFamily="66" charset="0"/>
                <a:cs typeface="Bangla" panose="03000603000000000000" pitchFamily="66" charset="0"/>
              </a:rPr>
              <a:t>                                         </a:t>
            </a:r>
            <a:r>
              <a:rPr lang="as-IN" sz="2000" dirty="0">
                <a:solidFill>
                  <a:schemeClr val="accent5">
                    <a:lumMod val="75000"/>
                  </a:schemeClr>
                </a:solidFill>
                <a:latin typeface="Bangla" panose="03000603000000000000" pitchFamily="66" charset="0"/>
                <a:cs typeface="Bangla" panose="03000603000000000000" pitchFamily="66" charset="0"/>
              </a:rPr>
              <a:t>-সূরা ইয়াসীন:</a:t>
            </a:r>
            <a:r>
              <a:rPr lang="en-US" sz="2000" dirty="0">
                <a:solidFill>
                  <a:schemeClr val="accent5">
                    <a:lumMod val="75000"/>
                  </a:schemeClr>
                </a:solidFill>
                <a:latin typeface="Bangla" panose="03000603000000000000" pitchFamily="66" charset="0"/>
                <a:cs typeface="Bangla" panose="03000603000000000000" pitchFamily="66" charset="0"/>
              </a:rPr>
              <a:t> </a:t>
            </a:r>
            <a:r>
              <a:rPr lang="as-IN" sz="2000" dirty="0">
                <a:solidFill>
                  <a:schemeClr val="accent5">
                    <a:lumMod val="75000"/>
                  </a:schemeClr>
                </a:solidFill>
                <a:latin typeface="Bangla" panose="03000603000000000000" pitchFamily="66" charset="0"/>
                <a:cs typeface="Bangla" panose="03000603000000000000" pitchFamily="66" charset="0"/>
              </a:rPr>
              <a:t>৬৫</a:t>
            </a:r>
          </a:p>
          <a:p>
            <a:endParaRPr lang="en-US" sz="2000" dirty="0">
              <a:solidFill>
                <a:schemeClr val="accent5">
                  <a:lumMod val="75000"/>
                </a:schemeClr>
              </a:solidFill>
              <a:latin typeface="Bangla" panose="03000603000000000000" pitchFamily="66" charset="0"/>
              <a:cs typeface="Bangla" panose="03000603000000000000" pitchFamily="66" charset="0"/>
            </a:endParaRPr>
          </a:p>
          <a:p>
            <a:r>
              <a:rPr lang="as-IN" sz="2000" dirty="0">
                <a:solidFill>
                  <a:schemeClr val="accent5">
                    <a:lumMod val="75000"/>
                  </a:schemeClr>
                </a:solidFill>
                <a:latin typeface="Bangla" panose="03000603000000000000" pitchFamily="66" charset="0"/>
                <a:cs typeface="Bangla" panose="03000603000000000000" pitchFamily="66" charset="0"/>
              </a:rPr>
              <a:t>অবশেষে যখন তারা জাহান্নামের কাছে পৌঁছবে, তখন তাদের কান, তাদের চোখ ও তাদের চামড়া তাদের কৃতকর্ম সম্পর্কে তাদের বিরুদ্ধে সাক্ষ্য দেবে।  তারা তাদের চামড়াকে বলবে, তোমরা আমাদের বিরুদ্ধে সাক্ষ্য দিচ্ছ কেন? ‘আল্লাহ আমাদেরকে বাকশক্তি দান করেছেন, যিনি বাকশক্তি দান করেছেন প্রতিটি জিনিসকে</a:t>
            </a:r>
            <a:r>
              <a:rPr lang="en-US" sz="2000" dirty="0">
                <a:solidFill>
                  <a:schemeClr val="accent5">
                    <a:lumMod val="75000"/>
                  </a:schemeClr>
                </a:solidFill>
                <a:latin typeface="Bangla" panose="03000603000000000000" pitchFamily="66" charset="0"/>
                <a:cs typeface="Bangla" panose="03000603000000000000" pitchFamily="66" charset="0"/>
              </a:rPr>
              <a:t>।</a:t>
            </a:r>
          </a:p>
          <a:p>
            <a:r>
              <a:rPr lang="en-US" sz="2000" dirty="0">
                <a:solidFill>
                  <a:schemeClr val="accent5">
                    <a:lumMod val="75000"/>
                  </a:schemeClr>
                </a:solidFill>
                <a:latin typeface="Bangla" panose="03000603000000000000" pitchFamily="66" charset="0"/>
                <a:cs typeface="Bangla" panose="03000603000000000000" pitchFamily="66" charset="0"/>
              </a:rPr>
              <a:t>                            </a:t>
            </a:r>
            <a:r>
              <a:rPr lang="as-IN" sz="2000" dirty="0">
                <a:solidFill>
                  <a:schemeClr val="accent5">
                    <a:lumMod val="75000"/>
                  </a:schemeClr>
                </a:solidFill>
                <a:latin typeface="Bangla" panose="03000603000000000000" pitchFamily="66" charset="0"/>
                <a:cs typeface="Bangla" panose="03000603000000000000" pitchFamily="66" charset="0"/>
              </a:rPr>
              <a:t> সূরা হা-মীম আসসাজদাহ্ : ২০-২১</a:t>
            </a:r>
          </a:p>
        </p:txBody>
      </p:sp>
    </p:spTree>
    <p:extLst>
      <p:ext uri="{BB962C8B-B14F-4D97-AF65-F5344CB8AC3E}">
        <p14:creationId xmlns:p14="http://schemas.microsoft.com/office/powerpoint/2010/main" val="1690391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flowers&#10;&#10;Description automatically generated with low confidence">
            <a:extLst>
              <a:ext uri="{FF2B5EF4-FFF2-40B4-BE49-F238E27FC236}">
                <a16:creationId xmlns:a16="http://schemas.microsoft.com/office/drawing/2014/main" id="{000A7DAC-3B15-4AA8-8E06-1BD7205A6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04" y="0"/>
            <a:ext cx="11453396" cy="412813"/>
          </a:xfrm>
          <a:prstGeom prst="rect">
            <a:avLst/>
          </a:prstGeom>
        </p:spPr>
      </p:pic>
      <p:pic>
        <p:nvPicPr>
          <p:cNvPr id="5" name="Picture 4" descr="A close-up of some flowers&#10;&#10;Description automatically generated with low confidence">
            <a:extLst>
              <a:ext uri="{FF2B5EF4-FFF2-40B4-BE49-F238E27FC236}">
                <a16:creationId xmlns:a16="http://schemas.microsoft.com/office/drawing/2014/main" id="{7F8BE7D0-E6D3-426A-9AB7-2750776E7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04" y="6445188"/>
            <a:ext cx="11453396" cy="412812"/>
          </a:xfrm>
          <a:prstGeom prst="rect">
            <a:avLst/>
          </a:prstGeom>
        </p:spPr>
      </p:pic>
      <p:pic>
        <p:nvPicPr>
          <p:cNvPr id="7" name="Picture 6" descr="A close-up of some flowers&#10;&#10;Description automatically generated with low confidence">
            <a:extLst>
              <a:ext uri="{FF2B5EF4-FFF2-40B4-BE49-F238E27FC236}">
                <a16:creationId xmlns:a16="http://schemas.microsoft.com/office/drawing/2014/main" id="{24EC3FC3-090B-4765-A3D7-CBD0D491F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97780" y="5074442"/>
            <a:ext cx="3257550" cy="309565"/>
          </a:xfrm>
          <a:prstGeom prst="rect">
            <a:avLst/>
          </a:prstGeom>
        </p:spPr>
      </p:pic>
      <p:pic>
        <p:nvPicPr>
          <p:cNvPr id="8" name="Picture 7">
            <a:extLst>
              <a:ext uri="{FF2B5EF4-FFF2-40B4-BE49-F238E27FC236}">
                <a16:creationId xmlns:a16="http://schemas.microsoft.com/office/drawing/2014/main" id="{6382404F-9413-414F-99AA-349AD43F8F5D}"/>
              </a:ext>
            </a:extLst>
          </p:cNvPr>
          <p:cNvPicPr>
            <a:picLocks noChangeAspect="1"/>
          </p:cNvPicPr>
          <p:nvPr/>
        </p:nvPicPr>
        <p:blipFill>
          <a:blip r:embed="rId3"/>
          <a:stretch>
            <a:fillRect/>
          </a:stretch>
        </p:blipFill>
        <p:spPr>
          <a:xfrm>
            <a:off x="176212" y="2005"/>
            <a:ext cx="310923" cy="3255546"/>
          </a:xfrm>
          <a:prstGeom prst="rect">
            <a:avLst/>
          </a:prstGeom>
        </p:spPr>
      </p:pic>
      <p:pic>
        <p:nvPicPr>
          <p:cNvPr id="10" name="Picture 9" descr="Logo&#10;&#10;Description automatically generated">
            <a:extLst>
              <a:ext uri="{FF2B5EF4-FFF2-40B4-BE49-F238E27FC236}">
                <a16:creationId xmlns:a16="http://schemas.microsoft.com/office/drawing/2014/main" id="{2D9D0542-EF44-46BF-BE50-1FB021574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78692" y="2978479"/>
            <a:ext cx="2619375" cy="309566"/>
          </a:xfrm>
          <a:prstGeom prst="rect">
            <a:avLst/>
          </a:prstGeom>
        </p:spPr>
      </p:pic>
      <p:sp>
        <p:nvSpPr>
          <p:cNvPr id="12" name="TextBox 11">
            <a:extLst>
              <a:ext uri="{FF2B5EF4-FFF2-40B4-BE49-F238E27FC236}">
                <a16:creationId xmlns:a16="http://schemas.microsoft.com/office/drawing/2014/main" id="{D0BE9E4A-78E6-4F74-B986-486C6862C6C3}"/>
              </a:ext>
            </a:extLst>
          </p:cNvPr>
          <p:cNvSpPr txBox="1"/>
          <p:nvPr/>
        </p:nvSpPr>
        <p:spPr>
          <a:xfrm>
            <a:off x="4387273" y="412813"/>
            <a:ext cx="4414982" cy="523220"/>
          </a:xfrm>
          <a:prstGeom prst="rect">
            <a:avLst/>
          </a:prstGeom>
          <a:noFill/>
        </p:spPr>
        <p:txBody>
          <a:bodyPr wrap="square">
            <a:spAutoFit/>
          </a:bodyPr>
          <a:lstStyle/>
          <a:p>
            <a:r>
              <a:rPr lang="as-IN" sz="2800" dirty="0">
                <a:solidFill>
                  <a:schemeClr val="bg2">
                    <a:lumMod val="50000"/>
                  </a:schemeClr>
                </a:solidFill>
                <a:latin typeface="Bangla" panose="03000603000000000000" pitchFamily="66" charset="0"/>
                <a:cs typeface="Bangla" panose="03000603000000000000" pitchFamily="66" charset="0"/>
              </a:rPr>
              <a:t>মিজান বা ন্যয় বিচারের মানদণ্ড</a:t>
            </a:r>
            <a:endParaRPr lang="en-US" sz="2800" dirty="0">
              <a:solidFill>
                <a:schemeClr val="bg2">
                  <a:lumMod val="50000"/>
                </a:schemeClr>
              </a:solidFill>
              <a:latin typeface="Bangla" panose="03000603000000000000" pitchFamily="66" charset="0"/>
              <a:cs typeface="Bangla" panose="03000603000000000000" pitchFamily="66" charset="0"/>
            </a:endParaRPr>
          </a:p>
        </p:txBody>
      </p:sp>
      <p:sp>
        <p:nvSpPr>
          <p:cNvPr id="14" name="TextBox 13">
            <a:extLst>
              <a:ext uri="{FF2B5EF4-FFF2-40B4-BE49-F238E27FC236}">
                <a16:creationId xmlns:a16="http://schemas.microsoft.com/office/drawing/2014/main" id="{34FDDDCE-7165-47C6-83FC-831DC666A702}"/>
              </a:ext>
            </a:extLst>
          </p:cNvPr>
          <p:cNvSpPr txBox="1"/>
          <p:nvPr/>
        </p:nvSpPr>
        <p:spPr>
          <a:xfrm>
            <a:off x="1099128" y="1131653"/>
            <a:ext cx="6096000" cy="1569660"/>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“আর কেয়ামতের দিনে আমরা ন্যায়বিচারের মানদণ্ড স্থাপন করব, সুতরাং কারো প্রতি কোন যুলুম করা হবে না এবং কাজ যদি শস্য দানা পরিমাণ ওজনেরও হয় তবুও তা আমরা উপস্থিত করব।” [সূরা আল-আম্বিয়া: ৪৭]</a:t>
            </a:r>
            <a:endParaRPr lang="en-US" sz="2400" dirty="0">
              <a:solidFill>
                <a:srgbClr val="7030A0"/>
              </a:solidFill>
              <a:latin typeface="Bangla" panose="03000603000000000000" pitchFamily="66" charset="0"/>
              <a:cs typeface="Bangla" panose="03000603000000000000" pitchFamily="66" charset="0"/>
            </a:endParaRPr>
          </a:p>
        </p:txBody>
      </p:sp>
      <p:sp>
        <p:nvSpPr>
          <p:cNvPr id="16" name="TextBox 15">
            <a:extLst>
              <a:ext uri="{FF2B5EF4-FFF2-40B4-BE49-F238E27FC236}">
                <a16:creationId xmlns:a16="http://schemas.microsoft.com/office/drawing/2014/main" id="{245E5CE5-E464-4E71-B7B7-8263C3824B62}"/>
              </a:ext>
            </a:extLst>
          </p:cNvPr>
          <p:cNvSpPr txBox="1"/>
          <p:nvPr/>
        </p:nvSpPr>
        <p:spPr>
          <a:xfrm>
            <a:off x="868218" y="2896933"/>
            <a:ext cx="6096000" cy="3416320"/>
          </a:xfrm>
          <a:prstGeom prst="rect">
            <a:avLst/>
          </a:prstGeom>
          <a:noFill/>
        </p:spPr>
        <p:txBody>
          <a:bodyPr wrap="square">
            <a:spAutoFit/>
          </a:bodyPr>
          <a:lstStyle/>
          <a:p>
            <a:r>
              <a:rPr lang="as-IN" sz="2400" dirty="0">
                <a:solidFill>
                  <a:srgbClr val="00B050"/>
                </a:solidFill>
                <a:latin typeface="Bangla" panose="03000603000000000000" pitchFamily="66" charset="0"/>
                <a:cs typeface="Bangla" panose="03000603000000000000" pitchFamily="66" charset="0"/>
              </a:rPr>
              <a:t>হাদীসেও মিযান বা দাঁড়িপাল্লার বর্ণনা এসেছে। সুতরাং এর প্রতি ঈমান আনা ওয়াজিব। কিয়ামতের দিন যে দাঁড়িপাল্লা স্থাপন করা হবে তা প্রকৃত দাঁড়িপাল্লা। তার দু’টি পাল্লা থাকবে, যেমন হাদীসে এসেছে: </a:t>
            </a:r>
          </a:p>
          <a:p>
            <a:r>
              <a:rPr lang="as-IN" sz="2400" dirty="0">
                <a:solidFill>
                  <a:srgbClr val="00B050"/>
                </a:solidFill>
                <a:latin typeface="Bangla" panose="03000603000000000000" pitchFamily="66" charset="0"/>
                <a:cs typeface="Bangla" panose="03000603000000000000" pitchFamily="66" charset="0"/>
              </a:rPr>
              <a:t>সাত আকাশ ও তাতে আমি ছাড়া যা কিছু আছে এবং সাত জমিনকে যদি এক পাল্লায় রাখা হয় আর অন্য পাল্লায় যদি “লা ইলাহা ইল্লাল্লাহ” রাখা হয় তাহলে “লা ইলাহা ইল্লাল্লাহ”-এর পাল্লা ভারী হবে। (ইবনু হিব্বান হা: ২৩২৪, মুসতাদরাক হাকেম ১/৫২৮, সহীহ)</a:t>
            </a:r>
          </a:p>
        </p:txBody>
      </p:sp>
      <p:sp>
        <p:nvSpPr>
          <p:cNvPr id="18" name="TextBox 17">
            <a:extLst>
              <a:ext uri="{FF2B5EF4-FFF2-40B4-BE49-F238E27FC236}">
                <a16:creationId xmlns:a16="http://schemas.microsoft.com/office/drawing/2014/main" id="{7DF05E8C-8571-4175-8EEE-0A752D145EA0}"/>
              </a:ext>
            </a:extLst>
          </p:cNvPr>
          <p:cNvSpPr txBox="1"/>
          <p:nvPr/>
        </p:nvSpPr>
        <p:spPr>
          <a:xfrm>
            <a:off x="7345300" y="814856"/>
            <a:ext cx="4670487" cy="5297732"/>
          </a:xfrm>
          <a:prstGeom prst="rect">
            <a:avLst/>
          </a:prstGeom>
          <a:noFill/>
        </p:spPr>
        <p:txBody>
          <a:bodyPr wrap="square">
            <a:spAutoFit/>
          </a:bodyPr>
          <a:lstStyle/>
          <a:p>
            <a:pPr marL="0" marR="0" algn="ctr">
              <a:lnSpc>
                <a:spcPct val="107000"/>
              </a:lnSpc>
              <a:spcBef>
                <a:spcPts val="0"/>
              </a:spcBef>
              <a:spcAft>
                <a:spcPts val="800"/>
              </a:spcAft>
            </a:pPr>
            <a:r>
              <a:rPr lang="en-US" sz="2600"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৭:৮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وَ</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الۡوَزۡنُ</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یَوۡمَئِذِ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ۣالۡحَقُّ</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فَمَنۡ</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ثَقُلَتۡ</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مَوَازِیۡنُه</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فَاُولٰٓئِکَ</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هُمُ</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الۡمُفۡلِحُوۡنَ</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৭:৯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وَ</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مَنۡ</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خَفَّتۡ</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مَوَازِیۡنُه</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فَاُولٰٓئِکَ</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الَّذِیۡنَ</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خَسِرُوۡۤا</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اَنۡفُسَهُمۡ</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بِمَا</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کَانُوۡا</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بِاٰیٰتِنَا</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یَظۡلِمُوۡنَ</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সেদিন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ওজন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যথাযথ</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হবে।সুতরাং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পাল্লা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ভারী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তারাই</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সফলকাম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a:t>
            </a:r>
            <a:r>
              <a:rPr lang="en-US" sz="2000" dirty="0">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পাল্লা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হালকা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তারাই</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লোক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নিজেদের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ক্ষতি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যেহেতু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আমাদের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আয়াতসমূহের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যুলুম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আরাফঃ</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৮-৯</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নিশ্চয়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অণু</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পরিমাণও</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যুলুম</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পুণ্য</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সেটাকে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বহুগুণ</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বর্ধিত</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মহাপুরস্কার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প্রদান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74B5"/>
                </a:solidFill>
                <a:effectLst/>
                <a:latin typeface="Bangla" panose="03000603000000000000" pitchFamily="66" charset="0"/>
                <a:ea typeface="Calibri" panose="020F0502020204030204" pitchFamily="34" charset="0"/>
                <a:cs typeface="Bangla" panose="03000603000000000000" pitchFamily="66" charset="0"/>
              </a:rPr>
              <a:t>আন-নিসা</a:t>
            </a:r>
            <a:r>
              <a:rPr lang="en-US" sz="2000" dirty="0">
                <a:solidFill>
                  <a:srgbClr val="2E74B5"/>
                </a:solidFill>
                <a:effectLst/>
                <a:latin typeface="Bangla" panose="03000603000000000000" pitchFamily="66" charset="0"/>
                <a:ea typeface="Calibri" panose="020F0502020204030204" pitchFamily="34" charset="0"/>
                <a:cs typeface="Bangla" panose="03000603000000000000" pitchFamily="66" charset="0"/>
              </a:rPr>
              <a:t>: ৪০</a:t>
            </a:r>
            <a:endParaRPr lang="en-US" sz="20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143434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flowers&#10;&#10;Description automatically generated with low confidence">
            <a:extLst>
              <a:ext uri="{FF2B5EF4-FFF2-40B4-BE49-F238E27FC236}">
                <a16:creationId xmlns:a16="http://schemas.microsoft.com/office/drawing/2014/main" id="{000A7DAC-3B15-4AA8-8E06-1BD7205A6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04" y="0"/>
            <a:ext cx="11453396" cy="412813"/>
          </a:xfrm>
          <a:prstGeom prst="rect">
            <a:avLst/>
          </a:prstGeom>
        </p:spPr>
      </p:pic>
      <p:pic>
        <p:nvPicPr>
          <p:cNvPr id="5" name="Picture 4" descr="A close-up of some flowers&#10;&#10;Description automatically generated with low confidence">
            <a:extLst>
              <a:ext uri="{FF2B5EF4-FFF2-40B4-BE49-F238E27FC236}">
                <a16:creationId xmlns:a16="http://schemas.microsoft.com/office/drawing/2014/main" id="{7F8BE7D0-E6D3-426A-9AB7-2750776E7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04" y="6445188"/>
            <a:ext cx="11453396" cy="412812"/>
          </a:xfrm>
          <a:prstGeom prst="rect">
            <a:avLst/>
          </a:prstGeom>
        </p:spPr>
      </p:pic>
      <p:pic>
        <p:nvPicPr>
          <p:cNvPr id="7" name="Picture 6" descr="A close-up of some flowers&#10;&#10;Description automatically generated with low confidence">
            <a:extLst>
              <a:ext uri="{FF2B5EF4-FFF2-40B4-BE49-F238E27FC236}">
                <a16:creationId xmlns:a16="http://schemas.microsoft.com/office/drawing/2014/main" id="{24EC3FC3-090B-4765-A3D7-CBD0D491F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97780" y="5074442"/>
            <a:ext cx="3257550" cy="309565"/>
          </a:xfrm>
          <a:prstGeom prst="rect">
            <a:avLst/>
          </a:prstGeom>
        </p:spPr>
      </p:pic>
      <p:pic>
        <p:nvPicPr>
          <p:cNvPr id="8" name="Picture 7">
            <a:extLst>
              <a:ext uri="{FF2B5EF4-FFF2-40B4-BE49-F238E27FC236}">
                <a16:creationId xmlns:a16="http://schemas.microsoft.com/office/drawing/2014/main" id="{6382404F-9413-414F-99AA-349AD43F8F5D}"/>
              </a:ext>
            </a:extLst>
          </p:cNvPr>
          <p:cNvPicPr>
            <a:picLocks noChangeAspect="1"/>
          </p:cNvPicPr>
          <p:nvPr/>
        </p:nvPicPr>
        <p:blipFill>
          <a:blip r:embed="rId3"/>
          <a:stretch>
            <a:fillRect/>
          </a:stretch>
        </p:blipFill>
        <p:spPr>
          <a:xfrm>
            <a:off x="176212" y="2005"/>
            <a:ext cx="310923" cy="3255546"/>
          </a:xfrm>
          <a:prstGeom prst="rect">
            <a:avLst/>
          </a:prstGeom>
        </p:spPr>
      </p:pic>
      <p:pic>
        <p:nvPicPr>
          <p:cNvPr id="4" name="Picture 3" descr="Logo&#10;&#10;Description automatically generated">
            <a:extLst>
              <a:ext uri="{FF2B5EF4-FFF2-40B4-BE49-F238E27FC236}">
                <a16:creationId xmlns:a16="http://schemas.microsoft.com/office/drawing/2014/main" id="{BDED42AD-F989-4C5B-B9E2-F190D05BA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67733" y="3091809"/>
            <a:ext cx="2619375" cy="331482"/>
          </a:xfrm>
          <a:prstGeom prst="rect">
            <a:avLst/>
          </a:prstGeom>
        </p:spPr>
      </p:pic>
      <p:sp>
        <p:nvSpPr>
          <p:cNvPr id="9" name="TextBox 8">
            <a:extLst>
              <a:ext uri="{FF2B5EF4-FFF2-40B4-BE49-F238E27FC236}">
                <a16:creationId xmlns:a16="http://schemas.microsoft.com/office/drawing/2014/main" id="{1E505A77-E26C-44FC-8B2C-0DB4DDD83E87}"/>
              </a:ext>
            </a:extLst>
          </p:cNvPr>
          <p:cNvSpPr txBox="1"/>
          <p:nvPr/>
        </p:nvSpPr>
        <p:spPr>
          <a:xfrm>
            <a:off x="4359564" y="512679"/>
            <a:ext cx="6096000" cy="461665"/>
          </a:xfrm>
          <a:prstGeom prst="rect">
            <a:avLst/>
          </a:prstGeom>
          <a:noFill/>
        </p:spPr>
        <p:txBody>
          <a:bodyPr wrap="square">
            <a:spAutoFit/>
          </a:bodyPr>
          <a:lstStyle/>
          <a:p>
            <a:r>
              <a:rPr lang="as-IN" sz="2400" dirty="0">
                <a:solidFill>
                  <a:srgbClr val="C00000"/>
                </a:solidFill>
                <a:latin typeface="Bangla" panose="03000603000000000000" pitchFamily="66" charset="0"/>
                <a:cs typeface="Bangla" panose="03000603000000000000" pitchFamily="66" charset="0"/>
              </a:rPr>
              <a:t>মিযানে তিনটি জিনিসের ওজন করা হবে-</a:t>
            </a:r>
            <a:endParaRPr lang="en-US" sz="2400" dirty="0">
              <a:solidFill>
                <a:srgbClr val="C00000"/>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25FC5812-3B6D-498D-9FDF-D27F8448D745}"/>
              </a:ext>
            </a:extLst>
          </p:cNvPr>
          <p:cNvSpPr txBox="1"/>
          <p:nvPr/>
        </p:nvSpPr>
        <p:spPr>
          <a:xfrm>
            <a:off x="803564" y="1074211"/>
            <a:ext cx="11388436" cy="2554545"/>
          </a:xfrm>
          <a:prstGeom prst="rect">
            <a:avLst/>
          </a:prstGeom>
          <a:noFill/>
        </p:spPr>
        <p:txBody>
          <a:bodyPr wrap="square">
            <a:spAutoFit/>
          </a:bodyPr>
          <a:lstStyle/>
          <a:p>
            <a:r>
              <a:rPr lang="as-IN" sz="2000" dirty="0">
                <a:solidFill>
                  <a:schemeClr val="accent1">
                    <a:lumMod val="75000"/>
                  </a:schemeClr>
                </a:solidFill>
                <a:latin typeface="Bangla" panose="03000603000000000000" pitchFamily="66" charset="0"/>
                <a:cs typeface="Bangla" panose="03000603000000000000" pitchFamily="66" charset="0"/>
              </a:rPr>
              <a:t>১. আমলকারী মানুষকে ওজন করা হবে- </a:t>
            </a:r>
          </a:p>
          <a:p>
            <a:r>
              <a:rPr lang="as-IN" sz="2000" dirty="0">
                <a:solidFill>
                  <a:srgbClr val="00B050"/>
                </a:solidFill>
                <a:latin typeface="Bangla" panose="03000603000000000000" pitchFamily="66" charset="0"/>
                <a:cs typeface="Bangla" panose="03000603000000000000" pitchFamily="66" charset="0"/>
              </a:rPr>
              <a:t>যেমন হাদীসে এসেছে: যখন সাহাবীরা ইবনু মাসউদ (রাঃ) এর পায়ের হালকা পেণ্ডলী দেখে হাসতে ছিল, তখন নাবী (সাঃ) বললেন: তোমরা কেন হাসছ? তারা বললেন: তার পায়ের হালকা পেণ্ডলী দেখে। নাবী (সাঃ) বললেন: সে সত্তার শপথ! যার হাতে আমার প্রাণ, তার পা দু’টি মিযানের পাল্লায় ওহুদ পাহাড়ের চেয়ে বেশি ভারী হবে। (মুসনাদ আহমাদ হা: ৩৯৯১, ইবনু শায়বাহ ১২/১১৩, তাবরানী কাবীর হা: ৮৪৫২, সহীহ) </a:t>
            </a:r>
          </a:p>
          <a:p>
            <a:r>
              <a:rPr lang="as-IN" sz="2000" dirty="0">
                <a:solidFill>
                  <a:srgbClr val="00B050"/>
                </a:solidFill>
                <a:latin typeface="Bangla" panose="03000603000000000000" pitchFamily="66" charset="0"/>
                <a:cs typeface="Bangla" panose="03000603000000000000" pitchFamily="66" charset="0"/>
              </a:rPr>
              <a:t>আল্লাহ তা‘আলা বলেন: </a:t>
            </a:r>
          </a:p>
          <a:p>
            <a:r>
              <a:rPr lang="as-IN" sz="2000" dirty="0">
                <a:solidFill>
                  <a:srgbClr val="00B050"/>
                </a:solidFill>
                <a:latin typeface="Bangla" panose="03000603000000000000" pitchFamily="66" charset="0"/>
                <a:cs typeface="Bangla" panose="03000603000000000000" pitchFamily="66" charset="0"/>
              </a:rPr>
              <a:t>(</a:t>
            </a:r>
            <a:r>
              <a:rPr lang="ar-AE" sz="2000" dirty="0">
                <a:solidFill>
                  <a:srgbClr val="00B050"/>
                </a:solidFill>
                <a:latin typeface="Bangla" panose="03000603000000000000" pitchFamily="66" charset="0"/>
              </a:rPr>
              <a:t>أُولٰ۬ئِكَ الَّذِيْنَ كَفَرُوْا بِاٰيٰتِ رَبِّهِمْ وَلِقَا۬ئِه۪ فَحَبِطَتْ أَعْمَالُهُمْ فَلَا نُقِيْمُ لَهُمْ يَوْمَ الْقِيَامَةِ وَزْنًا)‏ </a:t>
            </a:r>
          </a:p>
          <a:p>
            <a:r>
              <a:rPr lang="ar-AE" sz="2000" dirty="0">
                <a:solidFill>
                  <a:srgbClr val="00B050"/>
                </a:solidFill>
                <a:latin typeface="Bangla" panose="03000603000000000000" pitchFamily="66" charset="0"/>
              </a:rPr>
              <a:t>‘</a:t>
            </a:r>
            <a:r>
              <a:rPr lang="as-IN" sz="2000" dirty="0">
                <a:solidFill>
                  <a:srgbClr val="00B050"/>
                </a:solidFill>
                <a:latin typeface="Bangla" panose="03000603000000000000" pitchFamily="66" charset="0"/>
                <a:cs typeface="Bangla" panose="03000603000000000000" pitchFamily="66" charset="0"/>
              </a:rPr>
              <a:t>তারাই অস্বীকার করে তাদের প্রতিপালকের নিদর্শনাবলী ও তাঁর সাথে তাদের সাক্ষাতের বিষয়। ফলে তাদের কর্ম নিষ্ফল হবে; সুতরাং কিয়ামতের দিন তাদের জন্য ওজনের কোন ব্যবস্থা রাখব না।’ (সূরা কাহফ ১৮:১০৫)</a:t>
            </a:r>
          </a:p>
        </p:txBody>
      </p:sp>
      <p:sp>
        <p:nvSpPr>
          <p:cNvPr id="13" name="TextBox 12">
            <a:extLst>
              <a:ext uri="{FF2B5EF4-FFF2-40B4-BE49-F238E27FC236}">
                <a16:creationId xmlns:a16="http://schemas.microsoft.com/office/drawing/2014/main" id="{970A0455-9C53-4224-BC3A-1E97CD5B29F4}"/>
              </a:ext>
            </a:extLst>
          </p:cNvPr>
          <p:cNvSpPr txBox="1"/>
          <p:nvPr/>
        </p:nvSpPr>
        <p:spPr>
          <a:xfrm>
            <a:off x="876302" y="3686916"/>
            <a:ext cx="4545443" cy="2554545"/>
          </a:xfrm>
          <a:prstGeom prst="rect">
            <a:avLst/>
          </a:prstGeom>
          <a:noFill/>
        </p:spPr>
        <p:txBody>
          <a:bodyPr wrap="square">
            <a:spAutoFit/>
          </a:bodyPr>
          <a:lstStyle/>
          <a:p>
            <a:r>
              <a:rPr lang="as-IN" sz="2000" dirty="0">
                <a:solidFill>
                  <a:schemeClr val="bg2">
                    <a:lumMod val="50000"/>
                  </a:schemeClr>
                </a:solidFill>
                <a:latin typeface="Bangla" panose="03000603000000000000" pitchFamily="66" charset="0"/>
                <a:cs typeface="Bangla" panose="03000603000000000000" pitchFamily="66" charset="0"/>
              </a:rPr>
              <a:t>২. আমল ওজন করা হবে, এক পাল্লায় সৎ, অন্য পাল্লায় খারাপ আমল। </a:t>
            </a:r>
          </a:p>
          <a:p>
            <a:r>
              <a:rPr lang="as-IN" sz="2000" dirty="0">
                <a:solidFill>
                  <a:srgbClr val="00B050"/>
                </a:solidFill>
                <a:latin typeface="Bangla" panose="03000603000000000000" pitchFamily="66" charset="0"/>
                <a:cs typeface="Bangla" panose="03000603000000000000" pitchFamily="66" charset="0"/>
              </a:rPr>
              <a:t>বানী আদমের আমল ও কথা ওজন করা হবে। প্রমাণস্বরূপ হাদীস এসেছে: নাবী (সাঃ) বলেন: দু’টি কথা যা দয়াময় আল্লাহ তা‘আলার কাছে খুবই প্রিয়, উচ্চারণে হালকা ও মিযানের পাল্লায় ভারী তা হল: </a:t>
            </a:r>
          </a:p>
          <a:p>
            <a:r>
              <a:rPr lang="ar-AE" sz="2000" dirty="0">
                <a:solidFill>
                  <a:srgbClr val="00B050"/>
                </a:solidFill>
                <a:latin typeface="Bangla" panose="03000603000000000000" pitchFamily="66" charset="0"/>
              </a:rPr>
              <a:t>سُبْحَانَ اللّٰهِ وَبِحَمْدِهِ سُبْحَانَ اللّٰهِ الْعَظِيْمِ</a:t>
            </a:r>
          </a:p>
          <a:p>
            <a:r>
              <a:rPr lang="en-US" sz="2000" dirty="0">
                <a:solidFill>
                  <a:srgbClr val="00B050"/>
                </a:solidFill>
                <a:latin typeface="Bangla" panose="03000603000000000000" pitchFamily="66" charset="0"/>
                <a:cs typeface="Bangla" panose="03000603000000000000" pitchFamily="66" charset="0"/>
              </a:rPr>
              <a:t>                           </a:t>
            </a:r>
            <a:r>
              <a:rPr lang="as-IN" sz="2000" dirty="0">
                <a:solidFill>
                  <a:srgbClr val="00B050"/>
                </a:solidFill>
                <a:latin typeface="Bangla" panose="03000603000000000000" pitchFamily="66" charset="0"/>
                <a:cs typeface="Bangla" panose="03000603000000000000" pitchFamily="66" charset="0"/>
              </a:rPr>
              <a:t>সহীহ বুখারী হা: ৭৫৬৩ </a:t>
            </a:r>
          </a:p>
        </p:txBody>
      </p:sp>
      <p:sp>
        <p:nvSpPr>
          <p:cNvPr id="15" name="TextBox 14">
            <a:extLst>
              <a:ext uri="{FF2B5EF4-FFF2-40B4-BE49-F238E27FC236}">
                <a16:creationId xmlns:a16="http://schemas.microsoft.com/office/drawing/2014/main" id="{34EDAC69-0246-4B84-9423-BB7FCEB9AAE8}"/>
              </a:ext>
            </a:extLst>
          </p:cNvPr>
          <p:cNvSpPr txBox="1"/>
          <p:nvPr/>
        </p:nvSpPr>
        <p:spPr>
          <a:xfrm>
            <a:off x="5528269" y="3728623"/>
            <a:ext cx="6156036" cy="2246769"/>
          </a:xfrm>
          <a:prstGeom prst="rect">
            <a:avLst/>
          </a:prstGeom>
          <a:noFill/>
        </p:spPr>
        <p:txBody>
          <a:bodyPr wrap="square">
            <a:spAutoFit/>
          </a:bodyPr>
          <a:lstStyle/>
          <a:p>
            <a:r>
              <a:rPr lang="as-IN" sz="2000" dirty="0">
                <a:solidFill>
                  <a:schemeClr val="accent1">
                    <a:lumMod val="75000"/>
                  </a:schemeClr>
                </a:solidFill>
                <a:latin typeface="Bangla" panose="03000603000000000000" pitchFamily="66" charset="0"/>
                <a:cs typeface="Bangla" panose="03000603000000000000" pitchFamily="66" charset="0"/>
              </a:rPr>
              <a:t>৩. আমলনামা ওজন করা হবে, যে আমলনামায় আমলসমূহ লেখা হয়েছে। (আকীদাহ তাহাবীয়াহ হা: ৫৪১)</a:t>
            </a:r>
          </a:p>
          <a:p>
            <a:r>
              <a:rPr lang="as-IN" sz="2000" dirty="0">
                <a:solidFill>
                  <a:srgbClr val="00B050"/>
                </a:solidFill>
                <a:latin typeface="Bangla" panose="03000603000000000000" pitchFamily="66" charset="0"/>
                <a:cs typeface="Bangla" panose="03000603000000000000" pitchFamily="66" charset="0"/>
              </a:rPr>
              <a:t>যাদের পুণ্যের আমলনামা ভারী হবে তারা সফলকাম হবে আর যাদের পাপের আমলনামা ভারী হবে তারা ক্ষতিগ্রস্ত হবে। যেমন হাদীসে বলা হয়েছে- নিরানব্বইটি পাপের খাতা এক পাল্লায় থাকবে আর শাহাদাতের একটি কার্ড অন্য পাল্লায় থাকবে। তখন শাহাদাতের কার্ডটি বেশি ভারী হবে।</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 (তিরমিযী হা: ২৬৩৯, ইবনু মাযাহ হা: ৪৩০০, সহীহ)</a:t>
            </a:r>
          </a:p>
        </p:txBody>
      </p:sp>
      <p:pic>
        <p:nvPicPr>
          <p:cNvPr id="16" name="Picture 15">
            <a:extLst>
              <a:ext uri="{FF2B5EF4-FFF2-40B4-BE49-F238E27FC236}">
                <a16:creationId xmlns:a16="http://schemas.microsoft.com/office/drawing/2014/main" id="{EA6F2F0F-3D3F-425B-9A8B-DB38AC2BDDF0}"/>
              </a:ext>
            </a:extLst>
          </p:cNvPr>
          <p:cNvPicPr>
            <a:picLocks noChangeAspect="1"/>
          </p:cNvPicPr>
          <p:nvPr/>
        </p:nvPicPr>
        <p:blipFill>
          <a:blip r:embed="rId5"/>
          <a:stretch>
            <a:fillRect/>
          </a:stretch>
        </p:blipFill>
        <p:spPr>
          <a:xfrm rot="5400000">
            <a:off x="5502663" y="5343888"/>
            <a:ext cx="329213" cy="2615411"/>
          </a:xfrm>
          <a:prstGeom prst="rect">
            <a:avLst/>
          </a:prstGeom>
        </p:spPr>
      </p:pic>
      <p:pic>
        <p:nvPicPr>
          <p:cNvPr id="17" name="Picture 16">
            <a:extLst>
              <a:ext uri="{FF2B5EF4-FFF2-40B4-BE49-F238E27FC236}">
                <a16:creationId xmlns:a16="http://schemas.microsoft.com/office/drawing/2014/main" id="{240A5724-A29D-4910-8C99-6790EAEAAFFB}"/>
              </a:ext>
            </a:extLst>
          </p:cNvPr>
          <p:cNvPicPr>
            <a:picLocks noChangeAspect="1"/>
          </p:cNvPicPr>
          <p:nvPr/>
        </p:nvPicPr>
        <p:blipFill>
          <a:blip r:embed="rId5"/>
          <a:stretch>
            <a:fillRect/>
          </a:stretch>
        </p:blipFill>
        <p:spPr>
          <a:xfrm rot="16200000">
            <a:off x="6199248" y="-1082305"/>
            <a:ext cx="329213" cy="2615411"/>
          </a:xfrm>
          <a:prstGeom prst="rect">
            <a:avLst/>
          </a:prstGeom>
        </p:spPr>
      </p:pic>
    </p:spTree>
    <p:extLst>
      <p:ext uri="{BB962C8B-B14F-4D97-AF65-F5344CB8AC3E}">
        <p14:creationId xmlns:p14="http://schemas.microsoft.com/office/powerpoint/2010/main" val="407845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urniture&#10;&#10;Description automatically generated">
            <a:extLst>
              <a:ext uri="{FF2B5EF4-FFF2-40B4-BE49-F238E27FC236}">
                <a16:creationId xmlns:a16="http://schemas.microsoft.com/office/drawing/2014/main" id="{A2F11F9B-9E8B-474B-B045-9CBEBF4E403C}"/>
              </a:ext>
            </a:extLst>
          </p:cNvPr>
          <p:cNvPicPr>
            <a:picLocks noChangeAspect="1"/>
          </p:cNvPicPr>
          <p:nvPr/>
        </p:nvPicPr>
        <p:blipFill rotWithShape="1">
          <a:blip r:embed="rId2">
            <a:extLst>
              <a:ext uri="{28A0092B-C50C-407E-A947-70E740481C1C}">
                <a14:useLocalDpi xmlns:a14="http://schemas.microsoft.com/office/drawing/2010/main" val="0"/>
              </a:ext>
            </a:extLst>
          </a:blip>
          <a:srcRect t="33555" b="34889"/>
          <a:stretch/>
        </p:blipFill>
        <p:spPr>
          <a:xfrm>
            <a:off x="728662" y="6181725"/>
            <a:ext cx="5910263" cy="676275"/>
          </a:xfrm>
          <a:prstGeom prst="rect">
            <a:avLst/>
          </a:prstGeom>
        </p:spPr>
      </p:pic>
      <p:pic>
        <p:nvPicPr>
          <p:cNvPr id="5" name="Picture 4" descr="A picture containing furniture&#10;&#10;Description automatically generated">
            <a:extLst>
              <a:ext uri="{FF2B5EF4-FFF2-40B4-BE49-F238E27FC236}">
                <a16:creationId xmlns:a16="http://schemas.microsoft.com/office/drawing/2014/main" id="{FE30E233-A5DB-4275-8EF9-8EA3878781E1}"/>
              </a:ext>
            </a:extLst>
          </p:cNvPr>
          <p:cNvPicPr>
            <a:picLocks noChangeAspect="1"/>
          </p:cNvPicPr>
          <p:nvPr/>
        </p:nvPicPr>
        <p:blipFill rotWithShape="1">
          <a:blip r:embed="rId2">
            <a:extLst>
              <a:ext uri="{28A0092B-C50C-407E-A947-70E740481C1C}">
                <a14:useLocalDpi xmlns:a14="http://schemas.microsoft.com/office/drawing/2010/main" val="0"/>
              </a:ext>
            </a:extLst>
          </a:blip>
          <a:srcRect t="35778" b="35778"/>
          <a:stretch/>
        </p:blipFill>
        <p:spPr>
          <a:xfrm>
            <a:off x="6638925" y="6215062"/>
            <a:ext cx="5553075" cy="609600"/>
          </a:xfrm>
          <a:prstGeom prst="rect">
            <a:avLst/>
          </a:prstGeom>
        </p:spPr>
      </p:pic>
      <p:pic>
        <p:nvPicPr>
          <p:cNvPr id="6" name="Picture 5">
            <a:extLst>
              <a:ext uri="{FF2B5EF4-FFF2-40B4-BE49-F238E27FC236}">
                <a16:creationId xmlns:a16="http://schemas.microsoft.com/office/drawing/2014/main" id="{7F99D042-8219-4FC3-9031-E453641CD7BF}"/>
              </a:ext>
            </a:extLst>
          </p:cNvPr>
          <p:cNvPicPr>
            <a:picLocks noChangeAspect="1"/>
          </p:cNvPicPr>
          <p:nvPr/>
        </p:nvPicPr>
        <p:blipFill>
          <a:blip r:embed="rId3"/>
          <a:stretch>
            <a:fillRect/>
          </a:stretch>
        </p:blipFill>
        <p:spPr>
          <a:xfrm rot="16200000">
            <a:off x="-3064670" y="3064667"/>
            <a:ext cx="6858001" cy="728662"/>
          </a:xfrm>
          <a:prstGeom prst="rect">
            <a:avLst/>
          </a:prstGeom>
        </p:spPr>
      </p:pic>
      <p:sp>
        <p:nvSpPr>
          <p:cNvPr id="8" name="TextBox 7">
            <a:extLst>
              <a:ext uri="{FF2B5EF4-FFF2-40B4-BE49-F238E27FC236}">
                <a16:creationId xmlns:a16="http://schemas.microsoft.com/office/drawing/2014/main" id="{6E923172-F111-4209-BC7C-CAE0EB37A2A2}"/>
              </a:ext>
            </a:extLst>
          </p:cNvPr>
          <p:cNvSpPr txBox="1"/>
          <p:nvPr/>
        </p:nvSpPr>
        <p:spPr>
          <a:xfrm>
            <a:off x="916619" y="33338"/>
            <a:ext cx="5857043" cy="2308324"/>
          </a:xfrm>
          <a:prstGeom prst="rect">
            <a:avLst/>
          </a:prstGeom>
          <a:noFill/>
        </p:spPr>
        <p:txBody>
          <a:bodyPr wrap="square">
            <a:spAutoFit/>
          </a:bodyPr>
          <a:lstStyle/>
          <a:p>
            <a:endParaRPr lang="as-IN" sz="2400" dirty="0">
              <a:solidFill>
                <a:schemeClr val="accent2">
                  <a:lumMod val="75000"/>
                </a:schemeClr>
              </a:solidFill>
              <a:latin typeface="Bangla" panose="03000603000000000000" pitchFamily="66" charset="0"/>
              <a:cs typeface="Bangla" panose="03000603000000000000" pitchFamily="66" charset="0"/>
            </a:endParaRPr>
          </a:p>
          <a:p>
            <a:r>
              <a:rPr lang="as-IN" sz="2400" dirty="0">
                <a:solidFill>
                  <a:schemeClr val="accent2">
                    <a:lumMod val="75000"/>
                  </a:schemeClr>
                </a:solidFill>
                <a:latin typeface="Bangla" panose="03000603000000000000" pitchFamily="66" charset="0"/>
                <a:cs typeface="Bangla" panose="03000603000000000000" pitchFamily="66" charset="0"/>
              </a:rPr>
              <a:t>ফরয কাজে ত্রুটি পুরন করা হবে যেভাবে---</a:t>
            </a:r>
          </a:p>
          <a:p>
            <a:r>
              <a:rPr lang="as-IN" sz="2400" dirty="0">
                <a:solidFill>
                  <a:srgbClr val="00B050"/>
                </a:solidFill>
                <a:latin typeface="Bangla" panose="03000603000000000000" pitchFamily="66" charset="0"/>
                <a:cs typeface="Bangla" panose="03000603000000000000" pitchFamily="66" charset="0"/>
              </a:rPr>
              <a:t>হাদীসে রয়েছে যে, যদি কোন বান্দার ফরয কাজসমূহে কোন ক্রটি পাওয়া যায়, তবে রাব্বুল আলামীন বলবেনঃ দেখ, তার নফল কাজও আছে কি না। নফল কাজ থাকলে ফরযের ক্রটি নফল দ্বারা পূরণ করা হবে।মুসনাদে আহমাদঃ ৪/৬৫]</a:t>
            </a:r>
          </a:p>
        </p:txBody>
      </p:sp>
      <p:sp>
        <p:nvSpPr>
          <p:cNvPr id="10" name="TextBox 9">
            <a:extLst>
              <a:ext uri="{FF2B5EF4-FFF2-40B4-BE49-F238E27FC236}">
                <a16:creationId xmlns:a16="http://schemas.microsoft.com/office/drawing/2014/main" id="{56806835-42C4-4C84-8373-9A0821B7D690}"/>
              </a:ext>
            </a:extLst>
          </p:cNvPr>
          <p:cNvSpPr txBox="1"/>
          <p:nvPr/>
        </p:nvSpPr>
        <p:spPr>
          <a:xfrm>
            <a:off x="845598" y="2804353"/>
            <a:ext cx="9144740" cy="3477875"/>
          </a:xfrm>
          <a:prstGeom prst="rect">
            <a:avLst/>
          </a:prstGeom>
          <a:noFill/>
        </p:spPr>
        <p:txBody>
          <a:bodyPr wrap="square">
            <a:spAutoFit/>
          </a:bodyPr>
          <a:lstStyle/>
          <a:p>
            <a:r>
              <a:rPr lang="as-IN" sz="2000" dirty="0">
                <a:solidFill>
                  <a:schemeClr val="accent4">
                    <a:lumMod val="75000"/>
                  </a:schemeClr>
                </a:solidFill>
                <a:latin typeface="Bangla" panose="03000603000000000000" pitchFamily="66" charset="0"/>
                <a:cs typeface="Bangla" panose="03000603000000000000" pitchFamily="66" charset="0"/>
              </a:rPr>
              <a:t>একদিন আয়েশা (রা.) জাহান্নামের কথা স্মরণ করে কাঁদতে লাগলেন। (তাকে দেখে) রাসুলুল্লাহ (সা.) জিজ্ঞেস করলেন : তুমি কাঁদছ কেন? আয়েশা (রা.) বললেন : জাহান্নামের কথা স্মরণ হওয়ায় আমি কাঁদছি। (হে আল্লাহর নবী) আপনি কি কেয়ামতের দিন আপনার পরিবার-পরিজনের কথা মনে রাখবেন? রাসুলুল্লাহ (সা.) বললেন : তিনটি স্থান এমন আছে, যেখানে কেউ কারও কথা স্মরণ করবে না। যথা</a:t>
            </a:r>
            <a:endParaRPr lang="en-US" sz="2000" dirty="0">
              <a:solidFill>
                <a:schemeClr val="accent4">
                  <a:lumMod val="75000"/>
                </a:schemeClr>
              </a:solidFill>
              <a:latin typeface="Bangla" panose="03000603000000000000" pitchFamily="66" charset="0"/>
              <a:cs typeface="Bangla" panose="03000603000000000000" pitchFamily="66" charset="0"/>
            </a:endParaRPr>
          </a:p>
          <a:p>
            <a:r>
              <a:rPr lang="as-IN" sz="2000" dirty="0">
                <a:solidFill>
                  <a:schemeClr val="accent4">
                    <a:lumMod val="75000"/>
                  </a:schemeClr>
                </a:solidFill>
                <a:latin typeface="Bangla" panose="03000603000000000000" pitchFamily="66" charset="0"/>
                <a:cs typeface="Bangla" panose="03000603000000000000" pitchFamily="66" charset="0"/>
              </a:rPr>
              <a:t>১। মিজান বা মাপের সময়, যতক্ষণ না কেউ জানতে পারবে, তার পাল্লা ভারী না হালকা, </a:t>
            </a:r>
            <a:endParaRPr lang="en-US" sz="2000" dirty="0">
              <a:solidFill>
                <a:schemeClr val="accent4">
                  <a:lumMod val="75000"/>
                </a:schemeClr>
              </a:solidFill>
              <a:latin typeface="Bangla" panose="03000603000000000000" pitchFamily="66" charset="0"/>
              <a:cs typeface="Bangla" panose="03000603000000000000" pitchFamily="66" charset="0"/>
            </a:endParaRPr>
          </a:p>
          <a:p>
            <a:r>
              <a:rPr lang="as-IN" sz="2000" dirty="0">
                <a:solidFill>
                  <a:schemeClr val="accent4">
                    <a:lumMod val="75000"/>
                  </a:schemeClr>
                </a:solidFill>
                <a:latin typeface="Bangla" panose="03000603000000000000" pitchFamily="66" charset="0"/>
                <a:cs typeface="Bangla" panose="03000603000000000000" pitchFamily="66" charset="0"/>
              </a:rPr>
              <a:t>২। কিতাব বা আমলনামা পাওয়ার সময়, যখন বলা হবে দৌড়ে এসো এবং নিজ নিজ আমলনামা পাঠ কর। যতক্ষণ কেউ জানতে পারবে না যে, তা কোন দিক থেকে আসে ডান, বাম না পেছনের দিক থেকে এবং </a:t>
            </a:r>
            <a:endParaRPr lang="en-US" sz="2000" dirty="0">
              <a:solidFill>
                <a:schemeClr val="accent4">
                  <a:lumMod val="75000"/>
                </a:schemeClr>
              </a:solidFill>
              <a:latin typeface="Bangla" panose="03000603000000000000" pitchFamily="66" charset="0"/>
              <a:cs typeface="Bangla" panose="03000603000000000000" pitchFamily="66" charset="0"/>
            </a:endParaRPr>
          </a:p>
          <a:p>
            <a:r>
              <a:rPr lang="as-IN" sz="2000" dirty="0">
                <a:solidFill>
                  <a:schemeClr val="accent4">
                    <a:lumMod val="75000"/>
                  </a:schemeClr>
                </a:solidFill>
                <a:latin typeface="Bangla" panose="03000603000000000000" pitchFamily="66" charset="0"/>
                <a:cs typeface="Bangla" panose="03000603000000000000" pitchFamily="66" charset="0"/>
              </a:rPr>
              <a:t>৩। সে সময় যখন সে পুলসিরাতের ওপর থাকবে এবং তা জাহান্নামের ওপর রাখা হবে। ‘অতঃপর যখন শিঙ্গায় ফুৎকার দেওয়া হবে, সেদিন তাদের পারস্পরিক আত্মীয়তার বন্ধন থাকবে না এবং একে অপরকে জিজ্ঞাসাবাদ করবে না। যাদের পাল্লা ভারী হবে, তারাই হবে সফলকাম এবং যাদের পাল্লা হাল্কা হবে তারাই নিজেদের ক্ষতিসাধন করেছে, তারা দোজখেই চিরকাল বসবাস করবে।’ (সুরা আল-মুমিনুন : ১০১-১০৩)।</a:t>
            </a:r>
            <a:endParaRPr lang="en-US" sz="2000" dirty="0">
              <a:solidFill>
                <a:schemeClr val="accent4">
                  <a:lumMod val="75000"/>
                </a:schemeClr>
              </a:solidFill>
              <a:latin typeface="Bangla" panose="03000603000000000000" pitchFamily="66" charset="0"/>
              <a:cs typeface="Bangla" panose="03000603000000000000" pitchFamily="66" charset="0"/>
            </a:endParaRPr>
          </a:p>
        </p:txBody>
      </p:sp>
      <p:sp>
        <p:nvSpPr>
          <p:cNvPr id="12" name="TextBox 11">
            <a:extLst>
              <a:ext uri="{FF2B5EF4-FFF2-40B4-BE49-F238E27FC236}">
                <a16:creationId xmlns:a16="http://schemas.microsoft.com/office/drawing/2014/main" id="{09F4C548-3121-4A57-BE54-6E2C92F20B1B}"/>
              </a:ext>
            </a:extLst>
          </p:cNvPr>
          <p:cNvSpPr txBox="1"/>
          <p:nvPr/>
        </p:nvSpPr>
        <p:spPr>
          <a:xfrm>
            <a:off x="916619" y="2384876"/>
            <a:ext cx="4903804" cy="461665"/>
          </a:xfrm>
          <a:prstGeom prst="rect">
            <a:avLst/>
          </a:prstGeom>
          <a:noFill/>
        </p:spPr>
        <p:txBody>
          <a:bodyPr wrap="square">
            <a:spAutoFit/>
          </a:bodyPr>
          <a:lstStyle/>
          <a:p>
            <a:r>
              <a:rPr lang="as-IN" sz="2400" dirty="0">
                <a:solidFill>
                  <a:srgbClr val="C00000"/>
                </a:solidFill>
                <a:latin typeface="Bangla" panose="03000603000000000000" pitchFamily="66" charset="0"/>
                <a:cs typeface="Bangla" panose="03000603000000000000" pitchFamily="66" charset="0"/>
              </a:rPr>
              <a:t>৩টি সময়ের ভয়াবহতা ভুলিয়ে দিবে আপনজনকেও</a:t>
            </a:r>
            <a:endParaRPr lang="en-US" sz="2400" dirty="0">
              <a:solidFill>
                <a:srgbClr val="C00000"/>
              </a:solidFill>
              <a:latin typeface="Bangla" panose="03000603000000000000" pitchFamily="66" charset="0"/>
              <a:cs typeface="Bangla" panose="03000603000000000000" pitchFamily="66" charset="0"/>
            </a:endParaRPr>
          </a:p>
        </p:txBody>
      </p:sp>
      <p:sp>
        <p:nvSpPr>
          <p:cNvPr id="14" name="TextBox 13">
            <a:extLst>
              <a:ext uri="{FF2B5EF4-FFF2-40B4-BE49-F238E27FC236}">
                <a16:creationId xmlns:a16="http://schemas.microsoft.com/office/drawing/2014/main" id="{09EDD1C6-9C38-4AAC-B7C8-0AB8A9D09EB6}"/>
              </a:ext>
            </a:extLst>
          </p:cNvPr>
          <p:cNvSpPr txBox="1"/>
          <p:nvPr/>
        </p:nvSpPr>
        <p:spPr>
          <a:xfrm>
            <a:off x="7193131" y="170789"/>
            <a:ext cx="4232429" cy="404983"/>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সাওমের</a:t>
            </a:r>
            <a:r>
              <a:rPr lang="en-US" sz="2000"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পুরস্কার</a:t>
            </a:r>
            <a:r>
              <a:rPr lang="en-US" sz="2000"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আল্লাহ</a:t>
            </a:r>
            <a:r>
              <a:rPr lang="en-US" sz="2000"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স্বয়ং</a:t>
            </a:r>
            <a:r>
              <a:rPr lang="en-US" sz="2000"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20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দিবেনঃ</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C5AC4CA-5A14-436E-B1B3-CF75EBC19E9C}"/>
              </a:ext>
            </a:extLst>
          </p:cNvPr>
          <p:cNvSpPr txBox="1"/>
          <p:nvPr/>
        </p:nvSpPr>
        <p:spPr>
          <a:xfrm>
            <a:off x="7127196" y="524246"/>
            <a:ext cx="4520306" cy="2246769"/>
          </a:xfrm>
          <a:prstGeom prst="rect">
            <a:avLst/>
          </a:prstGeom>
          <a:noFill/>
        </p:spPr>
        <p:txBody>
          <a:bodyPr wrap="square">
            <a:spAutoFit/>
          </a:bodyPr>
          <a:lstStyle/>
          <a:p>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মানুষের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প্রত্যেক</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আমলের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প্রতিদান</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বৃদ্ধি</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নেকীর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সওয়াব</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দশ</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গুণ</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সাতাশ</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গুণ</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তাআলা</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ইরশাদ</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রোযা</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আলাদা</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কেননা</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একমাত্র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নিজেই</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বিনিময়</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প্রদান</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বান্দা</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একমাত্র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নিজের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প্রবৃত্তিকে</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নিয়ন্ত্রণ</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পানাহার</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পরিত্যাগ</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সহীহ</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মুসলিম</a:t>
            </a:r>
            <a:r>
              <a:rPr lang="en-US" sz="2000"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 ১১৫১ (১৬৪); </a:t>
            </a:r>
            <a:endParaRPr lang="en-US" sz="2000" dirty="0">
              <a:solidFill>
                <a:schemeClr val="accent2">
                  <a:lumMod val="75000"/>
                </a:schemeClr>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23204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urniture&#10;&#10;Description automatically generated">
            <a:extLst>
              <a:ext uri="{FF2B5EF4-FFF2-40B4-BE49-F238E27FC236}">
                <a16:creationId xmlns:a16="http://schemas.microsoft.com/office/drawing/2014/main" id="{A2F11F9B-9E8B-474B-B045-9CBEBF4E403C}"/>
              </a:ext>
            </a:extLst>
          </p:cNvPr>
          <p:cNvPicPr>
            <a:picLocks noChangeAspect="1"/>
          </p:cNvPicPr>
          <p:nvPr/>
        </p:nvPicPr>
        <p:blipFill rotWithShape="1">
          <a:blip r:embed="rId2">
            <a:extLst>
              <a:ext uri="{28A0092B-C50C-407E-A947-70E740481C1C}">
                <a14:useLocalDpi xmlns:a14="http://schemas.microsoft.com/office/drawing/2010/main" val="0"/>
              </a:ext>
            </a:extLst>
          </a:blip>
          <a:srcRect t="33555" b="34889"/>
          <a:stretch/>
        </p:blipFill>
        <p:spPr>
          <a:xfrm>
            <a:off x="728662" y="6181725"/>
            <a:ext cx="5910263" cy="676275"/>
          </a:xfrm>
          <a:prstGeom prst="rect">
            <a:avLst/>
          </a:prstGeom>
        </p:spPr>
      </p:pic>
      <p:pic>
        <p:nvPicPr>
          <p:cNvPr id="5" name="Picture 4" descr="A picture containing furniture&#10;&#10;Description automatically generated">
            <a:extLst>
              <a:ext uri="{FF2B5EF4-FFF2-40B4-BE49-F238E27FC236}">
                <a16:creationId xmlns:a16="http://schemas.microsoft.com/office/drawing/2014/main" id="{FE30E233-A5DB-4275-8EF9-8EA3878781E1}"/>
              </a:ext>
            </a:extLst>
          </p:cNvPr>
          <p:cNvPicPr>
            <a:picLocks noChangeAspect="1"/>
          </p:cNvPicPr>
          <p:nvPr/>
        </p:nvPicPr>
        <p:blipFill rotWithShape="1">
          <a:blip r:embed="rId2">
            <a:extLst>
              <a:ext uri="{28A0092B-C50C-407E-A947-70E740481C1C}">
                <a14:useLocalDpi xmlns:a14="http://schemas.microsoft.com/office/drawing/2010/main" val="0"/>
              </a:ext>
            </a:extLst>
          </a:blip>
          <a:srcRect t="35778" b="35778"/>
          <a:stretch/>
        </p:blipFill>
        <p:spPr>
          <a:xfrm>
            <a:off x="6638925" y="6215062"/>
            <a:ext cx="5553075" cy="609600"/>
          </a:xfrm>
          <a:prstGeom prst="rect">
            <a:avLst/>
          </a:prstGeom>
        </p:spPr>
      </p:pic>
      <p:pic>
        <p:nvPicPr>
          <p:cNvPr id="6" name="Picture 5">
            <a:extLst>
              <a:ext uri="{FF2B5EF4-FFF2-40B4-BE49-F238E27FC236}">
                <a16:creationId xmlns:a16="http://schemas.microsoft.com/office/drawing/2014/main" id="{7F99D042-8219-4FC3-9031-E453641CD7BF}"/>
              </a:ext>
            </a:extLst>
          </p:cNvPr>
          <p:cNvPicPr>
            <a:picLocks noChangeAspect="1"/>
          </p:cNvPicPr>
          <p:nvPr/>
        </p:nvPicPr>
        <p:blipFill>
          <a:blip r:embed="rId3"/>
          <a:stretch>
            <a:fillRect/>
          </a:stretch>
        </p:blipFill>
        <p:spPr>
          <a:xfrm rot="16200000">
            <a:off x="-3064670" y="3064667"/>
            <a:ext cx="6858001" cy="728662"/>
          </a:xfrm>
          <a:prstGeom prst="rect">
            <a:avLst/>
          </a:prstGeom>
        </p:spPr>
      </p:pic>
      <p:sp>
        <p:nvSpPr>
          <p:cNvPr id="7" name="TextBox 6">
            <a:extLst>
              <a:ext uri="{FF2B5EF4-FFF2-40B4-BE49-F238E27FC236}">
                <a16:creationId xmlns:a16="http://schemas.microsoft.com/office/drawing/2014/main" id="{BA405E76-FE8B-4317-AE45-6D90A1962DDA}"/>
              </a:ext>
            </a:extLst>
          </p:cNvPr>
          <p:cNvSpPr txBox="1"/>
          <p:nvPr/>
        </p:nvSpPr>
        <p:spPr>
          <a:xfrm>
            <a:off x="807868" y="133165"/>
            <a:ext cx="4758432" cy="5806974"/>
          </a:xfrm>
          <a:prstGeom prst="rect">
            <a:avLst/>
          </a:prstGeom>
          <a:noFill/>
        </p:spPr>
        <p:txBody>
          <a:bodyPr wrap="square">
            <a:spAutoFit/>
          </a:bodyPr>
          <a:lstStyle/>
          <a:p>
            <a:pPr marL="0" marR="0">
              <a:lnSpc>
                <a:spcPct val="107000"/>
              </a:lnSpc>
              <a:spcBef>
                <a:spcPts val="0"/>
              </a:spcBef>
              <a:spcAft>
                <a:spcPts val="800"/>
              </a:spcAft>
            </a:pPr>
            <a:r>
              <a:rPr lang="en-US" sz="28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যেসব</a:t>
            </a:r>
            <a:r>
              <a:rPr lang="en-US" sz="28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আমল</a:t>
            </a:r>
            <a:r>
              <a:rPr lang="en-US" sz="28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পরকালে</a:t>
            </a:r>
            <a:r>
              <a:rPr lang="en-US" sz="28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দাঁড়িপাল্লাকে</a:t>
            </a:r>
            <a:r>
              <a:rPr lang="en-US" sz="28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ভারী</a:t>
            </a:r>
            <a:r>
              <a:rPr lang="en-US" sz="28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করবে</a:t>
            </a:r>
            <a:endPar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১.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কালেমায়ে</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তাওহীদ</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লা</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ইলাহা</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ইল্লাল্লাহু</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২.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সুবহান</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আল্লাহ</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আল-হামদুল্লিাহ</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লা</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ইলাহা</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ইল্লাল্লাহু</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আল্লাহু</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আকবার</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বলা</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৩.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উত্তম</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চরিত্র</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৪.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জানাযা</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দাফনে</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অংশগ্রহণ</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৫.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রাস্তায়</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ঘোড়া</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প্রস্ত্তত</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রাখা</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৬.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ফরয</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সালাতের</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পরে</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যিকর</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করা</a:t>
            </a:r>
            <a:endPar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৭.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সন্তানের</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মৃত্যুতে</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ধৈর্য</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ধারণ</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ছওয়াব</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কামনা</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chemeClr val="bg2">
                    <a:lumMod val="50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effectLst/>
                <a:latin typeface="Bangla" panose="03000603000000000000" pitchFamily="66"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3B781E0-002E-4D46-981E-3AC96988DE1A}"/>
              </a:ext>
            </a:extLst>
          </p:cNvPr>
          <p:cNvSpPr txBox="1"/>
          <p:nvPr/>
        </p:nvSpPr>
        <p:spPr>
          <a:xfrm>
            <a:off x="5708342" y="-266330"/>
            <a:ext cx="6412638" cy="2554545"/>
          </a:xfrm>
          <a:prstGeom prst="rect">
            <a:avLst/>
          </a:prstGeom>
          <a:noFill/>
        </p:spPr>
        <p:txBody>
          <a:bodyPr wrap="square">
            <a:spAutoFit/>
          </a:bodyPr>
          <a:lstStyle/>
          <a:p>
            <a:endParaRPr lang="as-IN" sz="2400" dirty="0">
              <a:solidFill>
                <a:srgbClr val="C00000"/>
              </a:solidFill>
              <a:latin typeface="Bangla" panose="03000603000000000000" pitchFamily="66" charset="0"/>
              <a:cs typeface="Bangla" panose="03000603000000000000" pitchFamily="66" charset="0"/>
            </a:endParaRPr>
          </a:p>
          <a:p>
            <a:r>
              <a:rPr lang="as-IN" sz="3200" dirty="0">
                <a:solidFill>
                  <a:srgbClr val="C00000"/>
                </a:solidFill>
                <a:latin typeface="Bangla" panose="03000603000000000000" pitchFamily="66" charset="0"/>
                <a:cs typeface="Bangla" panose="03000603000000000000" pitchFamily="66" charset="0"/>
              </a:rPr>
              <a:t>যেসব আমল পরকালে দাঁড়িপাল্লাকে হালকা করে</a:t>
            </a:r>
          </a:p>
          <a:p>
            <a:r>
              <a:rPr lang="as-IN" sz="2000" dirty="0">
                <a:solidFill>
                  <a:srgbClr val="C00000"/>
                </a:solidFill>
                <a:latin typeface="Bangla" panose="03000603000000000000" pitchFamily="66" charset="0"/>
                <a:cs typeface="Bangla" panose="03000603000000000000" pitchFamily="66" charset="0"/>
              </a:rPr>
              <a:t>১. রিয়া বা লৌকিকতা </a:t>
            </a:r>
          </a:p>
          <a:p>
            <a:r>
              <a:rPr lang="as-IN" sz="2000" dirty="0">
                <a:solidFill>
                  <a:srgbClr val="C00000"/>
                </a:solidFill>
                <a:latin typeface="Bangla" panose="03000603000000000000" pitchFamily="66" charset="0"/>
                <a:cs typeface="Bangla" panose="03000603000000000000" pitchFamily="66" charset="0"/>
              </a:rPr>
              <a:t>২. আল্লাহ কর্তৃক নির্ধারিত সীমারেখা লঙ্ঘন করা :</a:t>
            </a:r>
          </a:p>
          <a:p>
            <a:r>
              <a:rPr lang="as-IN" sz="2000" dirty="0">
                <a:solidFill>
                  <a:srgbClr val="C00000"/>
                </a:solidFill>
                <a:latin typeface="Bangla" panose="03000603000000000000" pitchFamily="66" charset="0"/>
                <a:cs typeface="Bangla" panose="03000603000000000000" pitchFamily="66" charset="0"/>
              </a:rPr>
              <a:t>৩. মানুষের প্রতি যুলুম করা, গালি দেওয়া, গীবত করা ও মারধর করা </a:t>
            </a:r>
            <a:endParaRPr lang="en-US" sz="2000" dirty="0">
              <a:solidFill>
                <a:srgbClr val="C00000"/>
              </a:solidFill>
              <a:latin typeface="Bangla" panose="03000603000000000000" pitchFamily="66" charset="0"/>
              <a:cs typeface="Bangla" panose="03000603000000000000" pitchFamily="66" charset="0"/>
            </a:endParaRPr>
          </a:p>
          <a:p>
            <a:r>
              <a:rPr lang="as-IN" sz="2000" dirty="0">
                <a:solidFill>
                  <a:srgbClr val="C00000"/>
                </a:solidFill>
                <a:latin typeface="Bangla" panose="03000603000000000000" pitchFamily="66" charset="0"/>
                <a:cs typeface="Bangla" panose="03000603000000000000" pitchFamily="66" charset="0"/>
              </a:rPr>
              <a:t>৪। হিংসা, খোঁটা দেয়া</a:t>
            </a:r>
            <a:endParaRPr lang="en-US" sz="2000" dirty="0">
              <a:solidFill>
                <a:srgbClr val="C00000"/>
              </a:solidFill>
              <a:latin typeface="Bangla" panose="03000603000000000000" pitchFamily="66" charset="0"/>
              <a:cs typeface="Bangla" panose="03000603000000000000" pitchFamily="66" charset="0"/>
            </a:endParaRPr>
          </a:p>
          <a:p>
            <a:endParaRPr lang="as-IN" sz="2400" dirty="0">
              <a:solidFill>
                <a:srgbClr val="C00000"/>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F9588B3F-5335-4CA8-A3EB-8AE3AB6D3380}"/>
              </a:ext>
            </a:extLst>
          </p:cNvPr>
          <p:cNvSpPr txBox="1"/>
          <p:nvPr/>
        </p:nvSpPr>
        <p:spPr>
          <a:xfrm>
            <a:off x="5645506" y="2095923"/>
            <a:ext cx="6121846" cy="4154984"/>
          </a:xfrm>
          <a:prstGeom prst="rect">
            <a:avLst/>
          </a:prstGeom>
          <a:noFill/>
        </p:spPr>
        <p:txBody>
          <a:bodyPr wrap="square">
            <a:spAutoFit/>
          </a:bodyPr>
          <a:lstStyle/>
          <a:p>
            <a:r>
              <a:rPr lang="as-IN" sz="2400" dirty="0">
                <a:solidFill>
                  <a:schemeClr val="tx2">
                    <a:lumMod val="50000"/>
                    <a:lumOff val="50000"/>
                  </a:schemeClr>
                </a:solidFill>
                <a:latin typeface="Bangla" panose="03000603000000000000" pitchFamily="66" charset="0"/>
                <a:cs typeface="Bangla" panose="03000603000000000000" pitchFamily="66" charset="0"/>
              </a:rPr>
              <a:t>সেইদিন সবচেয়ে দরিদ্র ব্যক্তি কে?</a:t>
            </a:r>
          </a:p>
          <a:p>
            <a:r>
              <a:rPr lang="as-IN" sz="2400" dirty="0">
                <a:solidFill>
                  <a:srgbClr val="00B050"/>
                </a:solidFill>
                <a:latin typeface="Bangla" panose="03000603000000000000" pitchFamily="66" charset="0"/>
                <a:cs typeface="Bangla" panose="03000603000000000000" pitchFamily="66" charset="0"/>
              </a:rPr>
              <a:t>আবু হুরাইরা রা. থেকে বর্ণিত, তিনি বলেন, রাসূলুল্লাহ সাল্লাল্লাহু আলাইহি ওয়া সাল্লাম বলেছেন: যে ব্যক্তি তার ভাইয়ের প্রতি কোন অন্যায় করেছে, অথবা তার সম্মানহানী করেছে কিংবা অন্যকোনভাবে তার ক্ষতি করেছে সে যেন যেদিন কোন টাকা-পয়সা কাজে আসবে না সে দিন আসার পূর্বে আজই (দুনিয়াতে থাকাবস্থায়) তার প্রতিকার করে নেয়। কেয়ামতের বিচারে অন্যায়কারীর কোন নেক আমল থাকলে তা থেকে ক্ষতিগ্রস্ত ব্যক্তির পাওনা আদায় করা হবে। আর যদি অন্যায়কারীর নেক আমল না থাকে তাহলে ক্ষতিগ্রস্ত ব্যক্তির পাপগুলো তার উপর চাপিয়ে দেয়া হবে। (বুখারী)</a:t>
            </a:r>
          </a:p>
        </p:txBody>
      </p:sp>
    </p:spTree>
    <p:extLst>
      <p:ext uri="{BB962C8B-B14F-4D97-AF65-F5344CB8AC3E}">
        <p14:creationId xmlns:p14="http://schemas.microsoft.com/office/powerpoint/2010/main" val="256505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B7089DF-A377-4FB5-9200-68EABFC23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 y="6467475"/>
            <a:ext cx="11463338" cy="390525"/>
          </a:xfrm>
          <a:prstGeom prst="rect">
            <a:avLst/>
          </a:prstGeom>
        </p:spPr>
      </p:pic>
      <p:pic>
        <p:nvPicPr>
          <p:cNvPr id="5" name="Picture 4" descr="Background pattern&#10;&#10;Description automatically generated">
            <a:extLst>
              <a:ext uri="{FF2B5EF4-FFF2-40B4-BE49-F238E27FC236}">
                <a16:creationId xmlns:a16="http://schemas.microsoft.com/office/drawing/2014/main" id="{A143BE31-4614-453F-8145-D908945C7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059906" y="3059905"/>
            <a:ext cx="6848476" cy="728662"/>
          </a:xfrm>
          <a:prstGeom prst="rect">
            <a:avLst/>
          </a:prstGeom>
        </p:spPr>
      </p:pic>
      <p:sp>
        <p:nvSpPr>
          <p:cNvPr id="7" name="TextBox 6">
            <a:extLst>
              <a:ext uri="{FF2B5EF4-FFF2-40B4-BE49-F238E27FC236}">
                <a16:creationId xmlns:a16="http://schemas.microsoft.com/office/drawing/2014/main" id="{5AD93B82-554F-4FA7-B231-A7091CA7611D}"/>
              </a:ext>
            </a:extLst>
          </p:cNvPr>
          <p:cNvSpPr txBox="1"/>
          <p:nvPr/>
        </p:nvSpPr>
        <p:spPr>
          <a:xfrm>
            <a:off x="1473693" y="179318"/>
            <a:ext cx="8804429" cy="523220"/>
          </a:xfrm>
          <a:prstGeom prst="rect">
            <a:avLst/>
          </a:prstGeom>
          <a:noFill/>
        </p:spPr>
        <p:txBody>
          <a:bodyPr wrap="square">
            <a:spAutoFit/>
          </a:bodyPr>
          <a:lstStyle/>
          <a:p>
            <a:pPr algn="ctr"/>
            <a:r>
              <a:rPr lang="as-IN" sz="2800" dirty="0">
                <a:solidFill>
                  <a:schemeClr val="accent3">
                    <a:lumMod val="75000"/>
                  </a:schemeClr>
                </a:solidFill>
                <a:latin typeface="Bangla" panose="03000603000000000000" pitchFamily="66" charset="0"/>
                <a:cs typeface="Bangla" panose="03000603000000000000" pitchFamily="66" charset="0"/>
              </a:rPr>
              <a:t>পুল সিরাত </a:t>
            </a:r>
            <a:endParaRPr lang="en-US" sz="2800" dirty="0">
              <a:solidFill>
                <a:schemeClr val="accent3">
                  <a:lumMod val="75000"/>
                </a:schemeClr>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E11DC19C-4379-48D4-BCA6-E35B0EA90C60}"/>
              </a:ext>
            </a:extLst>
          </p:cNvPr>
          <p:cNvSpPr txBox="1"/>
          <p:nvPr/>
        </p:nvSpPr>
        <p:spPr>
          <a:xfrm>
            <a:off x="728662" y="898244"/>
            <a:ext cx="11463338" cy="2789931"/>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মূলত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সিরাত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শব্দের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আভিধানিক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স্পষ্ট</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রাস্তা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শরীআতের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পরিভাষায়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সিরাত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বলতে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বুঝায়ঃ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এমন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পুল</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পৃষ্ঠদেশের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প্রলম্বিত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পূর্ববর্তী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পরবর্তী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সবাই</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হাশরের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মাঠের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লোকদের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প্রবেশের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রাস্তা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তা’আলা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وَإِن</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مِّنكُمۡ</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إِلَّا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وَارِدُهَاۚ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كَانَ</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عَلَىٰ</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رَبِّكَ</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حَتۡمٗا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مَّقۡضِيّٗا</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ثُمَّ</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نُنَجِّي</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ٱلَّذِينَ</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ٱتَّقَواْ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وَّنَذَرُ</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ٱلظَّٰلِمِينَ</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فِيهَا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جِثِيّٗا</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প্রত্যেকেই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দিয়েই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অতিক্রম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আপনার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রবের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অনিবার্য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সিদ্ধান্ত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উদ্ধার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তাকওয়া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অবলম্বন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যালেমদেরকে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সেখানে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নতজানু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অবস্থায়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রেখে</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মরিয়ামঃ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৭১-৭১</a:t>
            </a:r>
            <a:endParaRPr lang="en-US" sz="2000" dirty="0">
              <a:effectLst/>
              <a:latin typeface="Bangla" panose="03000603000000000000" pitchFamily="66" charset="0"/>
              <a:ea typeface="Calibri" panose="020F0502020204030204" pitchFamily="34" charset="0"/>
              <a:cs typeface="Bangla" panose="03000603000000000000" pitchFamily="66" charset="0"/>
            </a:endParaRPr>
          </a:p>
        </p:txBody>
      </p:sp>
      <p:sp>
        <p:nvSpPr>
          <p:cNvPr id="13" name="TextBox 12">
            <a:extLst>
              <a:ext uri="{FF2B5EF4-FFF2-40B4-BE49-F238E27FC236}">
                <a16:creationId xmlns:a16="http://schemas.microsoft.com/office/drawing/2014/main" id="{2068503D-405A-4F89-A20F-C1D36918D43C}"/>
              </a:ext>
            </a:extLst>
          </p:cNvPr>
          <p:cNvSpPr txBox="1"/>
          <p:nvPr/>
        </p:nvSpPr>
        <p:spPr>
          <a:xfrm>
            <a:off x="728662" y="3688175"/>
            <a:ext cx="11463338" cy="2687339"/>
          </a:xfrm>
          <a:prstGeom prst="rect">
            <a:avLst/>
          </a:prstGeom>
          <a:noFill/>
        </p:spPr>
        <p:txBody>
          <a:bodyPr wrap="square">
            <a:spAutoFit/>
          </a:bodyPr>
          <a:lstStyle/>
          <a:p>
            <a:pPr marL="0" marR="0">
              <a:lnSpc>
                <a:spcPct val="107000"/>
              </a:lnSpc>
              <a:spcBef>
                <a:spcPts val="0"/>
              </a:spcBef>
              <a:spcAft>
                <a:spcPts val="800"/>
              </a:spcAft>
            </a:pP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রাসূল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আলাইহি</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ওয়া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সাল্লাম</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এমন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সময়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স্থাপন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সাহাবীগণ</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বললেন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পুলটি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কেমন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রাসূল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বললেন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দুর্গম</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পিচ্ছিল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স্থান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ওপর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শক্ত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চওড়া</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উল্টো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বিশিষ্ট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নাজদের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সাদান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বৃক্ষের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কাঁটার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পুলের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ঈমানদারগণের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চোখের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পলকের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বিদ্যুতের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বাতাসের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আবার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দ্রুতগামী</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ঘোড়া</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সাওয়ারের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মুক্তিপ্রাপ্তরা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নিরাপদে</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চলে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আসবেন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আবার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আগুনে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ক্ষতবিক্ষত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কবারে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অতিক্রম</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লোকটি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হেঁচড়িয়ে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ভাবে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আসবে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বুখারী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৭৪৩৯</a:t>
            </a:r>
            <a:endParaRPr lang="en-US" sz="20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398890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2E1B1E5-EA8A-4505-9027-E6DB47FC8359}"/>
              </a:ext>
            </a:extLst>
          </p:cNvPr>
          <p:cNvPicPr>
            <a:picLocks noChangeAspect="1"/>
          </p:cNvPicPr>
          <p:nvPr/>
        </p:nvPicPr>
        <p:blipFill rotWithShape="1">
          <a:blip r:embed="rId2">
            <a:extLst>
              <a:ext uri="{28A0092B-C50C-407E-A947-70E740481C1C}">
                <a14:useLocalDpi xmlns:a14="http://schemas.microsoft.com/office/drawing/2010/main" val="0"/>
              </a:ext>
            </a:extLst>
          </a:blip>
          <a:srcRect t="43105" b="14223"/>
          <a:stretch/>
        </p:blipFill>
        <p:spPr>
          <a:xfrm>
            <a:off x="728662" y="6286500"/>
            <a:ext cx="3900488" cy="571500"/>
          </a:xfrm>
          <a:prstGeom prst="rect">
            <a:avLst/>
          </a:prstGeom>
        </p:spPr>
      </p:pic>
      <p:pic>
        <p:nvPicPr>
          <p:cNvPr id="4" name="Picture 3">
            <a:extLst>
              <a:ext uri="{FF2B5EF4-FFF2-40B4-BE49-F238E27FC236}">
                <a16:creationId xmlns:a16="http://schemas.microsoft.com/office/drawing/2014/main" id="{D138044E-5A60-4A43-9BCA-4653917F0782}"/>
              </a:ext>
            </a:extLst>
          </p:cNvPr>
          <p:cNvPicPr>
            <a:picLocks noChangeAspect="1"/>
          </p:cNvPicPr>
          <p:nvPr/>
        </p:nvPicPr>
        <p:blipFill>
          <a:blip r:embed="rId3"/>
          <a:stretch>
            <a:fillRect/>
          </a:stretch>
        </p:blipFill>
        <p:spPr>
          <a:xfrm rot="16200000">
            <a:off x="-1117734" y="5013417"/>
            <a:ext cx="2964133" cy="728661"/>
          </a:xfrm>
          <a:prstGeom prst="rect">
            <a:avLst/>
          </a:prstGeom>
        </p:spPr>
      </p:pic>
      <p:pic>
        <p:nvPicPr>
          <p:cNvPr id="5" name="Picture 4">
            <a:extLst>
              <a:ext uri="{FF2B5EF4-FFF2-40B4-BE49-F238E27FC236}">
                <a16:creationId xmlns:a16="http://schemas.microsoft.com/office/drawing/2014/main" id="{A21EBA66-E598-43AD-91CD-7EE4A03DDCE3}"/>
              </a:ext>
            </a:extLst>
          </p:cNvPr>
          <p:cNvPicPr>
            <a:picLocks noChangeAspect="1"/>
          </p:cNvPicPr>
          <p:nvPr/>
        </p:nvPicPr>
        <p:blipFill>
          <a:blip r:embed="rId4"/>
          <a:stretch>
            <a:fillRect/>
          </a:stretch>
        </p:blipFill>
        <p:spPr>
          <a:xfrm>
            <a:off x="4629150" y="6286499"/>
            <a:ext cx="3895682" cy="573487"/>
          </a:xfrm>
          <a:prstGeom prst="rect">
            <a:avLst/>
          </a:prstGeom>
        </p:spPr>
      </p:pic>
      <p:pic>
        <p:nvPicPr>
          <p:cNvPr id="6" name="Picture 5">
            <a:extLst>
              <a:ext uri="{FF2B5EF4-FFF2-40B4-BE49-F238E27FC236}">
                <a16:creationId xmlns:a16="http://schemas.microsoft.com/office/drawing/2014/main" id="{1E4389E6-BEBE-4877-94D2-D45186F6DC87}"/>
              </a:ext>
            </a:extLst>
          </p:cNvPr>
          <p:cNvPicPr>
            <a:picLocks noChangeAspect="1"/>
          </p:cNvPicPr>
          <p:nvPr/>
        </p:nvPicPr>
        <p:blipFill>
          <a:blip r:embed="rId4"/>
          <a:stretch>
            <a:fillRect/>
          </a:stretch>
        </p:blipFill>
        <p:spPr>
          <a:xfrm>
            <a:off x="8524832" y="6284512"/>
            <a:ext cx="3667168" cy="573488"/>
          </a:xfrm>
          <a:prstGeom prst="rect">
            <a:avLst/>
          </a:prstGeom>
        </p:spPr>
      </p:pic>
      <p:pic>
        <p:nvPicPr>
          <p:cNvPr id="7" name="Picture 6">
            <a:extLst>
              <a:ext uri="{FF2B5EF4-FFF2-40B4-BE49-F238E27FC236}">
                <a16:creationId xmlns:a16="http://schemas.microsoft.com/office/drawing/2014/main" id="{628E0351-0CE3-4D6F-9D0C-96D5C1AED45B}"/>
              </a:ext>
            </a:extLst>
          </p:cNvPr>
          <p:cNvPicPr>
            <a:picLocks noChangeAspect="1"/>
          </p:cNvPicPr>
          <p:nvPr/>
        </p:nvPicPr>
        <p:blipFill>
          <a:blip r:embed="rId4"/>
          <a:stretch>
            <a:fillRect/>
          </a:stretch>
        </p:blipFill>
        <p:spPr>
          <a:xfrm rot="16200000">
            <a:off x="-1583508" y="1583510"/>
            <a:ext cx="3895682" cy="728662"/>
          </a:xfrm>
          <a:prstGeom prst="rect">
            <a:avLst/>
          </a:prstGeom>
        </p:spPr>
      </p:pic>
      <p:pic>
        <p:nvPicPr>
          <p:cNvPr id="11" name="Picture 10" descr="A close up of a pink flower&#10;&#10;Description automatically generated">
            <a:extLst>
              <a:ext uri="{FF2B5EF4-FFF2-40B4-BE49-F238E27FC236}">
                <a16:creationId xmlns:a16="http://schemas.microsoft.com/office/drawing/2014/main" id="{13CE6437-2131-4605-938B-16B57283E5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55292" flipH="1">
            <a:off x="690301" y="5946076"/>
            <a:ext cx="543362" cy="573488"/>
          </a:xfrm>
          <a:prstGeom prst="rect">
            <a:avLst/>
          </a:prstGeom>
        </p:spPr>
      </p:pic>
      <p:sp>
        <p:nvSpPr>
          <p:cNvPr id="13" name="TextBox 12">
            <a:extLst>
              <a:ext uri="{FF2B5EF4-FFF2-40B4-BE49-F238E27FC236}">
                <a16:creationId xmlns:a16="http://schemas.microsoft.com/office/drawing/2014/main" id="{0C4E2DF6-ECA9-48DA-8477-79DFFAB744B4}"/>
              </a:ext>
            </a:extLst>
          </p:cNvPr>
          <p:cNvSpPr txBox="1"/>
          <p:nvPr/>
        </p:nvSpPr>
        <p:spPr>
          <a:xfrm>
            <a:off x="825623" y="133165"/>
            <a:ext cx="11366375" cy="5505546"/>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মুসলিমে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বিশুদ্ধভাবে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প্রমাণিত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রাসূল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আলাইহি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ওয়া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সাল্লাম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বলেছেন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প্রথম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দলটি</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সিরাত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বিদ্যু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ৎ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গতিতে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যাবে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সাহাবী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জিজ্ঞেস</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করলাম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আপনার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পিতামাতা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উৎসর্গ</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হউক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আমাকে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বিদ্যু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ৎ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গতির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ন্যায়</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কথাটির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আলাইহি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ওয়াসাল্লাম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বললেন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আকাশের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বিদ্যু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ৎ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চমক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কখনো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দেখনি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চক্ষের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পলকে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এখান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সেখানে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চলে</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যায়</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আবার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ফিরে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আসে</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আলাইহি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ওয়াসাল্লাম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বললেন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পরবর্তী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দলগুলি</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যথাক্রমে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বায়ুর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বেগে</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পাখির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গতিতে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তারপর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লম্বা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দৌড়ের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গতিতে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যাবে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প্রত্যেকেই</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আমল</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হিসাবে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অতিক্রম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আলাইহি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ওয়াসাল্লাম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অবস্থায়</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পুলসিরাতের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দাঁড়িয়ে</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দুআ</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এদেরকে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নিরাপদে</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পৌছে</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এদেরকে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নিরাপদে</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পৌঁছে</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এদেরকে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নিরাপদে</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পৌঁছে</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এভাবে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মানুষের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আমল</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মানুষকে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চলতে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অক্ষম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দেয়ার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সিরাত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অতিক্রম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ব্যক্তিকে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দেখা</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যাবে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নিতম্বের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ভর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পথ</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অতিক্রম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আলাইহি</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ওয়াসাল্লাম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আরও</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সিরাতের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উভয়</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পার্শের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ঝুলান</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কাঁটাযুক্ত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লৌহশলাকা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নির্দেশ</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ক্রমে</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চিহ্নিত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পাপীদেরকে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পাকড়াও</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তন্মধ্যে</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কাউকে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ক্ষত-বিক্ষত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করেই</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ছেড়ে</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দিবে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নাজাত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কতক</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আঘাত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প্রাপ্ত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গর্ভে</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নিক্ষিপ্ত</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538135"/>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538135"/>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1492413537"/>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677</TotalTime>
  <Words>4429</Words>
  <Application>Microsoft Office PowerPoint</Application>
  <PresentationFormat>Widescreen</PresentationFormat>
  <Paragraphs>144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Bangla</vt:lpstr>
      <vt:lpstr>Calibri</vt:lpstr>
      <vt:lpstr>Gill Sans Nova</vt:lpstr>
      <vt:lpstr>GradientVTI</vt:lpstr>
      <vt:lpstr>  মৃত ব্যক্তি ও আমরা            পর্বঃ ৭  আখেরাতের ময়দানের চিত্র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মৃত ব্যক্তি ও আমরা            পর্বঃ ৭  আখেরাতের ময়দানের চিত্র </dc:title>
  <dc:creator>Mahbuba Rehana Raheen</dc:creator>
  <cp:lastModifiedBy>Mahbuba Rehana Raheen</cp:lastModifiedBy>
  <cp:revision>3</cp:revision>
  <dcterms:created xsi:type="dcterms:W3CDTF">2021-10-14T02:01:27Z</dcterms:created>
  <dcterms:modified xsi:type="dcterms:W3CDTF">2021-10-14T13:18:28Z</dcterms:modified>
</cp:coreProperties>
</file>