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71" r:id="rId3"/>
    <p:sldId id="265" r:id="rId4"/>
    <p:sldId id="270" r:id="rId5"/>
    <p:sldId id="261" r:id="rId6"/>
    <p:sldId id="258" r:id="rId7"/>
    <p:sldId id="266" r:id="rId8"/>
    <p:sldId id="259" r:id="rId9"/>
    <p:sldId id="267" r:id="rId10"/>
    <p:sldId id="260" r:id="rId11"/>
    <p:sldId id="269" r:id="rId12"/>
    <p:sldId id="263" r:id="rId13"/>
    <p:sldId id="273" r:id="rId14"/>
    <p:sldId id="274" r:id="rId15"/>
    <p:sldId id="272" r:id="rId16"/>
    <p:sldId id="276" r:id="rId17"/>
    <p:sldId id="277" r:id="rId18"/>
    <p:sldId id="275" r:id="rId19"/>
    <p:sldId id="257" r:id="rId20"/>
    <p:sldId id="281"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4CBC"/>
    <a:srgbClr val="B818AD"/>
    <a:srgbClr val="008000"/>
    <a:srgbClr val="3828AE"/>
    <a:srgbClr val="800080"/>
    <a:srgbClr val="552579"/>
    <a:srgbClr val="222422"/>
    <a:srgbClr val="5AE2F1"/>
    <a:srgbClr val="01112B"/>
    <a:srgbClr val="0108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10/7/2021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420590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10/7/2021</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512791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10/7/2021</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40465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10/7/2021</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545755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10/7/2021</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49594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10/7/2021</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82324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10/7/2021</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59495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10/7/2021</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37394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10/7/2021</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56812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10/7/2021</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63423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10/7/2021</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065693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10/7/2021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29184617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fif"/><Relationship Id="rId1" Type="http://schemas.openxmlformats.org/officeDocument/2006/relationships/slideLayout" Target="../slideLayouts/slideLayout7.xml"/><Relationship Id="rId4" Type="http://schemas.openxmlformats.org/officeDocument/2006/relationships/image" Target="../media/image14.jp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fif"/><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AF6AE8B-4541-4EA2-BB12-C800D3FAB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06E2E4E-6CA3-4452-B236-60058B367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685800"/>
            <a:ext cx="4724400"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4CE6C8-AAC8-44CA-8C87-7F6396C554ED}"/>
              </a:ext>
            </a:extLst>
          </p:cNvPr>
          <p:cNvSpPr>
            <a:spLocks noGrp="1"/>
          </p:cNvSpPr>
          <p:nvPr>
            <p:ph type="ctrTitle"/>
          </p:nvPr>
        </p:nvSpPr>
        <p:spPr>
          <a:xfrm>
            <a:off x="6734174" y="892882"/>
            <a:ext cx="4819646" cy="2552700"/>
          </a:xfrm>
        </p:spPr>
        <p:txBody>
          <a:bodyPr>
            <a:noAutofit/>
          </a:bodyPr>
          <a:lstStyle/>
          <a:p>
            <a:r>
              <a:rPr kumimoji="0" lang="as-IN"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t>মৃত ব্যক্তি ও আমরা  </a:t>
            </a:r>
            <a:r>
              <a:rPr kumimoji="0" lang="en-US"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t>  </a:t>
            </a:r>
            <a:br>
              <a:rPr kumimoji="0" lang="en-US"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br>
            <a:r>
              <a:rPr kumimoji="0" lang="as-IN"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t>পর্বঃ</a:t>
            </a:r>
            <a:r>
              <a:rPr kumimoji="0" lang="en-US"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t> ৬</a:t>
            </a:r>
            <a:br>
              <a:rPr kumimoji="0" lang="en-US" sz="4800" b="0" i="0" u="none" strike="noStrike" kern="1200" cap="none" spc="0" normalizeH="0" baseline="0" noProof="0" dirty="0">
                <a:ln>
                  <a:noFill/>
                </a:ln>
                <a:solidFill>
                  <a:srgbClr val="01112B"/>
                </a:solidFill>
                <a:effectLst/>
                <a:uLnTx/>
                <a:uFillTx/>
                <a:latin typeface="Bangla" panose="03000603000000000000" pitchFamily="66" charset="0"/>
                <a:cs typeface="Bangla" panose="03000603000000000000" pitchFamily="66" charset="0"/>
              </a:rPr>
            </a:br>
            <a:r>
              <a:rPr kumimoji="0" lang="as-IN" sz="4800" b="0" i="0" u="none" strike="noStrike" kern="1200" cap="none" spc="0" normalizeH="0" baseline="0" noProof="0" dirty="0">
                <a:ln>
                  <a:noFill/>
                </a:ln>
                <a:solidFill>
                  <a:srgbClr val="5AE2F1"/>
                </a:solidFill>
                <a:effectLst/>
                <a:uLnTx/>
                <a:uFillTx/>
                <a:latin typeface="Bangla" panose="03000603000000000000" pitchFamily="66" charset="0"/>
                <a:cs typeface="Bangla" panose="03000603000000000000" pitchFamily="66" charset="0"/>
              </a:rPr>
              <a:t>আখেরাতের ময়দানের চিত্র</a:t>
            </a:r>
            <a:endParaRPr lang="en-US" sz="4800" dirty="0">
              <a:solidFill>
                <a:srgbClr val="5AE2F1"/>
              </a:solidFill>
            </a:endParaRPr>
          </a:p>
        </p:txBody>
      </p:sp>
      <p:sp>
        <p:nvSpPr>
          <p:cNvPr id="3" name="Subtitle 2">
            <a:extLst>
              <a:ext uri="{FF2B5EF4-FFF2-40B4-BE49-F238E27FC236}">
                <a16:creationId xmlns:a16="http://schemas.microsoft.com/office/drawing/2014/main" id="{DE0D1D8B-69CA-45C0-B09C-15D4F027BE7E}"/>
              </a:ext>
            </a:extLst>
          </p:cNvPr>
          <p:cNvSpPr>
            <a:spLocks noGrp="1"/>
          </p:cNvSpPr>
          <p:nvPr>
            <p:ph type="subTitle" idx="1"/>
          </p:nvPr>
        </p:nvSpPr>
        <p:spPr>
          <a:xfrm>
            <a:off x="6781796" y="3559946"/>
            <a:ext cx="4724400" cy="1926454"/>
          </a:xfrm>
        </p:spPr>
        <p:txBody>
          <a:bodyPr>
            <a:noAutofit/>
          </a:bodyPr>
          <a:lstStyle/>
          <a:p>
            <a:r>
              <a:rPr lang="as-IN" sz="3600" dirty="0">
                <a:solidFill>
                  <a:srgbClr val="DE9AF2"/>
                </a:solidFill>
                <a:latin typeface="Bangla" panose="03000603000000000000" pitchFamily="66" charset="0"/>
                <a:cs typeface="Bangla" panose="03000603000000000000" pitchFamily="66" charset="0"/>
              </a:rPr>
              <a:t>আসসালামু’আলাইকুম </a:t>
            </a:r>
          </a:p>
          <a:p>
            <a:r>
              <a:rPr lang="en-US" sz="3600" dirty="0">
                <a:solidFill>
                  <a:srgbClr val="DE9AF2"/>
                </a:solidFill>
                <a:latin typeface="Bangla" panose="03000603000000000000" pitchFamily="66" charset="0"/>
                <a:cs typeface="Bangla" panose="03000603000000000000" pitchFamily="66" charset="0"/>
              </a:rPr>
              <a:t>      </a:t>
            </a:r>
            <a:r>
              <a:rPr lang="as-IN" sz="3600" dirty="0">
                <a:solidFill>
                  <a:srgbClr val="DE9AF2"/>
                </a:solidFill>
                <a:latin typeface="Bangla" panose="03000603000000000000" pitchFamily="66" charset="0"/>
                <a:cs typeface="Bangla" panose="03000603000000000000" pitchFamily="66" charset="0"/>
              </a:rPr>
              <a:t>ওয়া রাহমাতুল্লাহী </a:t>
            </a:r>
            <a:endParaRPr lang="en-US" sz="3600" dirty="0">
              <a:solidFill>
                <a:srgbClr val="DE9AF2"/>
              </a:solidFill>
              <a:latin typeface="Bangla" panose="03000603000000000000" pitchFamily="66" charset="0"/>
              <a:cs typeface="Bangla" panose="03000603000000000000" pitchFamily="66" charset="0"/>
            </a:endParaRPr>
          </a:p>
          <a:p>
            <a:r>
              <a:rPr lang="en-US" sz="3600" dirty="0">
                <a:solidFill>
                  <a:srgbClr val="DE9AF2"/>
                </a:solidFill>
                <a:latin typeface="Bangla" panose="03000603000000000000" pitchFamily="66" charset="0"/>
                <a:cs typeface="Bangla" panose="03000603000000000000" pitchFamily="66" charset="0"/>
              </a:rPr>
              <a:t>             </a:t>
            </a:r>
            <a:r>
              <a:rPr lang="as-IN" sz="3600" dirty="0">
                <a:solidFill>
                  <a:srgbClr val="DE9AF2"/>
                </a:solidFill>
                <a:latin typeface="Bangla" panose="03000603000000000000" pitchFamily="66" charset="0"/>
                <a:cs typeface="Bangla" panose="03000603000000000000" pitchFamily="66" charset="0"/>
              </a:rPr>
              <a:t>ওয়া বারাকাতুহ</a:t>
            </a:r>
          </a:p>
          <a:p>
            <a:endParaRPr lang="en-US" sz="3600" dirty="0">
              <a:solidFill>
                <a:schemeClr val="bg1"/>
              </a:solidFill>
            </a:endParaRPr>
          </a:p>
        </p:txBody>
      </p:sp>
      <p:pic>
        <p:nvPicPr>
          <p:cNvPr id="9" name="Picture 8" descr="A group of purple flowers&#10;&#10;Description automatically generated with low confidence">
            <a:extLst>
              <a:ext uri="{FF2B5EF4-FFF2-40B4-BE49-F238E27FC236}">
                <a16:creationId xmlns:a16="http://schemas.microsoft.com/office/drawing/2014/main" id="{39FBB452-F365-41F0-9E1A-82B554EF7D54}"/>
              </a:ext>
            </a:extLst>
          </p:cNvPr>
          <p:cNvPicPr>
            <a:picLocks noChangeAspect="1"/>
          </p:cNvPicPr>
          <p:nvPr/>
        </p:nvPicPr>
        <p:blipFill rotWithShape="1">
          <a:blip r:embed="rId2">
            <a:extLst>
              <a:ext uri="{28A0092B-C50C-407E-A947-70E740481C1C}">
                <a14:useLocalDpi xmlns:a14="http://schemas.microsoft.com/office/drawing/2010/main" val="0"/>
              </a:ext>
            </a:extLst>
          </a:blip>
          <a:srcRect l="1" t="9746" r="1" b="2656"/>
          <a:stretch/>
        </p:blipFill>
        <p:spPr>
          <a:xfrm>
            <a:off x="-4" y="2324100"/>
            <a:ext cx="6096003" cy="4533899"/>
          </a:xfrm>
          <a:prstGeom prst="rect">
            <a:avLst/>
          </a:prstGeom>
        </p:spPr>
      </p:pic>
      <p:pic>
        <p:nvPicPr>
          <p:cNvPr id="7" name="Picture 6" descr="A picture containing text, swimming, night sky, ocean floor&#10;&#10;Description automatically generated">
            <a:extLst>
              <a:ext uri="{FF2B5EF4-FFF2-40B4-BE49-F238E27FC236}">
                <a16:creationId xmlns:a16="http://schemas.microsoft.com/office/drawing/2014/main" id="{754D0346-433E-41E5-857D-42A26F37084A}"/>
              </a:ext>
            </a:extLst>
          </p:cNvPr>
          <p:cNvPicPr>
            <a:picLocks noChangeAspect="1"/>
          </p:cNvPicPr>
          <p:nvPr/>
        </p:nvPicPr>
        <p:blipFill rotWithShape="1">
          <a:blip r:embed="rId3">
            <a:extLst>
              <a:ext uri="{28A0092B-C50C-407E-A947-70E740481C1C}">
                <a14:useLocalDpi xmlns:a14="http://schemas.microsoft.com/office/drawing/2010/main" val="0"/>
              </a:ext>
            </a:extLst>
          </a:blip>
          <a:srcRect r="446" b="1"/>
          <a:stretch/>
        </p:blipFill>
        <p:spPr>
          <a:xfrm>
            <a:off x="0" y="0"/>
            <a:ext cx="6096003" cy="2324100"/>
          </a:xfrm>
          <a:prstGeom prst="rect">
            <a:avLst/>
          </a:prstGeom>
        </p:spPr>
      </p:pic>
    </p:spTree>
    <p:extLst>
      <p:ext uri="{BB962C8B-B14F-4D97-AF65-F5344CB8AC3E}">
        <p14:creationId xmlns:p14="http://schemas.microsoft.com/office/powerpoint/2010/main" val="379524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9A796D6A-EA30-4A8C-B1ED-8F28510CA2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4"/>
            <a:ext cx="12192000" cy="390525"/>
          </a:xfrm>
          <a:prstGeom prst="rect">
            <a:avLst/>
          </a:prstGeom>
        </p:spPr>
      </p:pic>
      <p:pic>
        <p:nvPicPr>
          <p:cNvPr id="5" name="Picture 4" descr="Background pattern&#10;&#10;Description automatically generated">
            <a:extLst>
              <a:ext uri="{FF2B5EF4-FFF2-40B4-BE49-F238E27FC236}">
                <a16:creationId xmlns:a16="http://schemas.microsoft.com/office/drawing/2014/main" id="{801E7ED4-957E-44F4-9BFE-FA7F300E0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052762" y="3052762"/>
            <a:ext cx="6467474" cy="361950"/>
          </a:xfrm>
          <a:prstGeom prst="rect">
            <a:avLst/>
          </a:prstGeom>
        </p:spPr>
      </p:pic>
      <p:sp>
        <p:nvSpPr>
          <p:cNvPr id="6" name="TextBox 5">
            <a:extLst>
              <a:ext uri="{FF2B5EF4-FFF2-40B4-BE49-F238E27FC236}">
                <a16:creationId xmlns:a16="http://schemas.microsoft.com/office/drawing/2014/main" id="{B02486A3-6515-44DF-BE25-AEE055B11E85}"/>
              </a:ext>
            </a:extLst>
          </p:cNvPr>
          <p:cNvSpPr txBox="1"/>
          <p:nvPr/>
        </p:nvSpPr>
        <p:spPr>
          <a:xfrm>
            <a:off x="416234" y="621437"/>
            <a:ext cx="11721483" cy="4993739"/>
          </a:xfrm>
          <a:prstGeom prst="rect">
            <a:avLst/>
          </a:prstGeom>
          <a:noFill/>
        </p:spPr>
        <p:txBody>
          <a:bodyPr wrap="square">
            <a:spAutoFit/>
          </a:bodyPr>
          <a:lstStyle/>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আব্বাস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মিরাজের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রাত্রিতে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উর্ধারোহণ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নবীগণের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উম্মাতগণ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অবশেষে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পাশদিয়ে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এগিয়ে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উন্মাতগণ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দেখলাম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অসংখ্য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একদল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আকাশের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দিগন্ত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দিগন্ত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উম্মাত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উম্মাতের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ছাড়াও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সত্তরহাজার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ঘরের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ঢুকলেন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প্রশ্ন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ব্যাখ্যা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বলাবলি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আমরাই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ফিতরাতে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জন্মগ্রহণ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ইতোমধ্যে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লোহার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দাগ</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ঝাড়ফুঁক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ফাল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ৎ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শুভাশুভ</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লক্ষণ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নির্ণয়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প্রভুর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নির্ভরশীল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প্রবেশকারী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শুনার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উক্কাশা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মিহসান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দাড়িয়ে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অন্তর্ভুক্ত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আরেকজন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আমিও</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অন্তর্ভুক্ত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উক্কাশা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অগ্রবর্তী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
        <p:nvSpPr>
          <p:cNvPr id="7" name="TextBox 6">
            <a:extLst>
              <a:ext uri="{FF2B5EF4-FFF2-40B4-BE49-F238E27FC236}">
                <a16:creationId xmlns:a16="http://schemas.microsoft.com/office/drawing/2014/main" id="{838A956E-D295-497D-8AC6-3515174AB74E}"/>
              </a:ext>
            </a:extLst>
          </p:cNvPr>
          <p:cNvSpPr txBox="1"/>
          <p:nvPr/>
        </p:nvSpPr>
        <p:spPr>
          <a:xfrm>
            <a:off x="2891900" y="90047"/>
            <a:ext cx="6314243" cy="404983"/>
          </a:xfrm>
          <a:prstGeom prst="rect">
            <a:avLst/>
          </a:prstGeom>
          <a:noFill/>
        </p:spPr>
        <p:txBody>
          <a:bodyPr wrap="square">
            <a:spAutoFit/>
          </a:bodyPr>
          <a:lstStyle/>
          <a:p>
            <a:pPr marL="0" marR="0" algn="ctr">
              <a:lnSpc>
                <a:spcPct val="107000"/>
              </a:lnSpc>
              <a:spcBef>
                <a:spcPts val="0"/>
              </a:spcBef>
              <a:spcAft>
                <a:spcPts val="800"/>
              </a:spcAft>
            </a:pP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সত্তর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হাজার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লোক</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বিনা</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হিসেবে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জান্নাতে</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প্রবেশ</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করবে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715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flower, plant, daisy&#10;&#10;Description automatically generated">
            <a:extLst>
              <a:ext uri="{FF2B5EF4-FFF2-40B4-BE49-F238E27FC236}">
                <a16:creationId xmlns:a16="http://schemas.microsoft.com/office/drawing/2014/main" id="{FD16805D-8BF8-49A1-A530-1FC586F76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700"/>
            <a:ext cx="6096000" cy="495300"/>
          </a:xfrm>
          <a:prstGeom prst="rect">
            <a:avLst/>
          </a:prstGeom>
        </p:spPr>
      </p:pic>
      <p:pic>
        <p:nvPicPr>
          <p:cNvPr id="4" name="Picture 3">
            <a:extLst>
              <a:ext uri="{FF2B5EF4-FFF2-40B4-BE49-F238E27FC236}">
                <a16:creationId xmlns:a16="http://schemas.microsoft.com/office/drawing/2014/main" id="{D202165A-F0C5-4DE0-A000-6FBF9E8EC6B2}"/>
              </a:ext>
            </a:extLst>
          </p:cNvPr>
          <p:cNvPicPr>
            <a:picLocks noChangeAspect="1"/>
          </p:cNvPicPr>
          <p:nvPr/>
        </p:nvPicPr>
        <p:blipFill>
          <a:blip r:embed="rId3"/>
          <a:stretch>
            <a:fillRect/>
          </a:stretch>
        </p:blipFill>
        <p:spPr>
          <a:xfrm>
            <a:off x="6095472" y="6362700"/>
            <a:ext cx="6096528" cy="493819"/>
          </a:xfrm>
          <a:prstGeom prst="rect">
            <a:avLst/>
          </a:prstGeom>
        </p:spPr>
      </p:pic>
      <p:pic>
        <p:nvPicPr>
          <p:cNvPr id="5" name="Picture 4">
            <a:extLst>
              <a:ext uri="{FF2B5EF4-FFF2-40B4-BE49-F238E27FC236}">
                <a16:creationId xmlns:a16="http://schemas.microsoft.com/office/drawing/2014/main" id="{8799BD96-28F5-4A89-B65B-35AB73C7DF45}"/>
              </a:ext>
            </a:extLst>
          </p:cNvPr>
          <p:cNvPicPr>
            <a:picLocks noChangeAspect="1"/>
          </p:cNvPicPr>
          <p:nvPr/>
        </p:nvPicPr>
        <p:blipFill>
          <a:blip r:embed="rId3"/>
          <a:stretch>
            <a:fillRect/>
          </a:stretch>
        </p:blipFill>
        <p:spPr>
          <a:xfrm rot="16200000">
            <a:off x="-2934968" y="2934439"/>
            <a:ext cx="6362701" cy="493819"/>
          </a:xfrm>
          <a:prstGeom prst="rect">
            <a:avLst/>
          </a:prstGeom>
        </p:spPr>
      </p:pic>
      <p:sp>
        <p:nvSpPr>
          <p:cNvPr id="6" name="TextBox 5">
            <a:extLst>
              <a:ext uri="{FF2B5EF4-FFF2-40B4-BE49-F238E27FC236}">
                <a16:creationId xmlns:a16="http://schemas.microsoft.com/office/drawing/2014/main" id="{D73BF7D9-E9A2-4BE9-A34A-4C177F8293C1}"/>
              </a:ext>
            </a:extLst>
          </p:cNvPr>
          <p:cNvSpPr txBox="1"/>
          <p:nvPr/>
        </p:nvSpPr>
        <p:spPr>
          <a:xfrm>
            <a:off x="381739" y="225673"/>
            <a:ext cx="4092607" cy="467307"/>
          </a:xfrm>
          <a:prstGeom prst="rect">
            <a:avLst/>
          </a:prstGeom>
          <a:noFill/>
        </p:spPr>
        <p:txBody>
          <a:bodyPr wrap="square">
            <a:spAutoFit/>
          </a:bodyPr>
          <a:lstStyle/>
          <a:p>
            <a:pPr marL="0" marR="0" algn="ctr">
              <a:lnSpc>
                <a:spcPct val="107000"/>
              </a:lnSpc>
              <a:spcBef>
                <a:spcPts val="0"/>
              </a:spcBef>
              <a:spcAft>
                <a:spcPts val="800"/>
              </a:spcAft>
            </a:pP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উম্মতে</a:t>
            </a:r>
            <a:r>
              <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মুহাম্মাদীর</a:t>
            </a:r>
            <a:r>
              <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সর্বপ্রথম</a:t>
            </a:r>
            <a:endParaRPr lang="en-US" sz="2400" dirty="0">
              <a:solidFill>
                <a:srgbClr val="FF0000"/>
              </a:solidFill>
              <a:effectLst/>
              <a:latin typeface="Bangla" panose="03000603000000000000" pitchFamily="66" charset="0"/>
              <a:ea typeface="Calibri" panose="020F0502020204030204" pitchFamily="34" charset="0"/>
              <a:cs typeface="Bangla" panose="03000603000000000000" pitchFamily="66" charset="0"/>
            </a:endParaRPr>
          </a:p>
        </p:txBody>
      </p:sp>
      <p:sp>
        <p:nvSpPr>
          <p:cNvPr id="8" name="TextBox 7">
            <a:extLst>
              <a:ext uri="{FF2B5EF4-FFF2-40B4-BE49-F238E27FC236}">
                <a16:creationId xmlns:a16="http://schemas.microsoft.com/office/drawing/2014/main" id="{46141E25-2C39-4100-9B72-CE5BE2BAB944}"/>
              </a:ext>
            </a:extLst>
          </p:cNvPr>
          <p:cNvSpPr txBox="1"/>
          <p:nvPr/>
        </p:nvSpPr>
        <p:spPr>
          <a:xfrm>
            <a:off x="561513" y="632137"/>
            <a:ext cx="3211497" cy="5604548"/>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আব্বাস</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হলাম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জাতিসমূহের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সর্বশেষ</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কিন্তু</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কেয়ামতে</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আসল</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জাতি</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কোথায়</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তাই</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সর্বশেষ</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অথচ</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মর্যাদায়</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মাজাহ</a:t>
            </a:r>
            <a:r>
              <a:rPr lang="en-US" sz="2400" dirty="0" err="1">
                <a:solidFill>
                  <a:srgbClr val="00B050"/>
                </a:solidFill>
                <a:latin typeface="Bangla" panose="03000603000000000000" pitchFamily="66" charset="0"/>
                <a:ea typeface="Calibri" panose="020F0502020204030204" pitchFamily="34" charset="0"/>
                <a:cs typeface="Bangla" panose="03000603000000000000" pitchFamily="66" charset="0"/>
              </a:rPr>
              <a:t>ঃ</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৪২৯০,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আলবানী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জামে</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গ্রন্থে</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হাদীসটিকে</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4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p>
        </p:txBody>
      </p:sp>
      <p:sp>
        <p:nvSpPr>
          <p:cNvPr id="10" name="TextBox 9">
            <a:extLst>
              <a:ext uri="{FF2B5EF4-FFF2-40B4-BE49-F238E27FC236}">
                <a16:creationId xmlns:a16="http://schemas.microsoft.com/office/drawing/2014/main" id="{4DB06A74-7FD3-41D1-809F-77187270289D}"/>
              </a:ext>
            </a:extLst>
          </p:cNvPr>
          <p:cNvSpPr txBox="1"/>
          <p:nvPr/>
        </p:nvSpPr>
        <p:spPr>
          <a:xfrm>
            <a:off x="4246273" y="2671007"/>
            <a:ext cx="7945727" cy="3628686"/>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হুরাইরা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সাঈদ</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দুজনেই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কিয়ামতের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বান্দাকে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উপস্থিত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তা'আলা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প্রশ্ন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করবেন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চোখ</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সন্তান-সন্তুতি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দেইনি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অধীনে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জীব-জন্তু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খেত-খামার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দেইনি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স্বাধীনভাবে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ছেড়ে</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রেখেছিলাম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সর্দারী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মানুষের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নিকট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এক-চতুর্থাংশ</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গ্রহণ</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জাহিলী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যুগের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একটি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ধারণা</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সাক্ষা</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ৎ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যেভাবে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ভুলে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গিয়েছিলে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আমিও</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আজ</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ভুলে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মুসলিম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p>
        </p:txBody>
      </p:sp>
      <p:sp>
        <p:nvSpPr>
          <p:cNvPr id="12" name="TextBox 11">
            <a:extLst>
              <a:ext uri="{FF2B5EF4-FFF2-40B4-BE49-F238E27FC236}">
                <a16:creationId xmlns:a16="http://schemas.microsoft.com/office/drawing/2014/main" id="{32DFDFAF-48A0-4387-B5AE-6691BD1A3851}"/>
              </a:ext>
            </a:extLst>
          </p:cNvPr>
          <p:cNvSpPr txBox="1"/>
          <p:nvPr/>
        </p:nvSpPr>
        <p:spPr>
          <a:xfrm>
            <a:off x="4474346" y="88777"/>
            <a:ext cx="7717654" cy="2548005"/>
          </a:xfrm>
          <a:prstGeom prst="rect">
            <a:avLst/>
          </a:prstGeom>
          <a:noFill/>
        </p:spPr>
        <p:txBody>
          <a:bodyPr wrap="square">
            <a:spAutoFit/>
          </a:bodyPr>
          <a:lstStyle/>
          <a:p>
            <a:pPr marL="0" marR="0">
              <a:lnSpc>
                <a:spcPct val="107000"/>
              </a:lnSpc>
              <a:spcBef>
                <a:spcPts val="0"/>
              </a:spcBef>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4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জিজ্ঞাসিত</a:t>
            </a:r>
            <a:r>
              <a:rPr lang="en-US" sz="24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বিষয়</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পৃথিবীতে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তায়ালার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ভোগ</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বান্দাকে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সুস্থতা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ফলমূল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ভক্ষণ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সুপেয়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গাছের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শীতল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ছায়া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ঘুমের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তৃপ্তি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ইত্যাদি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হযরত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হুরায়রা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নবীজি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যেসব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পৃথিবীতে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উপভোগকৃত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নেয়ামতসমূহ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বান্দাকে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সুস্থ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শীতল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সুপেয়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করাইনি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তিরমিজি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 ৩৩৫৮)</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pic>
        <p:nvPicPr>
          <p:cNvPr id="14" name="Picture 13" descr="A close-up of a flower&#10;&#10;Description automatically generated with medium confidence">
            <a:extLst>
              <a:ext uri="{FF2B5EF4-FFF2-40B4-BE49-F238E27FC236}">
                <a16:creationId xmlns:a16="http://schemas.microsoft.com/office/drawing/2014/main" id="{C12D3222-B146-4E9C-8390-0A3DBE6778A7}"/>
              </a:ext>
            </a:extLst>
          </p:cNvPr>
          <p:cNvPicPr>
            <a:picLocks noChangeAspect="1"/>
          </p:cNvPicPr>
          <p:nvPr/>
        </p:nvPicPr>
        <p:blipFill rotWithShape="1">
          <a:blip r:embed="rId4">
            <a:extLst>
              <a:ext uri="{28A0092B-C50C-407E-A947-70E740481C1C}">
                <a14:useLocalDpi xmlns:a14="http://schemas.microsoft.com/office/drawing/2010/main" val="0"/>
              </a:ext>
            </a:extLst>
          </a:blip>
          <a:srcRect l="9175" r="7798"/>
          <a:stretch/>
        </p:blipFill>
        <p:spPr>
          <a:xfrm>
            <a:off x="3531897" y="1285875"/>
            <a:ext cx="781051" cy="4756435"/>
          </a:xfrm>
          <a:prstGeom prst="rect">
            <a:avLst/>
          </a:prstGeom>
        </p:spPr>
      </p:pic>
    </p:spTree>
    <p:extLst>
      <p:ext uri="{BB962C8B-B14F-4D97-AF65-F5344CB8AC3E}">
        <p14:creationId xmlns:p14="http://schemas.microsoft.com/office/powerpoint/2010/main" val="192680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5C65CD-D193-47F9-A791-F4A65E56B14A}"/>
              </a:ext>
            </a:extLst>
          </p:cNvPr>
          <p:cNvSpPr txBox="1"/>
          <p:nvPr/>
        </p:nvSpPr>
        <p:spPr>
          <a:xfrm>
            <a:off x="359695" y="88778"/>
            <a:ext cx="11145765" cy="6421181"/>
          </a:xfrm>
          <a:prstGeom prst="rect">
            <a:avLst/>
          </a:prstGeom>
          <a:noFill/>
        </p:spPr>
        <p:txBody>
          <a:bodyPr wrap="square">
            <a:spAutoFit/>
          </a:bodyPr>
          <a:lstStyle/>
          <a:p>
            <a:pPr marL="0" marR="0" algn="ctr">
              <a:lnSpc>
                <a:spcPct val="107000"/>
              </a:lnSpc>
              <a:spcBef>
                <a:spcPts val="0"/>
              </a:spcBef>
              <a:spcAft>
                <a:spcPts val="800"/>
              </a:spcAft>
            </a:pPr>
            <a:r>
              <a:rPr lang="en-US" sz="2800" b="1"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endParaRPr lang="en-US" sz="2800" b="1"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শাইখুল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ইসলাম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ইমাম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তাইমীয়া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(১)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মুমিনের</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70C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70C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মুমিনের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মুমিন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নিবৃত্তে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পাপরাশির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উমার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ওয়া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সাল্লামকে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শুনেছি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إِنَّ</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يُدْنِي</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الْمُؤْمِنَ</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فَيَضَعُ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عَلَيْهِ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كَنَفَهُ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وَيَسْتُرُهُ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الناس</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ويقرره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بذنوبه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وَيَقُولُ</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أَتَعْرِفُ</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ذَنْبَ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كَذَا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أَتَعْرِفُ</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ذَنْبَ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كَذَا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أتعرف</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ذنب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كذا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حَتَّى</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إِذَا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قَرَّرَهُ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بِذُنُوبِهِ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وَرَأَى</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فِي</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نَفْسِهِ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أَن</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قد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هَلَكَ</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قَالَ</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فإني</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سَتَرْتُهَا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عَلَيْكَ</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فِي</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الدُّنْيَا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وَأَنَا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أَغْفِرُهَا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لَكَ</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الْيَوْمَ</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ثم</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يعطى</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كِتَابَ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حَسَنَاتِهِ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মুমিনকে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নিকটবর্তী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সম্মানের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স্থাপন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মানুষ</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আড়াল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দিয়েই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গুনাহসমূহের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স্বীকারোক্তি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এমনকি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দেখবে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ধ্বংস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হওয়ার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উপক্রম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গোপন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রেখেছি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আজ</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কাজগুলোর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ডান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প্রদান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endPar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ويقرره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بذنوبه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দিয়েই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গুনাহসমূহের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স্বীকারোক্তি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ৎ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অবস্থায়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গুনাহসমূহ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বাধ্য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হাদীছে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একাধিকবার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জিজ্ঞেস</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বহু</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সংখ্যক</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সত্তর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হাজারের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হাদীছে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B050"/>
                </a:solidFill>
                <a:effectLst/>
                <a:latin typeface="Bangla" panose="03000603000000000000" pitchFamily="66" charset="0"/>
                <a:ea typeface="Calibri" panose="020F0502020204030204" pitchFamily="34" charset="0"/>
                <a:cs typeface="Bangla" panose="03000603000000000000" pitchFamily="66" charset="0"/>
              </a:rPr>
              <a:t>তিরমিযী</a:t>
            </a:r>
            <a:r>
              <a:rPr lang="en-US" sz="2000" dirty="0">
                <a:solidFill>
                  <a:srgbClr val="00B050"/>
                </a:solidFill>
                <a:effectLst/>
                <a:latin typeface="Bangla" panose="03000603000000000000" pitchFamily="66" charset="0"/>
                <a:ea typeface="Calibri" panose="020F0502020204030204" pitchFamily="34" charset="0"/>
                <a:cs typeface="Bangla" panose="03000603000000000000" pitchFamily="66" charset="0"/>
              </a:rPr>
              <a:t>, </a:t>
            </a:r>
          </a:p>
        </p:txBody>
      </p:sp>
      <p:pic>
        <p:nvPicPr>
          <p:cNvPr id="4" name="Picture 3">
            <a:extLst>
              <a:ext uri="{FF2B5EF4-FFF2-40B4-BE49-F238E27FC236}">
                <a16:creationId xmlns:a16="http://schemas.microsoft.com/office/drawing/2014/main" id="{BC7201ED-11E8-4B3E-870D-A32A7F8F6ABB}"/>
              </a:ext>
            </a:extLst>
          </p:cNvPr>
          <p:cNvPicPr>
            <a:picLocks noChangeAspect="1"/>
          </p:cNvPicPr>
          <p:nvPr/>
        </p:nvPicPr>
        <p:blipFill>
          <a:blip r:embed="rId2"/>
          <a:stretch>
            <a:fillRect/>
          </a:stretch>
        </p:blipFill>
        <p:spPr>
          <a:xfrm>
            <a:off x="0" y="1"/>
            <a:ext cx="359695" cy="6858000"/>
          </a:xfrm>
          <a:prstGeom prst="rect">
            <a:avLst/>
          </a:prstGeom>
        </p:spPr>
      </p:pic>
    </p:spTree>
    <p:extLst>
      <p:ext uri="{BB962C8B-B14F-4D97-AF65-F5344CB8AC3E}">
        <p14:creationId xmlns:p14="http://schemas.microsoft.com/office/powerpoint/2010/main" val="3919093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644558-144D-4681-BC5A-768BAA73A81F}"/>
              </a:ext>
            </a:extLst>
          </p:cNvPr>
          <p:cNvSpPr txBox="1"/>
          <p:nvPr/>
        </p:nvSpPr>
        <p:spPr>
          <a:xfrm>
            <a:off x="493820" y="0"/>
            <a:ext cx="11698180" cy="2351606"/>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2E74B5"/>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32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সহজ</a:t>
            </a:r>
            <a:r>
              <a:rPr lang="en-US" sz="32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2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হিসাবঃ</a:t>
            </a:r>
            <a:endParaRPr lang="en-US" sz="3200" dirty="0">
              <a:solidFill>
                <a:srgbClr val="B818AD"/>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আয়েশা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ওয়াসাল্লামকে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শুনেছিঃ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পুঙ্খানুপঙ্খভাবে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গ্রহণ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ধ্বংস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ওয়াসাল্লাম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ডানহাতে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খুব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সহজেই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হিসাব-নিকাশ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ইনশিকাক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৭-৮)।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নামমাত্র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উপস্থাপন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জিজ্ঞাসাবাদের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মাধ্যমে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নেওয়া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শাস্তি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বুখারী:৬৫৩৭,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ঈসা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হাদীসটি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হাসান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তিরমিযিঃ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২৪২৬</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pic>
        <p:nvPicPr>
          <p:cNvPr id="4" name="Picture 3">
            <a:extLst>
              <a:ext uri="{FF2B5EF4-FFF2-40B4-BE49-F238E27FC236}">
                <a16:creationId xmlns:a16="http://schemas.microsoft.com/office/drawing/2014/main" id="{3090B2A2-216D-4B9A-B6E5-9DFBA1F5F6C1}"/>
              </a:ext>
            </a:extLst>
          </p:cNvPr>
          <p:cNvPicPr>
            <a:picLocks noChangeAspect="1"/>
          </p:cNvPicPr>
          <p:nvPr/>
        </p:nvPicPr>
        <p:blipFill>
          <a:blip r:embed="rId2"/>
          <a:stretch>
            <a:fillRect/>
          </a:stretch>
        </p:blipFill>
        <p:spPr>
          <a:xfrm>
            <a:off x="0" y="0"/>
            <a:ext cx="493819" cy="6858000"/>
          </a:xfrm>
          <a:prstGeom prst="rect">
            <a:avLst/>
          </a:prstGeom>
        </p:spPr>
      </p:pic>
      <p:pic>
        <p:nvPicPr>
          <p:cNvPr id="5" name="Picture 4">
            <a:extLst>
              <a:ext uri="{FF2B5EF4-FFF2-40B4-BE49-F238E27FC236}">
                <a16:creationId xmlns:a16="http://schemas.microsoft.com/office/drawing/2014/main" id="{5D0F91C3-6933-4C11-AD34-5E82219F07C9}"/>
              </a:ext>
            </a:extLst>
          </p:cNvPr>
          <p:cNvPicPr>
            <a:picLocks noChangeAspect="1"/>
          </p:cNvPicPr>
          <p:nvPr/>
        </p:nvPicPr>
        <p:blipFill>
          <a:blip r:embed="rId3"/>
          <a:stretch>
            <a:fillRect/>
          </a:stretch>
        </p:blipFill>
        <p:spPr>
          <a:xfrm>
            <a:off x="493818" y="6364181"/>
            <a:ext cx="11698181" cy="493819"/>
          </a:xfrm>
          <a:prstGeom prst="rect">
            <a:avLst/>
          </a:prstGeom>
        </p:spPr>
      </p:pic>
      <p:sp>
        <p:nvSpPr>
          <p:cNvPr id="7" name="TextBox 6">
            <a:extLst>
              <a:ext uri="{FF2B5EF4-FFF2-40B4-BE49-F238E27FC236}">
                <a16:creationId xmlns:a16="http://schemas.microsoft.com/office/drawing/2014/main" id="{A15045FD-77C7-49F8-8027-E5456108C299}"/>
              </a:ext>
            </a:extLst>
          </p:cNvPr>
          <p:cNvSpPr txBox="1"/>
          <p:nvPr/>
        </p:nvSpPr>
        <p:spPr>
          <a:xfrm>
            <a:off x="3047260" y="2863897"/>
            <a:ext cx="6094520" cy="2433102"/>
          </a:xfrm>
          <a:prstGeom prst="rect">
            <a:avLst/>
          </a:prstGeom>
          <a:noFill/>
        </p:spPr>
        <p:txBody>
          <a:bodyPr wrap="square">
            <a:spAutoFit/>
          </a:bodyPr>
          <a:lstStyle/>
          <a:p>
            <a:pPr marL="0" marR="0">
              <a:lnSpc>
                <a:spcPct val="107000"/>
              </a:lnSpc>
              <a:spcBef>
                <a:spcPts val="0"/>
              </a:spcBef>
              <a:spcAft>
                <a:spcPts val="800"/>
              </a:spcAft>
            </a:pP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হিসাব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বিভিন্ন</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রকম</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হিসাব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একদম</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সহজ</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আর</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এটি</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হলো</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কেবল</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আমলগুলো</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পেশ</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আরেক</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প্রকার</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হিসাব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জিজ্ঞাসাবাদের</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36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মাধ্যমে</a:t>
            </a:r>
            <a:r>
              <a:rPr lang="en-US" sz="36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p>
        </p:txBody>
      </p:sp>
    </p:spTree>
    <p:extLst>
      <p:ext uri="{BB962C8B-B14F-4D97-AF65-F5344CB8AC3E}">
        <p14:creationId xmlns:p14="http://schemas.microsoft.com/office/powerpoint/2010/main" val="449521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01A5393-FB9F-4AED-9A6C-FBB2454F0C94}"/>
              </a:ext>
            </a:extLst>
          </p:cNvPr>
          <p:cNvPicPr>
            <a:picLocks noChangeAspect="1"/>
          </p:cNvPicPr>
          <p:nvPr/>
        </p:nvPicPr>
        <p:blipFill>
          <a:blip r:embed="rId2"/>
          <a:stretch>
            <a:fillRect/>
          </a:stretch>
        </p:blipFill>
        <p:spPr>
          <a:xfrm>
            <a:off x="0" y="6384156"/>
            <a:ext cx="12192000" cy="493819"/>
          </a:xfrm>
          <a:prstGeom prst="rect">
            <a:avLst/>
          </a:prstGeom>
        </p:spPr>
      </p:pic>
      <p:pic>
        <p:nvPicPr>
          <p:cNvPr id="3" name="Picture 2">
            <a:extLst>
              <a:ext uri="{FF2B5EF4-FFF2-40B4-BE49-F238E27FC236}">
                <a16:creationId xmlns:a16="http://schemas.microsoft.com/office/drawing/2014/main" id="{2CC8A11D-54E1-4453-99BB-46E6C23C8FF7}"/>
              </a:ext>
            </a:extLst>
          </p:cNvPr>
          <p:cNvPicPr>
            <a:picLocks noChangeAspect="1"/>
          </p:cNvPicPr>
          <p:nvPr/>
        </p:nvPicPr>
        <p:blipFill>
          <a:blip r:embed="rId2"/>
          <a:stretch>
            <a:fillRect/>
          </a:stretch>
        </p:blipFill>
        <p:spPr>
          <a:xfrm rot="16200000">
            <a:off x="-2945169" y="2945167"/>
            <a:ext cx="6384157" cy="493819"/>
          </a:xfrm>
          <a:prstGeom prst="rect">
            <a:avLst/>
          </a:prstGeom>
        </p:spPr>
      </p:pic>
      <p:sp>
        <p:nvSpPr>
          <p:cNvPr id="5" name="TextBox 4">
            <a:extLst>
              <a:ext uri="{FF2B5EF4-FFF2-40B4-BE49-F238E27FC236}">
                <a16:creationId xmlns:a16="http://schemas.microsoft.com/office/drawing/2014/main" id="{AF7465AC-69D2-48DD-A0F5-04E49E52464C}"/>
              </a:ext>
            </a:extLst>
          </p:cNvPr>
          <p:cNvSpPr txBox="1"/>
          <p:nvPr/>
        </p:nvSpPr>
        <p:spPr>
          <a:xfrm>
            <a:off x="493820" y="124287"/>
            <a:ext cx="11698180" cy="4803879"/>
          </a:xfrm>
          <a:prstGeom prst="rect">
            <a:avLst/>
          </a:prstGeom>
          <a:noFill/>
        </p:spPr>
        <p:txBody>
          <a:bodyPr wrap="square">
            <a:spAutoFit/>
          </a:bodyPr>
          <a:lstStyle/>
          <a:p>
            <a:pPr marL="0" marR="0">
              <a:lnSpc>
                <a:spcPct val="107000"/>
              </a:lnSpc>
              <a:spcBef>
                <a:spcPts val="0"/>
              </a:spcBef>
              <a:spcAft>
                <a:spcPts val="800"/>
              </a:spcAft>
            </a:pP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দিন</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লাভ</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করে</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সবচেয়ে</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বেশি</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ধন্য</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হবে</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a:t>
            </a:r>
            <a:endParaRPr lang="en-US" sz="28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হুরায়রা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হলো</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হে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লাভ</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সবচেয়ে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বেশি</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ধন্য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বললেন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لَقَدْ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ظَنَنْتُ</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أَبَا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هُرَيْرَةَ</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أَنْ</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لَا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يَسْأَلَنِي</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عَنْ</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هَذَا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الْحَدِيثِ</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أَحَدٌ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أَوَّلُ</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مِنْكَ</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لِمَا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رَأَيْتُ</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حِرْصِكَ</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عَلَى</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الْحَدِيثِ</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أَسْعَدُ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النَّاسِ</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بِشَفَاعَتِي</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يَوْمَ</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الْقِيَامَةِ</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قَالَ</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لَا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إِلَهَ</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إِلَّا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اللَّهُ</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خَالِصًا</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قَلْبِهِ</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أَوْ</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نَفْسِهِ</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“হে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হুরায়রা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ধারণা</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চেয়ে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আগে</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কেউ</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কারণ</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হাদীসের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ওপর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আগ্রহ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লক্ষ্য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সুপারিশ</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লাভ</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সবচেয়ে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বেশি</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ভাগ্যবান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নিজের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অন্তর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অথবা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নফস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খালিসভাবে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লা-ইলাহা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ইল্লাল্লাহ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বুখারী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৯৯</a:t>
            </a: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قَالَ</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لَا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إِلَهَ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إِلَّا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خَالِصًا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قَلْبِهِ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প্রমাণ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মুখে</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লা-ইলাহা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যথেষ্ট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কুরআন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কালেমার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শর্তসমূহ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বিষয়গুলো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বাস্তবায়ন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আবশ্যক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অন্যথায়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লা-ইলাহা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মূল্যহীন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2E74B5"/>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7652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9A796D6A-EA30-4A8C-B1ED-8F28510CA2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4"/>
            <a:ext cx="12192000" cy="390525"/>
          </a:xfrm>
          <a:prstGeom prst="rect">
            <a:avLst/>
          </a:prstGeom>
        </p:spPr>
      </p:pic>
      <p:pic>
        <p:nvPicPr>
          <p:cNvPr id="5" name="Picture 4" descr="Background pattern&#10;&#10;Description automatically generated">
            <a:extLst>
              <a:ext uri="{FF2B5EF4-FFF2-40B4-BE49-F238E27FC236}">
                <a16:creationId xmlns:a16="http://schemas.microsoft.com/office/drawing/2014/main" id="{801E7ED4-957E-44F4-9BFE-FA7F300E0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052762" y="3052762"/>
            <a:ext cx="6467474" cy="361950"/>
          </a:xfrm>
          <a:prstGeom prst="rect">
            <a:avLst/>
          </a:prstGeom>
        </p:spPr>
      </p:pic>
      <p:sp>
        <p:nvSpPr>
          <p:cNvPr id="7" name="TextBox 6">
            <a:extLst>
              <a:ext uri="{FF2B5EF4-FFF2-40B4-BE49-F238E27FC236}">
                <a16:creationId xmlns:a16="http://schemas.microsoft.com/office/drawing/2014/main" id="{33ECC3EC-7E23-429A-B946-11CB5B32DF17}"/>
              </a:ext>
            </a:extLst>
          </p:cNvPr>
          <p:cNvSpPr txBox="1"/>
          <p:nvPr/>
        </p:nvSpPr>
        <p:spPr>
          <a:xfrm>
            <a:off x="361951" y="71022"/>
            <a:ext cx="11830049" cy="5557355"/>
          </a:xfrm>
          <a:prstGeom prst="rect">
            <a:avLst/>
          </a:prstGeom>
          <a:noFill/>
        </p:spPr>
        <p:txBody>
          <a:bodyPr wrap="square">
            <a:spAutoFit/>
          </a:bodyPr>
          <a:lstStyle/>
          <a:p>
            <a:pPr marL="0" marR="0" algn="ctr">
              <a:lnSpc>
                <a:spcPct val="107000"/>
              </a:lnSpc>
              <a:spcBef>
                <a:spcPts val="0"/>
              </a:spcBef>
              <a:spcAft>
                <a:spcPts val="800"/>
              </a:spcAft>
            </a:pPr>
            <a:r>
              <a:rPr lang="en-US" sz="28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8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বিচার</a:t>
            </a:r>
            <a:r>
              <a:rPr lang="en-US" sz="28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হবে</a:t>
            </a:r>
            <a:r>
              <a:rPr lang="en-US" sz="28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যারঃ</a:t>
            </a:r>
            <a:endParaRPr lang="en-US" sz="28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হুরাইরা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শুনেছি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হচ্ছে</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শহীদ</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হয়েছিল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হাজির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চিনতে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যুদ্ধ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পর্যন্ত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শহীদ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যুদ্ধ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অত:পর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টেনে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নিক্ষেপ</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ব্যক্তির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নিজে</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অন্যকে</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শিক্ষা</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দিয়েছে</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কুরআন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হাজির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অন্যকে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শিখিয়েছি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কুরআন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অর্জন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জ্ঞানী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কুরআন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তেলাওয়াত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নিক্ষেপ</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ব্যক্তির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যাকে</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ধরণের</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FF0000"/>
                </a:solidFill>
                <a:effectLst/>
                <a:latin typeface="Bangla" panose="03000603000000000000" pitchFamily="66" charset="0"/>
                <a:ea typeface="Calibri" panose="020F0502020204030204" pitchFamily="34" charset="0"/>
                <a:cs typeface="Bangla" panose="03000603000000000000" pitchFamily="66" charset="0"/>
              </a:rPr>
              <a:t>করেছিলেন</a:t>
            </a:r>
            <a:r>
              <a:rPr lang="en-US" sz="2000" dirty="0">
                <a:solidFill>
                  <a:srgbClr val="FF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হাজির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খাতে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খরচ</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পছন্দ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খাতে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মিথ্যা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উদ্দেশ্যে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খরচ</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লোকে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দানশীল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নির্দেশ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নিক্ষেপ</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বর্ণনায়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374896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9A796D6A-EA30-4A8C-B1ED-8F28510CA2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4"/>
            <a:ext cx="12192000" cy="390525"/>
          </a:xfrm>
          <a:prstGeom prst="rect">
            <a:avLst/>
          </a:prstGeom>
        </p:spPr>
      </p:pic>
      <p:pic>
        <p:nvPicPr>
          <p:cNvPr id="5" name="Picture 4" descr="Background pattern&#10;&#10;Description automatically generated">
            <a:extLst>
              <a:ext uri="{FF2B5EF4-FFF2-40B4-BE49-F238E27FC236}">
                <a16:creationId xmlns:a16="http://schemas.microsoft.com/office/drawing/2014/main" id="{801E7ED4-957E-44F4-9BFE-FA7F300E0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052762" y="3052762"/>
            <a:ext cx="6467474" cy="361950"/>
          </a:xfrm>
          <a:prstGeom prst="rect">
            <a:avLst/>
          </a:prstGeom>
        </p:spPr>
      </p:pic>
      <p:sp>
        <p:nvSpPr>
          <p:cNvPr id="7" name="TextBox 6">
            <a:extLst>
              <a:ext uri="{FF2B5EF4-FFF2-40B4-BE49-F238E27FC236}">
                <a16:creationId xmlns:a16="http://schemas.microsoft.com/office/drawing/2014/main" id="{33ECC3EC-7E23-429A-B946-11CB5B32DF17}"/>
              </a:ext>
            </a:extLst>
          </p:cNvPr>
          <p:cNvSpPr txBox="1"/>
          <p:nvPr/>
        </p:nvSpPr>
        <p:spPr>
          <a:xfrm>
            <a:off x="435006" y="426129"/>
            <a:ext cx="11585359" cy="551715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আদম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অসুস্থ</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হয়েছিলাম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করোনি</a:t>
            </a:r>
            <a:endPar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হুরাইরা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থেকে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বর্ণিত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রাসূলুল্লাহ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সাল্লাল্লাহু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আলাইহি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ওয়া</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সাল্লাম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বলেছেন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কেয়ামতের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দিন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তাআলা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অসুস্থ</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হয়েছিলাম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কিভাবে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সৃষ্টিকুলের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প্রতিপালক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বান্দা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অসুস্থ</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হয়ে</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পড়েছিলো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খাবার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চেয়েছিলাম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খাদ্য</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দাওনি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কিভাবে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খাদ্য</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দেব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সৃষ্টিকুলের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প্রতিপালক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বান্দা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খাবার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চেয়েছিলো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খাবার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দাওনি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খাবার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দিতে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চেয়েছিলাম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করাওনি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মানব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সন্তান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হে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প্রভূ</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কিভাবে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আপনিতো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সৃষ্টিকুলের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প্রতিপালক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আল্লাহ</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বলবেন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অমুক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বান্দা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পিপাসিত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ছিল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করাওনি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জানতে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যদি</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তাকে</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পান</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করাতে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তাহলে</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আমার</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কাছে</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পেতে</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  (</a:t>
            </a:r>
            <a:r>
              <a:rPr kumimoji="0" lang="en-US" sz="2400" b="0" i="0" u="none" strike="noStrike" kern="1200" cap="none" spc="0" normalizeH="0" baseline="0" noProof="0" dirty="0" err="1">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মুসলিম</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Calibri" panose="020F0502020204030204" pitchFamily="34" charset="0"/>
                <a:cs typeface="Bangla" panose="03000603000000000000" pitchFamily="66" charset="0"/>
              </a:rPr>
              <a:t>)</a:t>
            </a:r>
          </a:p>
        </p:txBody>
      </p:sp>
    </p:spTree>
    <p:extLst>
      <p:ext uri="{BB962C8B-B14F-4D97-AF65-F5344CB8AC3E}">
        <p14:creationId xmlns:p14="http://schemas.microsoft.com/office/powerpoint/2010/main" val="560525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A58239-0274-4C48-8CD7-4020969A2DD8}"/>
              </a:ext>
            </a:extLst>
          </p:cNvPr>
          <p:cNvPicPr>
            <a:picLocks noChangeAspect="1"/>
          </p:cNvPicPr>
          <p:nvPr/>
        </p:nvPicPr>
        <p:blipFill>
          <a:blip r:embed="rId2"/>
          <a:stretch>
            <a:fillRect/>
          </a:stretch>
        </p:blipFill>
        <p:spPr>
          <a:xfrm>
            <a:off x="0" y="1"/>
            <a:ext cx="390178" cy="6858000"/>
          </a:xfrm>
          <a:prstGeom prst="rect">
            <a:avLst/>
          </a:prstGeom>
        </p:spPr>
      </p:pic>
      <p:pic>
        <p:nvPicPr>
          <p:cNvPr id="3" name="Picture 2">
            <a:extLst>
              <a:ext uri="{FF2B5EF4-FFF2-40B4-BE49-F238E27FC236}">
                <a16:creationId xmlns:a16="http://schemas.microsoft.com/office/drawing/2014/main" id="{F9AC1471-1552-469B-9D0C-2C6CE158612A}"/>
              </a:ext>
            </a:extLst>
          </p:cNvPr>
          <p:cNvPicPr>
            <a:picLocks noChangeAspect="1"/>
          </p:cNvPicPr>
          <p:nvPr/>
        </p:nvPicPr>
        <p:blipFill>
          <a:blip r:embed="rId2"/>
          <a:stretch>
            <a:fillRect/>
          </a:stretch>
        </p:blipFill>
        <p:spPr>
          <a:xfrm rot="5400000">
            <a:off x="6096000" y="762000"/>
            <a:ext cx="390178" cy="11801824"/>
          </a:xfrm>
          <a:prstGeom prst="rect">
            <a:avLst/>
          </a:prstGeom>
        </p:spPr>
      </p:pic>
      <p:sp>
        <p:nvSpPr>
          <p:cNvPr id="5" name="TextBox 4">
            <a:extLst>
              <a:ext uri="{FF2B5EF4-FFF2-40B4-BE49-F238E27FC236}">
                <a16:creationId xmlns:a16="http://schemas.microsoft.com/office/drawing/2014/main" id="{39B0DAC4-E24C-4761-94C9-F2E1DB64D1D8}"/>
              </a:ext>
            </a:extLst>
          </p:cNvPr>
          <p:cNvSpPr txBox="1"/>
          <p:nvPr/>
        </p:nvSpPr>
        <p:spPr>
          <a:xfrm>
            <a:off x="470517" y="142043"/>
            <a:ext cx="11801824" cy="3268908"/>
          </a:xfrm>
          <a:prstGeom prst="rect">
            <a:avLst/>
          </a:prstGeom>
          <a:noFill/>
        </p:spPr>
        <p:txBody>
          <a:bodyPr wrap="square">
            <a:spAutoFit/>
          </a:bodyPr>
          <a:lstStyle/>
          <a:p>
            <a:pPr marL="0" marR="0" algn="ctr">
              <a:lnSpc>
                <a:spcPct val="107000"/>
              </a:lnSpc>
              <a:spcBef>
                <a:spcPts val="0"/>
              </a:spcBef>
              <a:spcAft>
                <a:spcPts val="800"/>
              </a:spcAft>
            </a:pP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সর্বপ্রথম</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ফরয</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কাজের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হিসাবের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বিষয়</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পৃথিবীতে</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মানুষের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আমলের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গ্রহণযোগ্য</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যেসব</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আমল</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ছিল</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কিন্তু</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করেনি</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সেসব</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নিয়েও</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হাশরের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মাঠে</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নামাজের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আমল</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হুরায়রা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নিশ্চয়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হাশরের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মাঠে</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আমলের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নেওয়া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হচ্ছে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নামাজ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কারও</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নামাজ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সঠিক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পরিত্রাণ</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নামাজের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পাওয়া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ব্যর্থ</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ক্ষতিগ্রস্ত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অবশ্য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ফরজ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ইবাদতে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ঘাটতি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তাহলে</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দেখ</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নফল</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ইবাদত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ফরজের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ঘাটতি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পূরণ</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দেওয়া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এভাবে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অন্য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ইবাদতের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নেওয়া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দাউদ</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 ৮৬৪;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তিরমিজি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 ৪১৩;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 ১৪২৫)</a:t>
            </a:r>
          </a:p>
        </p:txBody>
      </p:sp>
      <p:sp>
        <p:nvSpPr>
          <p:cNvPr id="7" name="TextBox 6">
            <a:extLst>
              <a:ext uri="{FF2B5EF4-FFF2-40B4-BE49-F238E27FC236}">
                <a16:creationId xmlns:a16="http://schemas.microsoft.com/office/drawing/2014/main" id="{BC42BFCA-AC88-46A8-B72D-D09672651518}"/>
              </a:ext>
            </a:extLst>
          </p:cNvPr>
          <p:cNvSpPr txBox="1"/>
          <p:nvPr/>
        </p:nvSpPr>
        <p:spPr>
          <a:xfrm>
            <a:off x="470518" y="3368316"/>
            <a:ext cx="5140170" cy="2615011"/>
          </a:xfrm>
          <a:prstGeom prst="rect">
            <a:avLst/>
          </a:prstGeom>
          <a:noFill/>
        </p:spPr>
        <p:txBody>
          <a:bodyPr wrap="square">
            <a:spAutoFit/>
          </a:bodyPr>
          <a:lstStyle/>
          <a:p>
            <a:pPr marL="0" marR="0">
              <a:lnSpc>
                <a:spcPct val="107000"/>
              </a:lnSpc>
              <a:spcBef>
                <a:spcPts val="0"/>
              </a:spcBef>
              <a:spcAft>
                <a:spcPts val="800"/>
              </a:spcAft>
            </a:pP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ফয়সালার</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বিষয়</a:t>
            </a:r>
            <a:endParaRPr lang="en-US" sz="28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হাশরের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মাঠে</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রক্তপাতের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ফয়সালা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পৃথিবীতে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অন্যায়ভাবে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কেউ</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কাউকে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ফয়সালা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মাসউদ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হাশরের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ময়দানে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বিচারের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মাঝে</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রক্তপাতের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হত্যার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ফয়সালা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 ৪৮৬৪;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 ১৬৭৮)</a:t>
            </a:r>
            <a:endParaRPr lang="en-US" sz="1100" dirty="0">
              <a:effectLst/>
              <a:latin typeface="Bangla" panose="03000603000000000000" pitchFamily="66" charset="0"/>
              <a:ea typeface="Calibri" panose="020F0502020204030204" pitchFamily="34" charset="0"/>
              <a:cs typeface="Bangla" panose="03000603000000000000" pitchFamily="66" charset="0"/>
            </a:endParaRPr>
          </a:p>
        </p:txBody>
      </p:sp>
      <p:sp>
        <p:nvSpPr>
          <p:cNvPr id="9" name="TextBox 8">
            <a:extLst>
              <a:ext uri="{FF2B5EF4-FFF2-40B4-BE49-F238E27FC236}">
                <a16:creationId xmlns:a16="http://schemas.microsoft.com/office/drawing/2014/main" id="{72EEDD79-3FA2-4D03-8064-24FCA068638A}"/>
              </a:ext>
            </a:extLst>
          </p:cNvPr>
          <p:cNvSpPr txBox="1"/>
          <p:nvPr/>
        </p:nvSpPr>
        <p:spPr>
          <a:xfrm>
            <a:off x="6095999" y="3429000"/>
            <a:ext cx="6022019" cy="2285690"/>
          </a:xfrm>
          <a:prstGeom prst="rect">
            <a:avLst/>
          </a:prstGeom>
          <a:noFill/>
        </p:spPr>
        <p:txBody>
          <a:bodyPr wrap="square">
            <a:spAutoFit/>
          </a:bodyPr>
          <a:lstStyle/>
          <a:p>
            <a:pPr marL="0" marR="0">
              <a:lnSpc>
                <a:spcPct val="107000"/>
              </a:lnSpc>
              <a:spcBef>
                <a:spcPts val="0"/>
              </a:spcBef>
              <a:spcAft>
                <a:spcPts val="800"/>
              </a:spcAft>
            </a:pP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যে</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বিষয়ের</a:t>
            </a:r>
            <a:r>
              <a:rPr lang="en-US" sz="28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নিষ্পত্তি</a:t>
            </a:r>
            <a:endParaRPr lang="en-US" sz="28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হাশরের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মাঠে</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প্রতিবেশীর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ঝগড়ার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মামলা</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নিষ্পত্তি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হজরত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উকবা</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বিচারের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সর্বপ্রথম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আদালতে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মামলার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বিচার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দুই</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প্রতিবেশীর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ঝগড়ার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মামলা</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মুসনাদে</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আহমাদ</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১৭৩৭২;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আল-মুজামুল</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কাবির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লিতাবরানি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 ১৪২৫২;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সহিহুল</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জামে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 ২৫৬৩)।</a:t>
            </a:r>
          </a:p>
        </p:txBody>
      </p:sp>
      <p:pic>
        <p:nvPicPr>
          <p:cNvPr id="11" name="Picture 10" descr="A close-up of a red flower&#10;&#10;Description automatically generated with medium confidence">
            <a:extLst>
              <a:ext uri="{FF2B5EF4-FFF2-40B4-BE49-F238E27FC236}">
                <a16:creationId xmlns:a16="http://schemas.microsoft.com/office/drawing/2014/main" id="{97902649-2D86-4DC6-84EB-2620528AF06E}"/>
              </a:ext>
            </a:extLst>
          </p:cNvPr>
          <p:cNvPicPr>
            <a:picLocks noChangeAspect="1"/>
          </p:cNvPicPr>
          <p:nvPr/>
        </p:nvPicPr>
        <p:blipFill rotWithShape="1">
          <a:blip r:embed="rId3">
            <a:extLst>
              <a:ext uri="{28A0092B-C50C-407E-A947-70E740481C1C}">
                <a14:useLocalDpi xmlns:a14="http://schemas.microsoft.com/office/drawing/2010/main" val="0"/>
              </a:ext>
            </a:extLst>
          </a:blip>
          <a:srcRect l="23987" t="7471" r="28735" b="-481"/>
          <a:stretch/>
        </p:blipFill>
        <p:spPr>
          <a:xfrm>
            <a:off x="5593483" y="3876394"/>
            <a:ext cx="519721" cy="2483499"/>
          </a:xfrm>
          <a:prstGeom prst="rect">
            <a:avLst/>
          </a:prstGeom>
        </p:spPr>
      </p:pic>
    </p:spTree>
    <p:extLst>
      <p:ext uri="{BB962C8B-B14F-4D97-AF65-F5344CB8AC3E}">
        <p14:creationId xmlns:p14="http://schemas.microsoft.com/office/powerpoint/2010/main" val="2874966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9A796D6A-EA30-4A8C-B1ED-8F28510CA2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4"/>
            <a:ext cx="12192000" cy="390525"/>
          </a:xfrm>
          <a:prstGeom prst="rect">
            <a:avLst/>
          </a:prstGeom>
        </p:spPr>
      </p:pic>
      <p:pic>
        <p:nvPicPr>
          <p:cNvPr id="5" name="Picture 4" descr="Background pattern&#10;&#10;Description automatically generated">
            <a:extLst>
              <a:ext uri="{FF2B5EF4-FFF2-40B4-BE49-F238E27FC236}">
                <a16:creationId xmlns:a16="http://schemas.microsoft.com/office/drawing/2014/main" id="{801E7ED4-957E-44F4-9BFE-FA7F300E0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052762" y="3052762"/>
            <a:ext cx="6467474" cy="361950"/>
          </a:xfrm>
          <a:prstGeom prst="rect">
            <a:avLst/>
          </a:prstGeom>
        </p:spPr>
      </p:pic>
      <p:sp>
        <p:nvSpPr>
          <p:cNvPr id="6" name="TextBox 5">
            <a:extLst>
              <a:ext uri="{FF2B5EF4-FFF2-40B4-BE49-F238E27FC236}">
                <a16:creationId xmlns:a16="http://schemas.microsoft.com/office/drawing/2014/main" id="{8D15E1AD-6FB6-4237-94B6-3769EE50C0A4}"/>
              </a:ext>
            </a:extLst>
          </p:cNvPr>
          <p:cNvSpPr txBox="1"/>
          <p:nvPr/>
        </p:nvSpPr>
        <p:spPr>
          <a:xfrm>
            <a:off x="1569314" y="384060"/>
            <a:ext cx="877982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800"/>
              </a:spcAft>
              <a:buClrTx/>
              <a:buSzPct val="70000"/>
              <a:buFontTx/>
              <a:buNone/>
              <a:tabLst/>
              <a:defRPr/>
            </a:pP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সুতরাং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আমরা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অবশ্যই</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তাদেরকে</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জিজ্ঞাসাবাদ</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করব</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যাদের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নিকট</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রাসূল</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প্রেরিত</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হয়েছিল</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এবং</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অবশ্যই</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আমি</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রাসূলদেরকে</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জিজ্ঞাসাবাদ</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করব</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অতঃপর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অবশ্যই</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আমি</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তাদের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নিকট</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জেনে</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শুনে</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বর্ণনা</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করব</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আমি</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তো</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অনুপস্থিত</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ছিলাম</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না</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সূরা</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a:t>
            </a:r>
            <a:r>
              <a:rPr kumimoji="0" lang="en-US" sz="2400" b="0" i="0" u="none" strike="noStrike" kern="1200" cap="none" spc="0" normalizeH="0" baseline="0" noProof="0" dirty="0" err="1">
                <a:ln>
                  <a:noFill/>
                </a:ln>
                <a:solidFill>
                  <a:srgbClr val="B818AD"/>
                </a:solidFill>
                <a:effectLst/>
                <a:uLnTx/>
                <a:uFillTx/>
                <a:latin typeface="Bangla" panose="03000603000000000000" pitchFamily="66" charset="0"/>
                <a:ea typeface="+mn-ea"/>
                <a:cs typeface="Bangla" panose="03000603000000000000" pitchFamily="66" charset="0"/>
              </a:rPr>
              <a:t>আল-আরাফ</a:t>
            </a:r>
            <a:r>
              <a:rPr kumimoji="0" lang="en-US" sz="2400" b="0" i="0" u="none" strike="noStrike" kern="1200" cap="none" spc="0" normalizeH="0" baseline="0" noProof="0" dirty="0">
                <a:ln>
                  <a:noFill/>
                </a:ln>
                <a:solidFill>
                  <a:srgbClr val="B818AD"/>
                </a:solidFill>
                <a:effectLst/>
                <a:uLnTx/>
                <a:uFillTx/>
                <a:latin typeface="Bangla" panose="03000603000000000000" pitchFamily="66" charset="0"/>
                <a:ea typeface="+mn-ea"/>
                <a:cs typeface="Bangla" panose="03000603000000000000" pitchFamily="66" charset="0"/>
              </a:rPr>
              <a:t>: ৬-৭</a:t>
            </a:r>
          </a:p>
        </p:txBody>
      </p:sp>
      <p:sp>
        <p:nvSpPr>
          <p:cNvPr id="7" name="TextBox 6">
            <a:extLst>
              <a:ext uri="{FF2B5EF4-FFF2-40B4-BE49-F238E27FC236}">
                <a16:creationId xmlns:a16="http://schemas.microsoft.com/office/drawing/2014/main" id="{DFB01E46-D50A-4DC8-899C-40D2F7268ABE}"/>
              </a:ext>
            </a:extLst>
          </p:cNvPr>
          <p:cNvSpPr txBox="1"/>
          <p:nvPr/>
        </p:nvSpPr>
        <p:spPr>
          <a:xfrm>
            <a:off x="2175029" y="-20923"/>
            <a:ext cx="7705818" cy="404983"/>
          </a:xfrm>
          <a:prstGeom prst="rect">
            <a:avLst/>
          </a:prstGeom>
          <a:noFill/>
        </p:spPr>
        <p:txBody>
          <a:bodyPr wrap="square">
            <a:spAutoFit/>
          </a:bodyPr>
          <a:lstStyle/>
          <a:p>
            <a:pPr marL="0" marR="0">
              <a:lnSpc>
                <a:spcPct val="107000"/>
              </a:lnSpc>
              <a:spcBef>
                <a:spcPts val="0"/>
              </a:spcBef>
              <a:spcAft>
                <a:spcPts val="800"/>
              </a:spcAft>
            </a:pP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কিয়ামতের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দিন</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নবী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রাসূলদের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ডাকা</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জিজ্ঞাসিত</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করার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জন্য</a:t>
            </a:r>
            <a:r>
              <a:rPr lang="en-US" sz="2000" dirty="0">
                <a:solidFill>
                  <a:srgbClr val="2E74B5"/>
                </a:solidFill>
                <a:effectLst/>
                <a:latin typeface="Bangla" panose="03000603000000000000" pitchFamily="66"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11901270-25A6-4327-947E-BE3AEB898116}"/>
              </a:ext>
            </a:extLst>
          </p:cNvPr>
          <p:cNvSpPr txBox="1"/>
          <p:nvPr/>
        </p:nvSpPr>
        <p:spPr>
          <a:xfrm>
            <a:off x="361951" y="1567534"/>
            <a:ext cx="11738313" cy="4916795"/>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548235"/>
                </a:solidFill>
                <a:effectLst/>
                <a:latin typeface="Bangla" panose="03000603000000000000" pitchFamily="66" charset="0"/>
                <a:ea typeface="Calibri" panose="020F0502020204030204" pitchFamily="34" charset="0"/>
                <a:cs typeface="Times New Roman" panose="02020603050405020304" pitchFamily="18"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সায়ীদ</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খুদরী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আনহু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আরেকটি</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বর্ণনায়</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এসেছে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নবীদের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ডাকা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একজন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অনুসারী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দুজন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আবার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বেশি</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জাতিকে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ডাকা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ব্যক্তি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দিয়েছিল</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নবীকে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প্রশ্ন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হ্যা</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স্বাক্ষী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স্বাক্ষী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উম্মত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মুহাম্মাদ</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অনুসারীদের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ডাকা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জিজ্ঞাসা</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ব্যক্তি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হ্যাঁ</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প্রশ্ন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এটা</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কীভাবে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জানলে</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এসেছিলেন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জাতির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এটা</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হলো</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তা‘আলার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সেই</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বাণীর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প্রতিফলন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এমনি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ভাবে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মধ্যবর্তী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ন্যায়পরায়ণ</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জাতি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সৃষ্টি</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যাতে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মানুষের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ওপর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স্বাক্ষী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পারো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রাসূল</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ওপর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স্বাক্ষী</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হবেন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আল-বাকারা</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১৪৩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মুসনাদে</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আহমাদ</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হাদীস</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১১৫৫৮।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আলবানী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রহ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হাদীসটিকে</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সহীহ</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48235"/>
                </a:solidFill>
                <a:effectLst/>
                <a:latin typeface="Bangla" panose="03000603000000000000" pitchFamily="66" charset="0"/>
                <a:ea typeface="Calibri" panose="020F0502020204030204" pitchFamily="34" charset="0"/>
                <a:cs typeface="Bangla" panose="03000603000000000000" pitchFamily="66" charset="0"/>
              </a:rPr>
              <a:t>বলেছেন</a:t>
            </a:r>
            <a:r>
              <a:rPr lang="en-US" sz="2400" dirty="0">
                <a:solidFill>
                  <a:srgbClr val="548235"/>
                </a:solidFill>
                <a:effectLst/>
                <a:latin typeface="Bangla" panose="03000603000000000000" pitchFamily="66" charset="0"/>
                <a:ea typeface="Calibri" panose="020F0502020204030204" pitchFamily="34" charset="0"/>
                <a:cs typeface="Bangla" panose="03000603000000000000" pitchFamily="66" charset="0"/>
              </a:rPr>
              <a:t>।</a:t>
            </a:r>
            <a:endParaRPr lang="en-US" sz="24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604787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urple flowers&#10;&#10;Description automatically generated with medium confidence">
            <a:extLst>
              <a:ext uri="{FF2B5EF4-FFF2-40B4-BE49-F238E27FC236}">
                <a16:creationId xmlns:a16="http://schemas.microsoft.com/office/drawing/2014/main" id="{1348152E-F67F-4D7F-8E7F-EA080A82D3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5"/>
            <a:ext cx="12192000" cy="361949"/>
          </a:xfrm>
          <a:prstGeom prst="rect">
            <a:avLst/>
          </a:prstGeom>
        </p:spPr>
      </p:pic>
      <p:pic>
        <p:nvPicPr>
          <p:cNvPr id="5" name="Picture 4" descr="A group of purple flowers&#10;&#10;Description automatically generated with medium confidence">
            <a:extLst>
              <a:ext uri="{FF2B5EF4-FFF2-40B4-BE49-F238E27FC236}">
                <a16:creationId xmlns:a16="http://schemas.microsoft.com/office/drawing/2014/main" id="{F8000157-2A29-4A7E-AC5D-16B2EF03DE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038477" y="3038476"/>
            <a:ext cx="6467476" cy="390526"/>
          </a:xfrm>
          <a:prstGeom prst="rect">
            <a:avLst/>
          </a:prstGeom>
        </p:spPr>
      </p:pic>
      <p:sp>
        <p:nvSpPr>
          <p:cNvPr id="7" name="TextBox 6">
            <a:extLst>
              <a:ext uri="{FF2B5EF4-FFF2-40B4-BE49-F238E27FC236}">
                <a16:creationId xmlns:a16="http://schemas.microsoft.com/office/drawing/2014/main" id="{F28180FA-2D01-4ECF-BE31-53F1BDEC8680}"/>
              </a:ext>
            </a:extLst>
          </p:cNvPr>
          <p:cNvSpPr txBox="1"/>
          <p:nvPr/>
        </p:nvSpPr>
        <p:spPr>
          <a:xfrm>
            <a:off x="301841" y="28577"/>
            <a:ext cx="11890159" cy="523220"/>
          </a:xfrm>
          <a:prstGeom prst="rect">
            <a:avLst/>
          </a:prstGeom>
          <a:noFill/>
        </p:spPr>
        <p:txBody>
          <a:bodyPr wrap="square">
            <a:spAutoFit/>
          </a:bodyPr>
          <a:lstStyle/>
          <a:p>
            <a:pPr algn="ctr"/>
            <a:r>
              <a:rPr lang="as-IN" sz="2800" dirty="0">
                <a:solidFill>
                  <a:srgbClr val="552579"/>
                </a:solidFill>
                <a:latin typeface="Bangla" panose="03000603000000000000" pitchFamily="66" charset="0"/>
                <a:cs typeface="Bangla" panose="03000603000000000000" pitchFamily="66" charset="0"/>
              </a:rPr>
              <a:t>উম্মতে মুহাম্মাদী সকল নবীদের পক্ষে আর তাদের মিথ্যাবাদী উম্মতদের বিপক্ষে স্বাক্ষী দিবে।</a:t>
            </a:r>
          </a:p>
        </p:txBody>
      </p:sp>
      <p:sp>
        <p:nvSpPr>
          <p:cNvPr id="9" name="TextBox 8">
            <a:extLst>
              <a:ext uri="{FF2B5EF4-FFF2-40B4-BE49-F238E27FC236}">
                <a16:creationId xmlns:a16="http://schemas.microsoft.com/office/drawing/2014/main" id="{B2758EFA-7DF0-427B-8E54-A8687EB83004}"/>
              </a:ext>
            </a:extLst>
          </p:cNvPr>
          <p:cNvSpPr txBox="1"/>
          <p:nvPr/>
        </p:nvSpPr>
        <p:spPr>
          <a:xfrm>
            <a:off x="390524" y="621436"/>
            <a:ext cx="11801476" cy="230832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B050"/>
                </a:solidFill>
                <a:effectLst/>
                <a:uLnTx/>
                <a:uFillTx/>
                <a:latin typeface="Bangla" panose="03000603000000000000" pitchFamily="66" charset="0"/>
                <a:ea typeface="+mn-ea"/>
                <a:cs typeface="Bangla" panose="03000603000000000000" pitchFamily="66" charset="0"/>
              </a:rPr>
              <a:t>“কিয়ামতের দিন নূহ কে ডাকা হবে। তাকে প্রশ্ন করা হবে, তুমি কি তোমার দায়িত্ব পালন করেছো? সে বলবে, হ্যাঁ, হে প্রভূ। এরপর তার জাতিকে প্রশ্ন করা হবে, সে কি তোমাদের কাছে আমার বাণী পৌঁছে দিয়েছে? তখন তারা বলবে না, আমাদের কাছে কোন সতর্ককারী আসেনি। তখন আল্লাহ নূহকে বলবেন, তোমার স্বাক্ষী কারা? সে উত্তর দিবে, মুহাম্মাদ ও তার উম্মত। তখন তোমাদের ডাকা হবে আর তোমরা তার পক্ষে সাক্ষ্য দিবে। এ কথা বলার পর রাসূলুল্লাহ সাল্লাল্লাহু আলাইহি ওয়াসাল্লাম এ আয়াতটি পাঠ করলেন: আর এমনি ভাবে তোমাদের আমি মধ্যবর্তী (ন্যায় পরায়ণ) জাতি হিসাবে সৃষ্টি করেছি। যাতে তোমরা মানুষের উপর স্বাক্ষী হতে পারো আর রাসূল তোমাদের উপর স্বাক্ষী হবেন”।সহীহ বুখারী, হাদীস নং ৭৩৪৯।</a:t>
            </a:r>
          </a:p>
        </p:txBody>
      </p:sp>
      <p:sp>
        <p:nvSpPr>
          <p:cNvPr id="8" name="TextBox 7">
            <a:extLst>
              <a:ext uri="{FF2B5EF4-FFF2-40B4-BE49-F238E27FC236}">
                <a16:creationId xmlns:a16="http://schemas.microsoft.com/office/drawing/2014/main" id="{D89F308E-3110-47B8-9A08-1A627F3F5DB1}"/>
              </a:ext>
            </a:extLst>
          </p:cNvPr>
          <p:cNvSpPr txBox="1"/>
          <p:nvPr/>
        </p:nvSpPr>
        <p:spPr>
          <a:xfrm>
            <a:off x="470517" y="2929759"/>
            <a:ext cx="11721483" cy="3336106"/>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ইরশাদ</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করেছেন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যখন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হে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মারইয়ামের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পুত্র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ঈসা</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মানুষদেরকে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বলেছিলে</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ছাড়া</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মাতাকে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ইলাহরূপে</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গ্রহণ</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পবিত্র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মহান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অধিকার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নেই</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জন্য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সম্ভব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নয়</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বলতাম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তাহলে</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জানতেন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অন্তরে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জানেন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অন্তরে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জানি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নিশ্চয়</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গায়েবী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বিষয়সমূহে</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সর্বজ্ঞাত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তাদেরকে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কেবল</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তাই</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বলেছি</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আদেশ</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করেছেন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রব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রব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ইবাদাত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যতদিন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ছিলাম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ততদিন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উপর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সাক্ষী</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ছিলাম</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যখন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উঠিয়ে</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নিলেন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ছিলেন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পর্যবেক্ষণকারী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সব</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কিছুর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উপর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সাক্ষী</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আল</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মায়েদা</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594CBC"/>
                </a:solidFill>
                <a:effectLst/>
                <a:latin typeface="Bangla" panose="03000603000000000000" pitchFamily="66" charset="0"/>
                <a:ea typeface="Calibri" panose="020F0502020204030204" pitchFamily="34" charset="0"/>
                <a:cs typeface="Bangla" panose="03000603000000000000" pitchFamily="66" charset="0"/>
              </a:rPr>
              <a:t>আয়াত</a:t>
            </a:r>
            <a:r>
              <a:rPr lang="en-US" sz="2400" dirty="0">
                <a:solidFill>
                  <a:srgbClr val="594CBC"/>
                </a:solidFill>
                <a:effectLst/>
                <a:latin typeface="Bangla" panose="03000603000000000000" pitchFamily="66" charset="0"/>
                <a:ea typeface="Calibri" panose="020F0502020204030204" pitchFamily="34" charset="0"/>
                <a:cs typeface="Bangla" panose="03000603000000000000" pitchFamily="66" charset="0"/>
              </a:rPr>
              <a:t> ১১৬-১১৭)</a:t>
            </a:r>
          </a:p>
        </p:txBody>
      </p:sp>
    </p:spTree>
    <p:extLst>
      <p:ext uri="{BB962C8B-B14F-4D97-AF65-F5344CB8AC3E}">
        <p14:creationId xmlns:p14="http://schemas.microsoft.com/office/powerpoint/2010/main" val="250419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6771E30-A604-493B-BC4C-1AA766591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3EDF91-3802-4360-909F-A0509363D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62500" cy="6857999"/>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ouquet of pink and white flowers&#10;&#10;Description automatically generated with medium confidence">
            <a:extLst>
              <a:ext uri="{FF2B5EF4-FFF2-40B4-BE49-F238E27FC236}">
                <a16:creationId xmlns:a16="http://schemas.microsoft.com/office/drawing/2014/main" id="{CBE01829-E619-448D-B0E0-FA14E4B342D0}"/>
              </a:ext>
            </a:extLst>
          </p:cNvPr>
          <p:cNvPicPr>
            <a:picLocks noChangeAspect="1"/>
          </p:cNvPicPr>
          <p:nvPr/>
        </p:nvPicPr>
        <p:blipFill rotWithShape="1">
          <a:blip r:embed="rId2">
            <a:extLst>
              <a:ext uri="{28A0092B-C50C-407E-A947-70E740481C1C}">
                <a14:useLocalDpi xmlns:a14="http://schemas.microsoft.com/office/drawing/2010/main" val="0"/>
              </a:ext>
            </a:extLst>
          </a:blip>
          <a:srcRect l="3107" r="60582" b="-2"/>
          <a:stretch/>
        </p:blipFill>
        <p:spPr>
          <a:xfrm>
            <a:off x="874450" y="51607"/>
            <a:ext cx="2398820" cy="3881237"/>
          </a:xfrm>
          <a:prstGeom prst="rect">
            <a:avLst/>
          </a:prstGeom>
        </p:spPr>
      </p:pic>
      <p:sp>
        <p:nvSpPr>
          <p:cNvPr id="3" name="TextBox 2">
            <a:extLst>
              <a:ext uri="{FF2B5EF4-FFF2-40B4-BE49-F238E27FC236}">
                <a16:creationId xmlns:a16="http://schemas.microsoft.com/office/drawing/2014/main" id="{A601B136-E739-4792-BF90-ADDFC4D9C619}"/>
              </a:ext>
            </a:extLst>
          </p:cNvPr>
          <p:cNvSpPr txBox="1"/>
          <p:nvPr/>
        </p:nvSpPr>
        <p:spPr>
          <a:xfrm>
            <a:off x="136621" y="3984451"/>
            <a:ext cx="4489258" cy="2098344"/>
          </a:xfrm>
          <a:prstGeom prst="rect">
            <a:avLst/>
          </a:prstGeom>
        </p:spPr>
        <p:txBody>
          <a:bodyPr vert="horz" lIns="91440" tIns="45720" rIns="91440" bIns="45720" rtlCol="0">
            <a:normAutofit/>
          </a:bodyPr>
          <a:lstStyle/>
          <a:p>
            <a:pPr marR="0">
              <a:spcBef>
                <a:spcPts val="0"/>
              </a:spcBef>
              <a:spcAft>
                <a:spcPts val="800"/>
              </a:spcAft>
              <a:buSzPct val="70000"/>
            </a:pPr>
            <a:endParaRPr lang="en-US" sz="2400" dirty="0">
              <a:solidFill>
                <a:srgbClr val="B818AD"/>
              </a:solidFill>
              <a:effectLst/>
              <a:latin typeface="Bangla" panose="03000603000000000000" pitchFamily="66" charset="0"/>
              <a:cs typeface="Bangla" panose="03000603000000000000" pitchFamily="66" charset="0"/>
            </a:endParaRPr>
          </a:p>
        </p:txBody>
      </p:sp>
      <p:sp>
        <p:nvSpPr>
          <p:cNvPr id="9" name="TextBox 8">
            <a:extLst>
              <a:ext uri="{FF2B5EF4-FFF2-40B4-BE49-F238E27FC236}">
                <a16:creationId xmlns:a16="http://schemas.microsoft.com/office/drawing/2014/main" id="{D2B2458A-6EA0-4FC1-B22A-CE4D149E90D2}"/>
              </a:ext>
            </a:extLst>
          </p:cNvPr>
          <p:cNvSpPr txBox="1"/>
          <p:nvPr/>
        </p:nvSpPr>
        <p:spPr>
          <a:xfrm>
            <a:off x="5220070" y="391318"/>
            <a:ext cx="6094520" cy="2940933"/>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সেদিন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গোপন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অজানা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তত্ত্ব</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রহস্য</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সমূহের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যাচাই</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পরখ</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মানুষের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নিজের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শক্তি</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সাহায্যকারী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জন্য</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আসবে</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আত-তারিক</a:t>
            </a:r>
            <a:r>
              <a:rPr lang="en-US" sz="2400" dirty="0">
                <a:solidFill>
                  <a:srgbClr val="B818AD"/>
                </a:solidFill>
                <a:latin typeface="Bangla" panose="03000603000000000000" pitchFamily="66" charset="0"/>
                <a:ea typeface="Calibri" panose="020F0502020204030204" pitchFamily="34" charset="0"/>
                <a:cs typeface="Bangla" panose="03000603000000000000" pitchFamily="66" charset="0"/>
              </a:rPr>
              <a:t>:</a:t>
            </a:r>
            <a:r>
              <a:rPr lang="en-US" sz="24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৯-১০)</a:t>
            </a:r>
          </a:p>
          <a:p>
            <a:pPr marL="0" marR="0">
              <a:lnSpc>
                <a:spcPct val="107000"/>
              </a:lnSpc>
              <a:spcBef>
                <a:spcPts val="0"/>
              </a:spcBef>
              <a:spcAft>
                <a:spcPts val="800"/>
              </a:spcAft>
            </a:pP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চোখের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পর্দা</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বিশ্বাস</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চাওনি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অন্তরের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দৃষ্টি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দেখতে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চাওনি</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দেখো</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সত্য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দেখার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জন্যে</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আজ</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দৃষ্টিশক্তি</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প্রখর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দিয়েছি</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কাফ:২২)</a:t>
            </a:r>
          </a:p>
        </p:txBody>
      </p:sp>
      <p:sp>
        <p:nvSpPr>
          <p:cNvPr id="11" name="TextBox 10">
            <a:extLst>
              <a:ext uri="{FF2B5EF4-FFF2-40B4-BE49-F238E27FC236}">
                <a16:creationId xmlns:a16="http://schemas.microsoft.com/office/drawing/2014/main" id="{090C5999-672D-446A-9B36-7EC34D336062}"/>
              </a:ext>
            </a:extLst>
          </p:cNvPr>
          <p:cNvSpPr txBox="1"/>
          <p:nvPr/>
        </p:nvSpPr>
        <p:spPr>
          <a:xfrm>
            <a:off x="5220070" y="3551269"/>
            <a:ext cx="6971930" cy="3080267"/>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وُجُوه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يَوۡمَئِذ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نَّاضِرَةٌ</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٢٢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إِلَىٰ</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رَبِّهَا</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نَاظِرَة</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٢٣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وَوُجُوه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يَوۡمَئِذِۢ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بَاسِرَة</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٢٤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تَظُنُّ</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أَن</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يُفۡعَلَ</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بِهَا</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فَاقِرَة</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٢٥﴾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القيامة</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٢٢، ٢٥]</a:t>
            </a:r>
          </a:p>
          <a:p>
            <a:pPr marL="0" marR="0">
              <a:lnSpc>
                <a:spcPct val="107000"/>
              </a:lnSpc>
              <a:spcBef>
                <a:spcPts val="0"/>
              </a:spcBef>
              <a:spcAft>
                <a:spcPts val="800"/>
              </a:spcAft>
            </a:pP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কতক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মুখমণ্ডল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হাস্যোজ্জল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রবের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দৃষ্টিনিক্ষেপকারী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অনেক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মুখমণ্ডল</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বিবর্ণ-বিষন্ন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ধারণা</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বিপর্যয়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উপর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আপতিত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4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আল-কিয়ামাহ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২২-২৫</a:t>
            </a:r>
            <a:endParaRPr lang="en-US" sz="24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591717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A58239-0274-4C48-8CD7-4020969A2DD8}"/>
              </a:ext>
            </a:extLst>
          </p:cNvPr>
          <p:cNvPicPr>
            <a:picLocks noChangeAspect="1"/>
          </p:cNvPicPr>
          <p:nvPr/>
        </p:nvPicPr>
        <p:blipFill>
          <a:blip r:embed="rId2"/>
          <a:stretch>
            <a:fillRect/>
          </a:stretch>
        </p:blipFill>
        <p:spPr>
          <a:xfrm>
            <a:off x="0" y="1"/>
            <a:ext cx="390178" cy="6858000"/>
          </a:xfrm>
          <a:prstGeom prst="rect">
            <a:avLst/>
          </a:prstGeom>
        </p:spPr>
      </p:pic>
      <p:pic>
        <p:nvPicPr>
          <p:cNvPr id="3" name="Picture 2">
            <a:extLst>
              <a:ext uri="{FF2B5EF4-FFF2-40B4-BE49-F238E27FC236}">
                <a16:creationId xmlns:a16="http://schemas.microsoft.com/office/drawing/2014/main" id="{F9AC1471-1552-469B-9D0C-2C6CE158612A}"/>
              </a:ext>
            </a:extLst>
          </p:cNvPr>
          <p:cNvPicPr>
            <a:picLocks noChangeAspect="1"/>
          </p:cNvPicPr>
          <p:nvPr/>
        </p:nvPicPr>
        <p:blipFill>
          <a:blip r:embed="rId2"/>
          <a:stretch>
            <a:fillRect/>
          </a:stretch>
        </p:blipFill>
        <p:spPr>
          <a:xfrm rot="5400000">
            <a:off x="6096000" y="762000"/>
            <a:ext cx="390178" cy="11801824"/>
          </a:xfrm>
          <a:prstGeom prst="rect">
            <a:avLst/>
          </a:prstGeom>
        </p:spPr>
      </p:pic>
      <p:sp>
        <p:nvSpPr>
          <p:cNvPr id="5" name="TextBox 4">
            <a:extLst>
              <a:ext uri="{FF2B5EF4-FFF2-40B4-BE49-F238E27FC236}">
                <a16:creationId xmlns:a16="http://schemas.microsoft.com/office/drawing/2014/main" id="{452BC0EB-BF90-493D-B731-304250E49BCF}"/>
              </a:ext>
            </a:extLst>
          </p:cNvPr>
          <p:cNvSpPr txBox="1"/>
          <p:nvPr/>
        </p:nvSpPr>
        <p:spPr>
          <a:xfrm>
            <a:off x="3749336" y="0"/>
            <a:ext cx="6096000" cy="404983"/>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2E74B5"/>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788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A58239-0274-4C48-8CD7-4020969A2DD8}"/>
              </a:ext>
            </a:extLst>
          </p:cNvPr>
          <p:cNvPicPr>
            <a:picLocks noChangeAspect="1"/>
          </p:cNvPicPr>
          <p:nvPr/>
        </p:nvPicPr>
        <p:blipFill>
          <a:blip r:embed="rId2"/>
          <a:stretch>
            <a:fillRect/>
          </a:stretch>
        </p:blipFill>
        <p:spPr>
          <a:xfrm>
            <a:off x="0" y="1"/>
            <a:ext cx="390178" cy="6858000"/>
          </a:xfrm>
          <a:prstGeom prst="rect">
            <a:avLst/>
          </a:prstGeom>
        </p:spPr>
      </p:pic>
      <p:pic>
        <p:nvPicPr>
          <p:cNvPr id="3" name="Picture 2">
            <a:extLst>
              <a:ext uri="{FF2B5EF4-FFF2-40B4-BE49-F238E27FC236}">
                <a16:creationId xmlns:a16="http://schemas.microsoft.com/office/drawing/2014/main" id="{F9AC1471-1552-469B-9D0C-2C6CE158612A}"/>
              </a:ext>
            </a:extLst>
          </p:cNvPr>
          <p:cNvPicPr>
            <a:picLocks noChangeAspect="1"/>
          </p:cNvPicPr>
          <p:nvPr/>
        </p:nvPicPr>
        <p:blipFill>
          <a:blip r:embed="rId2"/>
          <a:stretch>
            <a:fillRect/>
          </a:stretch>
        </p:blipFill>
        <p:spPr>
          <a:xfrm rot="5400000">
            <a:off x="6096000" y="762000"/>
            <a:ext cx="390178" cy="11801824"/>
          </a:xfrm>
          <a:prstGeom prst="rect">
            <a:avLst/>
          </a:prstGeom>
        </p:spPr>
      </p:pic>
    </p:spTree>
    <p:extLst>
      <p:ext uri="{BB962C8B-B14F-4D97-AF65-F5344CB8AC3E}">
        <p14:creationId xmlns:p14="http://schemas.microsoft.com/office/powerpoint/2010/main" val="3831611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urple flowers&#10;&#10;Description automatically generated with medium confidence">
            <a:extLst>
              <a:ext uri="{FF2B5EF4-FFF2-40B4-BE49-F238E27FC236}">
                <a16:creationId xmlns:a16="http://schemas.microsoft.com/office/drawing/2014/main" id="{1348152E-F67F-4D7F-8E7F-EA080A82D3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5"/>
            <a:ext cx="12192000" cy="361949"/>
          </a:xfrm>
          <a:prstGeom prst="rect">
            <a:avLst/>
          </a:prstGeom>
        </p:spPr>
      </p:pic>
      <p:pic>
        <p:nvPicPr>
          <p:cNvPr id="5" name="Picture 4" descr="A group of purple flowers&#10;&#10;Description automatically generated with medium confidence">
            <a:extLst>
              <a:ext uri="{FF2B5EF4-FFF2-40B4-BE49-F238E27FC236}">
                <a16:creationId xmlns:a16="http://schemas.microsoft.com/office/drawing/2014/main" id="{F8000157-2A29-4A7E-AC5D-16B2EF03DE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038477" y="3038476"/>
            <a:ext cx="6467476" cy="390526"/>
          </a:xfrm>
          <a:prstGeom prst="rect">
            <a:avLst/>
          </a:prstGeom>
        </p:spPr>
      </p:pic>
      <p:sp>
        <p:nvSpPr>
          <p:cNvPr id="6" name="TextBox 5">
            <a:extLst>
              <a:ext uri="{FF2B5EF4-FFF2-40B4-BE49-F238E27FC236}">
                <a16:creationId xmlns:a16="http://schemas.microsoft.com/office/drawing/2014/main" id="{ECBA8393-C9CA-4DE2-9882-27D6F8EC016B}"/>
              </a:ext>
            </a:extLst>
          </p:cNvPr>
          <p:cNvSpPr txBox="1"/>
          <p:nvPr/>
        </p:nvSpPr>
        <p:spPr>
          <a:xfrm>
            <a:off x="2869706" y="28576"/>
            <a:ext cx="6094520" cy="467564"/>
          </a:xfrm>
          <a:prstGeom prst="rect">
            <a:avLst/>
          </a:prstGeom>
          <a:noFill/>
        </p:spPr>
        <p:txBody>
          <a:bodyPr wrap="square">
            <a:spAutoFit/>
          </a:bodyPr>
          <a:lstStyle/>
          <a:p>
            <a:pPr marL="0" marR="0" algn="ctr">
              <a:lnSpc>
                <a:spcPct val="107000"/>
              </a:lnSpc>
              <a:spcBef>
                <a:spcPts val="0"/>
              </a:spcBef>
              <a:spcAft>
                <a:spcPts val="800"/>
              </a:spcAft>
            </a:pPr>
            <a:r>
              <a:rPr lang="en-US" sz="2400" b="1" dirty="0" err="1">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বিচার</a:t>
            </a:r>
            <a:r>
              <a:rPr lang="en-US" sz="2400" b="1" dirty="0">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 </a:t>
            </a:r>
            <a:r>
              <a:rPr lang="en-US" sz="2400" b="1" dirty="0" err="1">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কার্য</a:t>
            </a:r>
            <a:r>
              <a:rPr lang="en-US" sz="2400" b="1" dirty="0">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 </a:t>
            </a:r>
            <a:r>
              <a:rPr lang="en-US" sz="2400" b="1" dirty="0" err="1">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যেভাবে</a:t>
            </a:r>
            <a:r>
              <a:rPr lang="en-US" sz="2400" b="1" dirty="0">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 </a:t>
            </a:r>
            <a:r>
              <a:rPr lang="en-US" sz="2400" b="1" dirty="0" err="1">
                <a:solidFill>
                  <a:srgbClr val="3828AE"/>
                </a:solidFill>
                <a:effectLst/>
                <a:latin typeface="Bangla" panose="03000603000000000000" pitchFamily="66" charset="0"/>
                <a:ea typeface="Calibri" panose="020F0502020204030204" pitchFamily="34" charset="0"/>
                <a:cs typeface="Times New Roman" panose="02020603050405020304" pitchFamily="18" charset="0"/>
              </a:rPr>
              <a:t>শুরুঃ</a:t>
            </a:r>
            <a:endParaRPr lang="en-US" sz="1100" b="1" dirty="0">
              <a:solidFill>
                <a:srgbClr val="3828A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1F62375-2E75-4934-80C8-9132A9CCAD94}"/>
              </a:ext>
            </a:extLst>
          </p:cNvPr>
          <p:cNvSpPr txBox="1"/>
          <p:nvPr/>
        </p:nvSpPr>
        <p:spPr>
          <a:xfrm>
            <a:off x="390524" y="477375"/>
            <a:ext cx="6951310" cy="6315127"/>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মহান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ইরশাদ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وَإِذَا</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الصُّحُفُ</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نُشِرَتْ</a:t>
            </a:r>
            <a:endPar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যখন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আমলনামাসহ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খুলে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ধরা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৷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তাকভীরঃ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১০</a:t>
            </a:r>
            <a:endPar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400" dirty="0">
                <a:solidFill>
                  <a:srgbClr val="3828AE"/>
                </a:solidFill>
                <a:latin typeface="Bangla" panose="03000603000000000000" pitchFamily="66" charset="0"/>
                <a:ea typeface="Calibri" panose="020F0502020204030204" pitchFamily="34" charset="0"/>
                <a:cs typeface="Bangla" panose="03000603000000000000" pitchFamily="66" charset="0"/>
              </a:rPr>
              <a:t>প্রত্যেক দলকেই সেদিন বলা হবে- এসো, তোমাদের আমলনামা বা রেকর্ড নিয়ে যাও। আজ তোমাদেরকে সে সব আমলের বিনিময়ে দেয়া হবে, যা তোমরা করেছো। এটা আমাদের তৈরী করা আমলনামা। তোমাদের ব্যাপারে সঠিক ও যথাযথ সাক্ষ্য দেবে। তোমরা (পৃথিবীতে) যা কিছু করছিলে তা সঠিকভাবে লিখে রাখা হতো। আল-জাসিয়া</a:t>
            </a:r>
            <a:r>
              <a:rPr lang="en-US" sz="2400" dirty="0">
                <a:solidFill>
                  <a:srgbClr val="3828AE"/>
                </a:solidFill>
                <a:latin typeface="Bangla" panose="03000603000000000000" pitchFamily="66" charset="0"/>
                <a:ea typeface="Calibri" panose="020F0502020204030204" pitchFamily="34" charset="0"/>
                <a:cs typeface="Bangla" panose="03000603000000000000" pitchFamily="66" charset="0"/>
              </a:rPr>
              <a:t>ঃ</a:t>
            </a:r>
            <a:r>
              <a:rPr lang="as-IN" sz="2400" dirty="0">
                <a:solidFill>
                  <a:srgbClr val="3828AE"/>
                </a:solidFill>
                <a:latin typeface="Bangla" panose="03000603000000000000" pitchFamily="66" charset="0"/>
                <a:ea typeface="Calibri" panose="020F0502020204030204" pitchFamily="34" charset="0"/>
                <a:cs typeface="Bangla" panose="03000603000000000000" pitchFamily="66" charset="0"/>
              </a:rPr>
              <a:t>২৮-২৯</a:t>
            </a:r>
            <a:endParaRPr lang="en-US" sz="2400" dirty="0">
              <a:solidFill>
                <a:srgbClr val="3828AE"/>
              </a:solidFill>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400" dirty="0">
                <a:solidFill>
                  <a:srgbClr val="B818AD"/>
                </a:solidFill>
                <a:latin typeface="Bangla" panose="03000603000000000000" pitchFamily="66" charset="0"/>
                <a:ea typeface="Calibri" panose="020F0502020204030204" pitchFamily="34" charset="0"/>
                <a:cs typeface="Bangla" panose="03000603000000000000" pitchFamily="66" charset="0"/>
              </a:rPr>
              <a:t>‘প্রত্যেক মানুষের কৃতকর্ম আমি তার গলায় লাগিয়ে দিয়েছি এবং কিয়ামতের দিন আমি তার জন্য বের করব এক কিতাব, যা সে পাবে উন্মুক্ত।পড়ো, নিজের ‘আমলনামা’ রেকর্ড। আজ নিজের হিসাব নেয়ার জন্য তুমি নিজেই যথেষ্ট। বনী-ইসরাঈল</a:t>
            </a:r>
            <a:r>
              <a:rPr lang="en-US" sz="2400" dirty="0">
                <a:solidFill>
                  <a:srgbClr val="B818AD"/>
                </a:solidFill>
                <a:latin typeface="Bangla" panose="03000603000000000000" pitchFamily="66" charset="0"/>
                <a:ea typeface="Calibri" panose="020F0502020204030204" pitchFamily="34" charset="0"/>
                <a:cs typeface="Bangla" panose="03000603000000000000" pitchFamily="66" charset="0"/>
              </a:rPr>
              <a:t>ঃ</a:t>
            </a:r>
            <a:r>
              <a:rPr lang="as-IN" sz="2400" dirty="0">
                <a:solidFill>
                  <a:srgbClr val="B818AD"/>
                </a:solidFill>
                <a:latin typeface="Bangla" panose="03000603000000000000" pitchFamily="66" charset="0"/>
                <a:ea typeface="Calibri" panose="020F0502020204030204" pitchFamily="34" charset="0"/>
                <a:cs typeface="Bangla" panose="03000603000000000000" pitchFamily="66" charset="0"/>
              </a:rPr>
              <a:t> ১৩-১৪</a:t>
            </a:r>
            <a:endParaRPr lang="en-US" sz="2400" dirty="0">
              <a:solidFill>
                <a:srgbClr val="B818AD"/>
              </a:solidFill>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as-IN" sz="2000" dirty="0">
                <a:solidFill>
                  <a:srgbClr val="3828AE"/>
                </a:solidFill>
                <a:latin typeface="Bangla" panose="03000603000000000000" pitchFamily="66" charset="0"/>
                <a:ea typeface="Calibri" panose="020F0502020204030204" pitchFamily="34" charset="0"/>
                <a:cs typeface="Bangla" panose="03000603000000000000" pitchFamily="66" charset="0"/>
              </a:rPr>
              <a:t>সেদিন আল্লাহ সবাইকে পুনরায় জীবিত করে উঠাবেন। তারা (পৃথিবীতে) যা কিছু করে এসেছে তা তাদেরকে জানিয়ে দিবেন। তারা (তাদের কর্মসমূহ) ভুলে গিয়েছে। কিন্তু আল্লাহ যাবতীয় কর্মসমূহ গুনে গুনে সংরক্ষিত করে রেখেছেন। (আল-মুজাদালা-  ৫)</a:t>
            </a:r>
            <a:endParaRPr lang="en-US" sz="2000" dirty="0">
              <a:solidFill>
                <a:srgbClr val="3828AE"/>
              </a:solidFill>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endPar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endParaRPr>
          </a:p>
        </p:txBody>
      </p:sp>
      <p:sp>
        <p:nvSpPr>
          <p:cNvPr id="9" name="TextBox 8">
            <a:extLst>
              <a:ext uri="{FF2B5EF4-FFF2-40B4-BE49-F238E27FC236}">
                <a16:creationId xmlns:a16="http://schemas.microsoft.com/office/drawing/2014/main" id="{E67D5DDE-3C8B-4EA2-A74B-18CBD68728DB}"/>
              </a:ext>
            </a:extLst>
          </p:cNvPr>
          <p:cNvSpPr txBox="1"/>
          <p:nvPr/>
        </p:nvSpPr>
        <p:spPr>
          <a:xfrm>
            <a:off x="7474999" y="586276"/>
            <a:ext cx="4717002" cy="5310621"/>
          </a:xfrm>
          <a:prstGeom prst="rect">
            <a:avLst/>
          </a:prstGeom>
          <a:noFill/>
        </p:spPr>
        <p:txBody>
          <a:bodyPr wrap="square">
            <a:spAutoFit/>
          </a:bodyPr>
          <a:lstStyle/>
          <a:p>
            <a:pPr marL="0" marR="0">
              <a:lnSpc>
                <a:spcPct val="107000"/>
              </a:lnSpc>
              <a:spcBef>
                <a:spcPts val="0"/>
              </a:spcBef>
              <a:spcAft>
                <a:spcPts val="800"/>
              </a:spcAft>
            </a:pP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বলবেনঃ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দেখো</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এবার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ঠিক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নিসংগ</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একাকী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হাযির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যেমনটি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প্রথমবার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সৃষ্টি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করেছিলাম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দুনিয়ায়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দিয়েছিলাম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পেছনে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রেখে</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এসেছো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এখন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সাথে</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সুপারিশকারীদেরকেও</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দেখছি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সম্পাদান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ব্যাপারে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তাদেরও</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কিছুটা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অবদান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৷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মধ্যকার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সমস্ত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ছিন্ন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যেসব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ধারণা</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সবই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তোমাদের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থেকে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হারিয়ে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গেছে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৷</a:t>
            </a:r>
          </a:p>
          <a:p>
            <a:pPr marL="0" marR="0">
              <a:lnSpc>
                <a:spcPct val="107000"/>
              </a:lnSpc>
              <a:spcBef>
                <a:spcPts val="0"/>
              </a:spcBef>
              <a:spcAft>
                <a:spcPts val="800"/>
              </a:spcAft>
            </a:pPr>
            <a:r>
              <a:rPr lang="en-US" sz="2400" dirty="0">
                <a:solidFill>
                  <a:srgbClr val="C00000"/>
                </a:solidFill>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আন’আমঃ</a:t>
            </a:r>
            <a:r>
              <a:rPr lang="en-US" sz="24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৯৪</a:t>
            </a:r>
          </a:p>
        </p:txBody>
      </p:sp>
    </p:spTree>
    <p:extLst>
      <p:ext uri="{BB962C8B-B14F-4D97-AF65-F5344CB8AC3E}">
        <p14:creationId xmlns:p14="http://schemas.microsoft.com/office/powerpoint/2010/main" val="28153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urple flowers&#10;&#10;Description automatically generated with medium confidence">
            <a:extLst>
              <a:ext uri="{FF2B5EF4-FFF2-40B4-BE49-F238E27FC236}">
                <a16:creationId xmlns:a16="http://schemas.microsoft.com/office/drawing/2014/main" id="{1348152E-F67F-4D7F-8E7F-EA080A82D3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67475"/>
            <a:ext cx="12192000" cy="361949"/>
          </a:xfrm>
          <a:prstGeom prst="rect">
            <a:avLst/>
          </a:prstGeom>
        </p:spPr>
      </p:pic>
      <p:pic>
        <p:nvPicPr>
          <p:cNvPr id="5" name="Picture 4" descr="A group of purple flowers&#10;&#10;Description automatically generated with medium confidence">
            <a:extLst>
              <a:ext uri="{FF2B5EF4-FFF2-40B4-BE49-F238E27FC236}">
                <a16:creationId xmlns:a16="http://schemas.microsoft.com/office/drawing/2014/main" id="{F8000157-2A29-4A7E-AC5D-16B2EF03DE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038477" y="3038476"/>
            <a:ext cx="6467476" cy="390526"/>
          </a:xfrm>
          <a:prstGeom prst="rect">
            <a:avLst/>
          </a:prstGeom>
        </p:spPr>
      </p:pic>
      <p:sp>
        <p:nvSpPr>
          <p:cNvPr id="8" name="TextBox 7">
            <a:extLst>
              <a:ext uri="{FF2B5EF4-FFF2-40B4-BE49-F238E27FC236}">
                <a16:creationId xmlns:a16="http://schemas.microsoft.com/office/drawing/2014/main" id="{A2CBB6DF-C318-40EB-B0FD-D1CB77F2B168}"/>
              </a:ext>
            </a:extLst>
          </p:cNvPr>
          <p:cNvSpPr txBox="1"/>
          <p:nvPr/>
        </p:nvSpPr>
        <p:spPr>
          <a:xfrm>
            <a:off x="499369" y="435007"/>
            <a:ext cx="4383349" cy="3731278"/>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সেদিন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উপস্থিত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কারণে</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আপনি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অপরাধীদেরকে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ভীত-সন্ত্রস্ত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দেখবেন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আফসোস</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কেমন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এ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ছোট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বড়</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কিছুই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বাদ</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সবই</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এতে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রয়েছে</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তাদের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কৃতকর্মকে</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উপস্থিত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পাবে</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আপনার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পালনকর্তা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প্রতি</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যুলুম</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করবেন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400" dirty="0">
                <a:solidFill>
                  <a:srgbClr val="3828AE"/>
                </a:solidFill>
                <a:latin typeface="Bangla" panose="03000603000000000000" pitchFamily="66" charset="0"/>
                <a:ea typeface="Calibri" panose="020F0502020204030204" pitchFamily="34" charset="0"/>
                <a:cs typeface="Bangla" panose="03000603000000000000" pitchFamily="66" charset="0"/>
              </a:rPr>
              <a:t>         </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কাহ্ফঃ</a:t>
            </a:r>
            <a:r>
              <a:rPr lang="en-US" sz="24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৪৯)</a:t>
            </a:r>
          </a:p>
        </p:txBody>
      </p:sp>
      <p:sp>
        <p:nvSpPr>
          <p:cNvPr id="10" name="TextBox 9">
            <a:extLst>
              <a:ext uri="{FF2B5EF4-FFF2-40B4-BE49-F238E27FC236}">
                <a16:creationId xmlns:a16="http://schemas.microsoft.com/office/drawing/2014/main" id="{E936EC00-E8CD-464E-88D5-C8FD5753CF49}"/>
              </a:ext>
            </a:extLst>
          </p:cNvPr>
          <p:cNvSpPr txBox="1"/>
          <p:nvPr/>
        </p:nvSpPr>
        <p:spPr>
          <a:xfrm>
            <a:off x="5042608" y="39360"/>
            <a:ext cx="7149392" cy="5999719"/>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ডান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তোমরাও</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পড়ে</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দেখ</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জানতাম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আমাকে</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হিসাবের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সম্মুখীন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সুখী</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জীবন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যাপন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সুউচ্চ</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ফলসমূহ</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অবনমিত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বিগত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প্রেরণ</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করেছিলে</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প্রতিদান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স্বরূপ</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খাও</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তৃপ্তি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সহকারে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বলবে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জানতাম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হিসাব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মৃত্যুই</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শেষ</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পরিণতি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ধন-সম্পদ</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উপকারে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আসলনা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আমার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ক্ষমতাও</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বরবাদ</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গেল</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ফেরেশতাদেরকে</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বলা</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একে</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ধর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গলায়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বেড়ি</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পরিয়ে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দাও</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নিক্ষেপ</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জাহান্নামে</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তাকে</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এমন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শিকল</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বাঁধ</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যার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দৈর্ঘ</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হবে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সত্তর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গজ</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নিশ্চয়ই</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মহান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আল্লাহতে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বিশ্বাসী</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ছিল</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মিসকীনকে</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খাদ্য</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উৎসাহিত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করত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অতএব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আজকের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দিনে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এখানে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অন্তরঙ্গ</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বন্ধু</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থাকবে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খাদ্য</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নেই</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ক্ষতমিশ্রিত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পুঁজ</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ব্যতীত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গুনাহগার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ব্যতীত</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কেউ</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এটা</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খাবে</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না</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800080"/>
                </a:solidFill>
                <a:effectLst/>
                <a:latin typeface="Bangla" panose="03000603000000000000" pitchFamily="66" charset="0"/>
                <a:ea typeface="Calibri" panose="020F0502020204030204" pitchFamily="34" charset="0"/>
                <a:cs typeface="Bangla" panose="03000603000000000000" pitchFamily="66" charset="0"/>
              </a:rPr>
              <a:t>আল-হাক্কাহঃ</a:t>
            </a:r>
            <a:r>
              <a:rPr lang="en-US" sz="2400" dirty="0">
                <a:solidFill>
                  <a:srgbClr val="800080"/>
                </a:solidFill>
                <a:effectLst/>
                <a:latin typeface="Bangla" panose="03000603000000000000" pitchFamily="66" charset="0"/>
                <a:ea typeface="Calibri" panose="020F0502020204030204" pitchFamily="34" charset="0"/>
                <a:cs typeface="Bangla" panose="03000603000000000000" pitchFamily="66" charset="0"/>
              </a:rPr>
              <a:t> ১৯- ৩৭)</a:t>
            </a:r>
          </a:p>
        </p:txBody>
      </p:sp>
      <p:pic>
        <p:nvPicPr>
          <p:cNvPr id="12" name="Picture 11" descr="A picture containing flower, plant&#10;&#10;Description automatically generated">
            <a:extLst>
              <a:ext uri="{FF2B5EF4-FFF2-40B4-BE49-F238E27FC236}">
                <a16:creationId xmlns:a16="http://schemas.microsoft.com/office/drawing/2014/main" id="{CB8FCE03-8748-44E9-8D8C-6D340A9A23B6}"/>
              </a:ext>
            </a:extLst>
          </p:cNvPr>
          <p:cNvPicPr>
            <a:picLocks noChangeAspect="1"/>
          </p:cNvPicPr>
          <p:nvPr/>
        </p:nvPicPr>
        <p:blipFill rotWithShape="1">
          <a:blip r:embed="rId3">
            <a:extLst>
              <a:ext uri="{28A0092B-C50C-407E-A947-70E740481C1C}">
                <a14:useLocalDpi xmlns:a14="http://schemas.microsoft.com/office/drawing/2010/main" val="0"/>
              </a:ext>
            </a:extLst>
          </a:blip>
          <a:srcRect l="128119" t="-85002" r="-90619" b="100000"/>
          <a:stretch/>
        </p:blipFill>
        <p:spPr>
          <a:xfrm>
            <a:off x="5562600" y="2352676"/>
            <a:ext cx="1333500" cy="1813610"/>
          </a:xfrm>
          <a:prstGeom prst="rect">
            <a:avLst/>
          </a:prstGeom>
        </p:spPr>
      </p:pic>
      <p:pic>
        <p:nvPicPr>
          <p:cNvPr id="14" name="Picture 13" descr="A picture containing flower, plant&#10;&#10;Description automatically generated">
            <a:extLst>
              <a:ext uri="{FF2B5EF4-FFF2-40B4-BE49-F238E27FC236}">
                <a16:creationId xmlns:a16="http://schemas.microsoft.com/office/drawing/2014/main" id="{7AA9521B-8F8F-46E2-B649-A807126773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7269" y="4276725"/>
            <a:ext cx="2133600" cy="2133600"/>
          </a:xfrm>
          <a:prstGeom prst="rect">
            <a:avLst/>
          </a:prstGeom>
        </p:spPr>
      </p:pic>
      <p:pic>
        <p:nvPicPr>
          <p:cNvPr id="16" name="Picture 15" descr="A picture containing flower, plant&#10;&#10;Description automatically generated">
            <a:extLst>
              <a:ext uri="{FF2B5EF4-FFF2-40B4-BE49-F238E27FC236}">
                <a16:creationId xmlns:a16="http://schemas.microsoft.com/office/drawing/2014/main" id="{F1909F6A-E46C-4785-9414-5F4BF267D9FB}"/>
              </a:ext>
            </a:extLst>
          </p:cNvPr>
          <p:cNvPicPr>
            <a:picLocks noChangeAspect="1"/>
          </p:cNvPicPr>
          <p:nvPr/>
        </p:nvPicPr>
        <p:blipFill rotWithShape="1">
          <a:blip r:embed="rId3">
            <a:extLst>
              <a:ext uri="{28A0092B-C50C-407E-A947-70E740481C1C}">
                <a14:useLocalDpi xmlns:a14="http://schemas.microsoft.com/office/drawing/2010/main" val="0"/>
              </a:ext>
            </a:extLst>
          </a:blip>
          <a:srcRect l="22488" r="10994"/>
          <a:stretch/>
        </p:blipFill>
        <p:spPr>
          <a:xfrm>
            <a:off x="3363386" y="3429000"/>
            <a:ext cx="1419226" cy="2133600"/>
          </a:xfrm>
          <a:prstGeom prst="rect">
            <a:avLst/>
          </a:prstGeom>
        </p:spPr>
      </p:pic>
    </p:spTree>
    <p:extLst>
      <p:ext uri="{BB962C8B-B14F-4D97-AF65-F5344CB8AC3E}">
        <p14:creationId xmlns:p14="http://schemas.microsoft.com/office/powerpoint/2010/main" val="319778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flower, plant, daisy&#10;&#10;Description automatically generated">
            <a:extLst>
              <a:ext uri="{FF2B5EF4-FFF2-40B4-BE49-F238E27FC236}">
                <a16:creationId xmlns:a16="http://schemas.microsoft.com/office/drawing/2014/main" id="{FD16805D-8BF8-49A1-A530-1FC586F76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700"/>
            <a:ext cx="6096000" cy="495300"/>
          </a:xfrm>
          <a:prstGeom prst="rect">
            <a:avLst/>
          </a:prstGeom>
        </p:spPr>
      </p:pic>
      <p:pic>
        <p:nvPicPr>
          <p:cNvPr id="4" name="Picture 3">
            <a:extLst>
              <a:ext uri="{FF2B5EF4-FFF2-40B4-BE49-F238E27FC236}">
                <a16:creationId xmlns:a16="http://schemas.microsoft.com/office/drawing/2014/main" id="{D202165A-F0C5-4DE0-A000-6FBF9E8EC6B2}"/>
              </a:ext>
            </a:extLst>
          </p:cNvPr>
          <p:cNvPicPr>
            <a:picLocks noChangeAspect="1"/>
          </p:cNvPicPr>
          <p:nvPr/>
        </p:nvPicPr>
        <p:blipFill>
          <a:blip r:embed="rId3"/>
          <a:stretch>
            <a:fillRect/>
          </a:stretch>
        </p:blipFill>
        <p:spPr>
          <a:xfrm>
            <a:off x="6095472" y="6362700"/>
            <a:ext cx="6096528" cy="493819"/>
          </a:xfrm>
          <a:prstGeom prst="rect">
            <a:avLst/>
          </a:prstGeom>
        </p:spPr>
      </p:pic>
      <p:pic>
        <p:nvPicPr>
          <p:cNvPr id="5" name="Picture 4">
            <a:extLst>
              <a:ext uri="{FF2B5EF4-FFF2-40B4-BE49-F238E27FC236}">
                <a16:creationId xmlns:a16="http://schemas.microsoft.com/office/drawing/2014/main" id="{8799BD96-28F5-4A89-B65B-35AB73C7DF45}"/>
              </a:ext>
            </a:extLst>
          </p:cNvPr>
          <p:cNvPicPr>
            <a:picLocks noChangeAspect="1"/>
          </p:cNvPicPr>
          <p:nvPr/>
        </p:nvPicPr>
        <p:blipFill>
          <a:blip r:embed="rId3"/>
          <a:stretch>
            <a:fillRect/>
          </a:stretch>
        </p:blipFill>
        <p:spPr>
          <a:xfrm rot="16200000">
            <a:off x="-2934968" y="2934439"/>
            <a:ext cx="6362701" cy="493819"/>
          </a:xfrm>
          <a:prstGeom prst="rect">
            <a:avLst/>
          </a:prstGeom>
        </p:spPr>
      </p:pic>
      <p:sp>
        <p:nvSpPr>
          <p:cNvPr id="8" name="TextBox 7">
            <a:extLst>
              <a:ext uri="{FF2B5EF4-FFF2-40B4-BE49-F238E27FC236}">
                <a16:creationId xmlns:a16="http://schemas.microsoft.com/office/drawing/2014/main" id="{A67E7525-B7A2-42FF-B018-ACF1B4A3339F}"/>
              </a:ext>
            </a:extLst>
          </p:cNvPr>
          <p:cNvSpPr txBox="1"/>
          <p:nvPr/>
        </p:nvSpPr>
        <p:spPr>
          <a:xfrm>
            <a:off x="585929" y="-2"/>
            <a:ext cx="11540968" cy="2308324"/>
          </a:xfrm>
          <a:prstGeom prst="rect">
            <a:avLst/>
          </a:prstGeom>
          <a:noFill/>
        </p:spPr>
        <p:txBody>
          <a:bodyPr wrap="square">
            <a:spAutoFit/>
          </a:bodyPr>
          <a:lstStyle/>
          <a:p>
            <a:pPr algn="l"/>
            <a:r>
              <a:rPr lang="as-IN" sz="2400" b="0" i="0" dirty="0">
                <a:solidFill>
                  <a:srgbClr val="008000"/>
                </a:solidFill>
                <a:effectLst/>
                <a:latin typeface="Bangla" panose="03000603000000000000" pitchFamily="66" charset="0"/>
                <a:cs typeface="Bangla" panose="03000603000000000000" pitchFamily="66" charset="0"/>
              </a:rPr>
              <a:t>ইমাম তিরমিযি হযরত হাসান সূত্রে হযরত আবু</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হোরায়রা (রাঃ) থেকে বর্ণনা করেছেন – আল্লাহর</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প্রিয়</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রাসুল সাল্লাল্লাহু আলাইহি ওয়া সাল্লাম এরশাদ</a:t>
            </a:r>
          </a:p>
          <a:p>
            <a:pPr algn="l"/>
            <a:r>
              <a:rPr lang="as-IN" sz="2400" b="0" i="0" dirty="0">
                <a:solidFill>
                  <a:srgbClr val="008000"/>
                </a:solidFill>
                <a:effectLst/>
                <a:latin typeface="Bangla" panose="03000603000000000000" pitchFamily="66" charset="0"/>
                <a:cs typeface="Bangla" panose="03000603000000000000" pitchFamily="66" charset="0"/>
              </a:rPr>
              <a:t>করেছেন- “হাশরের দিনে তিন ধরণের মানুষকে আল্লাহর</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কাছে পেশ করা হবে। </a:t>
            </a:r>
            <a:endParaRPr lang="en-US" sz="2400" b="0" i="0" dirty="0">
              <a:solidFill>
                <a:srgbClr val="008000"/>
              </a:solidFill>
              <a:effectLst/>
              <a:latin typeface="Bangla" panose="03000603000000000000" pitchFamily="66" charset="0"/>
              <a:cs typeface="Bangla" panose="03000603000000000000" pitchFamily="66" charset="0"/>
            </a:endParaRPr>
          </a:p>
          <a:p>
            <a:pPr algn="l"/>
            <a:r>
              <a:rPr lang="as-IN" sz="2400" b="0" i="0" dirty="0">
                <a:solidFill>
                  <a:srgbClr val="008000"/>
                </a:solidFill>
                <a:effectLst/>
                <a:latin typeface="Bangla" panose="03000603000000000000" pitchFamily="66" charset="0"/>
                <a:cs typeface="Bangla" panose="03000603000000000000" pitchFamily="66" charset="0"/>
              </a:rPr>
              <a:t>(১) প্রথম পেশ করা হবে যারাআল্লাহর সাথে ঝগড়া-বিবাদ করবে।</a:t>
            </a:r>
            <a:endParaRPr lang="en-US" sz="2400" b="0" i="0" dirty="0">
              <a:solidFill>
                <a:srgbClr val="008000"/>
              </a:solidFill>
              <a:effectLst/>
              <a:latin typeface="Bangla" panose="03000603000000000000" pitchFamily="66" charset="0"/>
              <a:cs typeface="Bangla" panose="03000603000000000000" pitchFamily="66" charset="0"/>
            </a:endParaRPr>
          </a:p>
          <a:p>
            <a:pPr algn="l"/>
            <a:r>
              <a:rPr lang="as-IN" sz="2400" b="0" i="0" dirty="0">
                <a:solidFill>
                  <a:srgbClr val="008000"/>
                </a:solidFill>
                <a:effectLst/>
                <a:latin typeface="Bangla" panose="03000603000000000000" pitchFamily="66" charset="0"/>
                <a:cs typeface="Bangla" panose="03000603000000000000" pitchFamily="66" charset="0"/>
              </a:rPr>
              <a:t>(২) নবীগণের পক্ষে</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আপত্তি পেশ করার উদ্দেশ্যে নবীগণকে হাযির করা</a:t>
            </a:r>
            <a:r>
              <a:rPr lang="en-US" sz="2400" b="0" i="0" dirty="0">
                <a:solidFill>
                  <a:srgbClr val="008000"/>
                </a:solidFill>
                <a:effectLst/>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হবে। (৩) আর ঐ সময়ই তৃতীয় প্রকারের উপস্থিতি হবে</a:t>
            </a:r>
            <a:r>
              <a:rPr lang="en-US" sz="2400" dirty="0">
                <a:solidFill>
                  <a:srgbClr val="008000"/>
                </a:solidFill>
                <a:latin typeface="Bangla" panose="03000603000000000000" pitchFamily="66" charset="0"/>
                <a:cs typeface="Bangla" panose="03000603000000000000" pitchFamily="66" charset="0"/>
              </a:rPr>
              <a:t> </a:t>
            </a:r>
            <a:r>
              <a:rPr lang="as-IN" sz="2400" b="0" i="0" dirty="0">
                <a:solidFill>
                  <a:srgbClr val="008000"/>
                </a:solidFill>
                <a:effectLst/>
                <a:latin typeface="Bangla" panose="03000603000000000000" pitchFamily="66" charset="0"/>
                <a:cs typeface="Bangla" panose="03000603000000000000" pitchFamily="66" charset="0"/>
              </a:rPr>
              <a:t>তাদের আমলনামা ডানহাতে বা বামহাতে উড়ে আসবে”।</a:t>
            </a:r>
          </a:p>
        </p:txBody>
      </p:sp>
      <p:sp>
        <p:nvSpPr>
          <p:cNvPr id="10" name="TextBox 9">
            <a:extLst>
              <a:ext uri="{FF2B5EF4-FFF2-40B4-BE49-F238E27FC236}">
                <a16:creationId xmlns:a16="http://schemas.microsoft.com/office/drawing/2014/main" id="{C1217111-112B-4D35-AE46-BD41653E3C71}"/>
              </a:ext>
            </a:extLst>
          </p:cNvPr>
          <p:cNvSpPr txBox="1"/>
          <p:nvPr/>
        </p:nvSpPr>
        <p:spPr>
          <a:xfrm>
            <a:off x="585930" y="2178978"/>
            <a:ext cx="6391920" cy="4034887"/>
          </a:xfrm>
          <a:prstGeom prst="rect">
            <a:avLst/>
          </a:prstGeom>
          <a:noFill/>
        </p:spPr>
        <p:txBody>
          <a:bodyPr wrap="square">
            <a:spAutoFit/>
          </a:bodyPr>
          <a:lstStyle/>
          <a:p>
            <a:pPr marL="0" marR="0" algn="ctr">
              <a:lnSpc>
                <a:spcPct val="107000"/>
              </a:lnSpc>
              <a:spcBef>
                <a:spcPts val="0"/>
              </a:spcBef>
              <a:spcAft>
                <a:spcPts val="800"/>
              </a:spcAft>
            </a:pPr>
            <a:r>
              <a:rPr lang="en-US" sz="2800" b="1" dirty="0">
                <a:solidFill>
                  <a:srgbClr val="C00000"/>
                </a:solidFill>
                <a:effectLst/>
                <a:latin typeface="Bangla" panose="03000603000000000000" pitchFamily="66" charset="0"/>
                <a:ea typeface="Calibri" panose="020F0502020204030204" pitchFamily="34" charset="0"/>
                <a:cs typeface="Bangla" panose="03000603000000000000" pitchFamily="66" charset="0"/>
              </a:rPr>
              <a:t>আমলনামায় </a:t>
            </a:r>
            <a:r>
              <a:rPr lang="en-US" sz="2800" b="1"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কি</a:t>
            </a:r>
            <a:r>
              <a:rPr lang="en-US" sz="2800" b="1"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b="1"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দেখতে</a:t>
            </a:r>
            <a:r>
              <a:rPr lang="en-US" sz="2800" b="1"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800" b="1"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পাবে</a:t>
            </a:r>
            <a:r>
              <a:rPr lang="en-US" sz="2800" b="1" dirty="0">
                <a:solidFill>
                  <a:srgbClr val="C00000"/>
                </a:solidFill>
                <a:effectLst/>
                <a:latin typeface="Bangla" panose="03000603000000000000" pitchFamily="66" charset="0"/>
                <a:ea typeface="Calibri" panose="020F0502020204030204" pitchFamily="34" charset="0"/>
                <a:cs typeface="Bangla" panose="03000603000000000000" pitchFamily="66" charset="0"/>
              </a:rPr>
              <a:t>?</a:t>
            </a:r>
            <a:endParaRPr lang="en-US" sz="28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আমলনামায়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মাঝে</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ভয়াবহ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শিরক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সাতটি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ধ্বংসাত্মক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অন্যতম</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শরীক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হুরাইরা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সূত্রে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সাতটি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ধ্বংসকারী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বিরত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সহাবীগণ</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সেগুলো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(১)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সঙ্গে</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শরীক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(২)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যাদু</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(৩)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যাকে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হারাম</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শরীয়ত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সম্মত</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কারণ</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ব্যতিরেকে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হত্যা</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(৪)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সুদ</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খাওয়া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(৫)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ইয়াতীমের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মাল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গ্রাস</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(৬)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রণক্ষেত্র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পালিয়ে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যাওয়া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(৭)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সরল</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স্বভাবা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সতী-সাধ্বী</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অপবাদ</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err="1">
                <a:solidFill>
                  <a:srgbClr val="C55A11"/>
                </a:solidFill>
                <a:latin typeface="Bangla" panose="03000603000000000000" pitchFamily="66" charset="0"/>
                <a:ea typeface="Calibri" panose="020F0502020204030204" pitchFamily="34" charset="0"/>
                <a:cs typeface="Bangla" panose="03000603000000000000" pitchFamily="66" charset="0"/>
              </a:rPr>
              <a:t>ঃ</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২৭৬৬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৮৯, আ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২৫৬৩, ই </a:t>
            </a:r>
            <a:r>
              <a:rPr lang="en-US" sz="2000" dirty="0" err="1">
                <a:solidFill>
                  <a:srgbClr val="C55A11"/>
                </a:solidFill>
                <a:effectLst/>
                <a:latin typeface="Bangla" panose="03000603000000000000" pitchFamily="66" charset="0"/>
                <a:ea typeface="Calibri" panose="020F0502020204030204" pitchFamily="34" charset="0"/>
                <a:cs typeface="Bangla" panose="03000603000000000000" pitchFamily="66" charset="0"/>
              </a:rPr>
              <a:t>ফা</a:t>
            </a:r>
            <a:r>
              <a:rPr lang="en-US" sz="2000" dirty="0">
                <a:solidFill>
                  <a:srgbClr val="C55A11"/>
                </a:solidFill>
                <a:effectLst/>
                <a:latin typeface="Bangla" panose="03000603000000000000" pitchFamily="66" charset="0"/>
                <a:ea typeface="Calibri" panose="020F0502020204030204" pitchFamily="34" charset="0"/>
                <a:cs typeface="Bangla" panose="03000603000000000000" pitchFamily="66" charset="0"/>
              </a:rPr>
              <a:t> ২৫৭৫</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
        <p:nvSpPr>
          <p:cNvPr id="12" name="TextBox 11">
            <a:extLst>
              <a:ext uri="{FF2B5EF4-FFF2-40B4-BE49-F238E27FC236}">
                <a16:creationId xmlns:a16="http://schemas.microsoft.com/office/drawing/2014/main" id="{CF06B5C2-AB4D-4F7B-BC54-B5BE12780C13}"/>
              </a:ext>
            </a:extLst>
          </p:cNvPr>
          <p:cNvSpPr txBox="1"/>
          <p:nvPr/>
        </p:nvSpPr>
        <p:spPr>
          <a:xfrm>
            <a:off x="7661429" y="2601342"/>
            <a:ext cx="4465468" cy="2951898"/>
          </a:xfrm>
          <a:prstGeom prst="rect">
            <a:avLst/>
          </a:prstGeom>
          <a:noFill/>
        </p:spPr>
        <p:txBody>
          <a:bodyPr wrap="square">
            <a:spAutoFit/>
          </a:bodyPr>
          <a:lstStyle/>
          <a:p>
            <a:pPr marL="0" marR="0">
              <a:lnSpc>
                <a:spcPct val="107000"/>
              </a:lnSpc>
              <a:spcBef>
                <a:spcPts val="0"/>
              </a:spcBef>
              <a:spcAft>
                <a:spcPts val="800"/>
              </a:spcAft>
            </a:pP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আমলনামায় </a:t>
            </a:r>
            <a:r>
              <a:rPr lang="en-US" sz="28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ভালো</a:t>
            </a: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কাজ</a:t>
            </a: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যা</a:t>
            </a: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দেখতে</a:t>
            </a: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8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পাবে</a:t>
            </a:r>
            <a:r>
              <a:rPr lang="en-US" sz="28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মানুষের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আচরন</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ইহসান</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মাঝে</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উত্তম</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হলো</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latin typeface="Bangla" panose="03000603000000000000" pitchFamily="66" charset="0"/>
                <a:ea typeface="Calibri" panose="020F0502020204030204" pitchFamily="34" charset="0"/>
                <a:cs typeface="Bangla" panose="03000603000000000000" pitchFamily="66" charset="0"/>
              </a:rPr>
              <a:t>স্ত্রীর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আচরন</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সন্তানদের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পিতা</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মাতার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জান্নাতের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দরজা</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দুটো</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ফরয</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কাজ</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সমূহ</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নফল</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ইবাদাত</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সমূহ</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অন্যের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কষ্ট</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বা</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সমস্যা</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দূর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3828AE"/>
                </a:solidFill>
                <a:effectLst/>
                <a:latin typeface="Bangla" panose="03000603000000000000" pitchFamily="66" charset="0"/>
                <a:ea typeface="Calibri" panose="020F0502020204030204" pitchFamily="34" charset="0"/>
                <a:cs typeface="Bangla" panose="03000603000000000000" pitchFamily="66" charset="0"/>
              </a:rPr>
              <a:t>ইত্যাদি</a:t>
            </a:r>
            <a:endParaRPr lang="en-US" sz="2000" dirty="0">
              <a:solidFill>
                <a:srgbClr val="3828AE"/>
              </a:solidFill>
              <a:effectLst/>
              <a:latin typeface="Bangla" panose="03000603000000000000" pitchFamily="66" charset="0"/>
              <a:ea typeface="Calibri" panose="020F0502020204030204" pitchFamily="34" charset="0"/>
              <a:cs typeface="Bangla" panose="03000603000000000000" pitchFamily="66" charset="0"/>
            </a:endParaRPr>
          </a:p>
        </p:txBody>
      </p:sp>
      <p:pic>
        <p:nvPicPr>
          <p:cNvPr id="14" name="Picture 13" descr="A picture containing flower, plant, bouquet&#10;&#10;Description automatically generated">
            <a:extLst>
              <a:ext uri="{FF2B5EF4-FFF2-40B4-BE49-F238E27FC236}">
                <a16:creationId xmlns:a16="http://schemas.microsoft.com/office/drawing/2014/main" id="{FBCFBC87-4282-46F3-B489-6015AC341220}"/>
              </a:ext>
            </a:extLst>
          </p:cNvPr>
          <p:cNvPicPr>
            <a:picLocks noChangeAspect="1"/>
          </p:cNvPicPr>
          <p:nvPr/>
        </p:nvPicPr>
        <p:blipFill rotWithShape="1">
          <a:blip r:embed="rId4">
            <a:extLst>
              <a:ext uri="{28A0092B-C50C-407E-A947-70E740481C1C}">
                <a14:useLocalDpi xmlns:a14="http://schemas.microsoft.com/office/drawing/2010/main" val="0"/>
              </a:ext>
            </a:extLst>
          </a:blip>
          <a:srcRect l="37322" r="41594"/>
          <a:stretch/>
        </p:blipFill>
        <p:spPr>
          <a:xfrm rot="297376" flipH="1">
            <a:off x="7071485" y="3954965"/>
            <a:ext cx="408759" cy="2143125"/>
          </a:xfrm>
          <a:prstGeom prst="rect">
            <a:avLst/>
          </a:prstGeom>
        </p:spPr>
      </p:pic>
      <p:pic>
        <p:nvPicPr>
          <p:cNvPr id="15" name="Picture 14">
            <a:extLst>
              <a:ext uri="{FF2B5EF4-FFF2-40B4-BE49-F238E27FC236}">
                <a16:creationId xmlns:a16="http://schemas.microsoft.com/office/drawing/2014/main" id="{D07EC40F-0E75-406C-BCF8-FC75C805C4F0}"/>
              </a:ext>
            </a:extLst>
          </p:cNvPr>
          <p:cNvPicPr>
            <a:picLocks noChangeAspect="1"/>
          </p:cNvPicPr>
          <p:nvPr/>
        </p:nvPicPr>
        <p:blipFill>
          <a:blip r:embed="rId5"/>
          <a:stretch>
            <a:fillRect/>
          </a:stretch>
        </p:blipFill>
        <p:spPr>
          <a:xfrm rot="636261">
            <a:off x="6870740" y="2578541"/>
            <a:ext cx="408467" cy="2145978"/>
          </a:xfrm>
          <a:prstGeom prst="rect">
            <a:avLst/>
          </a:prstGeom>
        </p:spPr>
      </p:pic>
    </p:spTree>
    <p:extLst>
      <p:ext uri="{BB962C8B-B14F-4D97-AF65-F5344CB8AC3E}">
        <p14:creationId xmlns:p14="http://schemas.microsoft.com/office/powerpoint/2010/main" val="419920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056FFBA6-D84D-4E8F-B9C4-215682A456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10325"/>
            <a:ext cx="12191999" cy="447675"/>
          </a:xfrm>
          <a:prstGeom prst="rect">
            <a:avLst/>
          </a:prstGeom>
        </p:spPr>
      </p:pic>
      <p:pic>
        <p:nvPicPr>
          <p:cNvPr id="4" name="Picture 3">
            <a:extLst>
              <a:ext uri="{FF2B5EF4-FFF2-40B4-BE49-F238E27FC236}">
                <a16:creationId xmlns:a16="http://schemas.microsoft.com/office/drawing/2014/main" id="{A48AFE89-2CD7-4F3B-A0FD-5DB601C90978}"/>
              </a:ext>
            </a:extLst>
          </p:cNvPr>
          <p:cNvPicPr>
            <a:picLocks noChangeAspect="1"/>
          </p:cNvPicPr>
          <p:nvPr/>
        </p:nvPicPr>
        <p:blipFill>
          <a:blip r:embed="rId3"/>
          <a:stretch>
            <a:fillRect/>
          </a:stretch>
        </p:blipFill>
        <p:spPr>
          <a:xfrm rot="16200000">
            <a:off x="-2982658" y="2982657"/>
            <a:ext cx="6410326" cy="445008"/>
          </a:xfrm>
          <a:prstGeom prst="rect">
            <a:avLst/>
          </a:prstGeom>
        </p:spPr>
      </p:pic>
      <p:sp>
        <p:nvSpPr>
          <p:cNvPr id="10" name="TextBox 9">
            <a:extLst>
              <a:ext uri="{FF2B5EF4-FFF2-40B4-BE49-F238E27FC236}">
                <a16:creationId xmlns:a16="http://schemas.microsoft.com/office/drawing/2014/main" id="{071CD359-3AE1-4214-A18D-9CD06821BBAB}"/>
              </a:ext>
            </a:extLst>
          </p:cNvPr>
          <p:cNvSpPr txBox="1"/>
          <p:nvPr/>
        </p:nvSpPr>
        <p:spPr>
          <a:xfrm>
            <a:off x="6799940" y="305555"/>
            <a:ext cx="5392059" cy="2308324"/>
          </a:xfrm>
          <a:prstGeom prst="rect">
            <a:avLst/>
          </a:prstGeom>
          <a:noFill/>
        </p:spPr>
        <p:txBody>
          <a:bodyPr wrap="square">
            <a:spAutoFit/>
          </a:bodyPr>
          <a:lstStyle/>
          <a:p>
            <a:r>
              <a:rPr lang="as-IN" sz="2400" dirty="0">
                <a:solidFill>
                  <a:srgbClr val="B818AD"/>
                </a:solidFill>
                <a:latin typeface="Bangla" panose="03000603000000000000" pitchFamily="66" charset="0"/>
                <a:cs typeface="Bangla" panose="03000603000000000000" pitchFamily="66" charset="0"/>
              </a:rPr>
              <a:t>এরপর যার ‘আমল নামা’ ডান হাতে দেয়া হবে তার হিসাব সহজভাবে গ্রহণ করা হবে এবং সে আনন্দ চিত্তে আপনজনের নিকট ফিরে যাবে। আর ‘আমলনামা’ যার পিছন দিক হতে দেয়া হবে সে মৃত্যুকে ডাকবে। (অবশেষে) সে জ্বলন্ত অগ্নিকুণ্ডে নিক্ষিপ্ত হবে।</a:t>
            </a:r>
            <a:endParaRPr lang="en-US" sz="2400" dirty="0">
              <a:solidFill>
                <a:srgbClr val="B818AD"/>
              </a:solidFill>
              <a:latin typeface="Bangla" panose="03000603000000000000" pitchFamily="66" charset="0"/>
              <a:cs typeface="Bangla" panose="03000603000000000000" pitchFamily="66" charset="0"/>
            </a:endParaRPr>
          </a:p>
          <a:p>
            <a:r>
              <a:rPr lang="en-US" sz="2400" dirty="0">
                <a:solidFill>
                  <a:srgbClr val="B818AD"/>
                </a:solidFill>
                <a:latin typeface="Bangla" panose="03000603000000000000" pitchFamily="66" charset="0"/>
                <a:cs typeface="Bangla" panose="03000603000000000000" pitchFamily="66" charset="0"/>
              </a:rPr>
              <a:t>             </a:t>
            </a:r>
            <a:r>
              <a:rPr lang="as-IN" sz="2400" dirty="0">
                <a:solidFill>
                  <a:srgbClr val="B818AD"/>
                </a:solidFill>
                <a:latin typeface="Bangla" panose="03000603000000000000" pitchFamily="66" charset="0"/>
                <a:cs typeface="Bangla" panose="03000603000000000000" pitchFamily="66" charset="0"/>
              </a:rPr>
              <a:t>(ইনশিকাক</a:t>
            </a:r>
            <a:r>
              <a:rPr lang="en-US" sz="2400" dirty="0">
                <a:solidFill>
                  <a:srgbClr val="B818AD"/>
                </a:solidFill>
                <a:latin typeface="Bangla" panose="03000603000000000000" pitchFamily="66" charset="0"/>
                <a:cs typeface="Bangla" panose="03000603000000000000" pitchFamily="66" charset="0"/>
              </a:rPr>
              <a:t>ঃ</a:t>
            </a:r>
            <a:r>
              <a:rPr lang="as-IN" sz="2400" dirty="0">
                <a:solidFill>
                  <a:srgbClr val="B818AD"/>
                </a:solidFill>
                <a:latin typeface="Bangla" panose="03000603000000000000" pitchFamily="66" charset="0"/>
                <a:cs typeface="Bangla" panose="03000603000000000000" pitchFamily="66" charset="0"/>
              </a:rPr>
              <a:t> ৭-১২)</a:t>
            </a:r>
            <a:r>
              <a:rPr lang="en-US" sz="2400" dirty="0">
                <a:solidFill>
                  <a:srgbClr val="B818AD"/>
                </a:solidFill>
                <a:latin typeface="Bangla" panose="03000603000000000000" pitchFamily="66" charset="0"/>
                <a:cs typeface="Bangla" panose="03000603000000000000" pitchFamily="66" charset="0"/>
              </a:rPr>
              <a:t>                    </a:t>
            </a:r>
          </a:p>
        </p:txBody>
      </p:sp>
      <p:sp>
        <p:nvSpPr>
          <p:cNvPr id="9" name="TextBox 8">
            <a:extLst>
              <a:ext uri="{FF2B5EF4-FFF2-40B4-BE49-F238E27FC236}">
                <a16:creationId xmlns:a16="http://schemas.microsoft.com/office/drawing/2014/main" id="{56938F6D-D137-4FD0-A38C-A3418325CA04}"/>
              </a:ext>
            </a:extLst>
          </p:cNvPr>
          <p:cNvSpPr txBox="1"/>
          <p:nvPr/>
        </p:nvSpPr>
        <p:spPr>
          <a:xfrm>
            <a:off x="665085" y="-91265"/>
            <a:ext cx="5771226" cy="2977675"/>
          </a:xfrm>
          <a:prstGeom prst="rect">
            <a:avLst/>
          </a:prstGeom>
          <a:noFill/>
        </p:spPr>
        <p:txBody>
          <a:bodyPr wrap="square">
            <a:spAutoFit/>
          </a:bodyPr>
          <a:lstStyle/>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endParaRPr lang="en-US" sz="24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প্রত্যেকে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উপস্থিত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ভালো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তখন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কামনা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মন্দ</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কাজ</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ব্যবধান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তোমাদেরকে</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সাবধান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বান্দাদের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অত্যন্ত</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স্নেহশীল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4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4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ইমরান</a:t>
            </a:r>
            <a:r>
              <a:rPr lang="en-US" sz="2400" dirty="0">
                <a:solidFill>
                  <a:srgbClr val="7030A0"/>
                </a:solidFill>
                <a:latin typeface="Bangla" panose="03000603000000000000" pitchFamily="66" charset="0"/>
                <a:ea typeface="Calibri" panose="020F0502020204030204" pitchFamily="34" charset="0"/>
                <a:cs typeface="Bangla" panose="03000603000000000000" pitchFamily="66" charset="0"/>
              </a:rPr>
              <a:t> </a:t>
            </a:r>
            <a:r>
              <a:rPr lang="en-US" sz="24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৩০</a:t>
            </a:r>
            <a:endParaRPr lang="en-US" sz="2400" dirty="0">
              <a:effectLst/>
              <a:latin typeface="Bangla" panose="03000603000000000000" pitchFamily="66" charset="0"/>
              <a:ea typeface="Calibri" panose="020F0502020204030204" pitchFamily="34" charset="0"/>
              <a:cs typeface="Bangla" panose="03000603000000000000" pitchFamily="66" charset="0"/>
            </a:endParaRPr>
          </a:p>
        </p:txBody>
      </p:sp>
      <p:sp>
        <p:nvSpPr>
          <p:cNvPr id="11" name="TextBox 10">
            <a:extLst>
              <a:ext uri="{FF2B5EF4-FFF2-40B4-BE49-F238E27FC236}">
                <a16:creationId xmlns:a16="http://schemas.microsoft.com/office/drawing/2014/main" id="{A63EF425-DF8B-438D-A675-4ECBF07067D7}"/>
              </a:ext>
            </a:extLst>
          </p:cNvPr>
          <p:cNvSpPr txBox="1"/>
          <p:nvPr/>
        </p:nvSpPr>
        <p:spPr>
          <a:xfrm>
            <a:off x="516577" y="2786320"/>
            <a:ext cx="11675422" cy="372409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হিসাব নিকাশ শুরু সম্পর্কে হাদীসে এসেছে: আব্দুল্লাহ ইবন মাসউদ থেকে বর্ণিত, নবী সাল্লাল্লাহু আলাইহি ওয়াসাল্লাম বলেছেন,</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a:t>
            </a:r>
            <a:r>
              <a:rPr kumimoji="0" lang="ar-AE"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mn-cs"/>
              </a:rPr>
              <a:t>لاَ تَزُولُ قَدَمُ ابْنِ آدَمَ يَوْمَ القِيَامَةِ مِنْ عِنْدِ رَبِّهِ حَتَّى يُسْأَلَ عَنْ خَمْسٍ، عَنْ عُمُرِهِ فِيمَ أَفْنَاهُ، وَعَنْ شَبَابِهِ فِيمَ أَبْلاَهُ، وَمَالِهِ مِنْ أَيْنَ اكْتَسَبَهُ وَفِيمَ أَنْفَقَهُ، وَمَاذَا عَمِلَ فِيمَا عَلِمَ».</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r-AE"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mn-cs"/>
              </a:rPr>
              <a:t>“</a:t>
            </a: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পাঁচটি প্রশ্নের সম্মুখীন হওয়ার আগে কোনো মানব সন্তান কিয়ামতের দিন পা নাড়াতে পারবে না। তাকে</a:t>
            </a:r>
            <a:endPar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 প্রশ্ন করা হবে</a:t>
            </a: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 </a:t>
            </a: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জীবন সম্পর্কে; </a:t>
            </a:r>
            <a:r>
              <a:rPr kumimoji="0" lang="as-IN"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rPr>
              <a:t>সে কি কাজে আয়ু শেষ করেছে? </a:t>
            </a:r>
            <a:endParaRPr kumimoji="0" lang="en-US"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 </a:t>
            </a: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প্রশ্ন করা হবে তার যৌবন সম্পর্কে ; </a:t>
            </a:r>
            <a:r>
              <a:rPr kumimoji="0" lang="as-IN"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rPr>
              <a:t>কি কাজে সে তাকে বার্ধক্যে পৌঁছে দিয়েছে? </a:t>
            </a:r>
            <a:endParaRPr kumimoji="0" lang="en-US"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 </a:t>
            </a: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প্রশ্ন করা হবে তার ধন-সম্পদ সম্পর্কে; </a:t>
            </a:r>
            <a:r>
              <a:rPr kumimoji="0" lang="as-IN"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rPr>
              <a:t>কীভাবে সে তা আয় করেছে </a:t>
            </a: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আর </a:t>
            </a:r>
            <a:r>
              <a:rPr kumimoji="0" lang="as-IN"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rPr>
              <a:t>কি কাজে তা ব্যয় করেছে?</a:t>
            </a:r>
            <a:endParaRPr kumimoji="0" lang="en-US"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 প্রশ্ন করা হবে সে </a:t>
            </a:r>
            <a:r>
              <a:rPr kumimoji="0" lang="as-IN"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rPr>
              <a:t>যা জ্ঞান অর্জন করেছে সে মোতাবেক কাজ করেছে কি না?” </a:t>
            </a:r>
            <a:endParaRPr kumimoji="0" lang="en-US" sz="2400" b="0" i="0" u="none" strike="noStrike" kern="1200" cap="none" spc="0" normalizeH="0" baseline="0" noProof="0" dirty="0">
              <a:ln>
                <a:noFill/>
              </a:ln>
              <a:solidFill>
                <a:srgbClr val="3828AE"/>
              </a:solidFill>
              <a:effectLst/>
              <a:uLnTx/>
              <a:uFillTx/>
              <a:latin typeface="Bangla" panose="03000603000000000000" pitchFamily="66" charset="0"/>
              <a:ea typeface="+mn-ea"/>
              <a:cs typeface="Bangla" panose="03000603000000000000"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8000"/>
                </a:solidFill>
                <a:effectLst/>
                <a:uLnTx/>
                <a:uFillTx/>
                <a:latin typeface="Bangla" panose="03000603000000000000" pitchFamily="66" charset="0"/>
                <a:ea typeface="+mn-ea"/>
                <a:cs typeface="Bangla" panose="03000603000000000000" pitchFamily="66" charset="0"/>
              </a:rPr>
              <a:t>তিরিমিজী, হাদীস নং ২৪১৬, তিনি হাদীসটিকে গরীব বলেছেন, আলবানী রহ. হাদীসটিকে হাসান বলেছেন,  সহীহ আল জামে।</a:t>
            </a:r>
          </a:p>
        </p:txBody>
      </p:sp>
    </p:spTree>
    <p:extLst>
      <p:ext uri="{BB962C8B-B14F-4D97-AF65-F5344CB8AC3E}">
        <p14:creationId xmlns:p14="http://schemas.microsoft.com/office/powerpoint/2010/main" val="1859478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056FFBA6-D84D-4E8F-B9C4-215682A456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10325"/>
            <a:ext cx="12191999" cy="447675"/>
          </a:xfrm>
          <a:prstGeom prst="rect">
            <a:avLst/>
          </a:prstGeom>
        </p:spPr>
      </p:pic>
      <p:pic>
        <p:nvPicPr>
          <p:cNvPr id="4" name="Picture 3">
            <a:extLst>
              <a:ext uri="{FF2B5EF4-FFF2-40B4-BE49-F238E27FC236}">
                <a16:creationId xmlns:a16="http://schemas.microsoft.com/office/drawing/2014/main" id="{A48AFE89-2CD7-4F3B-A0FD-5DB601C90978}"/>
              </a:ext>
            </a:extLst>
          </p:cNvPr>
          <p:cNvPicPr>
            <a:picLocks noChangeAspect="1"/>
          </p:cNvPicPr>
          <p:nvPr/>
        </p:nvPicPr>
        <p:blipFill>
          <a:blip r:embed="rId3"/>
          <a:stretch>
            <a:fillRect/>
          </a:stretch>
        </p:blipFill>
        <p:spPr>
          <a:xfrm rot="16200000">
            <a:off x="-2982658" y="2982657"/>
            <a:ext cx="6410326" cy="445008"/>
          </a:xfrm>
          <a:prstGeom prst="rect">
            <a:avLst/>
          </a:prstGeom>
        </p:spPr>
      </p:pic>
      <p:sp>
        <p:nvSpPr>
          <p:cNvPr id="5" name="TextBox 4">
            <a:extLst>
              <a:ext uri="{FF2B5EF4-FFF2-40B4-BE49-F238E27FC236}">
                <a16:creationId xmlns:a16="http://schemas.microsoft.com/office/drawing/2014/main" id="{A856AF4A-6E69-499A-8200-53A322B8FEF5}"/>
              </a:ext>
            </a:extLst>
          </p:cNvPr>
          <p:cNvSpPr txBox="1"/>
          <p:nvPr/>
        </p:nvSpPr>
        <p:spPr>
          <a:xfrm>
            <a:off x="2780930" y="122621"/>
            <a:ext cx="6094520" cy="404983"/>
          </a:xfrm>
          <a:prstGeom prst="rect">
            <a:avLst/>
          </a:prstGeom>
          <a:noFill/>
        </p:spPr>
        <p:txBody>
          <a:bodyPr wrap="square">
            <a:spAutoFit/>
          </a:bodyPr>
          <a:lstStyle/>
          <a:p>
            <a:pPr marL="0" marR="0" algn="ctr">
              <a:lnSpc>
                <a:spcPct val="107000"/>
              </a:lnSpc>
              <a:spcBef>
                <a:spcPts val="0"/>
              </a:spcBef>
              <a:spcAft>
                <a:spcPts val="800"/>
              </a:spcAft>
            </a:pP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উম্মতে</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মুহাম্মাদীর</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হিসাব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হবে</a:t>
            </a:r>
            <a:r>
              <a:rPr lang="en-US" sz="20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0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সর্বপ্রথম</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2BD23617-2481-4699-A7F1-95108F931F29}"/>
              </a:ext>
            </a:extLst>
          </p:cNvPr>
          <p:cNvSpPr txBox="1"/>
          <p:nvPr/>
        </p:nvSpPr>
        <p:spPr>
          <a:xfrm>
            <a:off x="445010" y="447676"/>
            <a:ext cx="11746989" cy="5834867"/>
          </a:xfrm>
          <a:prstGeom prst="rect">
            <a:avLst/>
          </a:prstGeom>
          <a:noFill/>
        </p:spPr>
        <p:txBody>
          <a:bodyPr wrap="square">
            <a:spAutoFit/>
          </a:bodyPr>
          <a:lstStyle/>
          <a:p>
            <a:pPr marL="0" marR="0">
              <a:lnSpc>
                <a:spcPct val="107000"/>
              </a:lnSpc>
              <a:spcBef>
                <a:spcPts val="0"/>
              </a:spcBef>
              <a:spcAft>
                <a:spcPts val="800"/>
              </a:spcAft>
            </a:pP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হুরায়রা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نَحْنُ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الآخِرُونَ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السَّابِقُونَ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يَوْمَ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القِيَامَةِ</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بَيْدَ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أَنَّهُمْ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أُوتُوا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الكِتَابَ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قَبْلِنَا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ثُمَّ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هَذَا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يَوْمُهُمُ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الَّذِي</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فُرِضَ</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عَلَيْهِمْ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فَاخْتَلَفُوا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فِيهِ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فَهَدَانَا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اللَّهُ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فَالنَّاسُ</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لَنَا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فِيهِ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تَبَعٌ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اليَهُودُ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غَدًا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وَالنَّصَارَى</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بَعْدَ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غَدٍ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শেষে</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সকলের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আগে</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যদিও</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অন্য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জাতিগুলো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ইয়াহূদী</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খৃষ্টান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গ্রন্থ</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গ্রন্থ</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রাখো</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জুমু‘আর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সঠিক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পথে</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দিশা</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দিয়েছেন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অন্য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লোকেরা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পিছনে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ইয়াহূদীরা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শনিবার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উদযাপন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খৃষ্টানেরা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রবিবার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উদযাপন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৮৭৬,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হাদীস</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৮৫৫।</a:t>
            </a: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হুরায়রা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হুযাইফা</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আরেকটি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বর্ণনায়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نَحْنُ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الْآخِرُونَ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أَهْلِ</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الدُّنْيَا</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وَالْأَوَّلُونَ</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يَوْمَ</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الْقِيَامَةِ</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الْمَقْضِيُّ</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لَهُمْ</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قَبْلَ</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الْخَلَائِقِ</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পৃথিবীতে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বসবাসকারী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জাতিগুলোর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আগমন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সর্বশেষে</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কিয়ামতের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ফয়সালা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সৃষ্টি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৮৫৬।</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আব্বাস</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রাদিয়াল্লাহু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আনহু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বলেছেন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p>
          <a:p>
            <a:pPr marL="0" marR="0">
              <a:lnSpc>
                <a:spcPct val="107000"/>
              </a:lnSpc>
              <a:spcBef>
                <a:spcPts val="0"/>
              </a:spcBef>
              <a:spcAft>
                <a:spcPts val="800"/>
              </a:spcAft>
            </a:pP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نَحْنُ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آخِرُ</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الْأُمَمِ</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وَأَوَّلُ</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مَنْ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يُحَاسَبُ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يُقَالُ</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أَيْنَ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الْأُمَّةُ</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الْأُمِّيَّةُ</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وَنَبِيُّهَا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فَنَحْنُ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الْآخِرُونَ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الْأَوَّلُونَ</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p>
          <a:p>
            <a:pPr marL="0" marR="0">
              <a:lnSpc>
                <a:spcPct val="107000"/>
              </a:lnSpc>
              <a:spcBef>
                <a:spcPts val="0"/>
              </a:spcBef>
              <a:spcAft>
                <a:spcPts val="800"/>
              </a:spcAft>
            </a:pP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হলাম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জাতিসমূহের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সর্বশেষ</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কিন্তু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কেয়ামতে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উম্মী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আসল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কোথায়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সর্বশেষ</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অথচ</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মর্যাদায়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প্রথম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মাজাহ</a:t>
            </a:r>
            <a:r>
              <a:rPr lang="en-US" sz="2000" dirty="0">
                <a:solidFill>
                  <a:srgbClr val="008000"/>
                </a:solidFill>
                <a:latin typeface="Bangla" panose="03000603000000000000" pitchFamily="66" charset="0"/>
                <a:ea typeface="Calibri" panose="020F0502020204030204" pitchFamily="34" charset="0"/>
                <a:cs typeface="Bangla" panose="03000603000000000000" pitchFamily="66" charset="0"/>
              </a:rPr>
              <a:t>:</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৪২৯০,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জামে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গ্রন্থ</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p>
        </p:txBody>
      </p:sp>
    </p:spTree>
    <p:extLst>
      <p:ext uri="{BB962C8B-B14F-4D97-AF65-F5344CB8AC3E}">
        <p14:creationId xmlns:p14="http://schemas.microsoft.com/office/powerpoint/2010/main" val="1062180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indoor, light&#10;&#10;Description automatically generated">
            <a:extLst>
              <a:ext uri="{FF2B5EF4-FFF2-40B4-BE49-F238E27FC236}">
                <a16:creationId xmlns:a16="http://schemas.microsoft.com/office/drawing/2014/main" id="{A33DA241-11F9-4C16-B49F-9C836E1F3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43674"/>
            <a:ext cx="12192000" cy="314325"/>
          </a:xfrm>
          <a:prstGeom prst="rect">
            <a:avLst/>
          </a:prstGeom>
        </p:spPr>
      </p:pic>
      <p:pic>
        <p:nvPicPr>
          <p:cNvPr id="5" name="Picture 4" descr="A picture containing indoor, light&#10;&#10;Description automatically generated">
            <a:extLst>
              <a:ext uri="{FF2B5EF4-FFF2-40B4-BE49-F238E27FC236}">
                <a16:creationId xmlns:a16="http://schemas.microsoft.com/office/drawing/2014/main" id="{496E7C2B-13CA-419A-9EF8-052F699D60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100387" y="3100387"/>
            <a:ext cx="6543674" cy="342900"/>
          </a:xfrm>
          <a:prstGeom prst="rect">
            <a:avLst/>
          </a:prstGeom>
        </p:spPr>
      </p:pic>
      <p:sp>
        <p:nvSpPr>
          <p:cNvPr id="6" name="TextBox 5">
            <a:extLst>
              <a:ext uri="{FF2B5EF4-FFF2-40B4-BE49-F238E27FC236}">
                <a16:creationId xmlns:a16="http://schemas.microsoft.com/office/drawing/2014/main" id="{52763456-628F-4103-ABEF-5E310B68D254}"/>
              </a:ext>
            </a:extLst>
          </p:cNvPr>
          <p:cNvSpPr txBox="1"/>
          <p:nvPr/>
        </p:nvSpPr>
        <p:spPr>
          <a:xfrm>
            <a:off x="342900" y="150920"/>
            <a:ext cx="11849099" cy="6104685"/>
          </a:xfrm>
          <a:prstGeom prst="rect">
            <a:avLst/>
          </a:prstGeom>
          <a:noFill/>
        </p:spPr>
        <p:txBody>
          <a:bodyPr wrap="square">
            <a:spAutoFit/>
          </a:bodyPr>
          <a:lstStyle/>
          <a:p>
            <a:pPr marL="0" marR="0" algn="ctr">
              <a:lnSpc>
                <a:spcPct val="107000"/>
              </a:lnSpc>
              <a:spcBef>
                <a:spcPts val="0"/>
              </a:spcBef>
              <a:spcAft>
                <a:spcPts val="800"/>
              </a:spcAft>
            </a:pPr>
            <a:r>
              <a:rPr lang="en-US" sz="20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হিসাব-নিকাশের</a:t>
            </a:r>
            <a:r>
              <a:rPr lang="en-US" sz="2000" dirty="0">
                <a:solidFill>
                  <a:srgbClr val="C00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C00000"/>
                </a:solidFill>
                <a:effectLst/>
                <a:latin typeface="Bangla" panose="03000603000000000000" pitchFamily="66" charset="0"/>
                <a:ea typeface="Calibri" panose="020F0502020204030204" pitchFamily="34" charset="0"/>
                <a:cs typeface="Bangla" panose="03000603000000000000" pitchFamily="66" charset="0"/>
              </a:rPr>
              <a:t>প্রকৃতি</a:t>
            </a:r>
            <a:r>
              <a:rPr lang="en-US" sz="2000" dirty="0">
                <a:effectLst/>
                <a:latin typeface="Bangla" panose="03000603000000000000" pitchFamily="66" charset="0"/>
                <a:ea typeface="Calibri" panose="020F0502020204030204" pitchFamily="34" charset="0"/>
                <a:cs typeface="Bangla" panose="03000603000000000000" pitchFamily="66" charset="0"/>
              </a:rPr>
              <a:t> </a:t>
            </a:r>
          </a:p>
          <a:p>
            <a:pPr marL="0" marR="0" algn="ctr">
              <a:lnSpc>
                <a:spcPct val="107000"/>
              </a:lnSpc>
              <a:spcBef>
                <a:spcPts val="0"/>
              </a:spcBef>
              <a:spcAft>
                <a:spcPts val="800"/>
              </a:spcAft>
            </a:pP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সাহাবায়ে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প্রশ্ন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ইয়া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কিয়ামত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প্রতিপালক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আচ্ছা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মেঘ</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সূর্যকে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সাহাবায়ে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প্রশ্ন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পূর্ণিমার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আকাশে</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মেঘ</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চাঁদ</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সাহাবায়ে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ওয়াসাল্লাম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বললেন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প্রাণ</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শপথ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প্রতিপালককে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সেদিন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কষ্ট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সূর্য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চন্দ্র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কষ্ট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বান্দার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সাক্ষাত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সম্মানিত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নেতা</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বানাইনি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বিবাহ</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করাইনি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বাহনের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ব্যবস্থা</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B818AD"/>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B818AD"/>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সাক্ষাতের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রাখতে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গিয়েছিলে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দ্বিতীয়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হে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সম্মানিত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বানাই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বিবাহ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বাহনের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ব্যবস্থা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অবশ্যই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সাক্ষাতের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রাখতে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গেলাম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গিয়েছিলে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তৃতীয়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সাক্ষাত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অপর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দুজনের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প্রশ্ন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রেখেছি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কিতাব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রাসূলদের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বিশ্বাস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রেখেছি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পড়েছি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রেখেছি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দান-সদকা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সাধ্যমত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আপনার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প্রশংসা</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তাহলে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এখনই</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বিরুদ্ধে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স্বাক্ষী</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উপস্থিত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উত্তর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ভেবে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দেখবে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আছে</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সম্পর্কে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স্বাক্ষ্য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এরপর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মুখ</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দেওয়া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রান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গোশত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হাড্ডিকে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তাদের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তথ্য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শুরু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এভাবে</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নিজে</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স্বাক্ষ্য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দেওয়ার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মুক্ত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থাকবেন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আসলে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ব্যক্তিটি</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ছিল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দুনিয়ার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মুনাফিক</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জন্য</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প্রতি</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ক্রুদ্ধ</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হবেন</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সহীহ</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2E74B5"/>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2E74B5"/>
                </a:solidFill>
                <a:latin typeface="Bangla" panose="03000603000000000000" pitchFamily="66" charset="0"/>
                <a:ea typeface="Calibri" panose="020F0502020204030204" pitchFamily="34" charset="0"/>
                <a:cs typeface="Bangla" panose="03000603000000000000" pitchFamily="66" charset="0"/>
              </a:rPr>
              <a:t>:</a:t>
            </a:r>
            <a:r>
              <a:rPr lang="en-US" sz="20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২৯৬৮।</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269360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indoor, light&#10;&#10;Description automatically generated">
            <a:extLst>
              <a:ext uri="{FF2B5EF4-FFF2-40B4-BE49-F238E27FC236}">
                <a16:creationId xmlns:a16="http://schemas.microsoft.com/office/drawing/2014/main" id="{A33DA241-11F9-4C16-B49F-9C836E1F3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43674"/>
            <a:ext cx="12192000" cy="314325"/>
          </a:xfrm>
          <a:prstGeom prst="rect">
            <a:avLst/>
          </a:prstGeom>
        </p:spPr>
      </p:pic>
      <p:pic>
        <p:nvPicPr>
          <p:cNvPr id="5" name="Picture 4" descr="A picture containing indoor, light&#10;&#10;Description automatically generated">
            <a:extLst>
              <a:ext uri="{FF2B5EF4-FFF2-40B4-BE49-F238E27FC236}">
                <a16:creationId xmlns:a16="http://schemas.microsoft.com/office/drawing/2014/main" id="{496E7C2B-13CA-419A-9EF8-052F699D60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100387" y="3100387"/>
            <a:ext cx="6543674" cy="342900"/>
          </a:xfrm>
          <a:prstGeom prst="rect">
            <a:avLst/>
          </a:prstGeom>
        </p:spPr>
      </p:pic>
      <p:sp>
        <p:nvSpPr>
          <p:cNvPr id="6" name="TextBox 5">
            <a:extLst>
              <a:ext uri="{FF2B5EF4-FFF2-40B4-BE49-F238E27FC236}">
                <a16:creationId xmlns:a16="http://schemas.microsoft.com/office/drawing/2014/main" id="{64E82654-0A4D-46D5-8114-A9599F511646}"/>
              </a:ext>
            </a:extLst>
          </p:cNvPr>
          <p:cNvSpPr txBox="1"/>
          <p:nvPr/>
        </p:nvSpPr>
        <p:spPr>
          <a:xfrm>
            <a:off x="588146" y="424133"/>
            <a:ext cx="6094520" cy="467307"/>
          </a:xfrm>
          <a:prstGeom prst="rect">
            <a:avLst/>
          </a:prstGeom>
          <a:noFill/>
        </p:spPr>
        <p:txBody>
          <a:bodyPr wrap="square">
            <a:spAutoFit/>
          </a:bodyPr>
          <a:lstStyle/>
          <a:p>
            <a:pPr marL="0" marR="0">
              <a:lnSpc>
                <a:spcPct val="107000"/>
              </a:lnSpc>
              <a:spcBef>
                <a:spcPts val="0"/>
              </a:spcBef>
              <a:spcAft>
                <a:spcPts val="800"/>
              </a:spcAft>
            </a:pPr>
            <a:r>
              <a:rPr lang="en-US" sz="2400" dirty="0">
                <a:solidFill>
                  <a:srgbClr val="2E74B5"/>
                </a:solidFill>
                <a:effectLst/>
                <a:latin typeface="Bangla" panose="03000603000000000000" pitchFamily="66" charset="0"/>
                <a:ea typeface="Calibri" panose="020F0502020204030204" pitchFamily="34" charset="0"/>
                <a:cs typeface="Bangla" panose="03000603000000000000" pitchFamily="66" charset="0"/>
              </a:rPr>
              <a:t> </a:t>
            </a:r>
            <a:endParaRPr lang="en-US" sz="2400" dirty="0">
              <a:effectLst/>
              <a:latin typeface="Bangla" panose="03000603000000000000" pitchFamily="66" charset="0"/>
              <a:ea typeface="Calibri" panose="020F0502020204030204" pitchFamily="34" charset="0"/>
              <a:cs typeface="Bangla" panose="03000603000000000000" pitchFamily="66" charset="0"/>
            </a:endParaRPr>
          </a:p>
        </p:txBody>
      </p:sp>
      <p:sp>
        <p:nvSpPr>
          <p:cNvPr id="7" name="TextBox 6">
            <a:extLst>
              <a:ext uri="{FF2B5EF4-FFF2-40B4-BE49-F238E27FC236}">
                <a16:creationId xmlns:a16="http://schemas.microsoft.com/office/drawing/2014/main" id="{92661713-077F-44B9-97B6-0FBCD27F037A}"/>
              </a:ext>
            </a:extLst>
          </p:cNvPr>
          <p:cNvSpPr txBox="1"/>
          <p:nvPr/>
        </p:nvSpPr>
        <p:spPr>
          <a:xfrm>
            <a:off x="342902" y="0"/>
            <a:ext cx="11849098" cy="935705"/>
          </a:xfrm>
          <a:prstGeom prst="rect">
            <a:avLst/>
          </a:prstGeom>
          <a:noFill/>
        </p:spPr>
        <p:txBody>
          <a:bodyPr wrap="square">
            <a:spAutoFit/>
          </a:bodyPr>
          <a:lstStyle/>
          <a:p>
            <a:pPr marL="0" marR="0">
              <a:lnSpc>
                <a:spcPct val="107000"/>
              </a:lnSpc>
              <a:spcBef>
                <a:spcPts val="0"/>
              </a:spcBef>
              <a:spcAft>
                <a:spcPts val="800"/>
              </a:spcAft>
            </a:pPr>
            <a:r>
              <a:rPr lang="en-US" sz="2600" dirty="0">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                                          </a:t>
            </a:r>
            <a:r>
              <a:rPr lang="en-US" sz="2600" dirty="0" err="1">
                <a:solidFill>
                  <a:srgbClr val="C00000"/>
                </a:solidFill>
                <a:effectLst/>
                <a:latin typeface="Bangla" panose="03000603000000000000" pitchFamily="66" charset="0"/>
                <a:ea typeface="Calibri" panose="020F0502020204030204" pitchFamily="34" charset="0"/>
                <a:cs typeface="Times New Roman" panose="02020603050405020304" pitchFamily="18" charset="0"/>
              </a:rPr>
              <a:t>হিসাবঃ</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শাইখুল</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ইসলাম</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ইমাম</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ইবনে</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তাইমীয়া</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রঃ</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উল্লেখ</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করেছেন</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যে</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হিসাব</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দুই</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r>
              <a:rPr lang="en-US" dirty="0" err="1">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প্রকার</a:t>
            </a:r>
            <a:r>
              <a:rPr lang="en-US" dirty="0">
                <a:solidFill>
                  <a:srgbClr val="7030A0"/>
                </a:solidFill>
                <a:effectLst/>
                <a:latin typeface="Bangla" panose="03000603000000000000" pitchFamily="66"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D7903FE-5A41-41D0-A287-31EC4A08FB6B}"/>
              </a:ext>
            </a:extLst>
          </p:cNvPr>
          <p:cNvSpPr txBox="1"/>
          <p:nvPr/>
        </p:nvSpPr>
        <p:spPr>
          <a:xfrm>
            <a:off x="488272" y="935705"/>
            <a:ext cx="11558726" cy="5425652"/>
          </a:xfrm>
          <a:prstGeom prst="rect">
            <a:avLst/>
          </a:prstGeom>
          <a:noFill/>
        </p:spPr>
        <p:txBody>
          <a:bodyPr wrap="square">
            <a:spAutoFit/>
          </a:bodyPr>
          <a:lstStyle/>
          <a:p>
            <a:pPr marR="0">
              <a:lnSpc>
                <a:spcPct val="107000"/>
              </a:lnSpc>
              <a:spcBef>
                <a:spcPts val="0"/>
              </a:spcBef>
              <a:spcAft>
                <a:spcPts val="800"/>
              </a:spcAft>
            </a:pPr>
            <a:r>
              <a:rPr lang="en-US" sz="2000" dirty="0">
                <a:solidFill>
                  <a:srgbClr val="7030A0"/>
                </a:solidFill>
                <a:latin typeface="Bangla" panose="03000603000000000000" pitchFamily="66" charset="0"/>
                <a:ea typeface="Calibri" panose="020F0502020204030204" pitchFamily="34" charset="0"/>
                <a:cs typeface="Bangla" panose="03000603000000000000" pitchFamily="66" charset="0"/>
              </a:rPr>
              <a:t> ১।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ব্যাপারে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নিবৃত্তে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মিলিত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পাপরাশির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স্মরণ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বিষয়ে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কিতাব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রাসূলের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বিস্তারিত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বিবরণ</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অতঃপর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ডান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হালকা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হাসিমুখে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নিজের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লোকজনের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ফিরে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ইনশিকাকঃ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৭-৯)</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বুখারী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মুসলিমে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আব্দুল্লাহ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ইবনে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বর্ণিত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হয়েছে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রাসূল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সাল্লাল্লাহু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আলাইহি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ওয়া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সাল্লামকে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শুনেছি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মুমিনকে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নিকটবর্তী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উপর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সম্মানের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পর্দা</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স্থাপন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মানুষ</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আড়াল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দিয়েই</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গুনাহসমূহের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স্বীকারোক্তি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অমুক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অপরাধ</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এমনকি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থেকে</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সকল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গুনাহর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স্বীকৃতি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এবং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বান্দা</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যখন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দেখবে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ধ্বংস</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হওয়ার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উপক্রম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হয়ে</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বলবেনঃ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দুনিয়াতে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গোপন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রেখেছি</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আজ</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তোমার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এ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সমস্ত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ক্ষমা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দিবো</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তখন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ভাল</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কাজগুলোর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আমলনামা</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ডান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হাতে</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প্রদান</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008000"/>
                </a:solidFill>
                <a:effectLst/>
                <a:latin typeface="Bangla" panose="03000603000000000000" pitchFamily="66" charset="0"/>
                <a:ea typeface="Calibri" panose="020F0502020204030204" pitchFamily="34" charset="0"/>
                <a:cs typeface="Bangla" panose="03000603000000000000" pitchFamily="66" charset="0"/>
              </a:rPr>
              <a:t>হবে</a:t>
            </a:r>
            <a:endParaRPr lang="en-US" sz="2000" dirty="0">
              <a:solidFill>
                <a:srgbClr val="00800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ويقرره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بذنوبه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দিয়েই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গুনাহসমূহের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স্বীকারোক্তি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আদায়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অর্থা</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ৎ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অবস্থায়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নিয়ে</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গুনাহসমূহ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উল্লেখ</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রয়েছে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আল্লাহ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তাআলা</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একাধিকবার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জিজ্ঞেস</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তুমি</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এই</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গুনাহ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স্বীকার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endParaRPr lang="en-US" sz="20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মুমিনদের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মধ্যে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বহু</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সংখ্যক</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থাকবে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যেমন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সত্তর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হাজারের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হাদীছে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এসেছে</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হিসাবে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ও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বিনা</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আযাবে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জান্নাতে</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প্রবেশ</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করবে</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a:t>
            </a:r>
            <a:r>
              <a:rPr lang="en-US" sz="2000" dirty="0">
                <a:effectLst/>
                <a:latin typeface="Bangla" panose="03000603000000000000" pitchFamily="66" charset="0"/>
                <a:ea typeface="Calibri" panose="020F0502020204030204" pitchFamily="34" charset="0"/>
                <a:cs typeface="Bangla" panose="03000603000000000000" pitchFamily="66" charset="0"/>
              </a:rPr>
              <a:t> </a:t>
            </a:r>
            <a:r>
              <a:rPr lang="en-US" sz="2000" dirty="0" err="1">
                <a:solidFill>
                  <a:srgbClr val="7030A0"/>
                </a:solidFill>
                <a:effectLst/>
                <a:latin typeface="Bangla" panose="03000603000000000000" pitchFamily="66" charset="0"/>
                <a:ea typeface="Calibri" panose="020F0502020204030204" pitchFamily="34" charset="0"/>
                <a:cs typeface="Bangla" panose="03000603000000000000" pitchFamily="66" charset="0"/>
              </a:rPr>
              <a:t>তিরমিযী</a:t>
            </a:r>
            <a:r>
              <a:rPr lang="en-US" sz="2000" dirty="0">
                <a:solidFill>
                  <a:srgbClr val="7030A0"/>
                </a:solidFill>
                <a:effectLst/>
                <a:latin typeface="Bangla" panose="03000603000000000000" pitchFamily="66" charset="0"/>
                <a:ea typeface="Calibri" panose="020F0502020204030204" pitchFamily="34" charset="0"/>
                <a:cs typeface="Bangla" panose="03000603000000000000" pitchFamily="66" charset="0"/>
              </a:rPr>
              <a:t>, </a:t>
            </a:r>
            <a:endParaRPr lang="en-US" sz="2000" dirty="0">
              <a:effectLst/>
              <a:latin typeface="Bangla" panose="03000603000000000000" pitchFamily="66" charset="0"/>
              <a:ea typeface="Calibri" panose="020F0502020204030204" pitchFamily="34" charset="0"/>
              <a:cs typeface="Bangla" panose="03000603000000000000" pitchFamily="66" charset="0"/>
            </a:endParaRPr>
          </a:p>
        </p:txBody>
      </p:sp>
    </p:spTree>
    <p:extLst>
      <p:ext uri="{BB962C8B-B14F-4D97-AF65-F5344CB8AC3E}">
        <p14:creationId xmlns:p14="http://schemas.microsoft.com/office/powerpoint/2010/main" val="1078958518"/>
      </p:ext>
    </p:extLst>
  </p:cSld>
  <p:clrMapOvr>
    <a:masterClrMapping/>
  </p:clrMapOvr>
</p:sld>
</file>

<file path=ppt/theme/theme1.xml><?xml version="1.0" encoding="utf-8"?>
<a:theme xmlns:a="http://schemas.openxmlformats.org/drawingml/2006/main" name="ClassicFrameVTI">
  <a:themeElements>
    <a:clrScheme name="Custom 22">
      <a:dk1>
        <a:sysClr val="windowText" lastClr="000000"/>
      </a:dk1>
      <a:lt1>
        <a:sysClr val="window" lastClr="FFFFFF"/>
      </a:lt1>
      <a:dk2>
        <a:srgbClr val="293737"/>
      </a:dk2>
      <a:lt2>
        <a:srgbClr val="EEF2F0"/>
      </a:lt2>
      <a:accent1>
        <a:srgbClr val="749090"/>
      </a:accent1>
      <a:accent2>
        <a:srgbClr val="A5A5A5"/>
      </a:accent2>
      <a:accent3>
        <a:srgbClr val="91A39B"/>
      </a:accent3>
      <a:accent4>
        <a:srgbClr val="A9A698"/>
      </a:accent4>
      <a:accent5>
        <a:srgbClr val="A2A79A"/>
      </a:accent5>
      <a:accent6>
        <a:srgbClr val="897F65"/>
      </a:accent6>
      <a:hlink>
        <a:srgbClr val="92872F"/>
      </a:hlink>
      <a:folHlink>
        <a:srgbClr val="AB73A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948</TotalTime>
  <Words>4963</Words>
  <Application>Microsoft Office PowerPoint</Application>
  <PresentationFormat>Widescreen</PresentationFormat>
  <Paragraphs>114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Bangla</vt:lpstr>
      <vt:lpstr>Calibri</vt:lpstr>
      <vt:lpstr>Gill Sans MT</vt:lpstr>
      <vt:lpstr>Goudy Old Style</vt:lpstr>
      <vt:lpstr>ClassicFrameVTI</vt:lpstr>
      <vt:lpstr>মৃত ব্যক্তি ও আমরা     পর্বঃ ৬ আখেরাতের ময়দানের চিত্র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মৃত ব্যক্তি ও আমরা     পর্বঃ ৬ আখেরাতের ময়দানের চিত্র</dc:title>
  <dc:creator>Mahbuba Rehana Raheen</dc:creator>
  <cp:lastModifiedBy>Mahbuba Rehana Raheen</cp:lastModifiedBy>
  <cp:revision>6</cp:revision>
  <dcterms:created xsi:type="dcterms:W3CDTF">2021-10-06T14:12:36Z</dcterms:created>
  <dcterms:modified xsi:type="dcterms:W3CDTF">2021-10-07T15:23:19Z</dcterms:modified>
</cp:coreProperties>
</file>