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67" r:id="rId5"/>
    <p:sldId id="257" r:id="rId6"/>
    <p:sldId id="268" r:id="rId7"/>
    <p:sldId id="258" r:id="rId8"/>
    <p:sldId id="259" r:id="rId9"/>
    <p:sldId id="260" r:id="rId10"/>
    <p:sldId id="262" r:id="rId11"/>
    <p:sldId id="261" r:id="rId12"/>
    <p:sldId id="263" r:id="rId13"/>
    <p:sldId id="264" r:id="rId14"/>
    <p:sldId id="265" r:id="rId15"/>
    <p:sldId id="26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1116E9"/>
    <a:srgbClr val="1D1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15:39.811"/>
    </inkml:context>
    <inkml:brush xml:id="br0">
      <inkml:brushProperty name="width" value="0.05" units="cm"/>
      <inkml:brushProperty name="height" value="0.05" units="cm"/>
    </inkml:brush>
  </inkml:definitions>
  <inkml:trace contextRef="#ctx0" brushRef="#br0">0 0 32767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E366-1345-4816-BB53-03C933815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E7787-9AD3-48BF-8036-7FD3D0631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7CCB6-BA6F-4AC1-89E5-BD6A99A816B3}"/>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AFE10DBD-CD3A-4E4D-A946-B780ABD73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5F25B-3622-4792-9E98-15568E379A36}"/>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182082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96D-B240-4AAF-8A26-67881945D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6D1E7-F393-4B5C-A083-FCEE6EB4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8AFD3-586C-4320-A70C-A7C8B080DFDD}"/>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C550B8A0-889B-48D0-B348-AB88C4889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CCF7-FDBC-457C-8612-42B3EE266971}"/>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231912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FE132-3309-4650-B747-1CD7CA4F6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08BAE-E582-4F86-8835-277471866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B8FC9-CA3D-4AC8-BFE2-CB23A45FD883}"/>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B9AA4C48-1313-4700-9B2F-3C183CFD7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D1B79-B55D-49D3-947A-67C8E87771A7}"/>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182126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5851-074A-421A-922A-5518C2731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9892E-B73B-4121-869A-AE0FBA6CA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F2E5B-5993-43B1-98CA-01FC3936D27A}"/>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B5A18D32-3889-4445-B41B-52ADC1573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F653-A702-4D57-8A4D-ED234C1153AD}"/>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215023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523A-37F9-441F-9856-D59CBDFC9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1D2BD-CC8F-419D-A19D-D5DF5630B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F61A2-262B-4542-9035-6845CAE2D3B2}"/>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8E798F4E-A20F-4FBD-819E-DBC27362A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AAD34-627E-4827-AF3D-ABC35C10EE13}"/>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7770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1233-B5AC-4F91-9806-A1CA5D768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303AA-B2C8-4CC2-8617-0DADC9BAE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A1D9B-73A0-43AC-9F14-65AD26A70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73B74B-E2C0-4ACB-ABA0-1E8DD3576206}"/>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6" name="Footer Placeholder 5">
            <a:extLst>
              <a:ext uri="{FF2B5EF4-FFF2-40B4-BE49-F238E27FC236}">
                <a16:creationId xmlns:a16="http://schemas.microsoft.com/office/drawing/2014/main" id="{A638C4BC-B3D6-44E8-841A-E9AC87111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273BD-C790-4F2C-AEBB-AA3A2D3E42AC}"/>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218012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FB0E-1A42-46E9-8D0A-E8ED1EB26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C569-324D-442D-AC76-B972716C6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9EEA-DFA5-47D3-A560-F8C9FAFBF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91C68B-14CA-4E26-8AD9-8E8466EC2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33A50C-DFA8-4904-97F5-9ABF817C9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BC186-3CA0-4293-91F9-A5A119952F06}"/>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8" name="Footer Placeholder 7">
            <a:extLst>
              <a:ext uri="{FF2B5EF4-FFF2-40B4-BE49-F238E27FC236}">
                <a16:creationId xmlns:a16="http://schemas.microsoft.com/office/drawing/2014/main" id="{83E90CC3-EDE8-4C59-A2D6-897119B6B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6C4747-413B-443F-9F50-5799BB748DC2}"/>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227185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C1FC-2D10-4D54-A490-F1ECA5496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2D4F1A-7224-4682-9A01-0D6274989753}"/>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4" name="Footer Placeholder 3">
            <a:extLst>
              <a:ext uri="{FF2B5EF4-FFF2-40B4-BE49-F238E27FC236}">
                <a16:creationId xmlns:a16="http://schemas.microsoft.com/office/drawing/2014/main" id="{E9367F72-4B43-4CC9-9B27-7F40FB5E2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D7F43E-86A7-4FE5-942C-4FF4B100F85C}"/>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39246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922E-5BBB-465A-9282-8F15C476E562}"/>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3" name="Footer Placeholder 2">
            <a:extLst>
              <a:ext uri="{FF2B5EF4-FFF2-40B4-BE49-F238E27FC236}">
                <a16:creationId xmlns:a16="http://schemas.microsoft.com/office/drawing/2014/main" id="{8EA7D015-2387-415A-9F36-E1B741926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AA99BC-10AD-446E-92D3-FD7E9060A550}"/>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112529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5AFF-0A5F-42AE-9E8F-B37F012AE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557506-E39F-4749-85B9-24764D599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A76C3-E5C1-4E06-8E93-06E51456D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8E762-8A96-467A-898E-8E578546F3EB}"/>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6" name="Footer Placeholder 5">
            <a:extLst>
              <a:ext uri="{FF2B5EF4-FFF2-40B4-BE49-F238E27FC236}">
                <a16:creationId xmlns:a16="http://schemas.microsoft.com/office/drawing/2014/main" id="{94B5444F-0591-41BF-8817-15B87558F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30522-2F94-4127-B8D7-F2A2A5C5414A}"/>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421086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3CE6-FBA5-4B04-A953-ED0ED4F7D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927BFC-2507-4B1A-9F07-A77B17492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A4371-E245-4392-9A79-9B206DCBD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331E2-8B09-49D3-A4EA-0B06EDED9D40}"/>
              </a:ext>
            </a:extLst>
          </p:cNvPr>
          <p:cNvSpPr>
            <a:spLocks noGrp="1"/>
          </p:cNvSpPr>
          <p:nvPr>
            <p:ph type="dt" sz="half" idx="10"/>
          </p:nvPr>
        </p:nvSpPr>
        <p:spPr/>
        <p:txBody>
          <a:bodyPr/>
          <a:lstStyle/>
          <a:p>
            <a:fld id="{A918B5BA-C16D-4765-B2F9-08948F8EB6F6}" type="datetimeFigureOut">
              <a:rPr lang="en-US" smtClean="0"/>
              <a:t>9/23/2021</a:t>
            </a:fld>
            <a:endParaRPr lang="en-US"/>
          </a:p>
        </p:txBody>
      </p:sp>
      <p:sp>
        <p:nvSpPr>
          <p:cNvPr id="6" name="Footer Placeholder 5">
            <a:extLst>
              <a:ext uri="{FF2B5EF4-FFF2-40B4-BE49-F238E27FC236}">
                <a16:creationId xmlns:a16="http://schemas.microsoft.com/office/drawing/2014/main" id="{916EE2B7-8AC2-4CD0-92C4-1083DFD6D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EB1E0-7E7F-4313-8544-6E821286EF0F}"/>
              </a:ext>
            </a:extLst>
          </p:cNvPr>
          <p:cNvSpPr>
            <a:spLocks noGrp="1"/>
          </p:cNvSpPr>
          <p:nvPr>
            <p:ph type="sldNum" sz="quarter" idx="12"/>
          </p:nvPr>
        </p:nvSpPr>
        <p:spPr/>
        <p:txBody>
          <a:bodyPr/>
          <a:lstStyle/>
          <a:p>
            <a:fld id="{6E4EC204-D736-498E-8789-E73325FD73D3}" type="slidenum">
              <a:rPr lang="en-US" smtClean="0"/>
              <a:t>‹#›</a:t>
            </a:fld>
            <a:endParaRPr lang="en-US"/>
          </a:p>
        </p:txBody>
      </p:sp>
    </p:spTree>
    <p:extLst>
      <p:ext uri="{BB962C8B-B14F-4D97-AF65-F5344CB8AC3E}">
        <p14:creationId xmlns:p14="http://schemas.microsoft.com/office/powerpoint/2010/main" val="348435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9C76E-1624-43BD-91BB-701718FC6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E0DD8-6748-471C-8423-0EA79F905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DA0C2-795C-4EF8-BFB8-33BC98FB8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8B5BA-C16D-4765-B2F9-08948F8EB6F6}" type="datetimeFigureOut">
              <a:rPr lang="en-US" smtClean="0"/>
              <a:t>9/23/2021</a:t>
            </a:fld>
            <a:endParaRPr lang="en-US"/>
          </a:p>
        </p:txBody>
      </p:sp>
      <p:sp>
        <p:nvSpPr>
          <p:cNvPr id="5" name="Footer Placeholder 4">
            <a:extLst>
              <a:ext uri="{FF2B5EF4-FFF2-40B4-BE49-F238E27FC236}">
                <a16:creationId xmlns:a16="http://schemas.microsoft.com/office/drawing/2014/main" id="{B0A99EF7-35FE-4EB7-BD33-1D1835B36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DB1E4-DA16-4799-BD9C-B36ACE087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EC204-D736-498E-8789-E73325FD73D3}" type="slidenum">
              <a:rPr lang="en-US" smtClean="0"/>
              <a:t>‹#›</a:t>
            </a:fld>
            <a:endParaRPr lang="en-US"/>
          </a:p>
        </p:txBody>
      </p:sp>
    </p:spTree>
    <p:extLst>
      <p:ext uri="{BB962C8B-B14F-4D97-AF65-F5344CB8AC3E}">
        <p14:creationId xmlns:p14="http://schemas.microsoft.com/office/powerpoint/2010/main" val="3741504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FB6E4C-9254-4B5A-A789-F024A9685C80}"/>
              </a:ext>
            </a:extLst>
          </p:cNvPr>
          <p:cNvSpPr>
            <a:spLocks noGrp="1"/>
          </p:cNvSpPr>
          <p:nvPr>
            <p:ph type="ctrTitle"/>
          </p:nvPr>
        </p:nvSpPr>
        <p:spPr>
          <a:xfrm>
            <a:off x="6908925" y="1489870"/>
            <a:ext cx="4923634" cy="2760802"/>
          </a:xfrm>
        </p:spPr>
        <p:txBody>
          <a:bodyPr>
            <a:normAutofit fontScale="90000"/>
          </a:bodyPr>
          <a:lstStyle/>
          <a:p>
            <a:r>
              <a:rPr lang="as-IN" sz="5400" dirty="0">
                <a:solidFill>
                  <a:srgbClr val="92D050"/>
                </a:solidFill>
                <a:latin typeface="Bangla" panose="03000603000000000000" pitchFamily="66" charset="0"/>
                <a:cs typeface="Bangla" panose="03000603000000000000" pitchFamily="66" charset="0"/>
              </a:rPr>
              <a:t>মৃত ব্যক্তি ও আমরা </a:t>
            </a:r>
            <a:r>
              <a:rPr lang="as-IN" dirty="0">
                <a:solidFill>
                  <a:srgbClr val="FFFFFF"/>
                </a:solidFill>
              </a:rPr>
              <a:t> </a:t>
            </a:r>
            <a:r>
              <a:rPr lang="as-IN" sz="5400" dirty="0">
                <a:solidFill>
                  <a:schemeClr val="accent3">
                    <a:lumMod val="20000"/>
                    <a:lumOff val="80000"/>
                  </a:schemeClr>
                </a:solidFill>
                <a:latin typeface="Bangla" panose="03000603000000000000" pitchFamily="66" charset="0"/>
                <a:cs typeface="Bangla" panose="03000603000000000000" pitchFamily="66" charset="0"/>
              </a:rPr>
              <a:t>পর্বঃ</a:t>
            </a:r>
            <a:r>
              <a:rPr lang="en-US" sz="5400" dirty="0">
                <a:solidFill>
                  <a:schemeClr val="accent3">
                    <a:lumMod val="20000"/>
                    <a:lumOff val="80000"/>
                  </a:schemeClr>
                </a:solidFill>
                <a:latin typeface="Bangla" panose="03000603000000000000" pitchFamily="66" charset="0"/>
                <a:cs typeface="Bangla" panose="03000603000000000000" pitchFamily="66" charset="0"/>
              </a:rPr>
              <a:t> ৪র্থ</a:t>
            </a:r>
            <a:br>
              <a:rPr lang="en-US" sz="5400" dirty="0">
                <a:solidFill>
                  <a:schemeClr val="accent3">
                    <a:lumMod val="20000"/>
                    <a:lumOff val="80000"/>
                  </a:schemeClr>
                </a:solidFill>
                <a:latin typeface="Bangla" panose="03000603000000000000" pitchFamily="66" charset="0"/>
                <a:cs typeface="Bangla" panose="03000603000000000000" pitchFamily="66" charset="0"/>
              </a:rPr>
            </a:br>
            <a:r>
              <a:rPr lang="as-IN" sz="5400" dirty="0">
                <a:solidFill>
                  <a:srgbClr val="FFFF00"/>
                </a:solidFill>
                <a:latin typeface="Bangla" panose="03000603000000000000" pitchFamily="66" charset="0"/>
                <a:cs typeface="Bangla" panose="03000603000000000000" pitchFamily="66" charset="0"/>
              </a:rPr>
              <a:t>আখেরাতের ময়দানের চিত্র</a:t>
            </a:r>
            <a:endParaRPr lang="en-US" sz="5400" dirty="0">
              <a:solidFill>
                <a:srgbClr val="FFFF00"/>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DF376362-879B-45E6-A4F8-31CD27791C90}"/>
              </a:ext>
            </a:extLst>
          </p:cNvPr>
          <p:cNvSpPr>
            <a:spLocks noGrp="1"/>
          </p:cNvSpPr>
          <p:nvPr>
            <p:ph type="subTitle" idx="1"/>
          </p:nvPr>
        </p:nvSpPr>
        <p:spPr>
          <a:xfrm>
            <a:off x="5927967" y="4632160"/>
            <a:ext cx="5858104" cy="1068293"/>
          </a:xfrm>
        </p:spPr>
        <p:txBody>
          <a:bodyPr>
            <a:normAutofit/>
          </a:bodyPr>
          <a:lstStyle/>
          <a:p>
            <a:r>
              <a:rPr lang="en-US" dirty="0" err="1">
                <a:solidFill>
                  <a:schemeClr val="accent3">
                    <a:lumMod val="20000"/>
                    <a:lumOff val="80000"/>
                  </a:schemeClr>
                </a:solidFill>
              </a:rPr>
              <a:t>আসসালামু’আলাইকুম</a:t>
            </a:r>
            <a:r>
              <a:rPr lang="en-US" dirty="0">
                <a:solidFill>
                  <a:schemeClr val="accent3">
                    <a:lumMod val="20000"/>
                    <a:lumOff val="80000"/>
                  </a:schemeClr>
                </a:solidFill>
              </a:rPr>
              <a:t> </a:t>
            </a:r>
            <a:r>
              <a:rPr lang="en-US" dirty="0" err="1">
                <a:solidFill>
                  <a:schemeClr val="accent3">
                    <a:lumMod val="20000"/>
                    <a:lumOff val="80000"/>
                  </a:schemeClr>
                </a:solidFill>
              </a:rPr>
              <a:t>ওয়া</a:t>
            </a:r>
            <a:r>
              <a:rPr lang="en-US" dirty="0">
                <a:solidFill>
                  <a:schemeClr val="accent3">
                    <a:lumMod val="20000"/>
                    <a:lumOff val="80000"/>
                  </a:schemeClr>
                </a:solidFill>
              </a:rPr>
              <a:t> </a:t>
            </a:r>
            <a:r>
              <a:rPr lang="en-US" dirty="0" err="1">
                <a:solidFill>
                  <a:schemeClr val="accent3">
                    <a:lumMod val="20000"/>
                    <a:lumOff val="80000"/>
                  </a:schemeClr>
                </a:solidFill>
              </a:rPr>
              <a:t>রাহমাতুল্লাহি</a:t>
            </a:r>
            <a:r>
              <a:rPr lang="en-US" dirty="0">
                <a:solidFill>
                  <a:schemeClr val="accent3">
                    <a:lumMod val="20000"/>
                    <a:lumOff val="80000"/>
                  </a:schemeClr>
                </a:solidFill>
              </a:rPr>
              <a:t> </a:t>
            </a:r>
          </a:p>
          <a:p>
            <a:r>
              <a:rPr lang="en-US" dirty="0" err="1">
                <a:solidFill>
                  <a:schemeClr val="accent3">
                    <a:lumMod val="20000"/>
                    <a:lumOff val="80000"/>
                  </a:schemeClr>
                </a:solidFill>
              </a:rPr>
              <a:t>ওয়া</a:t>
            </a:r>
            <a:r>
              <a:rPr lang="en-US" dirty="0">
                <a:solidFill>
                  <a:schemeClr val="accent3">
                    <a:lumMod val="20000"/>
                    <a:lumOff val="80000"/>
                  </a:schemeClr>
                </a:solidFill>
              </a:rPr>
              <a:t> </a:t>
            </a:r>
            <a:r>
              <a:rPr lang="en-US" dirty="0" err="1">
                <a:solidFill>
                  <a:schemeClr val="accent3">
                    <a:lumMod val="20000"/>
                    <a:lumOff val="80000"/>
                  </a:schemeClr>
                </a:solidFill>
              </a:rPr>
              <a:t>বারাকাতুহ</a:t>
            </a:r>
            <a:endParaRPr lang="en-US" dirty="0">
              <a:solidFill>
                <a:schemeClr val="accent3">
                  <a:lumMod val="20000"/>
                  <a:lumOff val="80000"/>
                </a:schemeClr>
              </a:solidFill>
            </a:endParaRPr>
          </a:p>
        </p:txBody>
      </p:sp>
      <p:pic>
        <p:nvPicPr>
          <p:cNvPr id="5" name="Picture 4" descr="Text, whiteboard&#10;&#10;Description automatically generated">
            <a:extLst>
              <a:ext uri="{FF2B5EF4-FFF2-40B4-BE49-F238E27FC236}">
                <a16:creationId xmlns:a16="http://schemas.microsoft.com/office/drawing/2014/main" id="{B73129FD-EAB0-426D-A521-82B96A2AD2D0}"/>
              </a:ext>
            </a:extLst>
          </p:cNvPr>
          <p:cNvPicPr>
            <a:picLocks noChangeAspect="1"/>
          </p:cNvPicPr>
          <p:nvPr/>
        </p:nvPicPr>
        <p:blipFill rotWithShape="1">
          <a:blip r:embed="rId2">
            <a:extLst>
              <a:ext uri="{28A0092B-C50C-407E-A947-70E740481C1C}">
                <a14:useLocalDpi xmlns:a14="http://schemas.microsoft.com/office/drawing/2010/main" val="0"/>
              </a:ext>
            </a:extLst>
          </a:blip>
          <a:srcRect t="9997" r="2" b="6451"/>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7" name="Picture 6" descr="A picture containing text, clock&#10;&#10;Description automatically generated">
            <a:extLst>
              <a:ext uri="{FF2B5EF4-FFF2-40B4-BE49-F238E27FC236}">
                <a16:creationId xmlns:a16="http://schemas.microsoft.com/office/drawing/2014/main" id="{4E664724-6BCF-4DF9-83AD-00752C8D86E6}"/>
              </a:ext>
            </a:extLst>
          </p:cNvPr>
          <p:cNvPicPr>
            <a:picLocks noChangeAspect="1"/>
          </p:cNvPicPr>
          <p:nvPr/>
        </p:nvPicPr>
        <p:blipFill rotWithShape="1">
          <a:blip r:embed="rId3">
            <a:extLst>
              <a:ext uri="{28A0092B-C50C-407E-A947-70E740481C1C}">
                <a14:useLocalDpi xmlns:a14="http://schemas.microsoft.com/office/drawing/2010/main" val="0"/>
              </a:ext>
            </a:extLst>
          </a:blip>
          <a:srcRect t="302" r="-2" b="43"/>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B0697E3-988B-43AA-84DD-9732BF082992}"/>
                  </a:ext>
                </a:extLst>
              </p14:cNvPr>
              <p14:cNvContentPartPr/>
              <p14:nvPr/>
            </p14:nvContentPartPr>
            <p14:xfrm>
              <a:off x="4275993" y="3173068"/>
              <a:ext cx="360" cy="360"/>
            </p14:xfrm>
          </p:contentPart>
        </mc:Choice>
        <mc:Fallback>
          <p:pic>
            <p:nvPicPr>
              <p:cNvPr id="4" name="Ink 3">
                <a:extLst>
                  <a:ext uri="{FF2B5EF4-FFF2-40B4-BE49-F238E27FC236}">
                    <a16:creationId xmlns:a16="http://schemas.microsoft.com/office/drawing/2014/main" id="{1B0697E3-988B-43AA-84DD-9732BF082992}"/>
                  </a:ext>
                </a:extLst>
              </p:cNvPr>
              <p:cNvPicPr/>
              <p:nvPr/>
            </p:nvPicPr>
            <p:blipFill>
              <a:blip r:embed="rId5"/>
              <a:stretch>
                <a:fillRect/>
              </a:stretch>
            </p:blipFill>
            <p:spPr>
              <a:xfrm>
                <a:off x="4266993" y="3164068"/>
                <a:ext cx="18000" cy="18000"/>
              </a:xfrm>
              <a:prstGeom prst="rect">
                <a:avLst/>
              </a:prstGeom>
            </p:spPr>
          </p:pic>
        </mc:Fallback>
      </mc:AlternateContent>
    </p:spTree>
    <p:extLst>
      <p:ext uri="{BB962C8B-B14F-4D97-AF65-F5344CB8AC3E}">
        <p14:creationId xmlns:p14="http://schemas.microsoft.com/office/powerpoint/2010/main" val="405443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hite flowers&#10;&#10;Description automatically generated with medium confidence">
            <a:extLst>
              <a:ext uri="{FF2B5EF4-FFF2-40B4-BE49-F238E27FC236}">
                <a16:creationId xmlns:a16="http://schemas.microsoft.com/office/drawing/2014/main" id="{E2989635-6FD1-4484-BC68-01976680D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4600"/>
            <a:ext cx="12192000" cy="533400"/>
          </a:xfrm>
          <a:prstGeom prst="rect">
            <a:avLst/>
          </a:prstGeom>
        </p:spPr>
      </p:pic>
      <p:sp>
        <p:nvSpPr>
          <p:cNvPr id="4" name="TextBox 3">
            <a:extLst>
              <a:ext uri="{FF2B5EF4-FFF2-40B4-BE49-F238E27FC236}">
                <a16:creationId xmlns:a16="http://schemas.microsoft.com/office/drawing/2014/main" id="{85E42090-7D90-4340-8051-550AD04D34F3}"/>
              </a:ext>
            </a:extLst>
          </p:cNvPr>
          <p:cNvSpPr txBox="1"/>
          <p:nvPr/>
        </p:nvSpPr>
        <p:spPr>
          <a:xfrm>
            <a:off x="64654" y="249383"/>
            <a:ext cx="12127345" cy="5816977"/>
          </a:xfrm>
          <a:prstGeom prst="rect">
            <a:avLst/>
          </a:prstGeom>
          <a:noFill/>
        </p:spPr>
        <p:txBody>
          <a:bodyPr wrap="square">
            <a:spAutoFit/>
          </a:bodyPr>
          <a:lstStyle/>
          <a:p>
            <a:endParaRPr lang="en-US" dirty="0"/>
          </a:p>
          <a:p>
            <a:r>
              <a:rPr lang="en-US" dirty="0" err="1">
                <a:solidFill>
                  <a:srgbClr val="C00000"/>
                </a:solidFill>
              </a:rPr>
              <a:t>হাশরের</a:t>
            </a:r>
            <a:r>
              <a:rPr lang="en-US" dirty="0">
                <a:solidFill>
                  <a:srgbClr val="C00000"/>
                </a:solidFill>
              </a:rPr>
              <a:t> </a:t>
            </a:r>
            <a:r>
              <a:rPr lang="en-US" dirty="0" err="1">
                <a:solidFill>
                  <a:srgbClr val="C00000"/>
                </a:solidFill>
              </a:rPr>
              <a:t>মাঠে</a:t>
            </a:r>
            <a:r>
              <a:rPr lang="en-US" dirty="0">
                <a:solidFill>
                  <a:srgbClr val="C00000"/>
                </a:solidFill>
              </a:rPr>
              <a:t> </a:t>
            </a:r>
            <a:r>
              <a:rPr lang="en-US" dirty="0" err="1">
                <a:solidFill>
                  <a:srgbClr val="C00000"/>
                </a:solidFill>
              </a:rPr>
              <a:t>উঠার</a:t>
            </a:r>
            <a:r>
              <a:rPr lang="en-US" dirty="0">
                <a:solidFill>
                  <a:srgbClr val="C00000"/>
                </a:solidFill>
              </a:rPr>
              <a:t> </a:t>
            </a:r>
            <a:r>
              <a:rPr lang="en-US" dirty="0" err="1">
                <a:solidFill>
                  <a:srgbClr val="C00000"/>
                </a:solidFill>
              </a:rPr>
              <a:t>জন্য</a:t>
            </a:r>
            <a:r>
              <a:rPr lang="en-US" dirty="0">
                <a:solidFill>
                  <a:srgbClr val="C00000"/>
                </a:solidFill>
              </a:rPr>
              <a:t> </a:t>
            </a:r>
            <a:r>
              <a:rPr lang="en-US" dirty="0" err="1">
                <a:solidFill>
                  <a:srgbClr val="C00000"/>
                </a:solidFill>
              </a:rPr>
              <a:t>আহবান</a:t>
            </a:r>
            <a:r>
              <a:rPr lang="en-US" dirty="0">
                <a:solidFill>
                  <a:srgbClr val="C00000"/>
                </a:solidFill>
              </a:rPr>
              <a:t> </a:t>
            </a:r>
            <a:r>
              <a:rPr lang="en-US" dirty="0" err="1">
                <a:solidFill>
                  <a:srgbClr val="C00000"/>
                </a:solidFill>
              </a:rPr>
              <a:t>করা</a:t>
            </a:r>
            <a:r>
              <a:rPr lang="en-US" dirty="0">
                <a:solidFill>
                  <a:srgbClr val="C00000"/>
                </a:solidFill>
              </a:rPr>
              <a:t> </a:t>
            </a:r>
            <a:r>
              <a:rPr lang="en-US" dirty="0" err="1">
                <a:solidFill>
                  <a:srgbClr val="C00000"/>
                </a:solidFill>
              </a:rPr>
              <a:t>হবেঃ</a:t>
            </a:r>
            <a:endParaRPr lang="en-US" dirty="0">
              <a:solidFill>
                <a:srgbClr val="C00000"/>
              </a:solidFill>
            </a:endParaRPr>
          </a:p>
          <a:p>
            <a:endParaRPr lang="en-US" sz="2400" dirty="0">
              <a:solidFill>
                <a:srgbClr val="1116E9"/>
              </a:solidFill>
              <a:latin typeface="Bangla" panose="03000603000000000000" pitchFamily="66" charset="0"/>
              <a:cs typeface="Bangla" panose="03000603000000000000" pitchFamily="66" charset="0"/>
            </a:endParaRPr>
          </a:p>
          <a:p>
            <a:r>
              <a:rPr lang="as-IN" sz="2400" dirty="0">
                <a:solidFill>
                  <a:srgbClr val="1116E9"/>
                </a:solidFill>
                <a:latin typeface="Bangla" panose="03000603000000000000" pitchFamily="66" charset="0"/>
                <a:cs typeface="Bangla" panose="03000603000000000000" pitchFamily="66" charset="0"/>
              </a:rPr>
              <a:t>আর শোনো যেদিন আহ্বানকারী (প্রত্যেক মানুষের) নিকট স্থান থেকে আহ্বান করবে, যেদিন সকলে হাশরের কোলাহল ঠিকমত শুনতে পাবে,  সেদিনটি হবে কবর থেকে মৃতদের বেরুবার দিন</a:t>
            </a:r>
            <a:r>
              <a:rPr lang="en-US" sz="2400" dirty="0">
                <a:solidFill>
                  <a:srgbClr val="1116E9"/>
                </a:solidFill>
                <a:latin typeface="Bangla" panose="03000603000000000000" pitchFamily="66" charset="0"/>
                <a:cs typeface="Bangla" panose="03000603000000000000" pitchFamily="66" charset="0"/>
              </a:rPr>
              <a:t>।</a:t>
            </a:r>
            <a:r>
              <a:rPr lang="as-IN" sz="2400" dirty="0">
                <a:solidFill>
                  <a:srgbClr val="1116E9"/>
                </a:solidFill>
                <a:latin typeface="Bangla" panose="03000603000000000000" pitchFamily="66" charset="0"/>
                <a:cs typeface="Bangla" panose="03000603000000000000" pitchFamily="66" charset="0"/>
              </a:rPr>
              <a:t>আমিই জীবন দান করি, আমিই মৃত্যু ঘটাই৷ এবং আমার কাছেই সবাইকে ফিরে আসতে হবে সেদিন সেদিন পৃথিবী বিদীর্ণ হবে, এবং লোকেরা তার ভেতর থেকে বেরিয়ে জোর কদমে ছুটতে থাকবে, এরূপ হাশর সংঘটিত করা আমার নিকট খুবই সহজ৷</a:t>
            </a:r>
            <a:r>
              <a:rPr lang="en-US" sz="2400" dirty="0">
                <a:solidFill>
                  <a:srgbClr val="1116E9"/>
                </a:solidFill>
                <a:latin typeface="Bangla" panose="03000603000000000000" pitchFamily="66" charset="0"/>
                <a:cs typeface="Bangla" panose="03000603000000000000" pitchFamily="66" charset="0"/>
              </a:rPr>
              <a:t> </a:t>
            </a:r>
            <a:r>
              <a:rPr lang="as-IN" sz="2400" dirty="0">
                <a:solidFill>
                  <a:srgbClr val="CC0099"/>
                </a:solidFill>
                <a:latin typeface="Bangla" panose="03000603000000000000" pitchFamily="66" charset="0"/>
                <a:cs typeface="Bangla" panose="03000603000000000000" pitchFamily="66" charset="0"/>
              </a:rPr>
              <a:t>সুরা ক্বাফঃ ৪১-৪৪</a:t>
            </a:r>
            <a:endParaRPr lang="en-US" sz="2400" dirty="0">
              <a:solidFill>
                <a:srgbClr val="CC0099"/>
              </a:solidFill>
              <a:latin typeface="Bangla" panose="03000603000000000000" pitchFamily="66" charset="0"/>
              <a:cs typeface="Bangla" panose="03000603000000000000" pitchFamily="66" charset="0"/>
            </a:endParaRPr>
          </a:p>
          <a:p>
            <a:endParaRPr lang="en-US" sz="2400" dirty="0">
              <a:solidFill>
                <a:srgbClr val="CC0099"/>
              </a:solidFill>
              <a:latin typeface="Bangla" panose="03000603000000000000" pitchFamily="66" charset="0"/>
              <a:cs typeface="Bangla" panose="03000603000000000000" pitchFamily="66" charset="0"/>
            </a:endParaRPr>
          </a:p>
          <a:p>
            <a:r>
              <a:rPr lang="as-IN" sz="2400" b="1" dirty="0">
                <a:solidFill>
                  <a:srgbClr val="C00000"/>
                </a:solidFill>
                <a:latin typeface="Bangla" panose="03000603000000000000" pitchFamily="66" charset="0"/>
                <a:cs typeface="Bangla" panose="03000603000000000000" pitchFamily="66" charset="0"/>
              </a:rPr>
              <a:t>পরস্পরকে চিনতে পারবে কিন্তু----</a:t>
            </a:r>
            <a:endParaRPr lang="en-US" sz="2400" b="1" dirty="0">
              <a:solidFill>
                <a:srgbClr val="C00000"/>
              </a:solidFill>
              <a:latin typeface="Bangla" panose="03000603000000000000" pitchFamily="66" charset="0"/>
              <a:cs typeface="Bangla" panose="03000603000000000000" pitchFamily="66" charset="0"/>
            </a:endParaRPr>
          </a:p>
          <a:p>
            <a:r>
              <a:rPr lang="as-IN" sz="2400" b="1" dirty="0">
                <a:solidFill>
                  <a:srgbClr val="7030A0"/>
                </a:solidFill>
                <a:latin typeface="Bangla" panose="03000603000000000000" pitchFamily="66" charset="0"/>
                <a:cs typeface="Bangla" panose="03000603000000000000" pitchFamily="66" charset="0"/>
              </a:rPr>
              <a:t>আর যেদিন তিনি তাদেরকে একত্র করবেন (সেদিন তাদের মনে হবে দুনিয়াতে) যেন তাদের অবস্থিতি দিনের মুহূর্তকাল মাত্র ছিল; তারা পরস্পরকে চিনবে। অবশ্যই তারা ক্ষতিগ্রস্থ হয়েছে যারা আল্লাহ্‌র সাক্ষাতের ব্যাপারে মিথ্যারোপ করেছে এবং তারা সৎপথ প্রাপ্ত ছিল না। ইউনুসঃ ৪৫</a:t>
            </a:r>
            <a:endParaRPr lang="as-IN" sz="2400" b="1" dirty="0">
              <a:solidFill>
                <a:srgbClr val="0070C0"/>
              </a:solidFill>
              <a:latin typeface="Bangla" panose="03000603000000000000" pitchFamily="66" charset="0"/>
              <a:cs typeface="Bangla" panose="03000603000000000000" pitchFamily="66" charset="0"/>
            </a:endParaRPr>
          </a:p>
          <a:p>
            <a:r>
              <a:rPr lang="as-IN" sz="2400" dirty="0">
                <a:solidFill>
                  <a:srgbClr val="0070C0"/>
                </a:solidFill>
                <a:latin typeface="Bangla" panose="03000603000000000000" pitchFamily="66" charset="0"/>
                <a:cs typeface="Bangla" panose="03000603000000000000" pitchFamily="66" charset="0"/>
              </a:rPr>
              <a:t>কেয়ামতে যখন মৃতদেহকে কবর থেকে উঠানো হবে, তখন একে অপরকে চিনতে পারবে এবং মনে হবে দেখা-সাক্ষাত হয়নি তা যেন খুব একটা দীর্ঘ সময় নয়। তবে অন্য আয়াত দ্বারা বুঝা যায় যে, তারা চিনতে পারলেও একে অপরকে কিছু জিজ্ঞাসা করবে না। </a:t>
            </a:r>
            <a:endParaRPr lang="en-US" sz="2400" dirty="0">
              <a:solidFill>
                <a:srgbClr val="0070C0"/>
              </a:solidFill>
              <a:latin typeface="Bangla" panose="03000603000000000000" pitchFamily="66" charset="0"/>
              <a:cs typeface="Bangla" panose="03000603000000000000" pitchFamily="66" charset="0"/>
            </a:endParaRPr>
          </a:p>
          <a:p>
            <a:r>
              <a:rPr lang="as-IN" sz="2400" dirty="0">
                <a:solidFill>
                  <a:srgbClr val="CC0099"/>
                </a:solidFill>
                <a:latin typeface="Bangla" panose="03000603000000000000" pitchFamily="66" charset="0"/>
                <a:cs typeface="Bangla" panose="03000603000000000000" pitchFamily="66" charset="0"/>
              </a:rPr>
              <a:t>আল্লাহ্ তা'আলা বলেনঃ “সেদিন তারা একে অপরকে জিজ্ঞাসা করবে না” [সূরা আল-কাসাসঃ ৬৬]</a:t>
            </a:r>
          </a:p>
        </p:txBody>
      </p:sp>
    </p:spTree>
    <p:extLst>
      <p:ext uri="{BB962C8B-B14F-4D97-AF65-F5344CB8AC3E}">
        <p14:creationId xmlns:p14="http://schemas.microsoft.com/office/powerpoint/2010/main" val="55741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E81FE8-CA94-41A2-9872-42023463460B}"/>
              </a:ext>
            </a:extLst>
          </p:cNvPr>
          <p:cNvPicPr>
            <a:picLocks noChangeAspect="1"/>
          </p:cNvPicPr>
          <p:nvPr/>
        </p:nvPicPr>
        <p:blipFill>
          <a:blip r:embed="rId2"/>
          <a:stretch>
            <a:fillRect/>
          </a:stretch>
        </p:blipFill>
        <p:spPr>
          <a:xfrm>
            <a:off x="0" y="6457950"/>
            <a:ext cx="12192000" cy="400050"/>
          </a:xfrm>
          <a:prstGeom prst="rect">
            <a:avLst/>
          </a:prstGeom>
        </p:spPr>
      </p:pic>
      <p:sp>
        <p:nvSpPr>
          <p:cNvPr id="4" name="TextBox 3">
            <a:extLst>
              <a:ext uri="{FF2B5EF4-FFF2-40B4-BE49-F238E27FC236}">
                <a16:creationId xmlns:a16="http://schemas.microsoft.com/office/drawing/2014/main" id="{82D4CD02-3E41-4314-83A3-9966F20F72EC}"/>
              </a:ext>
            </a:extLst>
          </p:cNvPr>
          <p:cNvSpPr txBox="1"/>
          <p:nvPr/>
        </p:nvSpPr>
        <p:spPr>
          <a:xfrm>
            <a:off x="-1" y="476654"/>
            <a:ext cx="12191999" cy="4524315"/>
          </a:xfrm>
          <a:prstGeom prst="rect">
            <a:avLst/>
          </a:prstGeom>
          <a:noFill/>
        </p:spPr>
        <p:txBody>
          <a:bodyPr wrap="square">
            <a:spAutoFit/>
          </a:bodyPr>
          <a:lstStyle/>
          <a:p>
            <a:r>
              <a:rPr lang="as-IN" sz="2400" dirty="0">
                <a:solidFill>
                  <a:srgbClr val="1116E9"/>
                </a:solidFill>
                <a:latin typeface="Bangla" panose="03000603000000000000" pitchFamily="66" charset="0"/>
                <a:cs typeface="Bangla" panose="03000603000000000000" pitchFamily="66" charset="0"/>
              </a:rPr>
              <a:t>আয়েশা রাদিয়াল্লাহু ‘আনহু থেকে বর্ণিত তিনি বলেন, আমি রাসূলুল্লাহ সাল্লাল্লাহু আলাইহি ওয়াসাল্লাম কে বলতে শুনেছি তিনি বলতেন:</a:t>
            </a:r>
          </a:p>
          <a:p>
            <a:r>
              <a:rPr lang="as-IN" sz="2400" dirty="0">
                <a:solidFill>
                  <a:srgbClr val="1116E9"/>
                </a:solidFill>
                <a:latin typeface="Bangla" panose="03000603000000000000" pitchFamily="66" charset="0"/>
                <a:cs typeface="Bangla" panose="03000603000000000000" pitchFamily="66" charset="0"/>
              </a:rPr>
              <a:t>“কিয়ামতের দিন মানুষকে উলঙ্গ, খালি পায়ে ও খতনাবিহীন অবস্থায় একত্র করা হবে। আমি বললাম, ইয়া রাসূলাল্লাহ! পুরুষ ও নারী সকলকে একত্র করা হবে আর একজন অপর জনের দিকে তাকাবে? রাসূলুল্লাহ সাল্লাল্লাহু আলাইহি ওয়াসাল্লাম বললেন: হে আয়েশা! সেদিন অবস্থা এমন ভয়াবহ হবে যে একজন অপর জনের দিকে তাকানোর ফুরসত পাবে না।সহীহ মুসলিম</a:t>
            </a:r>
            <a:r>
              <a:rPr lang="en-US" sz="2400" dirty="0">
                <a:solidFill>
                  <a:srgbClr val="1116E9"/>
                </a:solidFill>
                <a:latin typeface="Bangla" panose="03000603000000000000" pitchFamily="66" charset="0"/>
                <a:cs typeface="Bangla" panose="03000603000000000000" pitchFamily="66" charset="0"/>
              </a:rPr>
              <a:t>ঃ</a:t>
            </a:r>
            <a:r>
              <a:rPr lang="as-IN" sz="2400" dirty="0">
                <a:solidFill>
                  <a:srgbClr val="1116E9"/>
                </a:solidFill>
                <a:latin typeface="Bangla" panose="03000603000000000000" pitchFamily="66" charset="0"/>
                <a:cs typeface="Bangla" panose="03000603000000000000" pitchFamily="66" charset="0"/>
              </a:rPr>
              <a:t> ২৮৫৯।</a:t>
            </a:r>
          </a:p>
          <a:p>
            <a:r>
              <a:rPr lang="as-IN" sz="2400" dirty="0">
                <a:solidFill>
                  <a:srgbClr val="1116E9"/>
                </a:solidFill>
                <a:latin typeface="Bangla" panose="03000603000000000000" pitchFamily="66" charset="0"/>
                <a:cs typeface="Bangla" panose="03000603000000000000" pitchFamily="66" charset="0"/>
              </a:rPr>
              <a:t>আল কুর’আনে ইরশাদ হয়েছে--</a:t>
            </a:r>
          </a:p>
          <a:p>
            <a:r>
              <a:rPr lang="as-IN" sz="2400" dirty="0">
                <a:solidFill>
                  <a:srgbClr val="1116E9"/>
                </a:solidFill>
                <a:latin typeface="Bangla" panose="03000603000000000000" pitchFamily="66" charset="0"/>
                <a:cs typeface="Bangla" panose="03000603000000000000" pitchFamily="66" charset="0"/>
              </a:rPr>
              <a:t>আর তাদেরকে আপনার রব-এর কাছে উপস্থিত করা হবে সারিবদ্ধভাবে এবং আল্লাহ্‌ বলবেন, তোমাদেরকে আমরা প্রথমবার যেভাবে সৃষ্টি করেছিলাম উপস্থিত হয়েছ, অথচ তোমরা মনে করতে যে, তোমাদের জন্য আমরা কোন প্রতিশ্রুত সময় নির্ধারণ করব না। কাহফঃ ৪৮</a:t>
            </a:r>
          </a:p>
          <a:p>
            <a:r>
              <a:rPr lang="as-IN" sz="2400" dirty="0">
                <a:solidFill>
                  <a:srgbClr val="1116E9"/>
                </a:solidFill>
                <a:latin typeface="Bangla" panose="03000603000000000000" pitchFamily="66" charset="0"/>
                <a:cs typeface="Bangla" panose="03000603000000000000" pitchFamily="66" charset="0"/>
              </a:rPr>
              <a:t>“সেদিন রূহ ও ফিরিশতাগণ এক কাতার হয়ে দাঁড়াবে; দয়াময় যাকে অনুমতি দেবেন। সে ছাড়া অন্যেরা কথা বলবে না এবং সে যথাযথ বলবে।” [সূরা আন-নাবাঃ ৩৮]</a:t>
            </a:r>
          </a:p>
          <a:p>
            <a:r>
              <a:rPr lang="as-IN" sz="2400" dirty="0">
                <a:solidFill>
                  <a:srgbClr val="1116E9"/>
                </a:solidFill>
                <a:latin typeface="Bangla" panose="03000603000000000000" pitchFamily="66" charset="0"/>
                <a:cs typeface="Bangla" panose="03000603000000000000" pitchFamily="66" charset="0"/>
              </a:rPr>
              <a:t>এবং যখন আপনার প্রতিপালক উপস্থিত হবেন ও সারিবদ্ধভাবে ফিরিশতাগণও” [সূরা আল-ফাজার: ২২]</a:t>
            </a:r>
          </a:p>
        </p:txBody>
      </p:sp>
    </p:spTree>
    <p:extLst>
      <p:ext uri="{BB962C8B-B14F-4D97-AF65-F5344CB8AC3E}">
        <p14:creationId xmlns:p14="http://schemas.microsoft.com/office/powerpoint/2010/main" val="397437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B6A87C0-E4A6-45FD-A2EE-841AAEBA3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1475"/>
          </a:xfrm>
          <a:prstGeom prst="rect">
            <a:avLst/>
          </a:prstGeom>
        </p:spPr>
      </p:pic>
      <p:pic>
        <p:nvPicPr>
          <p:cNvPr id="5" name="Picture 4" descr="Background pattern&#10;&#10;Description automatically generated">
            <a:extLst>
              <a:ext uri="{FF2B5EF4-FFF2-40B4-BE49-F238E27FC236}">
                <a16:creationId xmlns:a16="http://schemas.microsoft.com/office/drawing/2014/main" id="{58F45488-A362-4B75-819D-9C8E4B09F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475"/>
            <a:ext cx="533400" cy="6486525"/>
          </a:xfrm>
          <a:prstGeom prst="rect">
            <a:avLst/>
          </a:prstGeom>
        </p:spPr>
      </p:pic>
      <p:sp>
        <p:nvSpPr>
          <p:cNvPr id="6" name="TextBox 5">
            <a:extLst>
              <a:ext uri="{FF2B5EF4-FFF2-40B4-BE49-F238E27FC236}">
                <a16:creationId xmlns:a16="http://schemas.microsoft.com/office/drawing/2014/main" id="{B27988AE-E915-4425-835B-7222652EA75C}"/>
              </a:ext>
            </a:extLst>
          </p:cNvPr>
          <p:cNvSpPr txBox="1"/>
          <p:nvPr/>
        </p:nvSpPr>
        <p:spPr>
          <a:xfrm>
            <a:off x="533400" y="914399"/>
            <a:ext cx="11658600" cy="1938992"/>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রাসূলুল্লাহ সাল্লাল্লাহু আলাইহি ওয়া সাল্লাম বলেছেন, “আল্লাহ্ তা'আলা পূর্বাপর সকল মানুষকে কিয়ামতের দিন এক মাঠে একত্রিত করবেন। অতঃপর তাদের অবস্থা এমন হবে যে, তাদের চক্ষু পরস্পরকে বেষ্টন করবে এবং তারা যে কোন আহবানকারীর আহবান শুনতে পাবে। আর সূর্য তাদের নিকটবর্তী করা হবে।” [বুখারী ৩৩৬১]</a:t>
            </a:r>
          </a:p>
          <a:p>
            <a:r>
              <a:rPr lang="as-IN" sz="2400" dirty="0">
                <a:solidFill>
                  <a:srgbClr val="0070C0"/>
                </a:solidFill>
                <a:latin typeface="Bangla" panose="03000603000000000000" pitchFamily="66" charset="0"/>
                <a:cs typeface="Bangla" panose="03000603000000000000" pitchFamily="66" charset="0"/>
              </a:rPr>
              <a:t>কাজেই শপথ আপনা রব-এর! আমরা তো তাদেরকে ও শয়তানদেরকে একত্রে সমবেত করবই তারপর আমরা নতজানু অবস্থায় জাহান্নামের চারদিকে তাদেরকে উপস্থিত করবই। মরইয়ামঃ৬৮</a:t>
            </a:r>
          </a:p>
        </p:txBody>
      </p:sp>
      <p:sp>
        <p:nvSpPr>
          <p:cNvPr id="7" name="TextBox 6">
            <a:extLst>
              <a:ext uri="{FF2B5EF4-FFF2-40B4-BE49-F238E27FC236}">
                <a16:creationId xmlns:a16="http://schemas.microsoft.com/office/drawing/2014/main" id="{1618F581-2C30-4BF7-8EE4-63B657395A37}"/>
              </a:ext>
            </a:extLst>
          </p:cNvPr>
          <p:cNvSpPr txBox="1"/>
          <p:nvPr/>
        </p:nvSpPr>
        <p:spPr>
          <a:xfrm>
            <a:off x="533400" y="2965142"/>
            <a:ext cx="11415944" cy="3046988"/>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আর যমীনে বিচরণশীল প্রতিটি জীব বা দু’ডানা দিয়ে উড়ে এমন প্রতিটি পাখি, তোমাদের মত এক একটি উম্মত। এ কিতাবে আমরা কোন কিছুই বাদ দেইনি; তারপর তাদেরকে তাদের রব-এর দিকে একত্র করা হবে। আন’আমঃ ৩৮</a:t>
            </a:r>
          </a:p>
          <a:p>
            <a:r>
              <a:rPr lang="as-IN" sz="2400" dirty="0">
                <a:solidFill>
                  <a:srgbClr val="00B050"/>
                </a:solidFill>
                <a:latin typeface="Bangla" panose="03000603000000000000" pitchFamily="66" charset="0"/>
                <a:cs typeface="Bangla" panose="03000603000000000000" pitchFamily="66" charset="0"/>
              </a:rPr>
              <a:t>আবু হুরাইরা রাদিয়াল্লাহু আনহু বর্ণনা করেন যে, রাসূলুল্লাহ সাল্লাল্লাহু আলাইহি ওয়া সাল্লাম বলেছেনঃ কেয়ামতের দিন তোমরা সব হক আদায় করবে, এমনকি (আল্লাহ্ তা'আলা এমন সুবিচার করবেন যে,) কোন শিং বিশিষ্ট জন্তু কোন শিংবিহীন জন্তুকে দুনিয়াতে আঘাত করে থাকলে এ দিনে তার প্রতিশোধ তার কাছ থেকে নেয়া হবে। [মুসনাদে আহমাদঃ </a:t>
            </a:r>
            <a:r>
              <a:rPr lang="as-IN" sz="2400" dirty="0">
                <a:latin typeface="Bangla" panose="03000603000000000000" pitchFamily="66" charset="0"/>
                <a:cs typeface="Bangla" panose="03000603000000000000" pitchFamily="66" charset="0"/>
              </a:rPr>
              <a:t>২/৩৬২] এমনিভাবে অন্যান্য জন্তুর পারস্পরিক নির্যাতনের প্রতিশোধও নেয়া হবে। [মুসনাদে আহমাদঃ ২/৩৬২]</a:t>
            </a:r>
          </a:p>
          <a:p>
            <a:r>
              <a:rPr lang="as-IN" sz="2400" dirty="0">
                <a:latin typeface="Bangla" panose="03000603000000000000" pitchFamily="66" charset="0"/>
                <a:cs typeface="Bangla" panose="03000603000000000000" pitchFamily="66" charset="0"/>
              </a:rPr>
              <a:t>‘</a:t>
            </a:r>
            <a:r>
              <a:rPr lang="as-IN" sz="2400" dirty="0">
                <a:solidFill>
                  <a:srgbClr val="7030A0"/>
                </a:solidFill>
                <a:latin typeface="Bangla" panose="03000603000000000000" pitchFamily="66" charset="0"/>
                <a:cs typeface="Bangla" panose="03000603000000000000" pitchFamily="66" charset="0"/>
              </a:rPr>
              <a:t>শিংবিশিষ্ট কোন ছাগল যদি শিংহীন কোন ছাগলের উপর যুলুম করে থাকে, তাহলে কিয়ামতের দিন শিংবিশিষ্ট ছাগলের কাছে থেকে প্রতিশোধ গ্রহণ করা হবে।’’ (মুসলিম ১৯৯৭নং)</a:t>
            </a:r>
          </a:p>
        </p:txBody>
      </p:sp>
      <p:sp>
        <p:nvSpPr>
          <p:cNvPr id="9" name="TextBox 8">
            <a:extLst>
              <a:ext uri="{FF2B5EF4-FFF2-40B4-BE49-F238E27FC236}">
                <a16:creationId xmlns:a16="http://schemas.microsoft.com/office/drawing/2014/main" id="{11C0F3CC-AC50-486B-9201-65BFF96F2DA1}"/>
              </a:ext>
            </a:extLst>
          </p:cNvPr>
          <p:cNvSpPr txBox="1"/>
          <p:nvPr/>
        </p:nvSpPr>
        <p:spPr>
          <a:xfrm>
            <a:off x="4325644" y="352941"/>
            <a:ext cx="6094520" cy="523220"/>
          </a:xfrm>
          <a:prstGeom prst="rect">
            <a:avLst/>
          </a:prstGeom>
          <a:noFill/>
        </p:spPr>
        <p:txBody>
          <a:bodyPr wrap="square">
            <a:spAutoFit/>
          </a:bodyPr>
          <a:lstStyle/>
          <a:p>
            <a:r>
              <a:rPr lang="as-IN" sz="2800" dirty="0">
                <a:solidFill>
                  <a:srgbClr val="C00000"/>
                </a:solidFill>
                <a:latin typeface="Bangla" panose="03000603000000000000" pitchFamily="66" charset="0"/>
                <a:cs typeface="Bangla" panose="03000603000000000000" pitchFamily="66" charset="0"/>
              </a:rPr>
              <a:t>অন্যান্য প্রানীকেও ঊঠানো হবেঃ</a:t>
            </a:r>
          </a:p>
        </p:txBody>
      </p:sp>
    </p:spTree>
    <p:extLst>
      <p:ext uri="{BB962C8B-B14F-4D97-AF65-F5344CB8AC3E}">
        <p14:creationId xmlns:p14="http://schemas.microsoft.com/office/powerpoint/2010/main" val="88575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39BE1AC8-6D36-47BB-9A65-F6506C5BE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86500"/>
            <a:ext cx="5457825" cy="571500"/>
          </a:xfrm>
          <a:prstGeom prst="rect">
            <a:avLst/>
          </a:prstGeom>
        </p:spPr>
      </p:pic>
      <p:pic>
        <p:nvPicPr>
          <p:cNvPr id="4" name="Picture 3">
            <a:extLst>
              <a:ext uri="{FF2B5EF4-FFF2-40B4-BE49-F238E27FC236}">
                <a16:creationId xmlns:a16="http://schemas.microsoft.com/office/drawing/2014/main" id="{2A8B137E-CB9D-40D6-A844-B73D568ED35A}"/>
              </a:ext>
            </a:extLst>
          </p:cNvPr>
          <p:cNvPicPr>
            <a:picLocks noChangeAspect="1"/>
          </p:cNvPicPr>
          <p:nvPr/>
        </p:nvPicPr>
        <p:blipFill>
          <a:blip r:embed="rId3"/>
          <a:stretch>
            <a:fillRect/>
          </a:stretch>
        </p:blipFill>
        <p:spPr>
          <a:xfrm>
            <a:off x="6735607" y="6229350"/>
            <a:ext cx="5456393" cy="573074"/>
          </a:xfrm>
          <a:prstGeom prst="rect">
            <a:avLst/>
          </a:prstGeom>
        </p:spPr>
      </p:pic>
      <p:pic>
        <p:nvPicPr>
          <p:cNvPr id="5" name="Picture 4">
            <a:extLst>
              <a:ext uri="{FF2B5EF4-FFF2-40B4-BE49-F238E27FC236}">
                <a16:creationId xmlns:a16="http://schemas.microsoft.com/office/drawing/2014/main" id="{83B20FCE-0BFC-4108-ADC1-8692BCCD8153}"/>
              </a:ext>
            </a:extLst>
          </p:cNvPr>
          <p:cNvPicPr>
            <a:picLocks noChangeAspect="1"/>
          </p:cNvPicPr>
          <p:nvPr/>
        </p:nvPicPr>
        <p:blipFill>
          <a:blip r:embed="rId3"/>
          <a:stretch>
            <a:fillRect/>
          </a:stretch>
        </p:blipFill>
        <p:spPr>
          <a:xfrm>
            <a:off x="2939178" y="55576"/>
            <a:ext cx="5456393" cy="573074"/>
          </a:xfrm>
          <a:prstGeom prst="rect">
            <a:avLst/>
          </a:prstGeom>
        </p:spPr>
      </p:pic>
      <p:sp>
        <p:nvSpPr>
          <p:cNvPr id="6" name="TextBox 5">
            <a:extLst>
              <a:ext uri="{FF2B5EF4-FFF2-40B4-BE49-F238E27FC236}">
                <a16:creationId xmlns:a16="http://schemas.microsoft.com/office/drawing/2014/main" id="{8EBF6F47-6C2B-4DFD-AB4A-3AAB4237A8A6}"/>
              </a:ext>
            </a:extLst>
          </p:cNvPr>
          <p:cNvSpPr txBox="1"/>
          <p:nvPr/>
        </p:nvSpPr>
        <p:spPr>
          <a:xfrm>
            <a:off x="401714" y="1190438"/>
            <a:ext cx="4365595" cy="3416320"/>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সর্বপ্রথম যে ব্যক্তি কবর থেকে উঠবেন</a:t>
            </a:r>
            <a:r>
              <a:rPr lang="en-US" sz="2400" dirty="0">
                <a:solidFill>
                  <a:srgbClr val="CC0099"/>
                </a:solidFill>
                <a:latin typeface="Bangla" panose="03000603000000000000" pitchFamily="66" charset="0"/>
                <a:cs typeface="Bangla" panose="03000603000000000000" pitchFamily="66" charset="0"/>
              </a:rPr>
              <a:t>-</a:t>
            </a:r>
            <a:r>
              <a:rPr lang="en-US" sz="2400" dirty="0">
                <a:solidFill>
                  <a:srgbClr val="1116E9"/>
                </a:solidFill>
                <a:latin typeface="Bangla" panose="03000603000000000000" pitchFamily="66" charset="0"/>
                <a:cs typeface="Bangla" panose="03000603000000000000" pitchFamily="66" charset="0"/>
              </a:rPr>
              <a:t>---</a:t>
            </a:r>
            <a:endParaRPr lang="as-IN" sz="2400" dirty="0">
              <a:solidFill>
                <a:srgbClr val="1116E9"/>
              </a:solidFill>
              <a:latin typeface="Bangla" panose="03000603000000000000" pitchFamily="66" charset="0"/>
              <a:cs typeface="Bangla" panose="03000603000000000000" pitchFamily="66" charset="0"/>
            </a:endParaRPr>
          </a:p>
          <a:p>
            <a:r>
              <a:rPr lang="as-IN" sz="2400" dirty="0">
                <a:solidFill>
                  <a:srgbClr val="1116E9"/>
                </a:solidFill>
                <a:latin typeface="Bangla" panose="03000603000000000000" pitchFamily="66" charset="0"/>
                <a:cs typeface="Bangla" panose="03000603000000000000" pitchFamily="66" charset="0"/>
              </a:rPr>
              <a:t>হজরত আবু হুরায়রা (রা.) থেকে বর্ণিত, রাসুল (সা.) বলেন, ‘দ্বিতীয়বার শিঙ্গায় ফুৎকার দেওয়ার পর সর্বপ্রথম আমি মাথা তুলব। তখন আমি দেখব, হজরত মুসা (আ.) আরশের এক পায়া ধরে আছেন। আমি জানব না, তিনি এভাবেই ছিলেন নাকি দ্বিতীয়বার শিঙ্গায় ফুঁ দেওয়ার পর সেখানে গিয়েছেন। </a:t>
            </a:r>
            <a:r>
              <a:rPr lang="en-US" sz="2400" dirty="0">
                <a:solidFill>
                  <a:srgbClr val="1116E9"/>
                </a:solidFill>
                <a:latin typeface="Bangla" panose="03000603000000000000" pitchFamily="66" charset="0"/>
                <a:cs typeface="Bangla" panose="03000603000000000000" pitchFamily="66" charset="0"/>
              </a:rPr>
              <a:t> </a:t>
            </a:r>
            <a:r>
              <a:rPr lang="en-US" sz="2400" dirty="0" err="1">
                <a:solidFill>
                  <a:srgbClr val="1116E9"/>
                </a:solidFill>
                <a:latin typeface="Bangla" panose="03000603000000000000" pitchFamily="66" charset="0"/>
                <a:cs typeface="Bangla" panose="03000603000000000000" pitchFamily="66" charset="0"/>
              </a:rPr>
              <a:t>সহিহ</a:t>
            </a:r>
            <a:r>
              <a:rPr lang="en-US" sz="2400" dirty="0">
                <a:solidFill>
                  <a:srgbClr val="1116E9"/>
                </a:solidFill>
                <a:latin typeface="Bangla" panose="03000603000000000000" pitchFamily="66" charset="0"/>
                <a:cs typeface="Bangla" panose="03000603000000000000" pitchFamily="66" charset="0"/>
              </a:rPr>
              <a:t> </a:t>
            </a:r>
            <a:r>
              <a:rPr lang="as-IN" sz="2400" dirty="0">
                <a:solidFill>
                  <a:srgbClr val="1116E9"/>
                </a:solidFill>
                <a:latin typeface="Bangla" panose="03000603000000000000" pitchFamily="66" charset="0"/>
                <a:cs typeface="Bangla" panose="03000603000000000000" pitchFamily="66" charset="0"/>
              </a:rPr>
              <a:t>বুখারি : ৪৮১৩</a:t>
            </a:r>
          </a:p>
        </p:txBody>
      </p:sp>
      <p:sp>
        <p:nvSpPr>
          <p:cNvPr id="8" name="TextBox 7">
            <a:extLst>
              <a:ext uri="{FF2B5EF4-FFF2-40B4-BE49-F238E27FC236}">
                <a16:creationId xmlns:a16="http://schemas.microsoft.com/office/drawing/2014/main" id="{AD69B4BA-E774-49B9-A4D0-57596A767B16}"/>
              </a:ext>
            </a:extLst>
          </p:cNvPr>
          <p:cNvSpPr txBox="1"/>
          <p:nvPr/>
        </p:nvSpPr>
        <p:spPr>
          <a:xfrm>
            <a:off x="4856085" y="754602"/>
            <a:ext cx="7335915" cy="5109091"/>
          </a:xfrm>
          <a:prstGeom prst="rect">
            <a:avLst/>
          </a:prstGeom>
          <a:noFill/>
        </p:spPr>
        <p:txBody>
          <a:bodyPr wrap="square">
            <a:spAutoFit/>
          </a:bodyPr>
          <a:lstStyle/>
          <a:p>
            <a:r>
              <a:rPr lang="as-IN" sz="2800" dirty="0">
                <a:solidFill>
                  <a:srgbClr val="00B050"/>
                </a:solidFill>
                <a:latin typeface="Bangla" panose="03000603000000000000" pitchFamily="66" charset="0"/>
                <a:cs typeface="Bangla" panose="03000603000000000000" pitchFamily="66" charset="0"/>
              </a:rPr>
              <a:t>সর্বপ্রথম কাপড় পড়ানো হবে যাকে</a:t>
            </a:r>
            <a:r>
              <a:rPr lang="en-US" sz="2800" dirty="0">
                <a:solidFill>
                  <a:srgbClr val="00B050"/>
                </a:solidFill>
                <a:latin typeface="Bangla" panose="03000603000000000000" pitchFamily="66" charset="0"/>
                <a:cs typeface="Bangla" panose="03000603000000000000" pitchFamily="66" charset="0"/>
              </a:rPr>
              <a:t>-</a:t>
            </a:r>
            <a:endParaRPr lang="as-IN" sz="28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 ইবনু আব্বাস (রাঃ) হতে বর্ণিত আছে, তিনি বলেন, রাসূলুল্লাহ সাল্লাল্লাহু আলাইহি ওয়াসাল্লাম বলেছেনঃ কিয়ামত দিবসে মানুষকে খালি পায়ে, উলঙ্গ শরীরে ও খাৎনাবিহীন অবস্থায় হাযির করা হবে, যেভাবে প্রথমবার সৃষ্টি করা হয়েছিল। তারপর তিনি এ আয়াত তিলাওয়াত করেনঃ “আমি যেভাবে প্রথমবার সৃষ্টির সূচনা করেছিলাম সেভাবেই আবার সৃষ্টি করব। প্রতিশ্রুতি পূর্ণ করা আমার কর্তব্য, আমি তা পালন করবই" (সূরাঃ আম্বিয়া- ১০৪)।</a:t>
            </a:r>
          </a:p>
          <a:p>
            <a:r>
              <a:rPr lang="as-IN" sz="2000" dirty="0">
                <a:solidFill>
                  <a:srgbClr val="00B050"/>
                </a:solidFill>
                <a:latin typeface="Bangla" panose="03000603000000000000" pitchFamily="66" charset="0"/>
                <a:cs typeface="Bangla" panose="03000603000000000000" pitchFamily="66" charset="0"/>
              </a:rPr>
              <a:t>ইবরাহীম (আঃ)-কে সকল সৃষ্টির মধ্যে সর্বপ্রথম পোশাক পরিধান করানো হবে। আমার সাহাবীগণের মধ্যকার কিছু সংখ্যক লোককে বন্দী করে ডানে-বামে নিয়ে যাওয়া হবে। তখন আমি বলব, হে </a:t>
            </a:r>
            <a:r>
              <a:rPr lang="en-US" sz="2000" dirty="0" err="1">
                <a:solidFill>
                  <a:srgbClr val="00B050"/>
                </a:solidFill>
                <a:latin typeface="Bangla" panose="03000603000000000000" pitchFamily="66" charset="0"/>
                <a:cs typeface="Bangla" panose="03000603000000000000" pitchFamily="66" charset="0"/>
              </a:rPr>
              <a:t>প্র</a:t>
            </a:r>
            <a:r>
              <a:rPr lang="as-IN" sz="2000" dirty="0">
                <a:solidFill>
                  <a:srgbClr val="00B050"/>
                </a:solidFill>
                <a:latin typeface="Bangla" panose="03000603000000000000" pitchFamily="66" charset="0"/>
                <a:cs typeface="Bangla" panose="03000603000000000000" pitchFamily="66" charset="0"/>
              </a:rPr>
              <a:t>ভু! এরা তো আমার অনুসারী। আমাকে তখন বলা হবে, আপনি তো জানেন না, আপনার পরে এরা যে কি সব বিদ'আতী কাজ করেছে। আপনি তাদের কাছ থেকে পৃথক হওয়ার পর হতে তারা পূর্বাবস্থায় ফিরে যেতে আরম্ভ করেছে। তখন আমি আল্লাহ তা'আলার সৎকর্মপরায়ণ বান্দাহ (ঈসা (আঃ)-এর মতো বলব, (সূরাঃ মাইদা— ১১৮) “আপনি যদি তাদের শাস্তি দেন তাহলে তারা তো আপনারই বান্দাহ, আর যদি তাদেরকে ক্ষমা করেন তাহলে নিশ্চয়ই আপনি মহা পরাক্রমশালী প্রজ্ঞাময়"। সহীহ, বুখারী, মুসলিম। তিরমিযীঃ২৪২৩</a:t>
            </a:r>
          </a:p>
          <a:p>
            <a:endParaRPr lang="as-IN" dirty="0">
              <a:solidFill>
                <a:srgbClr val="00B050"/>
              </a:solidFill>
            </a:endParaRPr>
          </a:p>
        </p:txBody>
      </p:sp>
    </p:spTree>
    <p:extLst>
      <p:ext uri="{BB962C8B-B14F-4D97-AF65-F5344CB8AC3E}">
        <p14:creationId xmlns:p14="http://schemas.microsoft.com/office/powerpoint/2010/main" val="122544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9C1528-3A6C-4A8D-87CE-54E47DE50EAC}"/>
              </a:ext>
            </a:extLst>
          </p:cNvPr>
          <p:cNvPicPr>
            <a:picLocks noChangeAspect="1"/>
          </p:cNvPicPr>
          <p:nvPr/>
        </p:nvPicPr>
        <p:blipFill>
          <a:blip r:embed="rId2"/>
          <a:stretch>
            <a:fillRect/>
          </a:stretch>
        </p:blipFill>
        <p:spPr>
          <a:xfrm rot="16200000">
            <a:off x="-3233736" y="3233737"/>
            <a:ext cx="6858002" cy="390525"/>
          </a:xfrm>
          <a:prstGeom prst="rect">
            <a:avLst/>
          </a:prstGeom>
        </p:spPr>
      </p:pic>
      <p:pic>
        <p:nvPicPr>
          <p:cNvPr id="3" name="Picture 2">
            <a:extLst>
              <a:ext uri="{FF2B5EF4-FFF2-40B4-BE49-F238E27FC236}">
                <a16:creationId xmlns:a16="http://schemas.microsoft.com/office/drawing/2014/main" id="{5308FD6E-B792-486D-A3FE-2EE620FD0866}"/>
              </a:ext>
            </a:extLst>
          </p:cNvPr>
          <p:cNvPicPr>
            <a:picLocks noChangeAspect="1"/>
          </p:cNvPicPr>
          <p:nvPr/>
        </p:nvPicPr>
        <p:blipFill>
          <a:blip r:embed="rId2"/>
          <a:stretch>
            <a:fillRect/>
          </a:stretch>
        </p:blipFill>
        <p:spPr>
          <a:xfrm>
            <a:off x="195265" y="6284926"/>
            <a:ext cx="11996733" cy="573074"/>
          </a:xfrm>
          <a:prstGeom prst="rect">
            <a:avLst/>
          </a:prstGeom>
        </p:spPr>
      </p:pic>
      <p:sp>
        <p:nvSpPr>
          <p:cNvPr id="5" name="TextBox 4">
            <a:extLst>
              <a:ext uri="{FF2B5EF4-FFF2-40B4-BE49-F238E27FC236}">
                <a16:creationId xmlns:a16="http://schemas.microsoft.com/office/drawing/2014/main" id="{313D1B22-EB3C-4C63-B3CA-FD851EC0987E}"/>
              </a:ext>
            </a:extLst>
          </p:cNvPr>
          <p:cNvSpPr txBox="1"/>
          <p:nvPr/>
        </p:nvSpPr>
        <p:spPr>
          <a:xfrm>
            <a:off x="390528" y="0"/>
            <a:ext cx="11801471" cy="5693866"/>
          </a:xfrm>
          <a:prstGeom prst="rect">
            <a:avLst/>
          </a:prstGeom>
          <a:noFill/>
        </p:spPr>
        <p:txBody>
          <a:bodyPr wrap="square">
            <a:spAutoFit/>
          </a:bodyPr>
          <a:lstStyle/>
          <a:p>
            <a:pPr algn="ctr"/>
            <a:r>
              <a:rPr lang="as-IN" sz="2400" dirty="0">
                <a:solidFill>
                  <a:srgbClr val="C00000"/>
                </a:solidFill>
                <a:latin typeface="Bangla" panose="03000603000000000000" pitchFamily="66" charset="0"/>
                <a:cs typeface="Bangla" panose="03000603000000000000" pitchFamily="66" charset="0"/>
              </a:rPr>
              <a:t>আখেরাতের তুলনায় দুনিয়ার জীবনের সময়ঃ</a:t>
            </a:r>
          </a:p>
          <a:p>
            <a:r>
              <a:rPr lang="as-IN" sz="2000" dirty="0">
                <a:solidFill>
                  <a:srgbClr val="7030A0"/>
                </a:solidFill>
                <a:latin typeface="Bangla" panose="03000603000000000000" pitchFamily="66" charset="0"/>
                <a:cs typeface="Bangla" panose="03000603000000000000" pitchFamily="66" charset="0"/>
              </a:rPr>
              <a:t>আর যেদিন তিনি তাদেরকে একত্র করবেন (সেদিন তাদের মনে হবে দুনিয়াতে) যেন তাদের অবস্থিতি দিনের মুহূর্তকাল মাত্র ছিল; তারা পরস্পরকে চিনবে। অবশ্যই তারা ক্ষতিগ্রস্থ হয়েছে যারা আল্লাহ্‌র সাক্ষাতের ব্যাপারে মিথ্যারোপ করেছে এবং তারা সৎপথ প্রাপ্ত ছিল না। ইউনুসঃ ৪৫</a:t>
            </a:r>
          </a:p>
          <a:p>
            <a:r>
              <a:rPr lang="as-IN" sz="2000" dirty="0">
                <a:solidFill>
                  <a:srgbClr val="1116E9"/>
                </a:solidFill>
                <a:latin typeface="Bangla" panose="03000603000000000000" pitchFamily="66" charset="0"/>
                <a:cs typeface="Bangla" panose="03000603000000000000" pitchFamily="66" charset="0"/>
              </a:rPr>
              <a:t>অতএব , হে নবী, দৃঢ়চেতা রসূলদের মত ধৈর্য ধারণ করো এবং তাদের ব্যাপারে তাড়াহুড়া করো না৷এদেরকে এখন যে জিনিসের ভীতি প্রদর্শন করা হচ্ছে যেদিন এরা তা দেখবে সেদিন এদের মনে হবে যেন পৃথিবীতে অল্প কিছুক্ষণের বেশি অবস্থান করেনি৷ কথা পৌছিয়ে দেয়া হয়েছে৷ অবাধ্য লোকেরা ছাড়া কি আর কেউ ধ্বংস হবে? সূরা আল-আহকাফ ৩৫,</a:t>
            </a:r>
          </a:p>
          <a:p>
            <a:r>
              <a:rPr lang="as-IN" sz="2000" dirty="0">
                <a:solidFill>
                  <a:schemeClr val="accent6">
                    <a:lumMod val="50000"/>
                  </a:schemeClr>
                </a:solidFill>
                <a:latin typeface="Bangla" panose="03000603000000000000" pitchFamily="66" charset="0"/>
                <a:cs typeface="Bangla" panose="03000603000000000000" pitchFamily="66" charset="0"/>
              </a:rPr>
              <a:t>সেদিন যখন সিংগায় ফুঁক দেয়া হবে এবং আমি অপরাধীদেরকে এমনভাবে ঘেরাও করে আনবো যে, তাদের চোখ (আতংকে) দৃষ্টিহীন হয়ে যাবে</a:t>
            </a:r>
            <a:r>
              <a:rPr lang="en-US" sz="2000" dirty="0">
                <a:solidFill>
                  <a:schemeClr val="accent6">
                    <a:lumMod val="50000"/>
                  </a:schemeClr>
                </a:solidFill>
                <a:latin typeface="Bangla" panose="03000603000000000000" pitchFamily="66" charset="0"/>
                <a:cs typeface="Bangla" panose="03000603000000000000" pitchFamily="66" charset="0"/>
              </a:rPr>
              <a:t>। </a:t>
            </a:r>
            <a:r>
              <a:rPr lang="as-IN" sz="2000" dirty="0">
                <a:solidFill>
                  <a:schemeClr val="accent6">
                    <a:lumMod val="50000"/>
                  </a:schemeClr>
                </a:solidFill>
                <a:latin typeface="Bangla" panose="03000603000000000000" pitchFamily="66" charset="0"/>
                <a:cs typeface="Bangla" panose="03000603000000000000" pitchFamily="66" charset="0"/>
              </a:rPr>
              <a:t>তারা পরস্পর চুপিচুপি বলাবলি করবে, দুনিয়ায় বড়জোর তোমরা দশটা দিন অতিবাহিত করেছো।  আমি ভালোভাবেই জানি তারা কিসব কথা বলবে, (আমি এও জানি) সে সময় তাদের মধ্যে যে সবচেয়ে বেশী সতর্ক অনুমানকারী হবে সে বলবে, না তোমাদের দুনিয়ার জীবনতো মাত্র একদিনের জীবন ছিল৷   </a:t>
            </a:r>
            <a:r>
              <a:rPr lang="as-IN" sz="2000" dirty="0">
                <a:solidFill>
                  <a:srgbClr val="1116E9"/>
                </a:solidFill>
                <a:latin typeface="Bangla" panose="03000603000000000000" pitchFamily="66" charset="0"/>
                <a:cs typeface="Bangla" panose="03000603000000000000" pitchFamily="66" charset="0"/>
              </a:rPr>
              <a:t>সূরা ত্বা-হা এর ১০২–১০৪</a:t>
            </a:r>
          </a:p>
          <a:p>
            <a:r>
              <a:rPr lang="as-IN" sz="2000" dirty="0">
                <a:solidFill>
                  <a:srgbClr val="1116E9"/>
                </a:solidFill>
                <a:latin typeface="Bangla" panose="03000603000000000000" pitchFamily="66" charset="0"/>
                <a:cs typeface="Bangla" panose="03000603000000000000" pitchFamily="66" charset="0"/>
              </a:rPr>
              <a:t> আর যখন সেই সময় শুরু হবে, যখন অপরাধীরা কসম খেয়ে খেয়ে বলবে , আমরা তো মুহূর্তকালের বেশি অবস্থান করিনি৷ এভাবে তারা দুনিয়ার জীবনে প্রতারিত হতো৷সূরা আর-রূম ৫৫  </a:t>
            </a:r>
          </a:p>
          <a:p>
            <a:r>
              <a:rPr lang="as-IN" sz="2000" dirty="0">
                <a:solidFill>
                  <a:srgbClr val="7030A0"/>
                </a:solidFill>
                <a:latin typeface="Bangla" panose="03000603000000000000" pitchFamily="66" charset="0"/>
                <a:cs typeface="Bangla" panose="03000603000000000000" pitchFamily="66" charset="0"/>
              </a:rPr>
              <a:t>যেদিন এরা তা দেখে নেবে সেদিন এর অনুভব করবে যেন ( এরা দুনিয়ায় অথবা মৃত অবস্থায় ) একদিন বিকালে বা সকালে অবস্থান করছে মাত্র। সূরা আন-নাযি'আতের ৪৬</a:t>
            </a:r>
          </a:p>
          <a:p>
            <a:r>
              <a:rPr lang="as-IN" sz="2000" dirty="0">
                <a:solidFill>
                  <a:srgbClr val="1116E9"/>
                </a:solidFill>
                <a:latin typeface="Bangla" panose="03000603000000000000" pitchFamily="66" charset="0"/>
                <a:cs typeface="Bangla" panose="03000603000000000000" pitchFamily="66" charset="0"/>
              </a:rPr>
              <a:t>তারপর আল্লাহ তাদেরকে জিজ্ঞেস করবেন, বলো,পৃথিবীতে তোমরা কত বছর থাকলে?  তারা বলবে, ‘‘এক দিন বা দিনেরও কিছু অংশে আমরা সেখানে অবস্থান করেছিলাম, গণনাকারীদেরকে জিজ্ঞেস করে নিন৷ বলবেন, ‘‘অল্পক্ষণই অবস্থান করেছিলে,হায়!যদি তোমরা একথা সে সময় জানতে ৷   </a:t>
            </a:r>
          </a:p>
          <a:p>
            <a:r>
              <a:rPr lang="as-IN" sz="2000" dirty="0">
                <a:solidFill>
                  <a:srgbClr val="1116E9"/>
                </a:solidFill>
                <a:latin typeface="Bangla" panose="03000603000000000000" pitchFamily="66" charset="0"/>
                <a:cs typeface="Bangla" panose="03000603000000000000" pitchFamily="66" charset="0"/>
              </a:rPr>
              <a:t>তোমরা কি মনে করেছিলে আমি তোমাদেরকে অনর্থক সৃষ্টি করেছি  এবং তোমাদের কখনো আমার দিকে ফিরে আসতে হবে না? সূরা আল-মুমিনুন ১১২–১১৫ </a:t>
            </a:r>
          </a:p>
        </p:txBody>
      </p:sp>
    </p:spTree>
    <p:extLst>
      <p:ext uri="{BB962C8B-B14F-4D97-AF65-F5344CB8AC3E}">
        <p14:creationId xmlns:p14="http://schemas.microsoft.com/office/powerpoint/2010/main" val="374168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A85158-7DDC-4551-B000-AFB583D3823F}"/>
              </a:ext>
            </a:extLst>
          </p:cNvPr>
          <p:cNvSpPr txBox="1"/>
          <p:nvPr/>
        </p:nvSpPr>
        <p:spPr>
          <a:xfrm>
            <a:off x="0" y="133165"/>
            <a:ext cx="12192000" cy="5386090"/>
          </a:xfrm>
          <a:prstGeom prst="rect">
            <a:avLst/>
          </a:prstGeom>
          <a:noFill/>
        </p:spPr>
        <p:txBody>
          <a:bodyPr wrap="square">
            <a:spAutoFit/>
          </a:bodyPr>
          <a:lstStyle/>
          <a:p>
            <a:pPr algn="ctr"/>
            <a:r>
              <a:rPr lang="as-IN" sz="2400" dirty="0">
                <a:solidFill>
                  <a:srgbClr val="C00000"/>
                </a:solidFill>
                <a:latin typeface="Bangla" panose="03000603000000000000" pitchFamily="66" charset="0"/>
                <a:cs typeface="Bangla" panose="03000603000000000000" pitchFamily="66" charset="0"/>
              </a:rPr>
              <a:t>কাফেররা অন্ধ ও চেহারার উপর ভর করে উপস্থিত হবে</a:t>
            </a:r>
          </a:p>
          <a:p>
            <a:r>
              <a:rPr lang="as-IN" sz="2000" dirty="0">
                <a:solidFill>
                  <a:srgbClr val="0070C0"/>
                </a:solidFill>
                <a:latin typeface="Bangla" panose="03000603000000000000" pitchFamily="66" charset="0"/>
                <a:cs typeface="Bangla" panose="03000603000000000000" pitchFamily="66" charset="0"/>
              </a:rPr>
              <a:t>আল্লাহ তা‘আলা বলেন,“আর যে আমার স্মরণ থেকে মুখ ফিরিয়ে নেবে, তার জন্য হবে নিশ্চয় এক সংকুচিত জীবন এবং আমি তাকে কিয়ামত দিবসে উঠাবো অন্ধ অবস্থায়। সে বলবে, হে আমার রব, কেন আপনি আমাকে অন্ধ অবস্থায় উঠালেন? অথচ আমি তো ছিলাম দৃষ্টিশক্তি সম্পন্ন? তিনি বলবেন, এমনিভাবেই তোমার নিকট আমার নিদর্শনাবলী এসেছিল, কিন্তু তুমি তা ভুলে গিয়েছিলে এবং সেভাবেই আজ তোমাকে ভুলে যাওয়া হলো”। [সূরা ত্বাহা, আয়াত: ১২৪-১২৬]</a:t>
            </a:r>
          </a:p>
          <a:p>
            <a:r>
              <a:rPr lang="as-IN" sz="2000" dirty="0">
                <a:solidFill>
                  <a:srgbClr val="1116E9"/>
                </a:solidFill>
                <a:latin typeface="Bangla" panose="03000603000000000000" pitchFamily="66" charset="0"/>
                <a:cs typeface="Bangla" panose="03000603000000000000" pitchFamily="66" charset="0"/>
              </a:rPr>
              <a:t>তিনি আরো বলেন, </a:t>
            </a:r>
            <a:r>
              <a:rPr lang="ar-AE" sz="2000" dirty="0">
                <a:solidFill>
                  <a:srgbClr val="1116E9"/>
                </a:solidFill>
                <a:latin typeface="Bangla" panose="03000603000000000000" pitchFamily="66" charset="0"/>
              </a:rPr>
              <a:t>“</a:t>
            </a:r>
            <a:r>
              <a:rPr lang="as-IN" sz="2000" dirty="0">
                <a:solidFill>
                  <a:srgbClr val="1116E9"/>
                </a:solidFill>
                <a:latin typeface="Bangla" panose="03000603000000000000" pitchFamily="66" charset="0"/>
                <a:cs typeface="Bangla" panose="03000603000000000000" pitchFamily="66" charset="0"/>
              </a:rPr>
              <a:t>আর আমরা কিয়ামতের দিনে তাদেরকে একত্র করব উপুড় করে, অন্ধ, মূক ও বধির অবস্থায়। তাদের আশ্রয়স্থল জাহান্নাম; যখনই তা নিস্তেজ হবে তখনই আমি তাদের জন্য আগুন বাড়িয়ে দেব”। [সূরা আল-ইসরা, আয়াত: ৯৭]</a:t>
            </a:r>
          </a:p>
          <a:p>
            <a:r>
              <a:rPr lang="as-IN" sz="2000" dirty="0">
                <a:solidFill>
                  <a:srgbClr val="00B050"/>
                </a:solidFill>
                <a:latin typeface="Bangla" panose="03000603000000000000" pitchFamily="66" charset="0"/>
                <a:cs typeface="Bangla" panose="03000603000000000000" pitchFamily="66" charset="0"/>
              </a:rPr>
              <a:t>হাদীসে এসেছে: আনাস রাদিয়াল্লাহু ‘আনহু থেকে বর্ণিত,</a:t>
            </a:r>
          </a:p>
          <a:p>
            <a:r>
              <a:rPr lang="as-IN" sz="2000" dirty="0">
                <a:solidFill>
                  <a:srgbClr val="00B050"/>
                </a:solidFill>
                <a:latin typeface="Bangla" panose="03000603000000000000" pitchFamily="66" charset="0"/>
                <a:cs typeface="Bangla" panose="03000603000000000000" pitchFamily="66" charset="0"/>
              </a:rPr>
              <a:t>«</a:t>
            </a:r>
            <a:r>
              <a:rPr lang="ar-AE" sz="2000" dirty="0">
                <a:solidFill>
                  <a:srgbClr val="00B050"/>
                </a:solidFill>
                <a:latin typeface="Bangla" panose="03000603000000000000" pitchFamily="66" charset="0"/>
              </a:rPr>
              <a:t>أَنَّ رَجُلًا قَالَ: يَا نَبِيَّ اللَّهِ يُحْشَرُ الكَافِرُ عَلَى وَجْهِهِ يَوْمَ القِيَامَةِ؟ قَالَ: «أَلَيْسَ الَّذِي أَمْشَاهُ عَلَى الرِّجْلَيْنِ فِي الدُّنْيَا قَادِرًا عَلَى أَنْ يُمْشِيَهُ عَلَى وَجْهِهِ يَوْمَ القِيَامَةِ» قَالَ قَتَادَةُ: بَلَى وَعِزَّةِ رَبِّنَا»</a:t>
            </a:r>
          </a:p>
          <a:p>
            <a:r>
              <a:rPr lang="ar-AE" sz="2000" dirty="0">
                <a:solidFill>
                  <a:srgbClr val="00B050"/>
                </a:solidFill>
                <a:latin typeface="Bangla" panose="03000603000000000000" pitchFamily="66" charset="0"/>
              </a:rPr>
              <a:t>“</a:t>
            </a:r>
            <a:r>
              <a:rPr lang="as-IN" sz="2000" dirty="0">
                <a:solidFill>
                  <a:srgbClr val="00B050"/>
                </a:solidFill>
                <a:latin typeface="Bangla" panose="03000603000000000000" pitchFamily="66" charset="0"/>
                <a:cs typeface="Bangla" panose="03000603000000000000" pitchFamily="66" charset="0"/>
              </a:rPr>
              <a:t>এক ব্যক্তি জিজ্ঞেস করল, ইয়া রাসূলাল্লাহ! কিয়ামতের দিন কাফিরদের কীভাবে চেহারার উপর উপুর করে উঠানো হবে? তিনি বললেন: যে মহান সত্ত্বা দুনিয়াতে দু’পা দিয়ে চলাচল করিয়েছেন, তিনি কি কিয়ামতের দিন মুখ-মন্ডল দিয়ে চলাচল করাতে পারবেন না? কাতাদা বললেন: অবশ্যই তিনি পারবেন, মহান রবের সম্মানের কসম করে বলছি”। সহীহ বুখারী, হাদীস নং ৪৭৬০, সহীহ মুসলিম, হাদীস নং ২৮০৬</a:t>
            </a:r>
          </a:p>
          <a:p>
            <a:r>
              <a:rPr lang="as-IN" sz="2000" dirty="0">
                <a:solidFill>
                  <a:schemeClr val="accent6">
                    <a:lumMod val="75000"/>
                  </a:schemeClr>
                </a:solidFill>
                <a:latin typeface="Bangla" panose="03000603000000000000" pitchFamily="66" charset="0"/>
                <a:cs typeface="Bangla" panose="03000603000000000000" pitchFamily="66" charset="0"/>
              </a:rPr>
              <a:t>বাহয ইবনু হাকীম (রহঃ) হতে তার বাবা, অতঃপর তার দাদার সুত্রে বর্ণিত আছে, তিনি বলেন, আমি রাসুলুল্লাহ সাল্লাল্লাহু আলাইহি ওয়াসাল্লামকে বলতে শুনেছিঃ (কিয়ামত দিবসে) তোমাদের পায়ে হাটিয়ে, সাওয়ারী হিসাবে এবং কিছু সংখ্যককে মুখের উপর উপুড় করে টেনে হাযির করা হবে। সহীহ, ফাযাইলুশশাম (১৩)। তিরমিযীঃ২৪২৪</a:t>
            </a:r>
          </a:p>
          <a:p>
            <a:r>
              <a:rPr lang="as-IN" sz="2000" dirty="0">
                <a:solidFill>
                  <a:srgbClr val="0070C0"/>
                </a:solidFill>
                <a:latin typeface="Bangla" panose="03000603000000000000" pitchFamily="66" charset="0"/>
                <a:cs typeface="Bangla" panose="03000603000000000000" pitchFamily="66" charset="0"/>
              </a:rPr>
              <a:t>আবূ হুরাইরা (রাঃ) হতেও এ অনুচ্ছেদে হাদীস বর্ণিত আছে। আবূ ঈসা বলেন, এ হাদীসটি হাসান সহীহ।</a:t>
            </a:r>
          </a:p>
        </p:txBody>
      </p:sp>
      <p:pic>
        <p:nvPicPr>
          <p:cNvPr id="4" name="Picture 3">
            <a:extLst>
              <a:ext uri="{FF2B5EF4-FFF2-40B4-BE49-F238E27FC236}">
                <a16:creationId xmlns:a16="http://schemas.microsoft.com/office/drawing/2014/main" id="{05C47875-D91E-4BFB-A7AB-EE6E4280F805}"/>
              </a:ext>
            </a:extLst>
          </p:cNvPr>
          <p:cNvPicPr>
            <a:picLocks noChangeAspect="1"/>
          </p:cNvPicPr>
          <p:nvPr/>
        </p:nvPicPr>
        <p:blipFill>
          <a:blip r:embed="rId2"/>
          <a:stretch>
            <a:fillRect/>
          </a:stretch>
        </p:blipFill>
        <p:spPr>
          <a:xfrm>
            <a:off x="11963400" y="9524"/>
            <a:ext cx="228600" cy="6848475"/>
          </a:xfrm>
          <a:prstGeom prst="rect">
            <a:avLst/>
          </a:prstGeom>
        </p:spPr>
      </p:pic>
      <p:pic>
        <p:nvPicPr>
          <p:cNvPr id="5" name="Picture 4">
            <a:extLst>
              <a:ext uri="{FF2B5EF4-FFF2-40B4-BE49-F238E27FC236}">
                <a16:creationId xmlns:a16="http://schemas.microsoft.com/office/drawing/2014/main" id="{EDE7EF55-6B80-4BB1-8C85-39A1198AC33B}"/>
              </a:ext>
            </a:extLst>
          </p:cNvPr>
          <p:cNvPicPr>
            <a:picLocks noChangeAspect="1"/>
          </p:cNvPicPr>
          <p:nvPr/>
        </p:nvPicPr>
        <p:blipFill>
          <a:blip r:embed="rId2"/>
          <a:stretch>
            <a:fillRect/>
          </a:stretch>
        </p:blipFill>
        <p:spPr>
          <a:xfrm rot="16200000">
            <a:off x="5713453" y="598529"/>
            <a:ext cx="536494" cy="11963400"/>
          </a:xfrm>
          <a:prstGeom prst="rect">
            <a:avLst/>
          </a:prstGeom>
        </p:spPr>
      </p:pic>
    </p:spTree>
    <p:extLst>
      <p:ext uri="{BB962C8B-B14F-4D97-AF65-F5344CB8AC3E}">
        <p14:creationId xmlns:p14="http://schemas.microsoft.com/office/powerpoint/2010/main" val="301054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A21890-9EA4-4764-8A48-B3AAE44A355D}"/>
              </a:ext>
            </a:extLst>
          </p:cNvPr>
          <p:cNvPicPr>
            <a:picLocks noChangeAspect="1"/>
          </p:cNvPicPr>
          <p:nvPr/>
        </p:nvPicPr>
        <p:blipFill>
          <a:blip r:embed="rId2"/>
          <a:stretch>
            <a:fillRect/>
          </a:stretch>
        </p:blipFill>
        <p:spPr>
          <a:xfrm>
            <a:off x="0" y="0"/>
            <a:ext cx="536494" cy="6858000"/>
          </a:xfrm>
          <a:prstGeom prst="rect">
            <a:avLst/>
          </a:prstGeom>
        </p:spPr>
      </p:pic>
      <p:pic>
        <p:nvPicPr>
          <p:cNvPr id="3" name="Picture 2">
            <a:extLst>
              <a:ext uri="{FF2B5EF4-FFF2-40B4-BE49-F238E27FC236}">
                <a16:creationId xmlns:a16="http://schemas.microsoft.com/office/drawing/2014/main" id="{39A7BD1B-6ADC-41AF-B099-30A9E6799BE7}"/>
              </a:ext>
            </a:extLst>
          </p:cNvPr>
          <p:cNvPicPr>
            <a:picLocks noChangeAspect="1"/>
          </p:cNvPicPr>
          <p:nvPr/>
        </p:nvPicPr>
        <p:blipFill>
          <a:blip r:embed="rId2"/>
          <a:stretch>
            <a:fillRect/>
          </a:stretch>
        </p:blipFill>
        <p:spPr>
          <a:xfrm rot="16200000">
            <a:off x="6096000" y="762000"/>
            <a:ext cx="536494" cy="11655506"/>
          </a:xfrm>
          <a:prstGeom prst="rect">
            <a:avLst/>
          </a:prstGeom>
        </p:spPr>
      </p:pic>
      <p:sp>
        <p:nvSpPr>
          <p:cNvPr id="5" name="TextBox 4">
            <a:extLst>
              <a:ext uri="{FF2B5EF4-FFF2-40B4-BE49-F238E27FC236}">
                <a16:creationId xmlns:a16="http://schemas.microsoft.com/office/drawing/2014/main" id="{4E5A181F-2407-4CDA-B1A5-B7722727AE81}"/>
              </a:ext>
            </a:extLst>
          </p:cNvPr>
          <p:cNvSpPr txBox="1"/>
          <p:nvPr/>
        </p:nvSpPr>
        <p:spPr>
          <a:xfrm>
            <a:off x="536492" y="79899"/>
            <a:ext cx="11655506" cy="3293209"/>
          </a:xfrm>
          <a:prstGeom prst="rect">
            <a:avLst/>
          </a:prstGeom>
          <a:noFill/>
        </p:spPr>
        <p:txBody>
          <a:bodyPr wrap="square">
            <a:spAutoFit/>
          </a:bodyPr>
          <a:lstStyle/>
          <a:p>
            <a:pPr algn="ctr"/>
            <a:r>
              <a:rPr lang="as-IN" sz="2800" dirty="0">
                <a:solidFill>
                  <a:srgbClr val="C00000"/>
                </a:solidFill>
                <a:latin typeface="Bangla" panose="03000603000000000000" pitchFamily="66" charset="0"/>
                <a:cs typeface="Bangla" panose="03000603000000000000" pitchFamily="66" charset="0"/>
              </a:rPr>
              <a:t>ঘামের ভিতর ডুবে যাবেঃ</a:t>
            </a:r>
          </a:p>
          <a:p>
            <a:r>
              <a:rPr lang="as-IN" sz="2000" dirty="0">
                <a:solidFill>
                  <a:schemeClr val="accent6">
                    <a:lumMod val="75000"/>
                  </a:schemeClr>
                </a:solidFill>
                <a:latin typeface="Bangla" panose="03000603000000000000" pitchFamily="66" charset="0"/>
                <a:cs typeface="Bangla" panose="03000603000000000000" pitchFamily="66" charset="0"/>
              </a:rPr>
              <a:t>আবু হুরায়রা রাদিয়াল্লাহু ‘আনহু থেকে বর্ণিত, রাসূলুল্লাহ সাল্লাল্লাহু আলাইহি ওয়াসাল্লাম বলেছেন,</a:t>
            </a:r>
          </a:p>
          <a:p>
            <a:r>
              <a:rPr lang="as-IN" sz="2000" dirty="0">
                <a:solidFill>
                  <a:schemeClr val="accent6">
                    <a:lumMod val="75000"/>
                  </a:schemeClr>
                </a:solidFill>
                <a:latin typeface="Bangla" panose="03000603000000000000" pitchFamily="66" charset="0"/>
                <a:cs typeface="Bangla" panose="03000603000000000000" pitchFamily="66" charset="0"/>
              </a:rPr>
              <a:t>«</a:t>
            </a:r>
            <a:r>
              <a:rPr lang="ar-AE" sz="2000" dirty="0">
                <a:solidFill>
                  <a:schemeClr val="accent6">
                    <a:lumMod val="75000"/>
                  </a:schemeClr>
                </a:solidFill>
                <a:latin typeface="Bangla" panose="03000603000000000000" pitchFamily="66" charset="0"/>
              </a:rPr>
              <a:t>يَعْرَقُ النَّاسُ يَوْمَ القِيَامَةِ حَتَّى يَذْهَبَ عَرَقُهُمْ فِي الأَرْضِ سَبْعِينَ ذِرَاعًا، وَيُلْجِمُهُمْ حَتَّى يَبْلُغَ آذَانَهُمْ»</a:t>
            </a:r>
          </a:p>
          <a:p>
            <a:r>
              <a:rPr lang="ar-AE" sz="2000" dirty="0">
                <a:solidFill>
                  <a:schemeClr val="accent6">
                    <a:lumMod val="75000"/>
                  </a:schemeClr>
                </a:solidFill>
                <a:latin typeface="Bangla" panose="03000603000000000000" pitchFamily="66" charset="0"/>
              </a:rPr>
              <a:t>“</a:t>
            </a:r>
            <a:r>
              <a:rPr lang="as-IN" sz="2000" dirty="0">
                <a:solidFill>
                  <a:schemeClr val="accent6">
                    <a:lumMod val="75000"/>
                  </a:schemeClr>
                </a:solidFill>
                <a:latin typeface="Bangla" panose="03000603000000000000" pitchFamily="66" charset="0"/>
                <a:cs typeface="Bangla" panose="03000603000000000000" pitchFamily="66" charset="0"/>
              </a:rPr>
              <a:t>কিয়ামতের দিন মানুষ ঘর্মাক্ত হবে। এমনকি যমীনের সত্তর হাত ঘামে ডুবে যাবে। তাদের ঘামে তারা কান পর্যন্ত ডুবে যাবে”। সহীহ বুখারী, হাদীস নং ৬৫৩২।</a:t>
            </a:r>
          </a:p>
          <a:p>
            <a:r>
              <a:rPr lang="as-IN" sz="2000" dirty="0">
                <a:solidFill>
                  <a:schemeClr val="accent6">
                    <a:lumMod val="75000"/>
                  </a:schemeClr>
                </a:solidFill>
                <a:latin typeface="Bangla" panose="03000603000000000000" pitchFamily="66" charset="0"/>
                <a:cs typeface="Bangla" panose="03000603000000000000" pitchFamily="66" charset="0"/>
              </a:rPr>
              <a:t>মিকদাদ ইবন আসওয়াদ রাদিয়াল্লাহু ‘আনহু থেকে বর্ণিত, তিনি বলেন আমি রাসূলুল্লাহ সাল্লাল্লাহু আলাইহি ওয়াসাল্লামকে বলতে শুনেছি,</a:t>
            </a:r>
          </a:p>
          <a:p>
            <a:r>
              <a:rPr lang="as-IN" sz="2000" dirty="0">
                <a:solidFill>
                  <a:schemeClr val="accent6">
                    <a:lumMod val="75000"/>
                  </a:schemeClr>
                </a:solidFill>
                <a:latin typeface="Bangla" panose="03000603000000000000" pitchFamily="66" charset="0"/>
                <a:cs typeface="Bangla" panose="03000603000000000000" pitchFamily="66" charset="0"/>
              </a:rPr>
              <a:t>“কিয়ামত দিবসে সূর্য মানুষের খুব নিকটবর্তী হবে। এমনকি এর দুরত্ব এক মাইল পরিমাণ হবে। এ সম্পর্কে সুলাইম ইবন আমের বলেন, আল্লাহর শপথ! মাইল বলতে এখানে কোনো মাইল তিনি বুঝিয়েছেন আমি তা জানি না। জমির দূরত্ব পরিমাপের মাইল বুঝিয়েছেন, না সুরমা দানির মাইল (শলাকা) বুঝিয়েছেন? মানুষ তার আমল অনুযায়ী ঘামের মধ্যে থাকবে। কারো ঘাম হবে পায়ের গিরা বরাবর। কারো ঘামের পরিমাণ হবে হাটু বরাবর। কারো ঘামের পরিমাণ হবে কোমর বরাবর। আবার কারো ঘামের পরিমাণ হবে তার মুখ বরাবর”। সহীহ মুসলিম, হাদীস নং ২৮৬৪।</a:t>
            </a:r>
          </a:p>
        </p:txBody>
      </p:sp>
      <p:sp>
        <p:nvSpPr>
          <p:cNvPr id="7" name="TextBox 6">
            <a:extLst>
              <a:ext uri="{FF2B5EF4-FFF2-40B4-BE49-F238E27FC236}">
                <a16:creationId xmlns:a16="http://schemas.microsoft.com/office/drawing/2014/main" id="{49A769B4-64A3-4369-99B7-D78176912817}"/>
              </a:ext>
            </a:extLst>
          </p:cNvPr>
          <p:cNvSpPr txBox="1"/>
          <p:nvPr/>
        </p:nvSpPr>
        <p:spPr>
          <a:xfrm>
            <a:off x="3239978" y="3274517"/>
            <a:ext cx="6170352" cy="2677656"/>
          </a:xfrm>
          <a:prstGeom prst="rect">
            <a:avLst/>
          </a:prstGeom>
          <a:noFill/>
        </p:spPr>
        <p:txBody>
          <a:bodyPr wrap="square">
            <a:spAutoFit/>
          </a:bodyPr>
          <a:lstStyle/>
          <a:p>
            <a:r>
              <a:rPr lang="as-IN" sz="2400" dirty="0">
                <a:solidFill>
                  <a:srgbClr val="1116E9"/>
                </a:solidFill>
                <a:latin typeface="Bangla" panose="03000603000000000000" pitchFamily="66" charset="0"/>
                <a:cs typeface="Bangla" panose="03000603000000000000" pitchFamily="66" charset="0"/>
              </a:rPr>
              <a:t>আল্লাহ তা‘আলা বলেন,</a:t>
            </a:r>
          </a:p>
          <a:p>
            <a:pPr algn="ctr"/>
            <a:r>
              <a:rPr lang="as-IN" sz="2400" dirty="0">
                <a:solidFill>
                  <a:srgbClr val="1116E9"/>
                </a:solidFill>
                <a:latin typeface="Bangla" panose="03000603000000000000" pitchFamily="66" charset="0"/>
                <a:cs typeface="Bangla" panose="03000603000000000000" pitchFamily="66" charset="0"/>
              </a:rPr>
              <a:t>“কখনো নয়, যখন পৃথিবীকে চূর্ণ-বিচূর্ণ করা হবে পরিপূর্ণভাবে। আর তোমার রব ও ফিরিশতাগণ উপস্থিত হবেন সারিবদ্ধভাবে। আর সেদিন জাহান্নামকে উপস্থিত করা হবে, সেদিন মানুষ স্মরণ করবে, কিন্তু সেই স্মরণ তার কী উপকারে আসবে? সে বলবে, হায়! যদি আমি কিছু আগে পাঠাতাম আমার এ জীবনের জন্য!” [সূরা আল-ফাজর, আয়াত: ২১-২৪]</a:t>
            </a:r>
          </a:p>
        </p:txBody>
      </p:sp>
    </p:spTree>
    <p:extLst>
      <p:ext uri="{BB962C8B-B14F-4D97-AF65-F5344CB8AC3E}">
        <p14:creationId xmlns:p14="http://schemas.microsoft.com/office/powerpoint/2010/main" val="189693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text, electronics&#10;&#10;Description automatically generated">
            <a:extLst>
              <a:ext uri="{FF2B5EF4-FFF2-40B4-BE49-F238E27FC236}">
                <a16:creationId xmlns:a16="http://schemas.microsoft.com/office/drawing/2014/main" id="{C4E323D8-AA67-4B1F-802D-BB6903BAFD8D}"/>
              </a:ext>
            </a:extLst>
          </p:cNvPr>
          <p:cNvPicPr>
            <a:picLocks noChangeAspect="1"/>
          </p:cNvPicPr>
          <p:nvPr/>
        </p:nvPicPr>
        <p:blipFill rotWithShape="1">
          <a:blip r:embed="rId2">
            <a:extLst>
              <a:ext uri="{28A0092B-C50C-407E-A947-70E740481C1C}">
                <a14:useLocalDpi xmlns:a14="http://schemas.microsoft.com/office/drawing/2010/main" val="0"/>
              </a:ext>
            </a:extLst>
          </a:blip>
          <a:srcRect l="12892" r="9848" b="-1"/>
          <a:stretch/>
        </p:blipFill>
        <p:spPr>
          <a:xfrm>
            <a:off x="1807656" y="92333"/>
            <a:ext cx="1822321" cy="1955102"/>
          </a:xfrm>
          <a:prstGeom prst="rect">
            <a:avLst/>
          </a:prstGeom>
        </p:spPr>
      </p:pic>
      <p:pic>
        <p:nvPicPr>
          <p:cNvPr id="3" name="Picture 2" descr="A picture containing text, clock, gauge&#10;&#10;Description automatically generated">
            <a:extLst>
              <a:ext uri="{FF2B5EF4-FFF2-40B4-BE49-F238E27FC236}">
                <a16:creationId xmlns:a16="http://schemas.microsoft.com/office/drawing/2014/main" id="{255E3E7B-DCBA-4B88-910A-327F14D7DC64}"/>
              </a:ext>
            </a:extLst>
          </p:cNvPr>
          <p:cNvPicPr>
            <a:picLocks noChangeAspect="1"/>
          </p:cNvPicPr>
          <p:nvPr/>
        </p:nvPicPr>
        <p:blipFill rotWithShape="1">
          <a:blip r:embed="rId3">
            <a:extLst>
              <a:ext uri="{28A0092B-C50C-407E-A947-70E740481C1C}">
                <a14:useLocalDpi xmlns:a14="http://schemas.microsoft.com/office/drawing/2010/main" val="0"/>
              </a:ext>
            </a:extLst>
          </a:blip>
          <a:srcRect l="7458" r="-2" b="-2"/>
          <a:stretch/>
        </p:blipFill>
        <p:spPr>
          <a:xfrm>
            <a:off x="5413969" y="176293"/>
            <a:ext cx="2179162" cy="1567006"/>
          </a:xfrm>
          <a:prstGeom prst="rect">
            <a:avLst/>
          </a:prstGeom>
        </p:spPr>
      </p:pic>
      <p:sp>
        <p:nvSpPr>
          <p:cNvPr id="15" name="TextBox 14">
            <a:extLst>
              <a:ext uri="{FF2B5EF4-FFF2-40B4-BE49-F238E27FC236}">
                <a16:creationId xmlns:a16="http://schemas.microsoft.com/office/drawing/2014/main" id="{E7FD8CF6-C0F6-4B07-8FC6-D89AC00E2355}"/>
              </a:ext>
            </a:extLst>
          </p:cNvPr>
          <p:cNvSpPr txBox="1"/>
          <p:nvPr/>
        </p:nvSpPr>
        <p:spPr>
          <a:xfrm>
            <a:off x="5475199" y="2713882"/>
            <a:ext cx="4793941" cy="4093428"/>
          </a:xfrm>
          <a:prstGeom prst="rect">
            <a:avLst/>
          </a:prstGeom>
          <a:noFill/>
        </p:spPr>
        <p:txBody>
          <a:bodyPr wrap="square">
            <a:spAutoFit/>
          </a:bodyPr>
          <a:lstStyle/>
          <a:p>
            <a:r>
              <a:rPr lang="as-IN" sz="2000" dirty="0">
                <a:solidFill>
                  <a:srgbClr val="1116E9"/>
                </a:solidFill>
                <a:latin typeface="Bangla" panose="03000603000000000000" pitchFamily="66" charset="0"/>
                <a:cs typeface="Bangla" panose="03000603000000000000" pitchFamily="66" charset="0"/>
              </a:rPr>
              <a:t>(নবী সাল্লাল্লাহু 'আলাইহি ওয়াসাল্লাম আমাদের নিকট আগমণ করলেন, এমতাবস্থায় আমরা এক বিষয় নিয়ে আলোচনা করতে ছিলাম। তিনি বল্লেন তোমরা কি বিষয় আলোচনা করতেছ? তাঁরা বল্লেন আমরা কিয়ামতের ব্যাপারে আলোচনা করতেছি। তিনি বললেনঃ কিয়ামত সংঘটিত হবে না যতক্ষন না তোমরা তার পূর্বে দশটি আলামত সংঘঠিত হতে দেখবে। অতঃপর আলামত সমূহ উল্লেখ করলেনঃ ধোঁয়া, দাজ্জাল, চতুস্পদ জন্তু</a:t>
            </a:r>
            <a:r>
              <a:rPr lang="en-US" sz="2000" dirty="0">
                <a:solidFill>
                  <a:srgbClr val="1116E9"/>
                </a:solidFill>
                <a:latin typeface="Bangla" panose="03000603000000000000" pitchFamily="66" charset="0"/>
                <a:cs typeface="Bangla" panose="03000603000000000000" pitchFamily="66" charset="0"/>
              </a:rPr>
              <a:t>,</a:t>
            </a:r>
            <a:r>
              <a:rPr lang="as-IN" sz="2000" dirty="0">
                <a:solidFill>
                  <a:srgbClr val="1116E9"/>
                </a:solidFill>
                <a:latin typeface="Bangla" panose="03000603000000000000" pitchFamily="66" charset="0"/>
                <a:cs typeface="Bangla" panose="03000603000000000000" pitchFamily="66" charset="0"/>
              </a:rPr>
              <a:t> পশ্চিম দিক হতে সূর্য উঠা, ঈসা বিন মারিইয়াম এর আগমণ, ইয়াজুজ-মা'জুজ আগমণ, তিনটি ভূমি কম্প- একটি পূর্বে আর একটি পশ্চিমে, আর একটি জাজিরাতুল আরবে, শেষ আলামত হল ইয়ামান হতে আগুন বের হয়ে মানুষদেরকে হাশরের মাঠের দিকে নিয়ে যাবে। [মুসলিম শরীফ]</a:t>
            </a:r>
            <a:endParaRPr lang="en-US" sz="2000" dirty="0">
              <a:solidFill>
                <a:srgbClr val="1116E9"/>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77BD8E82-07D7-4EE8-8101-E977E020C26D}"/>
              </a:ext>
            </a:extLst>
          </p:cNvPr>
          <p:cNvSpPr txBox="1"/>
          <p:nvPr/>
        </p:nvSpPr>
        <p:spPr>
          <a:xfrm>
            <a:off x="622821" y="1960380"/>
            <a:ext cx="3107185" cy="1938992"/>
          </a:xfrm>
          <a:prstGeom prst="rect">
            <a:avLst/>
          </a:prstGeom>
          <a:noFill/>
        </p:spPr>
        <p:txBody>
          <a:bodyPr wrap="square">
            <a:spAutoFit/>
          </a:bodyPr>
          <a:lstStyle/>
          <a:p>
            <a:r>
              <a:rPr lang="as-IN" sz="2000" dirty="0">
                <a:solidFill>
                  <a:srgbClr val="C00000"/>
                </a:solidFill>
                <a:latin typeface="Bangla" panose="03000603000000000000" pitchFamily="66" charset="0"/>
                <a:cs typeface="Bangla" panose="03000603000000000000" pitchFamily="66" charset="0"/>
              </a:rPr>
              <a:t>কিয়ামত দ্বারা উদ্দেশ্য হল ঐ দিন, যে দিন মানুষ আল্লাহর আদেশে তাদের কবর হতে বের হবে, হিসাব নিকাশের জন্য, অতঃপর সৎকর্মশীল সুফল ও শান্তি এবং অসৎ কর্মশীল শাস্তি প্রাপ্ত হবে।</a:t>
            </a:r>
            <a:endParaRPr lang="en-US" sz="2000" dirty="0">
              <a:solidFill>
                <a:srgbClr val="C00000"/>
              </a:solidFill>
              <a:latin typeface="Bangla" panose="03000603000000000000" pitchFamily="66" charset="0"/>
              <a:cs typeface="Bangla" panose="03000603000000000000" pitchFamily="66" charset="0"/>
            </a:endParaRPr>
          </a:p>
        </p:txBody>
      </p:sp>
      <p:sp>
        <p:nvSpPr>
          <p:cNvPr id="19" name="TextBox 18">
            <a:extLst>
              <a:ext uri="{FF2B5EF4-FFF2-40B4-BE49-F238E27FC236}">
                <a16:creationId xmlns:a16="http://schemas.microsoft.com/office/drawing/2014/main" id="{F127E187-E392-40A9-8734-DD1AC023AB06}"/>
              </a:ext>
            </a:extLst>
          </p:cNvPr>
          <p:cNvSpPr txBox="1"/>
          <p:nvPr/>
        </p:nvSpPr>
        <p:spPr>
          <a:xfrm>
            <a:off x="241916" y="4094870"/>
            <a:ext cx="3897200" cy="2031325"/>
          </a:xfrm>
          <a:prstGeom prst="rect">
            <a:avLst/>
          </a:prstGeom>
          <a:noFill/>
        </p:spPr>
        <p:txBody>
          <a:bodyPr wrap="square">
            <a:spAutoFit/>
          </a:bodyPr>
          <a:lstStyle/>
          <a:p>
            <a:r>
              <a:rPr lang="as-IN" dirty="0">
                <a:solidFill>
                  <a:srgbClr val="CC0099"/>
                </a:solidFill>
                <a:latin typeface="Bangla" panose="03000603000000000000" pitchFamily="66" charset="0"/>
                <a:cs typeface="Bangla" panose="03000603000000000000" pitchFamily="66" charset="0"/>
              </a:rPr>
              <a:t>একাধিক নাম কুরআন কারীমে উল্লেখ্য হয়েছে। যেমন-</a:t>
            </a:r>
            <a:r>
              <a:rPr lang="en-US" dirty="0">
                <a:solidFill>
                  <a:srgbClr val="CC0099"/>
                </a:solidFill>
                <a:latin typeface="Bangla" panose="03000603000000000000" pitchFamily="66" charset="0"/>
                <a:cs typeface="Bangla" panose="03000603000000000000" pitchFamily="66" charset="0"/>
              </a:rPr>
              <a:t>আ</a:t>
            </a:r>
            <a:r>
              <a:rPr lang="as-IN" dirty="0">
                <a:solidFill>
                  <a:srgbClr val="CC0099"/>
                </a:solidFill>
                <a:latin typeface="Bangla" panose="03000603000000000000" pitchFamily="66" charset="0"/>
                <a:cs typeface="Bangla" panose="03000603000000000000" pitchFamily="66" charset="0"/>
              </a:rPr>
              <a:t>ল-ক্বারিয়াহ</a:t>
            </a:r>
          </a:p>
          <a:p>
            <a:r>
              <a:rPr lang="ar-AE" dirty="0">
                <a:solidFill>
                  <a:srgbClr val="CC0099"/>
                </a:solidFill>
                <a:latin typeface="Bangla" panose="03000603000000000000" pitchFamily="66" charset="0"/>
              </a:rPr>
              <a:t>يوم القيامة) </a:t>
            </a:r>
            <a:r>
              <a:rPr lang="en-US" dirty="0">
                <a:solidFill>
                  <a:srgbClr val="CC0099"/>
                </a:solidFill>
                <a:latin typeface="Bangla" panose="03000603000000000000" pitchFamily="66" charset="0"/>
              </a:rPr>
              <a:t> </a:t>
            </a:r>
            <a:r>
              <a:rPr lang="as-IN" dirty="0">
                <a:solidFill>
                  <a:srgbClr val="CC0099"/>
                </a:solidFill>
                <a:latin typeface="Bangla" panose="03000603000000000000" pitchFamily="66" charset="0"/>
                <a:cs typeface="Bangla" panose="03000603000000000000" pitchFamily="66" charset="0"/>
              </a:rPr>
              <a:t>ইয়াওমুল কি্য়ামাহ, </a:t>
            </a:r>
            <a:r>
              <a:rPr lang="ar-AE" dirty="0">
                <a:solidFill>
                  <a:srgbClr val="CC0099"/>
                </a:solidFill>
                <a:latin typeface="Bangla" panose="03000603000000000000" pitchFamily="66" charset="0"/>
              </a:rPr>
              <a:t>القارعة</a:t>
            </a:r>
            <a:r>
              <a:rPr lang="as-IN" dirty="0">
                <a:solidFill>
                  <a:srgbClr val="CC0099"/>
                </a:solidFill>
                <a:latin typeface="Bangla" panose="03000603000000000000" pitchFamily="66" charset="0"/>
                <a:cs typeface="Bangla" panose="03000603000000000000" pitchFamily="66" charset="0"/>
              </a:rPr>
              <a:t>, (</a:t>
            </a:r>
            <a:r>
              <a:rPr lang="ar-AE" dirty="0">
                <a:solidFill>
                  <a:srgbClr val="CC0099"/>
                </a:solidFill>
                <a:latin typeface="Bangla" panose="03000603000000000000" pitchFamily="66" charset="0"/>
              </a:rPr>
              <a:t>يوم الحساب) </a:t>
            </a:r>
            <a:r>
              <a:rPr lang="as-IN" dirty="0">
                <a:solidFill>
                  <a:srgbClr val="CC0099"/>
                </a:solidFill>
                <a:latin typeface="Bangla" panose="03000603000000000000" pitchFamily="66" charset="0"/>
                <a:cs typeface="Bangla" panose="03000603000000000000" pitchFamily="66" charset="0"/>
              </a:rPr>
              <a:t>ইয়াওমুল হিসাব, ) (</a:t>
            </a:r>
            <a:r>
              <a:rPr lang="ar-AE" dirty="0">
                <a:solidFill>
                  <a:srgbClr val="CC0099"/>
                </a:solidFill>
                <a:latin typeface="Bangla" panose="03000603000000000000" pitchFamily="66" charset="0"/>
              </a:rPr>
              <a:t>يوم الدين </a:t>
            </a:r>
            <a:r>
              <a:rPr lang="as-IN" dirty="0">
                <a:solidFill>
                  <a:srgbClr val="CC0099"/>
                </a:solidFill>
                <a:latin typeface="Bangla" panose="03000603000000000000" pitchFamily="66" charset="0"/>
                <a:cs typeface="Bangla" panose="03000603000000000000" pitchFamily="66" charset="0"/>
              </a:rPr>
              <a:t>ইয়াওমুদ্দিন, (</a:t>
            </a:r>
            <a:r>
              <a:rPr lang="ar-AE" dirty="0">
                <a:solidFill>
                  <a:srgbClr val="CC0099"/>
                </a:solidFill>
                <a:latin typeface="Bangla" panose="03000603000000000000" pitchFamily="66" charset="0"/>
              </a:rPr>
              <a:t>الطامة) </a:t>
            </a:r>
            <a:r>
              <a:rPr lang="as-IN" dirty="0">
                <a:solidFill>
                  <a:srgbClr val="CC0099"/>
                </a:solidFill>
                <a:latin typeface="Bangla" panose="03000603000000000000" pitchFamily="66" charset="0"/>
                <a:cs typeface="Bangla" panose="03000603000000000000" pitchFamily="66" charset="0"/>
              </a:rPr>
              <a:t>আত্ত্বামাহ, (</a:t>
            </a:r>
            <a:r>
              <a:rPr lang="ar-AE" dirty="0">
                <a:solidFill>
                  <a:srgbClr val="CC0099"/>
                </a:solidFill>
                <a:latin typeface="Bangla" panose="03000603000000000000" pitchFamily="66" charset="0"/>
              </a:rPr>
              <a:t>الواقعة) </a:t>
            </a:r>
            <a:r>
              <a:rPr lang="as-IN" dirty="0">
                <a:solidFill>
                  <a:srgbClr val="CC0099"/>
                </a:solidFill>
                <a:latin typeface="Bangla" panose="03000603000000000000" pitchFamily="66" charset="0"/>
                <a:cs typeface="Bangla" panose="03000603000000000000" pitchFamily="66" charset="0"/>
              </a:rPr>
              <a:t>আল-ওয়া</a:t>
            </a:r>
            <a:r>
              <a:rPr lang="en-US" dirty="0" err="1">
                <a:solidFill>
                  <a:srgbClr val="CC0099"/>
                </a:solidFill>
                <a:latin typeface="Bangla" panose="03000603000000000000" pitchFamily="66" charset="0"/>
                <a:cs typeface="Bangla" panose="03000603000000000000" pitchFamily="66" charset="0"/>
              </a:rPr>
              <a:t>ক্বি</a:t>
            </a:r>
            <a:r>
              <a:rPr lang="as-IN" dirty="0">
                <a:solidFill>
                  <a:srgbClr val="CC0099"/>
                </a:solidFill>
                <a:latin typeface="Bangla" panose="03000603000000000000" pitchFamily="66" charset="0"/>
                <a:cs typeface="Bangla" panose="03000603000000000000" pitchFamily="66" charset="0"/>
              </a:rPr>
              <a:t>য়াহ, (</a:t>
            </a:r>
            <a:r>
              <a:rPr lang="ar-AE" dirty="0">
                <a:solidFill>
                  <a:srgbClr val="CC0099"/>
                </a:solidFill>
                <a:latin typeface="Bangla" panose="03000603000000000000" pitchFamily="66" charset="0"/>
              </a:rPr>
              <a:t>الحاقة) </a:t>
            </a:r>
            <a:r>
              <a:rPr lang="as-IN" dirty="0">
                <a:solidFill>
                  <a:srgbClr val="CC0099"/>
                </a:solidFill>
                <a:latin typeface="Bangla" panose="03000603000000000000" pitchFamily="66" charset="0"/>
                <a:cs typeface="Bangla" panose="03000603000000000000" pitchFamily="66" charset="0"/>
              </a:rPr>
              <a:t>আল-হাক্কাহ, (</a:t>
            </a:r>
            <a:r>
              <a:rPr lang="ar-AE" dirty="0">
                <a:solidFill>
                  <a:srgbClr val="CC0099"/>
                </a:solidFill>
                <a:latin typeface="Bangla" panose="03000603000000000000" pitchFamily="66" charset="0"/>
              </a:rPr>
              <a:t>الصاخة) </a:t>
            </a:r>
            <a:r>
              <a:rPr lang="as-IN" dirty="0">
                <a:solidFill>
                  <a:srgbClr val="CC0099"/>
                </a:solidFill>
                <a:latin typeface="Bangla" panose="03000603000000000000" pitchFamily="66" charset="0"/>
                <a:cs typeface="Bangla" panose="03000603000000000000" pitchFamily="66" charset="0"/>
              </a:rPr>
              <a:t>আস্সাখ্খাহ, (</a:t>
            </a:r>
            <a:r>
              <a:rPr lang="ar-AE" dirty="0">
                <a:solidFill>
                  <a:srgbClr val="CC0099"/>
                </a:solidFill>
                <a:latin typeface="Bangla" panose="03000603000000000000" pitchFamily="66" charset="0"/>
              </a:rPr>
              <a:t>الغاشية) </a:t>
            </a:r>
            <a:r>
              <a:rPr lang="as-IN" dirty="0">
                <a:solidFill>
                  <a:srgbClr val="CC0099"/>
                </a:solidFill>
                <a:latin typeface="Bangla" panose="03000603000000000000" pitchFamily="66" charset="0"/>
                <a:cs typeface="Bangla" panose="03000603000000000000" pitchFamily="66" charset="0"/>
              </a:rPr>
              <a:t>আল-গাশিয়াহ, ইত্যাদি।</a:t>
            </a:r>
          </a:p>
        </p:txBody>
      </p:sp>
      <p:sp>
        <p:nvSpPr>
          <p:cNvPr id="21" name="TextBox 20">
            <a:extLst>
              <a:ext uri="{FF2B5EF4-FFF2-40B4-BE49-F238E27FC236}">
                <a16:creationId xmlns:a16="http://schemas.microsoft.com/office/drawing/2014/main" id="{3D5C987F-7CE7-422B-9A98-2C59DCA740FC}"/>
              </a:ext>
            </a:extLst>
          </p:cNvPr>
          <p:cNvSpPr txBox="1"/>
          <p:nvPr/>
        </p:nvSpPr>
        <p:spPr>
          <a:xfrm>
            <a:off x="8256232" y="959556"/>
            <a:ext cx="3655381" cy="1631216"/>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‘‘লোকেরা আপনাকে কিয়ামত সম্পর্কে জিজ্ঞেস করছে। আপনি বলুনঃ এর জ্ঞান শুধু আল্লাহর কাছেই। আপনি এটা কি করে জানবেন যে, সম্ভবত কিয়ামত শীঘ্রই হয়ে যেতে পারে!’’। (সূরা আহযাবঃ ৬৩)</a:t>
            </a:r>
            <a:endParaRPr lang="en-US" sz="20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6670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7669C8-545E-488C-87CF-DE535B2C1392}"/>
              </a:ext>
            </a:extLst>
          </p:cNvPr>
          <p:cNvSpPr txBox="1"/>
          <p:nvPr/>
        </p:nvSpPr>
        <p:spPr>
          <a:xfrm>
            <a:off x="1480" y="364775"/>
            <a:ext cx="6094520" cy="4524315"/>
          </a:xfrm>
          <a:prstGeom prst="rect">
            <a:avLst/>
          </a:prstGeom>
          <a:noFill/>
        </p:spPr>
        <p:txBody>
          <a:bodyPr wrap="square">
            <a:spAutoFit/>
          </a:bodyPr>
          <a:lstStyle/>
          <a:p>
            <a:r>
              <a:rPr lang="as-IN" sz="2400" dirty="0">
                <a:solidFill>
                  <a:srgbClr val="002060"/>
                </a:solidFill>
                <a:latin typeface="Bangla" panose="03000603000000000000" pitchFamily="66" charset="0"/>
                <a:cs typeface="Bangla" panose="03000603000000000000" pitchFamily="66" charset="0"/>
              </a:rPr>
              <a:t>শিঙ্গায় ফুৎকার:</a:t>
            </a:r>
          </a:p>
          <a:p>
            <a:r>
              <a:rPr lang="as-IN" sz="2400" dirty="0">
                <a:solidFill>
                  <a:schemeClr val="accent6">
                    <a:lumMod val="75000"/>
                  </a:schemeClr>
                </a:solidFill>
                <a:latin typeface="Bangla" panose="03000603000000000000" pitchFamily="66" charset="0"/>
                <a:cs typeface="Bangla" panose="03000603000000000000" pitchFamily="66" charset="0"/>
              </a:rPr>
              <a:t>রাসূল(সঃ) কে জিজ্ঞেস করা হল, শিংগা কি? তিনি বললেন—এটা একটা শিং যাতে ফুৎকার দেয়া হবে। তিরমিযী-২৩৭২</a:t>
            </a:r>
          </a:p>
          <a:p>
            <a:r>
              <a:rPr lang="as-IN" sz="2400" dirty="0">
                <a:solidFill>
                  <a:srgbClr val="002060"/>
                </a:solidFill>
                <a:latin typeface="Bangla" panose="03000603000000000000" pitchFamily="66" charset="0"/>
                <a:cs typeface="Bangla" panose="03000603000000000000" pitchFamily="66" charset="0"/>
              </a:rPr>
              <a:t>রাসূল(স) বলে</a:t>
            </a:r>
            <a:r>
              <a:rPr lang="en-US" sz="2400" dirty="0" err="1">
                <a:solidFill>
                  <a:srgbClr val="002060"/>
                </a:solidFill>
                <a:latin typeface="Bangla" panose="03000603000000000000" pitchFamily="66" charset="0"/>
                <a:cs typeface="Bangla" panose="03000603000000000000" pitchFamily="66" charset="0"/>
              </a:rPr>
              <a:t>ছেন</a:t>
            </a:r>
            <a:r>
              <a:rPr lang="en-US" sz="2400" dirty="0">
                <a:solidFill>
                  <a:srgbClr val="002060"/>
                </a:solidFill>
                <a:latin typeface="Bangla" panose="03000603000000000000" pitchFamily="66" charset="0"/>
                <a:cs typeface="Bangla" panose="03000603000000000000" pitchFamily="66" charset="0"/>
              </a:rPr>
              <a:t>-</a:t>
            </a:r>
          </a:p>
          <a:p>
            <a:r>
              <a:rPr lang="as-IN" sz="2400" dirty="0">
                <a:solidFill>
                  <a:srgbClr val="002060"/>
                </a:solidFill>
                <a:latin typeface="Bangla" panose="03000603000000000000" pitchFamily="66" charset="0"/>
                <a:cs typeface="Bangla" panose="03000603000000000000" pitchFamily="66" charset="0"/>
              </a:rPr>
              <a:t>আমি কিরুপে নিশ্চিন্তে আরাম করতে পারি, অথচ শিংগাওয়ালা (ফেরেশতা ইসরাফীল আ) মুখে শিংগা নিয়ে অধীর আগ্রহে কান পেতে শিংগায় ফুৎকার দেয়ার নির্দেশ শ্রবনের অপেক্ষায় আছে, কখন ফুঁ দেয়ার নির্দেশ দেয়া হবে, আর অমনি তিনি ফুঁ দিবেন। বিষয়টি নবী (সঃ) এর সাহাবীদের নিকট অত্যন্ত ভীতিকর মনে হল। তখন তিনি তাদের বলেন—তোমরা বল যে আল্লাহই আমাদের জন্য যথেষ্ট, তিনি কতই না উত্তম কর্মবিধায়ক। আমরা আল্লাহর উপর ভরসা করলাম।তিরমিযী-২৩৭৩</a:t>
            </a:r>
          </a:p>
        </p:txBody>
      </p:sp>
      <p:sp>
        <p:nvSpPr>
          <p:cNvPr id="5" name="TextBox 4">
            <a:extLst>
              <a:ext uri="{FF2B5EF4-FFF2-40B4-BE49-F238E27FC236}">
                <a16:creationId xmlns:a16="http://schemas.microsoft.com/office/drawing/2014/main" id="{3117EC49-A743-4A17-BAE1-C5F295A14DAA}"/>
              </a:ext>
            </a:extLst>
          </p:cNvPr>
          <p:cNvSpPr txBox="1"/>
          <p:nvPr/>
        </p:nvSpPr>
        <p:spPr>
          <a:xfrm>
            <a:off x="6649375" y="1593477"/>
            <a:ext cx="5353234" cy="3416320"/>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তারা তোমাকে জিজ্ঞেস করছে, কিয়ামত কবে ও কখন হবে? বলে দাও, একমাত্র আমার রবই এর জ্ঞান রাখেন৷ সঠিক সময়ে তিনিই তা প্রকাশ করবেন৷ আকাশ ও পৃথিবীতে তা হবে ভয়ংকর কঠিন সময়৷ সহসাই তা তোমাদের ওপর এসে পড়বে৷ তারা তোমার কাছে এ ব্যাপারে এমনভাবে জিজ্ঞেস করছে যেন তুমি তার সন্ধানে ঘুরে বেড়াচ্ছ? বলে দাও, একমাত্র আল্লাহরই এর জ্ঞান রাখেন৷ কিন্তু অধিকাংশ লোক এ সত্যটি জানে না৷   (সূরা আরাফঃ ১৮৭</a:t>
            </a:r>
            <a:endParaRPr lang="en-US" sz="24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67699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 calendar&#10;&#10;Description automatically generated">
            <a:extLst>
              <a:ext uri="{FF2B5EF4-FFF2-40B4-BE49-F238E27FC236}">
                <a16:creationId xmlns:a16="http://schemas.microsoft.com/office/drawing/2014/main" id="{F733E181-78AE-402E-B623-DD3D56DD4259}"/>
              </a:ext>
            </a:extLst>
          </p:cNvPr>
          <p:cNvPicPr>
            <a:picLocks noChangeAspect="1"/>
          </p:cNvPicPr>
          <p:nvPr/>
        </p:nvPicPr>
        <p:blipFill rotWithShape="1">
          <a:blip r:embed="rId2">
            <a:extLst>
              <a:ext uri="{28A0092B-C50C-407E-A947-70E740481C1C}">
                <a14:useLocalDpi xmlns:a14="http://schemas.microsoft.com/office/drawing/2010/main" val="0"/>
              </a:ext>
            </a:extLst>
          </a:blip>
          <a:srcRect b="6796"/>
          <a:stretch/>
        </p:blipFill>
        <p:spPr>
          <a:xfrm>
            <a:off x="1" y="-1"/>
            <a:ext cx="3559946" cy="6857999"/>
          </a:xfrm>
          <a:prstGeom prst="rect">
            <a:avLst/>
          </a:prstGeom>
        </p:spPr>
      </p:pic>
      <p:sp>
        <p:nvSpPr>
          <p:cNvPr id="22" name="TextBox 21">
            <a:extLst>
              <a:ext uri="{FF2B5EF4-FFF2-40B4-BE49-F238E27FC236}">
                <a16:creationId xmlns:a16="http://schemas.microsoft.com/office/drawing/2014/main" id="{5C31D9B8-7F14-4E2B-813A-7CBAAA5C3D22}"/>
              </a:ext>
            </a:extLst>
          </p:cNvPr>
          <p:cNvSpPr txBox="1"/>
          <p:nvPr/>
        </p:nvSpPr>
        <p:spPr>
          <a:xfrm>
            <a:off x="3693110" y="265680"/>
            <a:ext cx="4243527" cy="1631216"/>
          </a:xfrm>
          <a:prstGeom prst="rect">
            <a:avLst/>
          </a:prstGeom>
          <a:noFill/>
        </p:spPr>
        <p:txBody>
          <a:bodyPr wrap="square">
            <a:spAutoFit/>
          </a:bodyPr>
          <a:lstStyle/>
          <a:p>
            <a:r>
              <a:rPr lang="ar-AE" sz="2400" dirty="0">
                <a:solidFill>
                  <a:srgbClr val="CC0099"/>
                </a:solidFill>
              </a:rPr>
              <a:t>يَوْمَ تَرْجُفُ الرَّاجِفَةُ، تَتْبَعُهَا الرَّادِفَةُ </a:t>
            </a:r>
            <a:endParaRPr lang="ar-AE" sz="2400" dirty="0">
              <a:solidFill>
                <a:srgbClr val="CC0099"/>
              </a:solidFill>
              <a:latin typeface="Bangla" panose="03000603000000000000" pitchFamily="66" charset="0"/>
            </a:endParaRPr>
          </a:p>
          <a:p>
            <a:r>
              <a:rPr lang="ar-AE" sz="2800" dirty="0">
                <a:solidFill>
                  <a:srgbClr val="1116E9"/>
                </a:solidFill>
                <a:latin typeface="Bangla" panose="03000603000000000000" pitchFamily="66" charset="0"/>
              </a:rPr>
              <a:t>‘</a:t>
            </a:r>
            <a:r>
              <a:rPr lang="as-IN" sz="2400" dirty="0">
                <a:solidFill>
                  <a:srgbClr val="1116E9"/>
                </a:solidFill>
                <a:latin typeface="Bangla" panose="03000603000000000000" pitchFamily="66" charset="0"/>
                <a:cs typeface="Bangla" panose="03000603000000000000" pitchFamily="66" charset="0"/>
              </a:rPr>
              <a:t>যেদিন কম্পিত করবে কম্পিতকারী’।‘যার পিছে পিছে আসবে আরেকটি নিনাদ’</a:t>
            </a:r>
            <a:r>
              <a:rPr lang="en-US" sz="2400" dirty="0">
                <a:solidFill>
                  <a:srgbClr val="1116E9"/>
                </a:solidFill>
                <a:latin typeface="Bangla" panose="03000603000000000000" pitchFamily="66" charset="0"/>
                <a:cs typeface="Bangla" panose="03000603000000000000" pitchFamily="66" charset="0"/>
              </a:rPr>
              <a:t>।   </a:t>
            </a:r>
          </a:p>
          <a:p>
            <a:r>
              <a:rPr lang="en-US" sz="2400" dirty="0">
                <a:solidFill>
                  <a:srgbClr val="1116E9"/>
                </a:solidFill>
                <a:latin typeface="Bangla" panose="03000603000000000000" pitchFamily="66" charset="0"/>
                <a:cs typeface="Bangla" panose="03000603000000000000" pitchFamily="66" charset="0"/>
              </a:rPr>
              <a:t>                       </a:t>
            </a:r>
            <a:r>
              <a:rPr lang="as-IN" sz="2400" dirty="0">
                <a:solidFill>
                  <a:srgbClr val="1116E9"/>
                </a:solidFill>
                <a:latin typeface="Bangla" panose="03000603000000000000" pitchFamily="66" charset="0"/>
                <a:cs typeface="Bangla" panose="03000603000000000000" pitchFamily="66" charset="0"/>
              </a:rPr>
              <a:t>না</a:t>
            </a:r>
            <a:r>
              <a:rPr lang="en-US" sz="2400" dirty="0" err="1">
                <a:solidFill>
                  <a:srgbClr val="1116E9"/>
                </a:solidFill>
                <a:latin typeface="Bangla" panose="03000603000000000000" pitchFamily="66" charset="0"/>
                <a:cs typeface="Bangla" panose="03000603000000000000" pitchFamily="66" charset="0"/>
              </a:rPr>
              <a:t>যি</a:t>
            </a:r>
            <a:r>
              <a:rPr lang="as-IN" sz="2400" dirty="0">
                <a:solidFill>
                  <a:srgbClr val="1116E9"/>
                </a:solidFill>
                <a:latin typeface="Bangla" panose="03000603000000000000" pitchFamily="66" charset="0"/>
                <a:cs typeface="Bangla" panose="03000603000000000000" pitchFamily="66" charset="0"/>
              </a:rPr>
              <a:t>‘আত</a:t>
            </a:r>
            <a:r>
              <a:rPr lang="en-US" sz="2400" dirty="0">
                <a:solidFill>
                  <a:srgbClr val="1116E9"/>
                </a:solidFill>
                <a:latin typeface="Bangla" panose="03000603000000000000" pitchFamily="66" charset="0"/>
                <a:cs typeface="Bangla" panose="03000603000000000000" pitchFamily="66" charset="0"/>
              </a:rPr>
              <a:t>ঃ </a:t>
            </a:r>
            <a:r>
              <a:rPr lang="as-IN" sz="2400" dirty="0">
                <a:solidFill>
                  <a:srgbClr val="1116E9"/>
                </a:solidFill>
                <a:latin typeface="Bangla" panose="03000603000000000000" pitchFamily="66" charset="0"/>
                <a:cs typeface="Bangla" panose="03000603000000000000" pitchFamily="66" charset="0"/>
              </a:rPr>
              <a:t>৬-৭ </a:t>
            </a:r>
          </a:p>
        </p:txBody>
      </p:sp>
      <p:sp>
        <p:nvSpPr>
          <p:cNvPr id="23" name="TextBox 22">
            <a:extLst>
              <a:ext uri="{FF2B5EF4-FFF2-40B4-BE49-F238E27FC236}">
                <a16:creationId xmlns:a16="http://schemas.microsoft.com/office/drawing/2014/main" id="{DF062128-8B33-4E7C-B7B8-F3EEF4A4BF10}"/>
              </a:ext>
            </a:extLst>
          </p:cNvPr>
          <p:cNvSpPr txBox="1"/>
          <p:nvPr/>
        </p:nvSpPr>
        <p:spPr>
          <a:xfrm>
            <a:off x="3808519" y="2042530"/>
            <a:ext cx="7102137" cy="830997"/>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প্রথম নিনাদকে </a:t>
            </a:r>
            <a:r>
              <a:rPr lang="ar-AE" sz="2400" dirty="0">
                <a:solidFill>
                  <a:srgbClr val="7030A0"/>
                </a:solidFill>
                <a:latin typeface="Bangla" panose="03000603000000000000" pitchFamily="66" charset="0"/>
              </a:rPr>
              <a:t>نفخة صعق ‘</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কম্পনের নিনাদ’ এবং </a:t>
            </a:r>
            <a:endParaRPr lang="en-US"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দ্বিতীয় নিনাদকে </a:t>
            </a:r>
            <a:r>
              <a:rPr lang="ar-AE" sz="2400" dirty="0">
                <a:solidFill>
                  <a:srgbClr val="7030A0"/>
                </a:solidFill>
                <a:latin typeface="Bangla" panose="03000603000000000000" pitchFamily="66" charset="0"/>
              </a:rPr>
              <a:t>نفخة بعث </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বা ‘পুনরুত্থানের নিনাদ’ বলা হয়। </a:t>
            </a:r>
            <a:endParaRPr lang="en-US" sz="2400" dirty="0">
              <a:solidFill>
                <a:srgbClr val="7030A0"/>
              </a:solidFill>
              <a:latin typeface="Bangla" panose="03000603000000000000" pitchFamily="66" charset="0"/>
              <a:cs typeface="Bangla" panose="03000603000000000000" pitchFamily="66" charset="0"/>
            </a:endParaRPr>
          </a:p>
        </p:txBody>
      </p:sp>
      <p:sp>
        <p:nvSpPr>
          <p:cNvPr id="24" name="TextBox 23">
            <a:extLst>
              <a:ext uri="{FF2B5EF4-FFF2-40B4-BE49-F238E27FC236}">
                <a16:creationId xmlns:a16="http://schemas.microsoft.com/office/drawing/2014/main" id="{2C678EE3-E9E8-475D-9F1D-4AFF7B8EDA4C}"/>
              </a:ext>
            </a:extLst>
          </p:cNvPr>
          <p:cNvSpPr txBox="1"/>
          <p:nvPr/>
        </p:nvSpPr>
        <p:spPr>
          <a:xfrm>
            <a:off x="8691239" y="3293616"/>
            <a:ext cx="3204839" cy="2862322"/>
          </a:xfrm>
          <a:prstGeom prst="rect">
            <a:avLst/>
          </a:prstGeom>
          <a:noFill/>
        </p:spPr>
        <p:txBody>
          <a:bodyPr wrap="square">
            <a:spAutoFit/>
          </a:bodyPr>
          <a:lstStyle/>
          <a:p>
            <a:r>
              <a:rPr lang="as-IN" sz="2000" dirty="0">
                <a:solidFill>
                  <a:schemeClr val="accent1">
                    <a:lumMod val="75000"/>
                  </a:schemeClr>
                </a:solidFill>
                <a:latin typeface="Bangla" panose="03000603000000000000" pitchFamily="66" charset="0"/>
                <a:cs typeface="Bangla" panose="03000603000000000000" pitchFamily="66" charset="0"/>
              </a:rPr>
              <a:t>প্রথম নিনাদে পৃথিবী ধ্বংস হয়ে নতুন পৃথিবী হবে। অতঃপর দ্বিতীয় নিনাদের পরেই আকাশ থেকে বৃষ্টি বর্ষিত হবে। তাতে মৃতরা সব জীবিত হয়ে উঠে যাবে। দুই নিনাদের মাঝে সময়ের ব্যবধান হবে চল্লিশ। সেটি দিন, মাস না বছর, সে বিষয়ে রাসূল (ছাঃ) বলতে অস্বীকার করেন’।</a:t>
            </a:r>
            <a:r>
              <a:rPr lang="en-US" sz="2000" dirty="0">
                <a:solidFill>
                  <a:schemeClr val="accent1">
                    <a:lumMod val="75000"/>
                  </a:schemeClr>
                </a:solidFill>
                <a:latin typeface="Bangla" panose="03000603000000000000" pitchFamily="66" charset="0"/>
                <a:cs typeface="Bangla" panose="03000603000000000000" pitchFamily="66" charset="0"/>
              </a:rPr>
              <a:t> </a:t>
            </a:r>
            <a:r>
              <a:rPr lang="as-IN" sz="2000" dirty="0">
                <a:solidFill>
                  <a:schemeClr val="accent1">
                    <a:lumMod val="75000"/>
                  </a:schemeClr>
                </a:solidFill>
                <a:latin typeface="Bangla" panose="03000603000000000000" pitchFamily="66" charset="0"/>
                <a:cs typeface="Bangla" panose="03000603000000000000" pitchFamily="66" charset="0"/>
              </a:rPr>
              <a:t>বুখারী হা/৪৯৩৫, মুসলিম হা/২৯৫৫, মিশকাত হা/৫৫২১ </a:t>
            </a:r>
            <a:endParaRPr lang="en-US" sz="2000" dirty="0">
              <a:solidFill>
                <a:schemeClr val="accent1">
                  <a:lumMod val="75000"/>
                </a:schemeClr>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71EEBDB7-7958-46FE-98BC-9F013F59D0FA}"/>
              </a:ext>
            </a:extLst>
          </p:cNvPr>
          <p:cNvSpPr txBox="1"/>
          <p:nvPr/>
        </p:nvSpPr>
        <p:spPr>
          <a:xfrm>
            <a:off x="3759726" y="2761621"/>
            <a:ext cx="5552984" cy="3785652"/>
          </a:xfrm>
          <a:prstGeom prst="rect">
            <a:avLst/>
          </a:prstGeom>
          <a:noFill/>
        </p:spPr>
        <p:txBody>
          <a:bodyPr wrap="square">
            <a:spAutoFit/>
          </a:bodyPr>
          <a:lstStyle/>
          <a:p>
            <a:endParaRPr lang="ar-AE" sz="2000" dirty="0">
              <a:solidFill>
                <a:srgbClr val="CC0099"/>
              </a:solidFill>
              <a:latin typeface="Bangla" panose="03000603000000000000" pitchFamily="66" charset="0"/>
            </a:endParaRPr>
          </a:p>
          <a:p>
            <a:r>
              <a:rPr lang="ar-AE" sz="2000" dirty="0">
                <a:solidFill>
                  <a:srgbClr val="CC0099"/>
                </a:solidFill>
                <a:latin typeface="Bangla" panose="03000603000000000000" pitchFamily="66" charset="0"/>
              </a:rPr>
              <a:t>فَإِذَا جَاءَتِ الصَّاخَّةُ</a:t>
            </a:r>
          </a:p>
          <a:p>
            <a:r>
              <a:rPr lang="ar-AE" sz="2000" dirty="0">
                <a:solidFill>
                  <a:srgbClr val="CC0099"/>
                </a:solidFill>
                <a:latin typeface="Bangla" panose="03000603000000000000" pitchFamily="66" charset="0"/>
              </a:rPr>
              <a:t>  </a:t>
            </a:r>
            <a:r>
              <a:rPr lang="as-IN" sz="2000" dirty="0">
                <a:solidFill>
                  <a:srgbClr val="CC0099"/>
                </a:solidFill>
                <a:latin typeface="Bangla" panose="03000603000000000000" pitchFamily="66" charset="0"/>
                <a:cs typeface="Bangla" panose="03000603000000000000" pitchFamily="66" charset="0"/>
              </a:rPr>
              <a:t>অতঃপর যখন তীক্ষ্ণ আওয়াজ আসবে</a:t>
            </a:r>
          </a:p>
          <a:p>
            <a:r>
              <a:rPr lang="ar-AE" sz="2000" dirty="0">
                <a:solidFill>
                  <a:srgbClr val="CC0099"/>
                </a:solidFill>
                <a:latin typeface="Bangla" panose="03000603000000000000" pitchFamily="66" charset="0"/>
              </a:rPr>
              <a:t>يَوْمَ يَفِرُّ الْمَرْءُ مِنْ أَخِيهِ</a:t>
            </a:r>
          </a:p>
          <a:p>
            <a:r>
              <a:rPr lang="ar-AE" sz="2000" dirty="0">
                <a:solidFill>
                  <a:srgbClr val="CC0099"/>
                </a:solidFill>
                <a:latin typeface="Bangla" panose="03000603000000000000" pitchFamily="66" charset="0"/>
              </a:rPr>
              <a:t> </a:t>
            </a:r>
            <a:r>
              <a:rPr lang="as-IN" sz="2000" dirty="0">
                <a:solidFill>
                  <a:srgbClr val="CC0099"/>
                </a:solidFill>
                <a:latin typeface="Bangla" panose="03000603000000000000" pitchFamily="66" charset="0"/>
                <a:cs typeface="Bangla" panose="03000603000000000000" pitchFamily="66" charset="0"/>
              </a:rPr>
              <a:t>সেদিন মানুষ পলায়ন করবে আপন ভ্রাতা হতে, </a:t>
            </a:r>
          </a:p>
          <a:p>
            <a:r>
              <a:rPr lang="ar-AE" sz="2000" dirty="0">
                <a:solidFill>
                  <a:srgbClr val="CC0099"/>
                </a:solidFill>
                <a:latin typeface="Bangla" panose="03000603000000000000" pitchFamily="66" charset="0"/>
              </a:rPr>
              <a:t>وَأُمِّهِ وَأَبِيهِ</a:t>
            </a:r>
          </a:p>
          <a:p>
            <a:r>
              <a:rPr lang="ar-AE" sz="2000" dirty="0">
                <a:solidFill>
                  <a:srgbClr val="CC0099"/>
                </a:solidFill>
                <a:latin typeface="Bangla" panose="03000603000000000000" pitchFamily="66" charset="0"/>
              </a:rPr>
              <a:t> </a:t>
            </a:r>
            <a:r>
              <a:rPr lang="as-IN" sz="2000" dirty="0">
                <a:solidFill>
                  <a:srgbClr val="CC0099"/>
                </a:solidFill>
                <a:latin typeface="Bangla" panose="03000603000000000000" pitchFamily="66" charset="0"/>
                <a:cs typeface="Bangla" panose="03000603000000000000" pitchFamily="66" charset="0"/>
              </a:rPr>
              <a:t>এবং তার মাতা, তার পিতা, </a:t>
            </a:r>
          </a:p>
          <a:p>
            <a:r>
              <a:rPr lang="ar-AE" sz="2000" dirty="0">
                <a:solidFill>
                  <a:srgbClr val="CC0099"/>
                </a:solidFill>
                <a:latin typeface="Bangla" panose="03000603000000000000" pitchFamily="66" charset="0"/>
              </a:rPr>
              <a:t>وَصَاحِبَتِهِ وَبَنِيهِ</a:t>
            </a:r>
          </a:p>
          <a:p>
            <a:r>
              <a:rPr lang="ar-AE" sz="2000" dirty="0">
                <a:solidFill>
                  <a:srgbClr val="CC0099"/>
                </a:solidFill>
                <a:latin typeface="Bangla" panose="03000603000000000000" pitchFamily="66" charset="0"/>
              </a:rPr>
              <a:t>  </a:t>
            </a:r>
            <a:r>
              <a:rPr lang="as-IN" sz="2000" dirty="0">
                <a:solidFill>
                  <a:srgbClr val="CC0099"/>
                </a:solidFill>
                <a:latin typeface="Bangla" panose="03000603000000000000" pitchFamily="66" charset="0"/>
                <a:cs typeface="Bangla" panose="03000603000000000000" pitchFamily="66" charset="0"/>
              </a:rPr>
              <a:t>তার পত্নী ও তার সন্তান থেকে </a:t>
            </a:r>
          </a:p>
          <a:p>
            <a:r>
              <a:rPr lang="ar-AE" sz="2000" dirty="0">
                <a:solidFill>
                  <a:srgbClr val="CC0099"/>
                </a:solidFill>
                <a:latin typeface="Bangla" panose="03000603000000000000" pitchFamily="66" charset="0"/>
              </a:rPr>
              <a:t>لِكُلِّ امْرِئٍ مِّنْهُمْ يَوْمَئِذٍ شَأْنٌ يُغْنِيهِ</a:t>
            </a:r>
          </a:p>
          <a:p>
            <a:r>
              <a:rPr lang="as-IN" sz="2000" dirty="0">
                <a:solidFill>
                  <a:srgbClr val="CC0099"/>
                </a:solidFill>
                <a:latin typeface="Bangla" panose="03000603000000000000" pitchFamily="66" charset="0"/>
                <a:cs typeface="Bangla" panose="03000603000000000000" pitchFamily="66" charset="0"/>
              </a:rPr>
              <a:t>সেদিন তাদের প্রত্যেকের হবে এমন গুরুতর অবস্থা যা তাকে সম্পূর্ণরূপে ব্যস্ত রাখবে।আবাসাঃ ৩৩-৩৭</a:t>
            </a:r>
          </a:p>
        </p:txBody>
      </p:sp>
    </p:spTree>
    <p:extLst>
      <p:ext uri="{BB962C8B-B14F-4D97-AF65-F5344CB8AC3E}">
        <p14:creationId xmlns:p14="http://schemas.microsoft.com/office/powerpoint/2010/main" val="77955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9039E5DF-414A-4A21-BAE3-1018D60E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9350"/>
            <a:ext cx="5974672" cy="628650"/>
          </a:xfrm>
          <a:prstGeom prst="rect">
            <a:avLst/>
          </a:prstGeom>
        </p:spPr>
      </p:pic>
      <p:pic>
        <p:nvPicPr>
          <p:cNvPr id="4" name="Picture 3">
            <a:extLst>
              <a:ext uri="{FF2B5EF4-FFF2-40B4-BE49-F238E27FC236}">
                <a16:creationId xmlns:a16="http://schemas.microsoft.com/office/drawing/2014/main" id="{B4A4F04F-8212-4965-9852-1586FE836F90}"/>
              </a:ext>
            </a:extLst>
          </p:cNvPr>
          <p:cNvPicPr>
            <a:picLocks noChangeAspect="1"/>
          </p:cNvPicPr>
          <p:nvPr/>
        </p:nvPicPr>
        <p:blipFill>
          <a:blip r:embed="rId3"/>
          <a:stretch>
            <a:fillRect/>
          </a:stretch>
        </p:blipFill>
        <p:spPr>
          <a:xfrm>
            <a:off x="5974672" y="6229350"/>
            <a:ext cx="6217328" cy="552115"/>
          </a:xfrm>
          <a:prstGeom prst="rect">
            <a:avLst/>
          </a:prstGeom>
        </p:spPr>
      </p:pic>
      <p:sp>
        <p:nvSpPr>
          <p:cNvPr id="6" name="TextBox 5">
            <a:extLst>
              <a:ext uri="{FF2B5EF4-FFF2-40B4-BE49-F238E27FC236}">
                <a16:creationId xmlns:a16="http://schemas.microsoft.com/office/drawing/2014/main" id="{7D7DD1B6-E1A6-4A72-AA81-621D0B3415F8}"/>
              </a:ext>
            </a:extLst>
          </p:cNvPr>
          <p:cNvSpPr txBox="1"/>
          <p:nvPr/>
        </p:nvSpPr>
        <p:spPr>
          <a:xfrm>
            <a:off x="0" y="992871"/>
            <a:ext cx="5726097" cy="4893647"/>
          </a:xfrm>
          <a:prstGeom prst="rect">
            <a:avLst/>
          </a:prstGeom>
          <a:noFill/>
        </p:spPr>
        <p:txBody>
          <a:bodyPr wrap="square">
            <a:spAutoFit/>
          </a:bodyPr>
          <a:lstStyle/>
          <a:p>
            <a:r>
              <a:rPr lang="as-IN" sz="2400" dirty="0">
                <a:solidFill>
                  <a:schemeClr val="accent6">
                    <a:lumMod val="50000"/>
                  </a:schemeClr>
                </a:solidFill>
                <a:latin typeface="Bangla" panose="03000603000000000000" pitchFamily="66" charset="0"/>
                <a:cs typeface="Bangla" panose="03000603000000000000" pitchFamily="66" charset="0"/>
              </a:rPr>
              <a:t>নিশ্চয় আমারই নিকট তাদের প্রত্যাবর্তন। তারপর নিশ্চয় তাদের হিসাব-নিকাশ আমারই দায়িত্বে। </a:t>
            </a:r>
            <a:endParaRPr lang="en-US" sz="2400" dirty="0">
              <a:solidFill>
                <a:schemeClr val="accent6">
                  <a:lumMod val="50000"/>
                </a:schemeClr>
              </a:solidFill>
              <a:latin typeface="Bangla" panose="03000603000000000000" pitchFamily="66" charset="0"/>
              <a:cs typeface="Bangla" panose="03000603000000000000" pitchFamily="66" charset="0"/>
            </a:endParaRPr>
          </a:p>
          <a:p>
            <a:r>
              <a:rPr lang="en-US" sz="2400" dirty="0">
                <a:solidFill>
                  <a:schemeClr val="accent6">
                    <a:lumMod val="50000"/>
                  </a:schemeClr>
                </a:solidFill>
                <a:latin typeface="Bangla" panose="03000603000000000000" pitchFamily="66" charset="0"/>
                <a:cs typeface="Bangla" panose="03000603000000000000" pitchFamily="66" charset="0"/>
              </a:rPr>
              <a:t>                            </a:t>
            </a:r>
            <a:r>
              <a:rPr lang="as-IN" sz="2400" dirty="0">
                <a:solidFill>
                  <a:schemeClr val="accent6">
                    <a:lumMod val="50000"/>
                  </a:schemeClr>
                </a:solidFill>
                <a:latin typeface="Bangla" panose="03000603000000000000" pitchFamily="66" charset="0"/>
                <a:cs typeface="Bangla" panose="03000603000000000000" pitchFamily="66" charset="0"/>
              </a:rPr>
              <a:t>সূরা আল-গাশিয়া: ২৫-২৬</a:t>
            </a:r>
          </a:p>
          <a:p>
            <a:r>
              <a:rPr lang="as-IN" sz="2400" dirty="0">
                <a:solidFill>
                  <a:srgbClr val="1116E9"/>
                </a:solidFill>
                <a:latin typeface="Bangla" panose="03000603000000000000" pitchFamily="66" charset="0"/>
                <a:cs typeface="Bangla" panose="03000603000000000000" pitchFamily="66" charset="0"/>
              </a:rPr>
              <a:t>আল্লাহ রাব্বুল আলামীন বলেন,</a:t>
            </a:r>
          </a:p>
          <a:p>
            <a:r>
              <a:rPr lang="as-IN" sz="2400" dirty="0">
                <a:solidFill>
                  <a:schemeClr val="accent6">
                    <a:lumMod val="50000"/>
                  </a:schemeClr>
                </a:solidFill>
                <a:latin typeface="Bangla" panose="03000603000000000000" pitchFamily="66" charset="0"/>
                <a:cs typeface="Bangla" panose="03000603000000000000" pitchFamily="66" charset="0"/>
              </a:rPr>
              <a:t>“আর শিঙ্গায় ফুঁক দেওয়া হবে। ফলে আল্লাহ যাদেরকে ইচ্ছা করেন তারা ছাড়া আসমানসমূহে যারা আছে এবং পৃথিবীতে যারা আছে সকলেই বেহুঁশ হয়ে পড়বে। </a:t>
            </a:r>
          </a:p>
          <a:p>
            <a:r>
              <a:rPr lang="as-IN" sz="2400" dirty="0">
                <a:solidFill>
                  <a:schemeClr val="accent6">
                    <a:lumMod val="50000"/>
                  </a:schemeClr>
                </a:solidFill>
                <a:latin typeface="Bangla" panose="03000603000000000000" pitchFamily="66" charset="0"/>
                <a:cs typeface="Bangla" panose="03000603000000000000" pitchFamily="66" charset="0"/>
              </a:rPr>
              <a:t>তারপর আবার শিঙ্গায় ফুঁক দেওয়া হবে, তখন তারা দাঁড়িয়ে তাকাতে থাকবে। আর যমীন তার রবের নূরে আলোকিত হবে, আমলনামা উপস্থিত করা হবে এবং নবী ও সাক্ষীগণকে আনা হবে, তাদের মধ্যে ন্যায়বিচার করা হবে। এমতাবস্থায় যে, তাদের প্রতি যুলম করা হবে না”। </a:t>
            </a:r>
            <a:endParaRPr lang="en-US" sz="2400" dirty="0">
              <a:solidFill>
                <a:schemeClr val="accent6">
                  <a:lumMod val="50000"/>
                </a:schemeClr>
              </a:solidFill>
              <a:latin typeface="Bangla" panose="03000603000000000000" pitchFamily="66" charset="0"/>
              <a:cs typeface="Bangla" panose="03000603000000000000" pitchFamily="66" charset="0"/>
            </a:endParaRPr>
          </a:p>
          <a:p>
            <a:r>
              <a:rPr lang="en-US" sz="2400" dirty="0">
                <a:solidFill>
                  <a:schemeClr val="accent6">
                    <a:lumMod val="50000"/>
                  </a:schemeClr>
                </a:solidFill>
                <a:latin typeface="Bangla" panose="03000603000000000000" pitchFamily="66" charset="0"/>
                <a:cs typeface="Bangla" panose="03000603000000000000" pitchFamily="66" charset="0"/>
              </a:rPr>
              <a:t>                              </a:t>
            </a:r>
            <a:r>
              <a:rPr lang="as-IN" sz="2400" dirty="0">
                <a:solidFill>
                  <a:schemeClr val="accent6">
                    <a:lumMod val="50000"/>
                  </a:schemeClr>
                </a:solidFill>
                <a:latin typeface="Bangla" panose="03000603000000000000" pitchFamily="66" charset="0"/>
                <a:cs typeface="Bangla" panose="03000603000000000000" pitchFamily="66" charset="0"/>
              </a:rPr>
              <a:t>সূরা আয-যুমার: ৬৮-৬৯</a:t>
            </a:r>
            <a:r>
              <a:rPr lang="en-US" sz="2400" dirty="0">
                <a:solidFill>
                  <a:schemeClr val="accent6">
                    <a:lumMod val="50000"/>
                  </a:schemeClr>
                </a:solidFill>
                <a:latin typeface="Bangla" panose="03000603000000000000" pitchFamily="66" charset="0"/>
                <a:cs typeface="Bangla" panose="03000603000000000000" pitchFamily="66" charset="0"/>
              </a:rPr>
              <a:t>  </a:t>
            </a:r>
            <a:endParaRPr lang="as-IN" sz="2400" dirty="0">
              <a:solidFill>
                <a:schemeClr val="accent6">
                  <a:lumMod val="50000"/>
                </a:schemeClr>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3E4DEF6E-29E9-44DC-B798-C1F68531D8C1}"/>
              </a:ext>
            </a:extLst>
          </p:cNvPr>
          <p:cNvSpPr txBox="1"/>
          <p:nvPr/>
        </p:nvSpPr>
        <p:spPr>
          <a:xfrm>
            <a:off x="6214369" y="992871"/>
            <a:ext cx="6143346" cy="4154984"/>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আবু হুরা</a:t>
            </a:r>
            <a:r>
              <a:rPr lang="en-US" sz="2400" dirty="0">
                <a:solidFill>
                  <a:srgbClr val="CC0099"/>
                </a:solidFill>
                <a:latin typeface="Bangla" panose="03000603000000000000" pitchFamily="66" charset="0"/>
                <a:cs typeface="Bangla" panose="03000603000000000000" pitchFamily="66" charset="0"/>
              </a:rPr>
              <a:t>য়</a:t>
            </a:r>
            <a:r>
              <a:rPr lang="as-IN" sz="2400" dirty="0">
                <a:solidFill>
                  <a:srgbClr val="CC0099"/>
                </a:solidFill>
                <a:latin typeface="Bangla" panose="03000603000000000000" pitchFamily="66" charset="0"/>
                <a:cs typeface="Bangla" panose="03000603000000000000" pitchFamily="66" charset="0"/>
              </a:rPr>
              <a:t>রা রাদিয়াল্লাহু আনহু বলেন, রাসূলুল্লাহ সাল্লাল্লাহু আলাইহি ওয়া সাল্লাম বলেছেন,</a:t>
            </a:r>
            <a:endParaRPr lang="en-US" sz="2400" dirty="0">
              <a:solidFill>
                <a:srgbClr val="CC0099"/>
              </a:solidFill>
              <a:latin typeface="Bangla" panose="03000603000000000000" pitchFamily="66" charset="0"/>
              <a:cs typeface="Bangla" panose="03000603000000000000" pitchFamily="66" charset="0"/>
            </a:endParaRPr>
          </a:p>
          <a:p>
            <a:r>
              <a:rPr lang="as-IN" sz="2400" dirty="0">
                <a:solidFill>
                  <a:srgbClr val="CC0099"/>
                </a:solidFill>
                <a:latin typeface="Bangla" panose="03000603000000000000" pitchFamily="66" charset="0"/>
                <a:cs typeface="Bangla" panose="03000603000000000000" pitchFamily="66" charset="0"/>
              </a:rPr>
              <a:t> দুই ফুঁৎকারের মধ্যবর্তী সময় হবে চল্লিশ। আবু হুরা</a:t>
            </a:r>
            <a:r>
              <a:rPr lang="en-US" sz="2400" dirty="0">
                <a:solidFill>
                  <a:srgbClr val="CC0099"/>
                </a:solidFill>
                <a:latin typeface="Bangla" panose="03000603000000000000" pitchFamily="66" charset="0"/>
                <a:cs typeface="Bangla" panose="03000603000000000000" pitchFamily="66" charset="0"/>
              </a:rPr>
              <a:t>য়</a:t>
            </a:r>
            <a:r>
              <a:rPr lang="as-IN" sz="2400" dirty="0">
                <a:solidFill>
                  <a:srgbClr val="CC0099"/>
                </a:solidFill>
                <a:latin typeface="Bangla" panose="03000603000000000000" pitchFamily="66" charset="0"/>
                <a:cs typeface="Bangla" panose="03000603000000000000" pitchFamily="66" charset="0"/>
              </a:rPr>
              <a:t>রা রাদিয়াল্লাহু আনহুর সাথীরা বলল, চল্লিশ দিন? আবু হুরা</a:t>
            </a:r>
            <a:r>
              <a:rPr lang="en-US" sz="2400" dirty="0">
                <a:solidFill>
                  <a:srgbClr val="CC0099"/>
                </a:solidFill>
                <a:latin typeface="Bangla" panose="03000603000000000000" pitchFamily="66" charset="0"/>
                <a:cs typeface="Bangla" panose="03000603000000000000" pitchFamily="66" charset="0"/>
              </a:rPr>
              <a:t>য়</a:t>
            </a:r>
            <a:r>
              <a:rPr lang="as-IN" sz="2400" dirty="0">
                <a:solidFill>
                  <a:srgbClr val="CC0099"/>
                </a:solidFill>
                <a:latin typeface="Bangla" panose="03000603000000000000" pitchFamily="66" charset="0"/>
                <a:cs typeface="Bangla" panose="03000603000000000000" pitchFamily="66" charset="0"/>
              </a:rPr>
              <a:t>রা রাদিয়াল্লাহু আনহু বললেন, আমি এটা বলতে অস্বীকার করছি, তারা বলল, চল্লিশ বছর? তিনি বললেন, আমি এটা বলতেও অস্বীকার করছি। তারা বলল, তাহলে কি চল্লিশ মাস? তিনি বললেন, আমি এটাও বলতে অস্বীকার করছি। তবে মানুষের সবকিছু পঁচে যায় একমাত্র মেরুদণ্ডের নিম্নভাগের একটি ছোট্ট কোষ ব্যতীত। তার উপরই আবার সৃষ্টি জড়ো হবে।” </a:t>
            </a:r>
            <a:endParaRPr lang="en-US" sz="2400" dirty="0">
              <a:solidFill>
                <a:srgbClr val="CC0099"/>
              </a:solidFill>
              <a:latin typeface="Bangla" panose="03000603000000000000" pitchFamily="66" charset="0"/>
              <a:cs typeface="Bangla" panose="03000603000000000000" pitchFamily="66" charset="0"/>
            </a:endParaRPr>
          </a:p>
          <a:p>
            <a:r>
              <a:rPr lang="as-IN" sz="2400" dirty="0">
                <a:solidFill>
                  <a:srgbClr val="CC0099"/>
                </a:solidFill>
                <a:latin typeface="Bangla" panose="03000603000000000000" pitchFamily="66" charset="0"/>
                <a:cs typeface="Bangla" panose="03000603000000000000" pitchFamily="66" charset="0"/>
              </a:rPr>
              <a:t>বুখারী ৪৮১৪, মুসলিম: ২৯৫৫</a:t>
            </a:r>
            <a:endParaRPr lang="en-US" sz="2400" dirty="0">
              <a:solidFill>
                <a:srgbClr val="CC0099"/>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E98112E0-4567-4CB7-90B3-31C0AB701349}"/>
              </a:ext>
            </a:extLst>
          </p:cNvPr>
          <p:cNvSpPr txBox="1"/>
          <p:nvPr/>
        </p:nvSpPr>
        <p:spPr>
          <a:xfrm>
            <a:off x="3486705" y="166002"/>
            <a:ext cx="6227684" cy="584775"/>
          </a:xfrm>
          <a:prstGeom prst="rect">
            <a:avLst/>
          </a:prstGeom>
          <a:noFill/>
        </p:spPr>
        <p:txBody>
          <a:bodyPr wrap="square">
            <a:spAutoFit/>
          </a:bodyPr>
          <a:lstStyle/>
          <a:p>
            <a:r>
              <a:rPr lang="as-IN" sz="3200" dirty="0">
                <a:solidFill>
                  <a:srgbClr val="1116E9"/>
                </a:solidFill>
                <a:latin typeface="Bangla" panose="03000603000000000000" pitchFamily="66" charset="0"/>
                <a:cs typeface="Bangla" panose="03000603000000000000" pitchFamily="66" charset="0"/>
              </a:rPr>
              <a:t>কবর থেকে সকলে উঠে আসবে হাসরের মাঠেঃ</a:t>
            </a:r>
            <a:endParaRPr lang="en-US" sz="3200" dirty="0">
              <a:solidFill>
                <a:srgbClr val="1116E9"/>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19710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18B6F6-81A2-4F60-8451-718C20C89F3A}"/>
              </a:ext>
            </a:extLst>
          </p:cNvPr>
          <p:cNvPicPr>
            <a:picLocks noChangeAspect="1"/>
          </p:cNvPicPr>
          <p:nvPr/>
        </p:nvPicPr>
        <p:blipFill>
          <a:blip r:embed="rId2"/>
          <a:stretch>
            <a:fillRect/>
          </a:stretch>
        </p:blipFill>
        <p:spPr>
          <a:xfrm>
            <a:off x="3714637" y="3048000"/>
            <a:ext cx="4238625" cy="3810000"/>
          </a:xfrm>
          <a:prstGeom prst="rect">
            <a:avLst/>
          </a:prstGeom>
        </p:spPr>
      </p:pic>
      <p:pic>
        <p:nvPicPr>
          <p:cNvPr id="3" name="Picture 2">
            <a:extLst>
              <a:ext uri="{FF2B5EF4-FFF2-40B4-BE49-F238E27FC236}">
                <a16:creationId xmlns:a16="http://schemas.microsoft.com/office/drawing/2014/main" id="{33F44E42-4589-46A2-94FA-E085D22BA5F4}"/>
              </a:ext>
            </a:extLst>
          </p:cNvPr>
          <p:cNvPicPr>
            <a:picLocks noChangeAspect="1"/>
          </p:cNvPicPr>
          <p:nvPr/>
        </p:nvPicPr>
        <p:blipFill>
          <a:blip r:embed="rId3"/>
          <a:stretch>
            <a:fillRect/>
          </a:stretch>
        </p:blipFill>
        <p:spPr>
          <a:xfrm>
            <a:off x="0" y="557212"/>
            <a:ext cx="4134073" cy="2995613"/>
          </a:xfrm>
          <a:prstGeom prst="rect">
            <a:avLst/>
          </a:prstGeom>
        </p:spPr>
      </p:pic>
      <p:sp>
        <p:nvSpPr>
          <p:cNvPr id="5" name="TextBox 4">
            <a:extLst>
              <a:ext uri="{FF2B5EF4-FFF2-40B4-BE49-F238E27FC236}">
                <a16:creationId xmlns:a16="http://schemas.microsoft.com/office/drawing/2014/main" id="{A495CFC4-0C94-4CFA-A023-C996378B5669}"/>
              </a:ext>
            </a:extLst>
          </p:cNvPr>
          <p:cNvSpPr txBox="1"/>
          <p:nvPr/>
        </p:nvSpPr>
        <p:spPr>
          <a:xfrm>
            <a:off x="6276512" y="304670"/>
            <a:ext cx="5299969" cy="3785652"/>
          </a:xfrm>
          <a:prstGeom prst="rect">
            <a:avLst/>
          </a:prstGeom>
          <a:noFill/>
        </p:spPr>
        <p:txBody>
          <a:bodyPr wrap="square">
            <a:spAutoFit/>
          </a:bodyPr>
          <a:lstStyle/>
          <a:p>
            <a:r>
              <a:rPr lang="as-IN" sz="2400" dirty="0">
                <a:solidFill>
                  <a:schemeClr val="accent6">
                    <a:lumMod val="50000"/>
                  </a:schemeClr>
                </a:solidFill>
                <a:latin typeface="Bangla" panose="03000603000000000000" pitchFamily="66" charset="0"/>
                <a:cs typeface="Bangla" panose="03000603000000000000" pitchFamily="66" charset="0"/>
              </a:rPr>
              <a:t>রাসুলুল্লাহ</a:t>
            </a:r>
            <a:r>
              <a:rPr lang="ar-AE" sz="2400" dirty="0">
                <a:solidFill>
                  <a:schemeClr val="accent6">
                    <a:lumMod val="50000"/>
                  </a:schemeClr>
                </a:solidFill>
                <a:latin typeface="Bangla" panose="03000603000000000000" pitchFamily="66" charset="0"/>
              </a:rPr>
              <a:t>ﷺ </a:t>
            </a:r>
            <a:r>
              <a:rPr lang="en-US" sz="2400" dirty="0">
                <a:solidFill>
                  <a:schemeClr val="accent6">
                    <a:lumMod val="50000"/>
                  </a:schemeClr>
                </a:solidFill>
                <a:latin typeface="Bangla" panose="03000603000000000000" pitchFamily="66" charset="0"/>
                <a:cs typeface="Bangla" panose="03000603000000000000" pitchFamily="66" charset="0"/>
              </a:rPr>
              <a:t> </a:t>
            </a:r>
            <a:r>
              <a:rPr lang="as-IN" sz="2400" dirty="0">
                <a:solidFill>
                  <a:schemeClr val="accent6">
                    <a:lumMod val="50000"/>
                  </a:schemeClr>
                </a:solidFill>
                <a:latin typeface="Bangla" panose="03000603000000000000" pitchFamily="66" charset="0"/>
                <a:cs typeface="Bangla" panose="03000603000000000000" pitchFamily="66" charset="0"/>
              </a:rPr>
              <a:t>বলেছেনঃ প্রতিটি আদম সন্তানকে মাটি খেয়ে ফেলবে, শুধু মেরুদণ্ডের নিচের হাড়টুকু (বা পশ্চাদ্দেশের হাড়) বাকি থাকবে। এ থেকেই তাকে সৃষ্টি করা হয়েছে এবং এ থেকেই তাকে পুনর্গঠন করা হবে। </a:t>
            </a:r>
            <a:r>
              <a:rPr lang="en-US" sz="2400" dirty="0">
                <a:solidFill>
                  <a:schemeClr val="accent6">
                    <a:lumMod val="50000"/>
                  </a:schemeClr>
                </a:solidFill>
                <a:latin typeface="Bangla" panose="03000603000000000000" pitchFamily="66" charset="0"/>
                <a:cs typeface="Bangla" panose="03000603000000000000" pitchFamily="66" charset="0"/>
              </a:rPr>
              <a:t> </a:t>
            </a:r>
          </a:p>
          <a:p>
            <a:r>
              <a:rPr lang="en-US" sz="2400" dirty="0">
                <a:solidFill>
                  <a:schemeClr val="accent6">
                    <a:lumMod val="50000"/>
                  </a:schemeClr>
                </a:solidFill>
                <a:latin typeface="Bangla" panose="03000603000000000000" pitchFamily="66" charset="0"/>
                <a:cs typeface="Bangla" panose="03000603000000000000" pitchFamily="66" charset="0"/>
              </a:rPr>
              <a:t>                             </a:t>
            </a:r>
            <a:r>
              <a:rPr lang="as-IN" sz="2400" dirty="0">
                <a:solidFill>
                  <a:schemeClr val="accent6">
                    <a:lumMod val="50000"/>
                  </a:schemeClr>
                </a:solidFill>
                <a:latin typeface="Bangla" panose="03000603000000000000" pitchFamily="66" charset="0"/>
                <a:cs typeface="Bangla" panose="03000603000000000000" pitchFamily="66" charset="0"/>
              </a:rPr>
              <a:t>আবু দাউদ :  ৪৬৬৫</a:t>
            </a:r>
          </a:p>
          <a:p>
            <a:r>
              <a:rPr lang="as-IN" sz="2400" dirty="0">
                <a:latin typeface="Bangla" panose="03000603000000000000" pitchFamily="66" charset="0"/>
                <a:cs typeface="Bangla" panose="03000603000000000000" pitchFamily="66" charset="0"/>
              </a:rPr>
              <a:t> </a:t>
            </a:r>
            <a:r>
              <a:rPr lang="as-IN" sz="2400" dirty="0">
                <a:solidFill>
                  <a:srgbClr val="1116E9"/>
                </a:solidFill>
                <a:latin typeface="Bangla" panose="03000603000000000000" pitchFamily="66" charset="0"/>
                <a:cs typeface="Bangla" panose="03000603000000000000" pitchFamily="66" charset="0"/>
              </a:rPr>
              <a:t>আবু সাঈদ(রা.) থেকে অপর বর্ণনায় আছে, তিনি জিজ্ঞেস করেছেন, এটি (পশ্চাদ্দেশের হাড় / মেরুদণ্ডের নিম্নাংশের হাড়) কেমন হে আল্লাহর রাসুল? তিনি রাসুলুল্লাহ</a:t>
            </a:r>
            <a:r>
              <a:rPr lang="en-US" sz="2400" dirty="0">
                <a:solidFill>
                  <a:srgbClr val="1116E9"/>
                </a:solidFill>
                <a:latin typeface="Bangla" panose="03000603000000000000" pitchFamily="66" charset="0"/>
                <a:cs typeface="Bangla" panose="03000603000000000000" pitchFamily="66" charset="0"/>
              </a:rPr>
              <a:t> </a:t>
            </a:r>
            <a:r>
              <a:rPr lang="ar-AE" sz="2400" dirty="0">
                <a:solidFill>
                  <a:srgbClr val="1116E9"/>
                </a:solidFill>
                <a:latin typeface="Bangla" panose="03000603000000000000" pitchFamily="66" charset="0"/>
              </a:rPr>
              <a:t>ﷺ</a:t>
            </a:r>
            <a:r>
              <a:rPr lang="en-US" sz="2400" dirty="0">
                <a:solidFill>
                  <a:srgbClr val="1116E9"/>
                </a:solidFill>
                <a:latin typeface="Bangla" panose="03000603000000000000" pitchFamily="66" charset="0"/>
                <a:cs typeface="Bangla" panose="03000603000000000000" pitchFamily="66" charset="0"/>
              </a:rPr>
              <a:t> ব</a:t>
            </a:r>
            <a:r>
              <a:rPr lang="as-IN" sz="2400" dirty="0">
                <a:solidFill>
                  <a:srgbClr val="1116E9"/>
                </a:solidFill>
                <a:latin typeface="Bangla" panose="03000603000000000000" pitchFamily="66" charset="0"/>
                <a:cs typeface="Bangla" panose="03000603000000000000" pitchFamily="66" charset="0"/>
              </a:rPr>
              <a:t>লেন, এটি সরিষার দানার মতো। </a:t>
            </a:r>
            <a:r>
              <a:rPr lang="en-US" sz="2400" dirty="0">
                <a:solidFill>
                  <a:srgbClr val="1116E9"/>
                </a:solidFill>
                <a:latin typeface="Bangla" panose="03000603000000000000" pitchFamily="66" charset="0"/>
                <a:cs typeface="Bangla" panose="03000603000000000000" pitchFamily="66" charset="0"/>
              </a:rPr>
              <a:t>                 </a:t>
            </a:r>
          </a:p>
          <a:p>
            <a:r>
              <a:rPr lang="en-US" sz="2400" dirty="0">
                <a:solidFill>
                  <a:srgbClr val="1116E9"/>
                </a:solidFill>
                <a:latin typeface="Bangla" panose="03000603000000000000" pitchFamily="66" charset="0"/>
                <a:cs typeface="Bangla" panose="03000603000000000000" pitchFamily="66" charset="0"/>
              </a:rPr>
              <a:t>                         </a:t>
            </a:r>
            <a:r>
              <a:rPr lang="as-IN" sz="2400" dirty="0">
                <a:solidFill>
                  <a:srgbClr val="1116E9"/>
                </a:solidFill>
                <a:latin typeface="Bangla" panose="03000603000000000000" pitchFamily="66" charset="0"/>
                <a:cs typeface="Bangla" panose="03000603000000000000" pitchFamily="66" charset="0"/>
              </a:rPr>
              <a:t>[আহমাদ ও ইবন হিব্বান]</a:t>
            </a:r>
          </a:p>
        </p:txBody>
      </p:sp>
    </p:spTree>
    <p:extLst>
      <p:ext uri="{BB962C8B-B14F-4D97-AF65-F5344CB8AC3E}">
        <p14:creationId xmlns:p14="http://schemas.microsoft.com/office/powerpoint/2010/main" val="33498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6EE072-45DF-4543-83D4-5E11C0323570}"/>
              </a:ext>
            </a:extLst>
          </p:cNvPr>
          <p:cNvPicPr>
            <a:picLocks noChangeAspect="1"/>
          </p:cNvPicPr>
          <p:nvPr/>
        </p:nvPicPr>
        <p:blipFill rotWithShape="1">
          <a:blip r:embed="rId2"/>
          <a:srcRect l="41766" r="39984" b="1"/>
          <a:stretch/>
        </p:blipFill>
        <p:spPr>
          <a:xfrm>
            <a:off x="543529" y="191389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2">
            <a:extLst>
              <a:ext uri="{FF2B5EF4-FFF2-40B4-BE49-F238E27FC236}">
                <a16:creationId xmlns:a16="http://schemas.microsoft.com/office/drawing/2014/main" id="{C6CAA0D9-4413-4E7B-B1E2-516D9FB0DEEF}"/>
              </a:ext>
            </a:extLst>
          </p:cNvPr>
          <p:cNvPicPr>
            <a:picLocks noChangeAspect="1"/>
          </p:cNvPicPr>
          <p:nvPr/>
        </p:nvPicPr>
        <p:blipFill rotWithShape="1">
          <a:blip r:embed="rId2"/>
          <a:srcRect l="41766" r="39984" b="1"/>
          <a:stretch/>
        </p:blipFill>
        <p:spPr>
          <a:xfrm>
            <a:off x="6304492" y="191389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5" name="TextBox 4">
            <a:extLst>
              <a:ext uri="{FF2B5EF4-FFF2-40B4-BE49-F238E27FC236}">
                <a16:creationId xmlns:a16="http://schemas.microsoft.com/office/drawing/2014/main" id="{5FB59340-21F3-4B27-8D5B-B80F589EA255}"/>
              </a:ext>
            </a:extLst>
          </p:cNvPr>
          <p:cNvSpPr txBox="1"/>
          <p:nvPr/>
        </p:nvSpPr>
        <p:spPr>
          <a:xfrm>
            <a:off x="143657" y="479394"/>
            <a:ext cx="5743852" cy="5262979"/>
          </a:xfrm>
          <a:prstGeom prst="rect">
            <a:avLst/>
          </a:prstGeom>
          <a:noFill/>
        </p:spPr>
        <p:txBody>
          <a:bodyPr wrap="square">
            <a:spAutoFit/>
          </a:bodyPr>
          <a:lstStyle/>
          <a:p>
            <a:r>
              <a:rPr lang="as-IN" sz="2800" dirty="0">
                <a:solidFill>
                  <a:srgbClr val="1116E9"/>
                </a:solidFill>
                <a:latin typeface="Bangla" panose="03000603000000000000" pitchFamily="66" charset="0"/>
                <a:cs typeface="Bangla" panose="03000603000000000000" pitchFamily="66" charset="0"/>
              </a:rPr>
              <a:t>রাসূলুল্লাহ সাল্লাল্লাহু আলাইহি ওয়া সাল্লাম বলেন, “পৃথিবী তার কলিজার টুকরা বিশালাকার স্বর্ণ খণ্ডের আকারে উদগীরণ করে দেবে। তখন যে ব্যক্তি ধনসম্পদের জন্যে কাউকে হত্যা করেছিল, সে তা দেখে বলবে, এর জন্যেই কি আমি এতবড় অপরাধ করেছিলাম? যে ব্যক্তি অর্থের কারণে আত্মীয়দের সাথে সম্পর্কচ্ছেদ করেছিল, সে বলবে, এর জন্যেই কি আমি এ কাণ্ড করেছিলাম? চুরির কারণে যার হাত কাটা হয়েছিল, সে বলবে, এর জন্যেই কি আমি নিজের হাত হারিয়েছিলাম? অতঃপর কেউ এসব স্বর্ণখণ্ডের প্রতি </a:t>
            </a:r>
            <a:r>
              <a:rPr lang="en-US" sz="2800" dirty="0" err="1">
                <a:solidFill>
                  <a:srgbClr val="1116E9"/>
                </a:solidFill>
                <a:latin typeface="Bangla" panose="03000603000000000000" pitchFamily="66" charset="0"/>
                <a:cs typeface="Bangla" panose="03000603000000000000" pitchFamily="66" charset="0"/>
              </a:rPr>
              <a:t>ভ্রু</a:t>
            </a:r>
            <a:r>
              <a:rPr lang="as-IN" sz="2800" dirty="0">
                <a:solidFill>
                  <a:srgbClr val="1116E9"/>
                </a:solidFill>
                <a:latin typeface="Bangla" panose="03000603000000000000" pitchFamily="66" charset="0"/>
                <a:cs typeface="Bangla" panose="03000603000000000000" pitchFamily="66" charset="0"/>
              </a:rPr>
              <a:t>ক্ষেপও করবে না। </a:t>
            </a:r>
            <a:r>
              <a:rPr lang="en-US" sz="2800" dirty="0">
                <a:solidFill>
                  <a:srgbClr val="1116E9"/>
                </a:solidFill>
                <a:latin typeface="Bangla" panose="03000603000000000000" pitchFamily="66" charset="0"/>
                <a:cs typeface="Bangla" panose="03000603000000000000" pitchFamily="66" charset="0"/>
              </a:rPr>
              <a:t> </a:t>
            </a:r>
          </a:p>
          <a:p>
            <a:r>
              <a:rPr lang="en-US" sz="2800" dirty="0">
                <a:solidFill>
                  <a:srgbClr val="1116E9"/>
                </a:solidFill>
                <a:latin typeface="Bangla" panose="03000603000000000000" pitchFamily="66" charset="0"/>
                <a:cs typeface="Bangla" panose="03000603000000000000" pitchFamily="66" charset="0"/>
              </a:rPr>
              <a:t>           </a:t>
            </a:r>
            <a:r>
              <a:rPr lang="en-US" sz="2800" dirty="0" err="1">
                <a:solidFill>
                  <a:srgbClr val="1116E9"/>
                </a:solidFill>
                <a:latin typeface="Bangla" panose="03000603000000000000" pitchFamily="66" charset="0"/>
                <a:cs typeface="Bangla" panose="03000603000000000000" pitchFamily="66" charset="0"/>
              </a:rPr>
              <a:t>সহিহ</a:t>
            </a:r>
            <a:r>
              <a:rPr lang="en-US" sz="2800" dirty="0">
                <a:solidFill>
                  <a:srgbClr val="1116E9"/>
                </a:solidFill>
                <a:latin typeface="Bangla" panose="03000603000000000000" pitchFamily="66" charset="0"/>
                <a:cs typeface="Bangla" panose="03000603000000000000" pitchFamily="66" charset="0"/>
              </a:rPr>
              <a:t> </a:t>
            </a:r>
            <a:r>
              <a:rPr lang="as-IN" sz="2800" dirty="0">
                <a:solidFill>
                  <a:srgbClr val="1116E9"/>
                </a:solidFill>
                <a:latin typeface="Bangla" panose="03000603000000000000" pitchFamily="66" charset="0"/>
                <a:cs typeface="Bangla" panose="03000603000000000000" pitchFamily="66" charset="0"/>
              </a:rPr>
              <a:t>মুসলিম</a:t>
            </a:r>
            <a:endParaRPr lang="en-US" sz="2800" dirty="0">
              <a:solidFill>
                <a:srgbClr val="1116E9"/>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C8F01AD1-8E8E-43E1-99AE-7432605CB41A}"/>
              </a:ext>
            </a:extLst>
          </p:cNvPr>
          <p:cNvSpPr txBox="1"/>
          <p:nvPr/>
        </p:nvSpPr>
        <p:spPr>
          <a:xfrm>
            <a:off x="6287380" y="656948"/>
            <a:ext cx="5839517" cy="1200329"/>
          </a:xfrm>
          <a:prstGeom prst="rect">
            <a:avLst/>
          </a:prstGeom>
          <a:noFill/>
        </p:spPr>
        <p:txBody>
          <a:bodyPr wrap="square">
            <a:spAutoFit/>
          </a:bodyPr>
          <a:lstStyle/>
          <a:p>
            <a:r>
              <a:rPr lang="ar-AE" sz="2400" dirty="0">
                <a:solidFill>
                  <a:schemeClr val="accent6">
                    <a:lumMod val="75000"/>
                  </a:schemeClr>
                </a:solidFill>
                <a:latin typeface="Bangla" panose="03000603000000000000" pitchFamily="66" charset="0"/>
              </a:rPr>
              <a:t>وَإِذَا الْأَرْضُ مُدَّتْ، وَأَلْقَتْ مَا فِيْهَا وَتَخَلَّتْ </a:t>
            </a:r>
          </a:p>
          <a:p>
            <a:r>
              <a:rPr lang="ar-AE" sz="2400" dirty="0">
                <a:solidFill>
                  <a:schemeClr val="accent6">
                    <a:lumMod val="75000"/>
                  </a:schemeClr>
                </a:solidFill>
                <a:latin typeface="Bangla" panose="03000603000000000000" pitchFamily="66" charset="0"/>
              </a:rPr>
              <a:t>‘</a:t>
            </a:r>
            <a:r>
              <a:rPr lang="as-IN" sz="2400" dirty="0">
                <a:solidFill>
                  <a:schemeClr val="accent6">
                    <a:lumMod val="75000"/>
                  </a:schemeClr>
                </a:solidFill>
                <a:latin typeface="Bangla" panose="03000603000000000000" pitchFamily="66" charset="0"/>
                <a:cs typeface="Bangla" panose="03000603000000000000" pitchFamily="66" charset="0"/>
              </a:rPr>
              <a:t>যেদিন পৃথিবী প্রসারিত হবে’।এবং তার ভিতরকার সবকিছু বাইরে নিক্ষেপ করবে ও খালি হয়ে যাবে’</a:t>
            </a:r>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ইনশিক্বাক্ব</a:t>
            </a:r>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৩-৪</a:t>
            </a:r>
          </a:p>
        </p:txBody>
      </p:sp>
      <p:sp>
        <p:nvSpPr>
          <p:cNvPr id="9" name="TextBox 8">
            <a:extLst>
              <a:ext uri="{FF2B5EF4-FFF2-40B4-BE49-F238E27FC236}">
                <a16:creationId xmlns:a16="http://schemas.microsoft.com/office/drawing/2014/main" id="{01DE0E7B-05BA-4A77-9C7B-79FAD429A5E9}"/>
              </a:ext>
            </a:extLst>
          </p:cNvPr>
          <p:cNvSpPr txBox="1"/>
          <p:nvPr/>
        </p:nvSpPr>
        <p:spPr>
          <a:xfrm>
            <a:off x="6507331" y="1988598"/>
            <a:ext cx="5541012" cy="830997"/>
          </a:xfrm>
          <a:prstGeom prst="rect">
            <a:avLst/>
          </a:prstGeom>
          <a:noFill/>
        </p:spPr>
        <p:txBody>
          <a:bodyPr wrap="square">
            <a:spAutoFit/>
          </a:bodyPr>
          <a:lstStyle/>
          <a:p>
            <a:r>
              <a:rPr lang="ar-AE" sz="2400" dirty="0">
                <a:solidFill>
                  <a:srgbClr val="CC0099"/>
                </a:solidFill>
                <a:latin typeface="Bangla" panose="03000603000000000000" pitchFamily="66" charset="0"/>
              </a:rPr>
              <a:t>وَأَخْرَجَتِ الْأَرْضُ أَثْقَالَهَا</a:t>
            </a:r>
          </a:p>
          <a:p>
            <a:r>
              <a:rPr lang="as-IN" sz="2400" dirty="0">
                <a:solidFill>
                  <a:srgbClr val="CC0099"/>
                </a:solidFill>
                <a:latin typeface="Bangla" panose="03000603000000000000" pitchFamily="66" charset="0"/>
                <a:cs typeface="Bangla" panose="03000603000000000000" pitchFamily="66" charset="0"/>
              </a:rPr>
              <a:t> আর যমীন তার ভার বের করে দেবে</a:t>
            </a:r>
            <a:r>
              <a:rPr lang="en-US" sz="2400" dirty="0">
                <a:solidFill>
                  <a:srgbClr val="CC0099"/>
                </a:solidFill>
                <a:latin typeface="Bangla" panose="03000603000000000000" pitchFamily="66" charset="0"/>
                <a:cs typeface="Bangla" panose="03000603000000000000" pitchFamily="66" charset="0"/>
              </a:rPr>
              <a:t>। </a:t>
            </a:r>
            <a:r>
              <a:rPr lang="en-US" sz="2400" dirty="0" err="1">
                <a:solidFill>
                  <a:srgbClr val="CC0099"/>
                </a:solidFill>
                <a:latin typeface="Bangla" panose="03000603000000000000" pitchFamily="66" charset="0"/>
                <a:cs typeface="Bangla" panose="03000603000000000000" pitchFamily="66" charset="0"/>
              </a:rPr>
              <a:t>সূরা</a:t>
            </a:r>
            <a:r>
              <a:rPr lang="en-US" sz="2400" dirty="0">
                <a:solidFill>
                  <a:srgbClr val="CC0099"/>
                </a:solidFill>
                <a:latin typeface="Bangla" panose="03000603000000000000" pitchFamily="66" charset="0"/>
                <a:cs typeface="Bangla" panose="03000603000000000000" pitchFamily="66" charset="0"/>
              </a:rPr>
              <a:t> যিলযালঃ২</a:t>
            </a:r>
            <a:endParaRPr lang="as-IN" dirty="0"/>
          </a:p>
        </p:txBody>
      </p:sp>
      <p:sp>
        <p:nvSpPr>
          <p:cNvPr id="11" name="TextBox 10">
            <a:extLst>
              <a:ext uri="{FF2B5EF4-FFF2-40B4-BE49-F238E27FC236}">
                <a16:creationId xmlns:a16="http://schemas.microsoft.com/office/drawing/2014/main" id="{9D7718BE-DBB6-4B9C-8EA7-170697620FAB}"/>
              </a:ext>
            </a:extLst>
          </p:cNvPr>
          <p:cNvSpPr txBox="1"/>
          <p:nvPr/>
        </p:nvSpPr>
        <p:spPr>
          <a:xfrm>
            <a:off x="6425978" y="2495040"/>
            <a:ext cx="5700920" cy="2308324"/>
          </a:xfrm>
          <a:prstGeom prst="rect">
            <a:avLst/>
          </a:prstGeom>
          <a:noFill/>
        </p:spPr>
        <p:txBody>
          <a:bodyPr wrap="square">
            <a:spAutoFit/>
          </a:bodyPr>
          <a:lstStyle/>
          <a:p>
            <a:endParaRPr lang="as-IN"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আল্লাহ বলেন,</a:t>
            </a:r>
            <a:endParaRPr lang="en-US" sz="2400" dirty="0">
              <a:solidFill>
                <a:srgbClr val="7030A0"/>
              </a:solidFill>
              <a:latin typeface="Bangla" panose="03000603000000000000" pitchFamily="66" charset="0"/>
              <a:cs typeface="Bangla" panose="03000603000000000000" pitchFamily="66" charset="0"/>
            </a:endParaRPr>
          </a:p>
          <a:p>
            <a:endParaRPr lang="en-US"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 </a:t>
            </a:r>
            <a:r>
              <a:rPr lang="ar-AE" sz="2400" dirty="0">
                <a:solidFill>
                  <a:srgbClr val="7030A0"/>
                </a:solidFill>
                <a:latin typeface="Bangla" panose="03000603000000000000" pitchFamily="66" charset="0"/>
              </a:rPr>
              <a:t>ثُمَّ نُفِخَ فِيْهِ أُخْرَى فَإِذَا هُمْ قِيَامٌ يَّنْظُرُوْنَ </a:t>
            </a:r>
          </a:p>
          <a:p>
            <a:r>
              <a:rPr lang="ar-AE" sz="2400" dirty="0">
                <a:solidFill>
                  <a:srgbClr val="7030A0"/>
                </a:solidFill>
                <a:latin typeface="Bangla" panose="03000603000000000000" pitchFamily="66" charset="0"/>
              </a:rPr>
              <a:t>‘</a:t>
            </a:r>
            <a:r>
              <a:rPr lang="as-IN" sz="2400" dirty="0">
                <a:solidFill>
                  <a:srgbClr val="7030A0"/>
                </a:solidFill>
                <a:latin typeface="Bangla" panose="03000603000000000000" pitchFamily="66" charset="0"/>
                <a:cs typeface="Bangla" panose="03000603000000000000" pitchFamily="66" charset="0"/>
              </a:rPr>
              <a:t>অতঃপর পুনরায় শিঙ্গায় ফুঁক দেওয়া হবে। তখন সবাই উঠে দাঁড়িয়ে যাবে ও দেখতে থাকবে (যুমার</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৬৮)।</a:t>
            </a:r>
          </a:p>
        </p:txBody>
      </p:sp>
    </p:spTree>
    <p:extLst>
      <p:ext uri="{BB962C8B-B14F-4D97-AF65-F5344CB8AC3E}">
        <p14:creationId xmlns:p14="http://schemas.microsoft.com/office/powerpoint/2010/main" val="159775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some flowers&#10;&#10;Description automatically generated with low confidence">
            <a:extLst>
              <a:ext uri="{FF2B5EF4-FFF2-40B4-BE49-F238E27FC236}">
                <a16:creationId xmlns:a16="http://schemas.microsoft.com/office/drawing/2014/main" id="{CE8EFD3F-2F4C-4BE9-B49E-51203B2FC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53125"/>
            <a:ext cx="6238875" cy="904875"/>
          </a:xfrm>
          <a:prstGeom prst="rect">
            <a:avLst/>
          </a:prstGeom>
        </p:spPr>
      </p:pic>
      <p:pic>
        <p:nvPicPr>
          <p:cNvPr id="6" name="Picture 5">
            <a:extLst>
              <a:ext uri="{FF2B5EF4-FFF2-40B4-BE49-F238E27FC236}">
                <a16:creationId xmlns:a16="http://schemas.microsoft.com/office/drawing/2014/main" id="{5523A8F8-6B2B-4773-9C10-D4304EF5395D}"/>
              </a:ext>
            </a:extLst>
          </p:cNvPr>
          <p:cNvPicPr>
            <a:picLocks noChangeAspect="1"/>
          </p:cNvPicPr>
          <p:nvPr/>
        </p:nvPicPr>
        <p:blipFill>
          <a:blip r:embed="rId3"/>
          <a:stretch>
            <a:fillRect/>
          </a:stretch>
        </p:blipFill>
        <p:spPr>
          <a:xfrm>
            <a:off x="6238874" y="5953125"/>
            <a:ext cx="5953126" cy="904875"/>
          </a:xfrm>
          <a:prstGeom prst="rect">
            <a:avLst/>
          </a:prstGeom>
        </p:spPr>
      </p:pic>
      <p:pic>
        <p:nvPicPr>
          <p:cNvPr id="7" name="Picture 6">
            <a:extLst>
              <a:ext uri="{FF2B5EF4-FFF2-40B4-BE49-F238E27FC236}">
                <a16:creationId xmlns:a16="http://schemas.microsoft.com/office/drawing/2014/main" id="{E253BB76-79ED-4498-BAB5-5A5491F60BE3}"/>
              </a:ext>
            </a:extLst>
          </p:cNvPr>
          <p:cNvPicPr>
            <a:picLocks noChangeAspect="1"/>
          </p:cNvPicPr>
          <p:nvPr/>
        </p:nvPicPr>
        <p:blipFill>
          <a:blip r:embed="rId3"/>
          <a:stretch>
            <a:fillRect/>
          </a:stretch>
        </p:blipFill>
        <p:spPr>
          <a:xfrm rot="16200000">
            <a:off x="-663837" y="663837"/>
            <a:ext cx="1832500" cy="504825"/>
          </a:xfrm>
          <a:prstGeom prst="rect">
            <a:avLst/>
          </a:prstGeom>
        </p:spPr>
      </p:pic>
      <p:pic>
        <p:nvPicPr>
          <p:cNvPr id="9" name="Picture 8">
            <a:extLst>
              <a:ext uri="{FF2B5EF4-FFF2-40B4-BE49-F238E27FC236}">
                <a16:creationId xmlns:a16="http://schemas.microsoft.com/office/drawing/2014/main" id="{65ACEDFF-1ADE-4D6B-9F93-8A9DBC454C34}"/>
              </a:ext>
            </a:extLst>
          </p:cNvPr>
          <p:cNvPicPr>
            <a:picLocks noChangeAspect="1"/>
          </p:cNvPicPr>
          <p:nvPr/>
        </p:nvPicPr>
        <p:blipFill>
          <a:blip r:embed="rId3"/>
          <a:stretch>
            <a:fillRect/>
          </a:stretch>
        </p:blipFill>
        <p:spPr>
          <a:xfrm rot="5400000">
            <a:off x="10642337" y="4403462"/>
            <a:ext cx="2575450" cy="523875"/>
          </a:xfrm>
          <a:prstGeom prst="rect">
            <a:avLst/>
          </a:prstGeom>
        </p:spPr>
      </p:pic>
      <p:sp>
        <p:nvSpPr>
          <p:cNvPr id="8" name="TextBox 7">
            <a:extLst>
              <a:ext uri="{FF2B5EF4-FFF2-40B4-BE49-F238E27FC236}">
                <a16:creationId xmlns:a16="http://schemas.microsoft.com/office/drawing/2014/main" id="{DDABD462-8931-4DF7-BEC6-736AAE256F0A}"/>
              </a:ext>
            </a:extLst>
          </p:cNvPr>
          <p:cNvSpPr txBox="1"/>
          <p:nvPr/>
        </p:nvSpPr>
        <p:spPr>
          <a:xfrm>
            <a:off x="504826" y="159798"/>
            <a:ext cx="11687174" cy="2308324"/>
          </a:xfrm>
          <a:prstGeom prst="rect">
            <a:avLst/>
          </a:prstGeom>
          <a:noFill/>
        </p:spPr>
        <p:txBody>
          <a:bodyPr wrap="square">
            <a:spAutoFit/>
          </a:bodyPr>
          <a:lstStyle/>
          <a:p>
            <a:pPr algn="ctr"/>
            <a:r>
              <a:rPr lang="as-IN" sz="2400" dirty="0">
                <a:solidFill>
                  <a:schemeClr val="accent2">
                    <a:lumMod val="50000"/>
                  </a:schemeClr>
                </a:solidFill>
                <a:latin typeface="Bangla" panose="03000603000000000000" pitchFamily="66" charset="0"/>
                <a:cs typeface="Bangla" panose="03000603000000000000" pitchFamily="66" charset="0"/>
              </a:rPr>
              <a:t>“আর শিঙ্গায় ফুঁক দেওয়া হবে, তৎক্ষণাৎ তারা কবর থেকে তাদের রবের দিকে ছুটে আসবে। তারা বলবে, হায় আমাদের দুর্ভোগ! কে আমাদেরকে আমাদের নিদ্রাস্থল থেকে উঠালো? (তাদেরকে বলা হবে) এটা তো তা যার ওয়াদা পরম করুনাময় করেছিলেন এবং রাসূলগণ সত্য বলেছিলেন। তা ছিল শুধুই একটি বিকট আওয়াজ, ফলে তৎক্ষণাৎ তাদের সকলকে আমার সামনে উপস্থিত করা হবে। সুতরাং আজ কাউকেই কোনো যুলম করা হবে না এবং তোমরা যা আমল করছিলে শুধু তারই প্রতিদান তোমাদের দেওয়া হবে”। </a:t>
            </a:r>
            <a:endParaRPr lang="en-US" sz="2400" dirty="0">
              <a:solidFill>
                <a:schemeClr val="accent2">
                  <a:lumMod val="50000"/>
                </a:schemeClr>
              </a:solidFill>
              <a:latin typeface="Bangla" panose="03000603000000000000" pitchFamily="66" charset="0"/>
              <a:cs typeface="Bangla" panose="03000603000000000000" pitchFamily="66" charset="0"/>
            </a:endParaRPr>
          </a:p>
          <a:p>
            <a:pPr algn="ctr"/>
            <a:r>
              <a:rPr lang="as-IN" sz="2400" dirty="0">
                <a:solidFill>
                  <a:schemeClr val="accent2">
                    <a:lumMod val="50000"/>
                  </a:schemeClr>
                </a:solidFill>
                <a:latin typeface="Bangla" panose="03000603000000000000" pitchFamily="66" charset="0"/>
                <a:cs typeface="Bangla" panose="03000603000000000000" pitchFamily="66" charset="0"/>
              </a:rPr>
              <a:t>[</a:t>
            </a:r>
            <a:r>
              <a:rPr lang="as-IN" sz="2400" dirty="0">
                <a:solidFill>
                  <a:srgbClr val="C00000"/>
                </a:solidFill>
                <a:latin typeface="Bangla" panose="03000603000000000000" pitchFamily="66" charset="0"/>
                <a:cs typeface="Bangla" panose="03000603000000000000" pitchFamily="66" charset="0"/>
              </a:rPr>
              <a:t>সূরা ইয়াসীন, আয়াত: ৫১-৫৪</a:t>
            </a:r>
            <a:r>
              <a:rPr lang="as-IN" sz="2400" dirty="0">
                <a:solidFill>
                  <a:schemeClr val="accent2">
                    <a:lumMod val="50000"/>
                  </a:schemeClr>
                </a:solidFill>
                <a:latin typeface="Bangla" panose="03000603000000000000" pitchFamily="66" charset="0"/>
                <a:cs typeface="Bangla" panose="03000603000000000000" pitchFamily="66" charset="0"/>
              </a:rPr>
              <a:t>]</a:t>
            </a:r>
            <a:endParaRPr lang="en-US" sz="2400" dirty="0">
              <a:solidFill>
                <a:schemeClr val="accent2">
                  <a:lumMod val="50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438F66AB-A85B-4640-87D6-FD5A9A78324A}"/>
              </a:ext>
            </a:extLst>
          </p:cNvPr>
          <p:cNvSpPr txBox="1"/>
          <p:nvPr/>
        </p:nvSpPr>
        <p:spPr>
          <a:xfrm>
            <a:off x="173300" y="2316099"/>
            <a:ext cx="4895850" cy="3416320"/>
          </a:xfrm>
          <a:prstGeom prst="rect">
            <a:avLst/>
          </a:prstGeom>
          <a:noFill/>
        </p:spPr>
        <p:txBody>
          <a:bodyPr wrap="square">
            <a:spAutoFit/>
          </a:bodyPr>
          <a:lstStyle/>
          <a:p>
            <a:r>
              <a:rPr lang="as-IN" sz="2400" dirty="0">
                <a:solidFill>
                  <a:schemeClr val="accent6">
                    <a:lumMod val="50000"/>
                  </a:schemeClr>
                </a:solidFill>
                <a:latin typeface="Bangla" panose="03000603000000000000" pitchFamily="66" charset="0"/>
                <a:cs typeface="Bangla" panose="03000603000000000000" pitchFamily="66" charset="0"/>
              </a:rPr>
              <a:t>অতএব তাদেরকে ছেড়ে দাও, তারা (বেহুদা কথায়) মত্ত থাকুক আর খেল-তামাশা করুক যতক্ষণ না তারা দেখা পায় সেদিনের, যার প্রতিশ্রুতি তাদেরকে দেওয়া হয়েছে। যেদিন দ্রুতবেগে তারা কবর থেকে বের হয়ে আসবে, যেন তারা কোনো লক্ষ্যের দিকে ছুটছে অবনত চোখে। লাঞ্ছনা তাদেরকে আচ্ছন্ন করবে! এটিই সেদিন যার ওয়াদা তাদেরকে দেওয়া হয়েছিল”। </a:t>
            </a:r>
            <a:endParaRPr lang="en-US" sz="2400" dirty="0">
              <a:solidFill>
                <a:schemeClr val="accent6">
                  <a:lumMod val="50000"/>
                </a:schemeClr>
              </a:solidFill>
              <a:latin typeface="Bangla" panose="03000603000000000000" pitchFamily="66" charset="0"/>
              <a:cs typeface="Bangla" panose="03000603000000000000" pitchFamily="66" charset="0"/>
            </a:endParaRPr>
          </a:p>
          <a:p>
            <a:r>
              <a:rPr lang="as-IN" sz="2400" dirty="0">
                <a:solidFill>
                  <a:srgbClr val="C00000"/>
                </a:solidFill>
                <a:latin typeface="Bangla" panose="03000603000000000000" pitchFamily="66" charset="0"/>
                <a:cs typeface="Bangla" panose="03000603000000000000" pitchFamily="66" charset="0"/>
              </a:rPr>
              <a:t>[সূরা আল-মা‘আরিজ: ৪২-৪৪</a:t>
            </a:r>
            <a:r>
              <a:rPr lang="as-IN" sz="2400" dirty="0">
                <a:solidFill>
                  <a:schemeClr val="accent6">
                    <a:lumMod val="50000"/>
                  </a:schemeClr>
                </a:solidFill>
                <a:latin typeface="Bangla" panose="03000603000000000000" pitchFamily="66" charset="0"/>
                <a:cs typeface="Bangla" panose="03000603000000000000" pitchFamily="66" charset="0"/>
              </a:rPr>
              <a:t>]</a:t>
            </a:r>
            <a:endParaRPr lang="en-US" sz="2400" dirty="0">
              <a:solidFill>
                <a:schemeClr val="accent6">
                  <a:lumMod val="50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D9CD17BC-9EA7-47FB-95DB-661C27203BD1}"/>
              </a:ext>
            </a:extLst>
          </p:cNvPr>
          <p:cNvSpPr txBox="1"/>
          <p:nvPr/>
        </p:nvSpPr>
        <p:spPr>
          <a:xfrm>
            <a:off x="6465163" y="2807965"/>
            <a:ext cx="4960398" cy="2677656"/>
          </a:xfrm>
          <a:prstGeom prst="rect">
            <a:avLst/>
          </a:prstGeom>
          <a:noFill/>
        </p:spPr>
        <p:txBody>
          <a:bodyPr wrap="square">
            <a:spAutoFit/>
          </a:bodyPr>
          <a:lstStyle/>
          <a:p>
            <a:r>
              <a:rPr lang="as-IN" sz="2400" dirty="0">
                <a:solidFill>
                  <a:srgbClr val="1116E9"/>
                </a:solidFill>
                <a:latin typeface="Bangla" panose="03000603000000000000" pitchFamily="66" charset="0"/>
                <a:cs typeface="Bangla" panose="03000603000000000000" pitchFamily="66" charset="0"/>
              </a:rPr>
              <a:t>তোমরা যদি মানতে অস্বীকার করো তাহলে সেদিন কিভাবে রক্ষা পাবে যেদিনটি শিশুকে বৃদ্ধ বানিয়ে দেবে? যেদিনের কঠোরতায় আকাশ মণ্ডল বিদীর্ণ হয়ে যেতে থাকবে? আল্লাহর প্রতিশ্রুতি তো পূর্ন হবেই৷ এ একটি উপদেশ বাণী৷ অতএব যে চায় সে তার প্রভুর পথ অবলম্বন করুক৷</a:t>
            </a:r>
            <a:endParaRPr lang="en-US" sz="2400" dirty="0">
              <a:solidFill>
                <a:srgbClr val="1116E9"/>
              </a:solidFill>
              <a:latin typeface="Bangla" panose="03000603000000000000" pitchFamily="66" charset="0"/>
              <a:cs typeface="Bangla" panose="03000603000000000000" pitchFamily="66" charset="0"/>
            </a:endParaRPr>
          </a:p>
          <a:p>
            <a:r>
              <a:rPr lang="en-US" sz="2400" dirty="0">
                <a:solidFill>
                  <a:srgbClr val="C00000"/>
                </a:solidFill>
                <a:latin typeface="Bangla" panose="03000603000000000000" pitchFamily="66" charset="0"/>
                <a:cs typeface="Bangla" panose="03000603000000000000" pitchFamily="66" charset="0"/>
              </a:rPr>
              <a:t>               </a:t>
            </a:r>
            <a:r>
              <a:rPr lang="en-US" sz="2400" dirty="0" err="1">
                <a:solidFill>
                  <a:srgbClr val="C00000"/>
                </a:solidFill>
                <a:latin typeface="Bangla" panose="03000603000000000000" pitchFamily="66" charset="0"/>
                <a:cs typeface="Bangla" panose="03000603000000000000" pitchFamily="66" charset="0"/>
              </a:rPr>
              <a:t>সূরা</a:t>
            </a:r>
            <a:r>
              <a:rPr lang="en-US" sz="2400" dirty="0">
                <a:solidFill>
                  <a:srgbClr val="C00000"/>
                </a:solidFill>
                <a:latin typeface="Bangla" panose="03000603000000000000" pitchFamily="66" charset="0"/>
                <a:cs typeface="Bangla" panose="03000603000000000000" pitchFamily="66" charset="0"/>
              </a:rPr>
              <a:t> </a:t>
            </a:r>
            <a:r>
              <a:rPr lang="as-IN" sz="2400" dirty="0">
                <a:solidFill>
                  <a:srgbClr val="C00000"/>
                </a:solidFill>
                <a:latin typeface="Bangla" panose="03000603000000000000" pitchFamily="66" charset="0"/>
                <a:cs typeface="Bangla" panose="03000603000000000000" pitchFamily="66" charset="0"/>
              </a:rPr>
              <a:t>মুযযাম্মিলঃ ১৭-১৯</a:t>
            </a:r>
            <a:endParaRPr lang="en-US" sz="2400" dirty="0">
              <a:solidFill>
                <a:srgbClr val="C0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4847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F80FC-FE29-4255-9D94-521B96B97238}"/>
              </a:ext>
            </a:extLst>
          </p:cNvPr>
          <p:cNvPicPr>
            <a:picLocks noChangeAspect="1"/>
          </p:cNvPicPr>
          <p:nvPr/>
        </p:nvPicPr>
        <p:blipFill>
          <a:blip r:embed="rId2"/>
          <a:stretch>
            <a:fillRect/>
          </a:stretch>
        </p:blipFill>
        <p:spPr>
          <a:xfrm rot="16200000">
            <a:off x="-3228975" y="3228974"/>
            <a:ext cx="6858002" cy="400049"/>
          </a:xfrm>
          <a:prstGeom prst="rect">
            <a:avLst/>
          </a:prstGeom>
        </p:spPr>
      </p:pic>
      <p:pic>
        <p:nvPicPr>
          <p:cNvPr id="3" name="Picture 2">
            <a:extLst>
              <a:ext uri="{FF2B5EF4-FFF2-40B4-BE49-F238E27FC236}">
                <a16:creationId xmlns:a16="http://schemas.microsoft.com/office/drawing/2014/main" id="{572BDF63-0553-417A-8ABF-2C511E965317}"/>
              </a:ext>
            </a:extLst>
          </p:cNvPr>
          <p:cNvPicPr>
            <a:picLocks noChangeAspect="1"/>
          </p:cNvPicPr>
          <p:nvPr/>
        </p:nvPicPr>
        <p:blipFill>
          <a:blip r:embed="rId2"/>
          <a:stretch>
            <a:fillRect/>
          </a:stretch>
        </p:blipFill>
        <p:spPr>
          <a:xfrm>
            <a:off x="400051" y="6486524"/>
            <a:ext cx="11791948" cy="371475"/>
          </a:xfrm>
          <a:prstGeom prst="rect">
            <a:avLst/>
          </a:prstGeom>
        </p:spPr>
      </p:pic>
      <p:sp>
        <p:nvSpPr>
          <p:cNvPr id="5" name="TextBox 4">
            <a:extLst>
              <a:ext uri="{FF2B5EF4-FFF2-40B4-BE49-F238E27FC236}">
                <a16:creationId xmlns:a16="http://schemas.microsoft.com/office/drawing/2014/main" id="{565D2BB8-4D49-433B-810E-D57AE3BB1D57}"/>
              </a:ext>
            </a:extLst>
          </p:cNvPr>
          <p:cNvSpPr txBox="1"/>
          <p:nvPr/>
        </p:nvSpPr>
        <p:spPr>
          <a:xfrm>
            <a:off x="4483223" y="139368"/>
            <a:ext cx="3240350" cy="461665"/>
          </a:xfrm>
          <a:prstGeom prst="rect">
            <a:avLst/>
          </a:prstGeom>
          <a:noFill/>
        </p:spPr>
        <p:txBody>
          <a:bodyPr wrap="square">
            <a:spAutoFit/>
          </a:bodyPr>
          <a:lstStyle/>
          <a:p>
            <a:r>
              <a:rPr lang="as-IN" sz="2400" dirty="0">
                <a:solidFill>
                  <a:srgbClr val="002060"/>
                </a:solidFill>
                <a:latin typeface="Bangla" panose="03000603000000000000" pitchFamily="66" charset="0"/>
                <a:cs typeface="Bangla" panose="03000603000000000000" pitchFamily="66" charset="0"/>
              </a:rPr>
              <a:t>হাশরের ময়দান</a:t>
            </a:r>
            <a:r>
              <a:rPr lang="en-US" sz="2400" dirty="0">
                <a:solidFill>
                  <a:srgbClr val="002060"/>
                </a:solidFill>
                <a:latin typeface="Bangla" panose="03000603000000000000" pitchFamily="66" charset="0"/>
                <a:cs typeface="Bangla" panose="03000603000000000000" pitchFamily="66" charset="0"/>
              </a:rPr>
              <a:t> </a:t>
            </a:r>
            <a:r>
              <a:rPr lang="en-US" sz="2400" dirty="0" err="1">
                <a:solidFill>
                  <a:srgbClr val="002060"/>
                </a:solidFill>
                <a:latin typeface="Bangla" panose="03000603000000000000" pitchFamily="66" charset="0"/>
                <a:cs typeface="Bangla" panose="03000603000000000000" pitchFamily="66" charset="0"/>
              </a:rPr>
              <a:t>কেমন</a:t>
            </a:r>
            <a:r>
              <a:rPr lang="en-US" sz="2400" dirty="0">
                <a:solidFill>
                  <a:srgbClr val="002060"/>
                </a:solidFill>
                <a:latin typeface="Bangla" panose="03000603000000000000" pitchFamily="66" charset="0"/>
                <a:cs typeface="Bangla" panose="03000603000000000000" pitchFamily="66" charset="0"/>
              </a:rPr>
              <a:t> </a:t>
            </a:r>
            <a:r>
              <a:rPr lang="en-US" sz="2400" dirty="0" err="1">
                <a:solidFill>
                  <a:srgbClr val="002060"/>
                </a:solidFill>
                <a:latin typeface="Bangla" panose="03000603000000000000" pitchFamily="66" charset="0"/>
                <a:cs typeface="Bangla" panose="03000603000000000000" pitchFamily="66" charset="0"/>
              </a:rPr>
              <a:t>হবে</a:t>
            </a:r>
            <a:r>
              <a:rPr lang="en-US" sz="2400" dirty="0">
                <a:solidFill>
                  <a:srgbClr val="002060"/>
                </a:solidFill>
                <a:latin typeface="Bangla" panose="03000603000000000000" pitchFamily="66" charset="0"/>
                <a:cs typeface="Bangla" panose="03000603000000000000" pitchFamily="66" charset="0"/>
              </a:rPr>
              <a:t>?</a:t>
            </a:r>
          </a:p>
        </p:txBody>
      </p:sp>
      <p:sp>
        <p:nvSpPr>
          <p:cNvPr id="7" name="TextBox 6">
            <a:extLst>
              <a:ext uri="{FF2B5EF4-FFF2-40B4-BE49-F238E27FC236}">
                <a16:creationId xmlns:a16="http://schemas.microsoft.com/office/drawing/2014/main" id="{118BBFC4-4157-47C8-A300-26BCDA55B5EA}"/>
              </a:ext>
            </a:extLst>
          </p:cNvPr>
          <p:cNvSpPr txBox="1"/>
          <p:nvPr/>
        </p:nvSpPr>
        <p:spPr>
          <a:xfrm>
            <a:off x="419967" y="496790"/>
            <a:ext cx="11791948" cy="4154984"/>
          </a:xfrm>
          <a:prstGeom prst="rect">
            <a:avLst/>
          </a:prstGeom>
          <a:noFill/>
        </p:spPr>
        <p:txBody>
          <a:bodyPr wrap="square">
            <a:spAutoFit/>
          </a:bodyPr>
          <a:lstStyle/>
          <a:p>
            <a:r>
              <a:rPr lang="as-IN" sz="2400" dirty="0">
                <a:solidFill>
                  <a:srgbClr val="1116E9"/>
                </a:solidFill>
                <a:latin typeface="Bangla" panose="03000603000000000000" pitchFamily="66" charset="0"/>
                <a:cs typeface="Bangla" panose="03000603000000000000" pitchFamily="66" charset="0"/>
              </a:rPr>
              <a:t>হাশর এর শাব্দিক অর্থ এক জায়গায় জমা ও একত্র করা৷</a:t>
            </a:r>
            <a:endParaRPr lang="en-US" sz="2400" dirty="0">
              <a:solidFill>
                <a:srgbClr val="1116E9"/>
              </a:solidFill>
              <a:latin typeface="Bangla" panose="03000603000000000000" pitchFamily="66" charset="0"/>
              <a:cs typeface="Bangla" panose="03000603000000000000" pitchFamily="66" charset="0"/>
            </a:endParaRPr>
          </a:p>
          <a:p>
            <a:r>
              <a:rPr lang="as-IN" sz="2400" dirty="0">
                <a:solidFill>
                  <a:schemeClr val="accent6">
                    <a:lumMod val="50000"/>
                  </a:schemeClr>
                </a:solidFill>
                <a:latin typeface="Bangla" panose="03000603000000000000" pitchFamily="66" charset="0"/>
                <a:cs typeface="Bangla" panose="03000603000000000000" pitchFamily="66" charset="0"/>
              </a:rPr>
              <a:t> আবু যর গেফারী (রাঃ) হ’তে বর্ণিত, রাসূল (ছাঃ) বলেন, ‘শাম হ’ল একত্রিত হওয়ার ও পুনরুত্থিত হওয়ার স্থান’ (ছহীহুল জামে‘ হা/৩৭২৬) । অন্য বর্ণনায় তিনি হাশরের স্থান হিসাবে শামের দিকে ইশারা করেছেন (আহমাদ হা/২০০৪৩, ছহীহুল জামে‘ হা/২৩০২)</a:t>
            </a:r>
            <a:endParaRPr lang="en-US" dirty="0">
              <a:solidFill>
                <a:schemeClr val="accent6">
                  <a:lumMod val="50000"/>
                </a:schemeClr>
              </a:solidFill>
              <a:latin typeface="Bangla" panose="03000603000000000000" pitchFamily="66" charset="0"/>
              <a:cs typeface="Bangla" panose="03000603000000000000" pitchFamily="66" charset="0"/>
            </a:endParaRPr>
          </a:p>
          <a:p>
            <a:r>
              <a:rPr lang="as-IN" sz="2400" dirty="0">
                <a:solidFill>
                  <a:schemeClr val="accent6">
                    <a:lumMod val="75000"/>
                  </a:schemeClr>
                </a:solidFill>
                <a:latin typeface="Bangla" panose="03000603000000000000" pitchFamily="66" charset="0"/>
                <a:cs typeface="Bangla" panose="03000603000000000000" pitchFamily="66" charset="0"/>
              </a:rPr>
              <a:t>আবূ বকর ইবনু আবূ শায়বা (রহঃ) ... সাহল ইবনু সা’দ (রাঃ) থেকে বর্ণিত। রাসুলুল্লাহ সাল্লাল্লাহু আলাইহি ওয়াসাল্লাম বলেছেনঃ কিয়ামতের দিন ময়দার রুটির ন্যায় (বৃত্তাকার) লালচে সাদা যমীনের উপরে লোকদের একত্রিত করা হবে। সেখানে কারো কোন বিশেষ নিদর্শন বিদ্যমান থাকবে না। সহিহ মুসলিমঃ ৬৭৯৮।</a:t>
            </a:r>
          </a:p>
          <a:p>
            <a:r>
              <a:rPr lang="as-IN" sz="2400" dirty="0">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সাহল ইবন সা‘আদ রাদিয়াল্লাহু ‘আনহু থেকে বর্ণিত, তিনি বলেন, রাসূলুল্লাহ সাল্লাল্লাহু আলাইহি ওয়াসাল্লাম বলেছেন,</a:t>
            </a:r>
          </a:p>
          <a:p>
            <a:r>
              <a:rPr lang="as-IN" sz="2400" dirty="0">
                <a:solidFill>
                  <a:srgbClr val="0070C0"/>
                </a:solidFill>
                <a:latin typeface="Bangla" panose="03000603000000000000" pitchFamily="66" charset="0"/>
                <a:cs typeface="Bangla" panose="03000603000000000000" pitchFamily="66" charset="0"/>
              </a:rPr>
              <a:t>«</a:t>
            </a:r>
            <a:r>
              <a:rPr lang="ar-AE" sz="2400" dirty="0">
                <a:solidFill>
                  <a:srgbClr val="0070C0"/>
                </a:solidFill>
                <a:latin typeface="Bangla" panose="03000603000000000000" pitchFamily="66" charset="0"/>
              </a:rPr>
              <a:t>يُحْشَرُ النَّاسُ يَوْمَ الْقِيَامَةِ عَلَى أَرْضٍ بَيْضَاءَ عَفْرَاءَ، كَقُرْصَةِ النَّقِيِّ، لَيْسَ فِيهَا عَلَمٌ لِأَحَدٍ»</a:t>
            </a:r>
          </a:p>
          <a:p>
            <a:r>
              <a:rPr lang="ar-AE" sz="2400" dirty="0">
                <a:solidFill>
                  <a:srgbClr val="0070C0"/>
                </a:solidFill>
                <a:latin typeface="Bangla" panose="03000603000000000000" pitchFamily="66" charset="0"/>
              </a:rPr>
              <a:t>“</a:t>
            </a:r>
            <a:r>
              <a:rPr lang="as-IN" sz="2400" dirty="0">
                <a:solidFill>
                  <a:srgbClr val="0070C0"/>
                </a:solidFill>
                <a:latin typeface="Bangla" panose="03000603000000000000" pitchFamily="66" charset="0"/>
                <a:cs typeface="Bangla" panose="03000603000000000000" pitchFamily="66" charset="0"/>
              </a:rPr>
              <a:t>কিয়ামতের দিবসে মানুষকে সাদা পোড়ামাটি রংয়ের উদ্ভিদহীন একটি যমীনে একত্র করা হবে। যেখানে কারো জন্য কোনো আলামত থাকবে না”। সহীহ মুসলিম</a:t>
            </a:r>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২৭৯০।</a:t>
            </a:r>
            <a:endParaRPr lang="as-IN" sz="2400" dirty="0">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60C6AE2F-6610-4582-B7B2-72D500148E36}"/>
              </a:ext>
            </a:extLst>
          </p:cNvPr>
          <p:cNvSpPr txBox="1"/>
          <p:nvPr/>
        </p:nvSpPr>
        <p:spPr>
          <a:xfrm>
            <a:off x="419967" y="4547531"/>
            <a:ext cx="11573163" cy="1938992"/>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তাদেরকে সেই দিনের ভয় দেখাও যেদিন পৃথিবী ও আকাশকে পরিবর্তিত করে অন্য রকম করে দেয়া হবে এবং সবাই এক মহাপরাক্রমশালী আল্লাহর সমানে উন্মুক্ত হয়ে হাযির হবে৷সূরা ইবরাহীমঃ</a:t>
            </a:r>
            <a:r>
              <a:rPr lang="en-US" sz="2400" dirty="0">
                <a:solidFill>
                  <a:srgbClr val="CC0099"/>
                </a:solidFill>
                <a:latin typeface="Bangla" panose="03000603000000000000" pitchFamily="66" charset="0"/>
                <a:cs typeface="Bangla" panose="03000603000000000000" pitchFamily="66" charset="0"/>
              </a:rPr>
              <a:t> </a:t>
            </a:r>
            <a:r>
              <a:rPr lang="as-IN" sz="2400" dirty="0">
                <a:solidFill>
                  <a:srgbClr val="CC0099"/>
                </a:solidFill>
                <a:latin typeface="Bangla" panose="03000603000000000000" pitchFamily="66" charset="0"/>
                <a:cs typeface="Bangla" panose="03000603000000000000" pitchFamily="66" charset="0"/>
              </a:rPr>
              <a:t>৪৮</a:t>
            </a:r>
          </a:p>
          <a:p>
            <a:r>
              <a:rPr lang="as-IN" sz="2400" dirty="0">
                <a:solidFill>
                  <a:srgbClr val="CC0099"/>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“এ লোকেরা তোমাকে জিজ্ঞেস করছে, সেদিন এ পাহাড়গুলো কোথায় চলে যাবে? বলো, আমার রব তাদেরকে ধূলি বানিয়ে উড়িয়ে দেবেন এবং যমীনকে এমন সমতল প্রান্তরে পরিণত করে দেবেন যে, তার মধ্যে তোমরা কোন উঁচু নিচু ও ভাঁজ দেখতে পাবে না৷সূরা ত্বাহাঃ</a:t>
            </a:r>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১০৫-১০৭</a:t>
            </a:r>
          </a:p>
        </p:txBody>
      </p:sp>
    </p:spTree>
    <p:extLst>
      <p:ext uri="{BB962C8B-B14F-4D97-AF65-F5344CB8AC3E}">
        <p14:creationId xmlns:p14="http://schemas.microsoft.com/office/powerpoint/2010/main" val="388803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3327</Words>
  <Application>Microsoft Office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Bangla</vt:lpstr>
      <vt:lpstr>Calibri</vt:lpstr>
      <vt:lpstr>Calibri Light</vt:lpstr>
      <vt:lpstr>Office Theme</vt:lpstr>
      <vt:lpstr>মৃত ব্যক্তি ও আমরা  পর্বঃ ৪র্থ আখেরাতের ময়দানের চিত্র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মৃত ব্যক্তি ও আমরা  পর্বঃ ৪র্থ আখেরাতের ময়দানের চিত্র</dc:title>
  <dc:creator>Mahbuba Rehana Raheen</dc:creator>
  <cp:lastModifiedBy>Mahbuba Rehana Raheen</cp:lastModifiedBy>
  <cp:revision>5</cp:revision>
  <dcterms:created xsi:type="dcterms:W3CDTF">2021-09-22T15:38:14Z</dcterms:created>
  <dcterms:modified xsi:type="dcterms:W3CDTF">2021-09-23T15:30:15Z</dcterms:modified>
</cp:coreProperties>
</file>