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0" r:id="rId5"/>
    <p:sldId id="262" r:id="rId6"/>
    <p:sldId id="259" r:id="rId7"/>
    <p:sldId id="261" r:id="rId8"/>
    <p:sldId id="263" r:id="rId9"/>
    <p:sldId id="267" r:id="rId10"/>
    <p:sldId id="266" r:id="rId11"/>
    <p:sldId id="265" r:id="rId12"/>
    <p:sldId id="264"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421C5E"/>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9/16/2021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3896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11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9263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58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677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048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665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899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6851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3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9/16/2021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9/16/2021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494783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634DB-3244-4A3F-B9AD-64BFD5065208}"/>
              </a:ext>
            </a:extLst>
          </p:cNvPr>
          <p:cNvSpPr>
            <a:spLocks noGrp="1"/>
          </p:cNvSpPr>
          <p:nvPr>
            <p:ph type="ctrTitle"/>
          </p:nvPr>
        </p:nvSpPr>
        <p:spPr>
          <a:xfrm>
            <a:off x="4657345" y="764279"/>
            <a:ext cx="7211733" cy="2664721"/>
          </a:xfrm>
        </p:spPr>
        <p:txBody>
          <a:bodyPr anchor="b">
            <a:normAutofit/>
          </a:bodyPr>
          <a:lstStyle/>
          <a:p>
            <a:r>
              <a:rPr lang="as-IN" sz="5400" b="1" dirty="0">
                <a:solidFill>
                  <a:srgbClr val="CC0099"/>
                </a:solidFill>
                <a:latin typeface="Bangla" panose="03000603000000000000" pitchFamily="66" charset="0"/>
                <a:cs typeface="Bangla" panose="03000603000000000000" pitchFamily="66" charset="0"/>
              </a:rPr>
              <a:t>মৃত ব্যক্তি ও আমরা ৩য় পর্ব</a:t>
            </a:r>
            <a:br>
              <a:rPr lang="en-US" sz="5400" b="1" dirty="0">
                <a:solidFill>
                  <a:schemeClr val="accent6">
                    <a:lumMod val="75000"/>
                  </a:schemeClr>
                </a:solidFill>
                <a:latin typeface="Bangla" panose="03000603000000000000" pitchFamily="66" charset="0"/>
                <a:cs typeface="Bangla" panose="03000603000000000000" pitchFamily="66" charset="0"/>
              </a:rPr>
            </a:br>
            <a:r>
              <a:rPr lang="en-US" sz="5400" b="1" dirty="0">
                <a:solidFill>
                  <a:schemeClr val="accent6">
                    <a:lumMod val="75000"/>
                  </a:schemeClr>
                </a:solidFill>
                <a:latin typeface="Bangla" panose="03000603000000000000" pitchFamily="66" charset="0"/>
                <a:cs typeface="Bangla" panose="03000603000000000000" pitchFamily="66" charset="0"/>
              </a:rPr>
              <a:t>          </a:t>
            </a:r>
            <a:r>
              <a:rPr lang="en-US" sz="4400" b="1" dirty="0">
                <a:solidFill>
                  <a:schemeClr val="accent6">
                    <a:lumMod val="75000"/>
                  </a:schemeClr>
                </a:solidFill>
                <a:latin typeface="Bangla" panose="03000603000000000000" pitchFamily="66" charset="0"/>
                <a:cs typeface="Bangla" panose="03000603000000000000" pitchFamily="66" charset="0"/>
              </a:rPr>
              <a:t>রুহ ও </a:t>
            </a:r>
            <a:r>
              <a:rPr lang="en-US" sz="4400" b="1" dirty="0" err="1">
                <a:solidFill>
                  <a:schemeClr val="accent6">
                    <a:lumMod val="75000"/>
                  </a:schemeClr>
                </a:solidFill>
                <a:latin typeface="Bangla" panose="03000603000000000000" pitchFamily="66" charset="0"/>
                <a:cs typeface="Bangla" panose="03000603000000000000" pitchFamily="66" charset="0"/>
              </a:rPr>
              <a:t>নফস</a:t>
            </a:r>
            <a:r>
              <a:rPr lang="en-US" sz="4400" b="1" dirty="0">
                <a:solidFill>
                  <a:schemeClr val="accent6">
                    <a:lumMod val="75000"/>
                  </a:schemeClr>
                </a:solidFill>
                <a:latin typeface="Bangla" panose="03000603000000000000" pitchFamily="66" charset="0"/>
                <a:cs typeface="Bangla" panose="03000603000000000000" pitchFamily="66" charset="0"/>
              </a:rPr>
              <a:t> </a:t>
            </a:r>
            <a:br>
              <a:rPr lang="en-US" sz="4400" b="1" dirty="0">
                <a:solidFill>
                  <a:schemeClr val="accent6">
                    <a:lumMod val="75000"/>
                  </a:schemeClr>
                </a:solidFill>
                <a:latin typeface="Bangla" panose="03000603000000000000" pitchFamily="66" charset="0"/>
                <a:cs typeface="Bangla" panose="03000603000000000000" pitchFamily="66" charset="0"/>
              </a:rPr>
            </a:br>
            <a:r>
              <a:rPr lang="en-US" sz="4400" b="1" dirty="0">
                <a:solidFill>
                  <a:schemeClr val="accent6">
                    <a:lumMod val="75000"/>
                  </a:schemeClr>
                </a:solidFill>
                <a:latin typeface="Bangla" panose="03000603000000000000" pitchFamily="66" charset="0"/>
                <a:cs typeface="Bangla" panose="03000603000000000000" pitchFamily="66" charset="0"/>
              </a:rPr>
              <a:t>          </a:t>
            </a:r>
            <a:r>
              <a:rPr lang="en-US" sz="4400" b="1" dirty="0" err="1">
                <a:solidFill>
                  <a:schemeClr val="accent6">
                    <a:lumMod val="75000"/>
                  </a:schemeClr>
                </a:solidFill>
                <a:latin typeface="Bangla" panose="03000603000000000000" pitchFamily="66" charset="0"/>
                <a:cs typeface="Bangla" panose="03000603000000000000" pitchFamily="66" charset="0"/>
              </a:rPr>
              <a:t>ইল্লিয়্যীন</a:t>
            </a:r>
            <a:r>
              <a:rPr lang="en-US" sz="4400" b="1" dirty="0">
                <a:solidFill>
                  <a:schemeClr val="accent6">
                    <a:lumMod val="75000"/>
                  </a:schemeClr>
                </a:solidFill>
                <a:latin typeface="Bangla" panose="03000603000000000000" pitchFamily="66" charset="0"/>
                <a:cs typeface="Bangla" panose="03000603000000000000" pitchFamily="66" charset="0"/>
              </a:rPr>
              <a:t>, </a:t>
            </a:r>
            <a:r>
              <a:rPr lang="en-US" sz="4400" b="1" dirty="0" err="1">
                <a:solidFill>
                  <a:schemeClr val="accent6">
                    <a:lumMod val="75000"/>
                  </a:schemeClr>
                </a:solidFill>
                <a:latin typeface="Bangla" panose="03000603000000000000" pitchFamily="66" charset="0"/>
                <a:cs typeface="Bangla" panose="03000603000000000000" pitchFamily="66" charset="0"/>
              </a:rPr>
              <a:t>সিজ্জীন</a:t>
            </a:r>
            <a:r>
              <a:rPr lang="en-US" sz="4400" b="1" dirty="0">
                <a:solidFill>
                  <a:schemeClr val="accent6">
                    <a:lumMod val="75000"/>
                  </a:schemeClr>
                </a:solidFill>
                <a:latin typeface="Bangla" panose="03000603000000000000" pitchFamily="66" charset="0"/>
                <a:cs typeface="Bangla" panose="03000603000000000000" pitchFamily="66" charset="0"/>
              </a:rPr>
              <a:t> ও </a:t>
            </a:r>
            <a:r>
              <a:rPr lang="en-US" sz="4400" b="1" dirty="0" err="1">
                <a:solidFill>
                  <a:schemeClr val="accent6">
                    <a:lumMod val="75000"/>
                  </a:schemeClr>
                </a:solidFill>
                <a:latin typeface="Bangla" panose="03000603000000000000" pitchFamily="66" charset="0"/>
                <a:cs typeface="Bangla" panose="03000603000000000000" pitchFamily="66" charset="0"/>
              </a:rPr>
              <a:t>কবর</a:t>
            </a:r>
            <a:endParaRPr lang="en-US" sz="4400" b="1" dirty="0">
              <a:solidFill>
                <a:schemeClr val="accent6">
                  <a:lumMod val="75000"/>
                </a:schemeClr>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E74F6658-8D69-4D80-8332-5844FB7C830A}"/>
              </a:ext>
            </a:extLst>
          </p:cNvPr>
          <p:cNvSpPr>
            <a:spLocks noGrp="1"/>
          </p:cNvSpPr>
          <p:nvPr>
            <p:ph type="subTitle" idx="1"/>
          </p:nvPr>
        </p:nvSpPr>
        <p:spPr>
          <a:xfrm>
            <a:off x="5297760" y="4636008"/>
            <a:ext cx="6251111" cy="1572768"/>
          </a:xfrm>
        </p:spPr>
        <p:txBody>
          <a:bodyPr>
            <a:noAutofit/>
          </a:bodyPr>
          <a:lstStyle/>
          <a:p>
            <a:r>
              <a:rPr lang="en-US" sz="4400" b="1" dirty="0" err="1">
                <a:solidFill>
                  <a:srgbClr val="00B050"/>
                </a:solidFill>
                <a:latin typeface="Bangla" panose="03000603000000000000" pitchFamily="66" charset="0"/>
                <a:cs typeface="Bangla" panose="03000603000000000000" pitchFamily="66" charset="0"/>
              </a:rPr>
              <a:t>আসসালামু’আলাইকুম</a:t>
            </a:r>
            <a:r>
              <a:rPr lang="en-US" sz="4400" b="1" dirty="0">
                <a:solidFill>
                  <a:srgbClr val="00B050"/>
                </a:solidFill>
                <a:latin typeface="Bangla" panose="03000603000000000000" pitchFamily="66" charset="0"/>
                <a:cs typeface="Bangla" panose="03000603000000000000" pitchFamily="66" charset="0"/>
              </a:rPr>
              <a:t> </a:t>
            </a:r>
          </a:p>
          <a:p>
            <a:r>
              <a:rPr lang="en-US" sz="4400" b="1" dirty="0" err="1">
                <a:solidFill>
                  <a:srgbClr val="00B050"/>
                </a:solidFill>
                <a:latin typeface="Bangla" panose="03000603000000000000" pitchFamily="66" charset="0"/>
                <a:cs typeface="Bangla" panose="03000603000000000000" pitchFamily="66" charset="0"/>
              </a:rPr>
              <a:t>ওয়া</a:t>
            </a:r>
            <a:r>
              <a:rPr lang="en-US" sz="4400" b="1" dirty="0">
                <a:solidFill>
                  <a:srgbClr val="00B050"/>
                </a:solidFill>
                <a:latin typeface="Bangla" panose="03000603000000000000" pitchFamily="66" charset="0"/>
                <a:cs typeface="Bangla" panose="03000603000000000000" pitchFamily="66" charset="0"/>
              </a:rPr>
              <a:t> </a:t>
            </a:r>
            <a:r>
              <a:rPr lang="en-US" sz="4400" b="1" dirty="0" err="1">
                <a:solidFill>
                  <a:srgbClr val="00B050"/>
                </a:solidFill>
                <a:latin typeface="Bangla" panose="03000603000000000000" pitchFamily="66" charset="0"/>
                <a:cs typeface="Bangla" panose="03000603000000000000" pitchFamily="66" charset="0"/>
              </a:rPr>
              <a:t>রাহমাতুল্লাহী</a:t>
            </a:r>
            <a:r>
              <a:rPr lang="en-US" sz="4400" b="1" dirty="0">
                <a:solidFill>
                  <a:srgbClr val="00B050"/>
                </a:solidFill>
                <a:latin typeface="Bangla" panose="03000603000000000000" pitchFamily="66" charset="0"/>
                <a:cs typeface="Bangla" panose="03000603000000000000" pitchFamily="66" charset="0"/>
              </a:rPr>
              <a:t> </a:t>
            </a:r>
            <a:r>
              <a:rPr lang="en-US" sz="4400" b="1" dirty="0" err="1">
                <a:solidFill>
                  <a:srgbClr val="00B050"/>
                </a:solidFill>
                <a:latin typeface="Bangla" panose="03000603000000000000" pitchFamily="66" charset="0"/>
                <a:cs typeface="Bangla" panose="03000603000000000000" pitchFamily="66" charset="0"/>
              </a:rPr>
              <a:t>ওয়া</a:t>
            </a:r>
            <a:r>
              <a:rPr lang="en-US" sz="4400" b="1" dirty="0">
                <a:solidFill>
                  <a:srgbClr val="00B050"/>
                </a:solidFill>
                <a:latin typeface="Bangla" panose="03000603000000000000" pitchFamily="66" charset="0"/>
                <a:cs typeface="Bangla" panose="03000603000000000000" pitchFamily="66" charset="0"/>
              </a:rPr>
              <a:t> </a:t>
            </a:r>
            <a:r>
              <a:rPr lang="en-US" sz="4400" b="1" dirty="0" err="1">
                <a:solidFill>
                  <a:srgbClr val="00B050"/>
                </a:solidFill>
                <a:latin typeface="Bangla" panose="03000603000000000000" pitchFamily="66" charset="0"/>
                <a:cs typeface="Bangla" panose="03000603000000000000" pitchFamily="66" charset="0"/>
              </a:rPr>
              <a:t>বারাকাতুহ</a:t>
            </a:r>
            <a:endParaRPr lang="en-US" sz="4400" b="1" dirty="0">
              <a:solidFill>
                <a:srgbClr val="00B050"/>
              </a:solidFill>
              <a:latin typeface="Bangla" panose="03000603000000000000" pitchFamily="66" charset="0"/>
              <a:cs typeface="Bangla" panose="03000603000000000000" pitchFamily="66" charset="0"/>
            </a:endParaRPr>
          </a:p>
        </p:txBody>
      </p:sp>
      <p:sp>
        <p:nvSpPr>
          <p:cNvPr id="18"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1663B"/>
          </a:solidFill>
          <a:ln w="38100" cap="rnd">
            <a:solidFill>
              <a:srgbClr val="B166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descr="Wooden bench at the center of a room">
            <a:extLst>
              <a:ext uri="{FF2B5EF4-FFF2-40B4-BE49-F238E27FC236}">
                <a16:creationId xmlns:a16="http://schemas.microsoft.com/office/drawing/2014/main" id="{6D15BCCD-F822-4523-99F5-4D8CED0AA8EB}"/>
              </a:ext>
            </a:extLst>
          </p:cNvPr>
          <p:cNvPicPr>
            <a:picLocks noChangeAspect="1"/>
          </p:cNvPicPr>
          <p:nvPr/>
        </p:nvPicPr>
        <p:blipFill rotWithShape="1">
          <a:blip r:embed="rId2"/>
          <a:srcRect l="23768" r="3090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8" name="Picture 7" descr="A picture containing text, gallery, room&#10;&#10;Description automatically generated">
            <a:extLst>
              <a:ext uri="{FF2B5EF4-FFF2-40B4-BE49-F238E27FC236}">
                <a16:creationId xmlns:a16="http://schemas.microsoft.com/office/drawing/2014/main" id="{43213210-220B-47A9-991C-8BEAB483B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1181100"/>
            <a:ext cx="2514600" cy="2381250"/>
          </a:xfrm>
          <a:prstGeom prst="rect">
            <a:avLst/>
          </a:prstGeom>
        </p:spPr>
      </p:pic>
    </p:spTree>
    <p:extLst>
      <p:ext uri="{BB962C8B-B14F-4D97-AF65-F5344CB8AC3E}">
        <p14:creationId xmlns:p14="http://schemas.microsoft.com/office/powerpoint/2010/main" val="369207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ink flowers&#10;&#10;Description automatically generated with medium confidence">
            <a:extLst>
              <a:ext uri="{FF2B5EF4-FFF2-40B4-BE49-F238E27FC236}">
                <a16:creationId xmlns:a16="http://schemas.microsoft.com/office/drawing/2014/main" id="{58169EFE-8F60-4550-A979-ACF30C0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6897" cy="6858000"/>
          </a:xfrm>
          <a:prstGeom prst="rect">
            <a:avLst/>
          </a:prstGeom>
        </p:spPr>
      </p:pic>
      <p:sp>
        <p:nvSpPr>
          <p:cNvPr id="4" name="TextBox 3">
            <a:extLst>
              <a:ext uri="{FF2B5EF4-FFF2-40B4-BE49-F238E27FC236}">
                <a16:creationId xmlns:a16="http://schemas.microsoft.com/office/drawing/2014/main" id="{3025D6C8-4668-456D-A258-57B2C4BE9617}"/>
              </a:ext>
            </a:extLst>
          </p:cNvPr>
          <p:cNvSpPr txBox="1"/>
          <p:nvPr/>
        </p:nvSpPr>
        <p:spPr>
          <a:xfrm>
            <a:off x="142042" y="976544"/>
            <a:ext cx="5921406" cy="3170099"/>
          </a:xfrm>
          <a:prstGeom prst="rect">
            <a:avLst/>
          </a:prstGeom>
          <a:noFill/>
        </p:spPr>
        <p:txBody>
          <a:bodyPr wrap="square">
            <a:spAutoFit/>
          </a:bodyPr>
          <a:lstStyle/>
          <a:p>
            <a:r>
              <a:rPr lang="as-IN" sz="2000" dirty="0">
                <a:solidFill>
                  <a:schemeClr val="accent6">
                    <a:lumMod val="75000"/>
                  </a:schemeClr>
                </a:solidFill>
                <a:latin typeface="Bangla" panose="03000603000000000000" pitchFamily="66" charset="0"/>
                <a:cs typeface="Bangla" panose="03000603000000000000" pitchFamily="66" charset="0"/>
              </a:rPr>
              <a:t>আবু হুরায়রাহ  রাদিয়াল্লাহু ‘আনহু বর্ণিত হাদীছে প্রমাণিত হয়, রূহ (</a:t>
            </a:r>
            <a:r>
              <a:rPr lang="ar-AE" sz="2000" dirty="0">
                <a:solidFill>
                  <a:schemeClr val="accent6">
                    <a:lumMod val="75000"/>
                  </a:schemeClr>
                </a:solidFill>
                <a:latin typeface="Bangla" panose="03000603000000000000" pitchFamily="66" charset="0"/>
              </a:rPr>
              <a:t>روح) </a:t>
            </a:r>
            <a:r>
              <a:rPr lang="as-IN" sz="2000" dirty="0">
                <a:solidFill>
                  <a:schemeClr val="accent6">
                    <a:lumMod val="75000"/>
                  </a:schemeClr>
                </a:solidFill>
                <a:latin typeface="Bangla" panose="03000603000000000000" pitchFamily="66" charset="0"/>
                <a:cs typeface="Bangla" panose="03000603000000000000" pitchFamily="66" charset="0"/>
              </a:rPr>
              <a:t>এবং নাফ্‌স (</a:t>
            </a:r>
            <a:r>
              <a:rPr lang="ar-AE" sz="2000" dirty="0">
                <a:solidFill>
                  <a:schemeClr val="accent6">
                    <a:lumMod val="75000"/>
                  </a:schemeClr>
                </a:solidFill>
                <a:latin typeface="Bangla" panose="03000603000000000000" pitchFamily="66" charset="0"/>
              </a:rPr>
              <a:t>نفس) </a:t>
            </a:r>
            <a:r>
              <a:rPr lang="as-IN" sz="2000" dirty="0">
                <a:solidFill>
                  <a:schemeClr val="accent6">
                    <a:lumMod val="75000"/>
                  </a:schemeClr>
                </a:solidFill>
                <a:latin typeface="Bangla" panose="03000603000000000000" pitchFamily="66" charset="0"/>
                <a:cs typeface="Bangla" panose="03000603000000000000" pitchFamily="66" charset="0"/>
              </a:rPr>
              <a:t>একই অর্থে ব্যবহৃত হয়।</a:t>
            </a:r>
            <a:endParaRPr lang="en-US" sz="2000" dirty="0">
              <a:solidFill>
                <a:schemeClr val="accent6">
                  <a:lumMod val="75000"/>
                </a:schemeClr>
              </a:solidFill>
              <a:latin typeface="Bangla" panose="03000603000000000000" pitchFamily="66" charset="0"/>
              <a:cs typeface="Bangla" panose="03000603000000000000" pitchFamily="66" charset="0"/>
            </a:endParaRPr>
          </a:p>
          <a:p>
            <a:r>
              <a:rPr lang="as-IN" sz="2000" dirty="0">
                <a:solidFill>
                  <a:srgbClr val="008000"/>
                </a:solidFill>
                <a:latin typeface="Bangla" panose="03000603000000000000" pitchFamily="66" charset="0"/>
                <a:cs typeface="Bangla" panose="03000603000000000000" pitchFamily="66" charset="0"/>
              </a:rPr>
              <a:t> রাসূল সা. বলেন, </a:t>
            </a:r>
          </a:p>
          <a:p>
            <a:r>
              <a:rPr lang="as-IN" sz="2000" dirty="0">
                <a:solidFill>
                  <a:srgbClr val="008000"/>
                </a:solidFill>
                <a:latin typeface="Bangla" panose="03000603000000000000" pitchFamily="66" charset="0"/>
                <a:cs typeface="Bangla" panose="03000603000000000000" pitchFamily="66" charset="0"/>
              </a:rPr>
              <a:t>তোমরা কি দেখনি, মরনের সময় মানুষ অপলক দৃষ্টিতে এবং চোখ মোটা করে তাকায়?’ সাহাবিগণ (রাদিয়াল্লাহু ‘আনহুম) বললেন, নিশ্চয়ই। তখন রাসূল সাল্লাল্লাহু ‘আলাইহি ওয়াসাল্লাম বললেন, ‘মানুষের নাফ্‌স বের হওয়ার সময় তার চোখ সেদিকে তাকিয়ে থাকে বলে এমন অবস্থার সৃষ্টি হয়’।  সহিহ মুসলিম: ৯২১</a:t>
            </a:r>
          </a:p>
          <a:p>
            <a:r>
              <a:rPr lang="as-IN" sz="2000" dirty="0">
                <a:solidFill>
                  <a:srgbClr val="008000"/>
                </a:solidFill>
                <a:latin typeface="Bangla" panose="03000603000000000000" pitchFamily="66" charset="0"/>
                <a:cs typeface="Bangla" panose="03000603000000000000" pitchFamily="66" charset="0"/>
              </a:rPr>
              <a:t> উম্মে সালামাহ রা. বর্ণিত অন্য হাদিসে এসেছে, ‘যখন রূহ ছিনিয়ে নেয়া হয়, তখন চোখ সেদিকে দেখতে থাকে’।  সহিহ মুসলিম: ৯২০</a:t>
            </a:r>
          </a:p>
        </p:txBody>
      </p:sp>
      <p:sp>
        <p:nvSpPr>
          <p:cNvPr id="6" name="TextBox 5">
            <a:extLst>
              <a:ext uri="{FF2B5EF4-FFF2-40B4-BE49-F238E27FC236}">
                <a16:creationId xmlns:a16="http://schemas.microsoft.com/office/drawing/2014/main" id="{D7B0F07B-27B9-42C0-8757-8B0626973D62}"/>
              </a:ext>
            </a:extLst>
          </p:cNvPr>
          <p:cNvSpPr txBox="1"/>
          <p:nvPr/>
        </p:nvSpPr>
        <p:spPr>
          <a:xfrm>
            <a:off x="3483007" y="4146643"/>
            <a:ext cx="4728838" cy="1200329"/>
          </a:xfrm>
          <a:prstGeom prst="rect">
            <a:avLst/>
          </a:prstGeom>
          <a:noFill/>
        </p:spPr>
        <p:txBody>
          <a:bodyPr wrap="square">
            <a:spAutoFit/>
          </a:bodyPr>
          <a:lstStyle/>
          <a:p>
            <a:r>
              <a:rPr lang="as-IN" dirty="0">
                <a:solidFill>
                  <a:srgbClr val="00B0F0"/>
                </a:solidFill>
              </a:rPr>
              <a:t>রূহ কখনও শরীরের জন্য ব্যবহৃত হয় নি; একাকিও নয়, আবার নফসের সাথেও নয়। অতএব, নফস ও রূহের মধ্যে পার্থক্য হলো সিফাত তথা গুণের মধ্যে; যাতের মধ্যে পার্থক্য নেই।</a:t>
            </a:r>
            <a:endParaRPr lang="en-US" dirty="0">
              <a:solidFill>
                <a:srgbClr val="00B0F0"/>
              </a:solidFill>
            </a:endParaRPr>
          </a:p>
        </p:txBody>
      </p:sp>
      <p:sp>
        <p:nvSpPr>
          <p:cNvPr id="8" name="TextBox 7">
            <a:extLst>
              <a:ext uri="{FF2B5EF4-FFF2-40B4-BE49-F238E27FC236}">
                <a16:creationId xmlns:a16="http://schemas.microsoft.com/office/drawing/2014/main" id="{706FA6B0-1543-40BB-9858-1700808F047C}"/>
              </a:ext>
            </a:extLst>
          </p:cNvPr>
          <p:cNvSpPr txBox="1"/>
          <p:nvPr/>
        </p:nvSpPr>
        <p:spPr>
          <a:xfrm>
            <a:off x="3333564" y="5548488"/>
            <a:ext cx="5659516" cy="830997"/>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রূহসমূহ দুই প্রকার: </a:t>
            </a:r>
            <a:r>
              <a:rPr lang="en-US" sz="2400" dirty="0" err="1">
                <a:solidFill>
                  <a:srgbClr val="7030A0"/>
                </a:solidFill>
                <a:latin typeface="Bangla" panose="03000603000000000000" pitchFamily="66" charset="0"/>
                <a:cs typeface="Bangla" panose="03000603000000000000" pitchFamily="66" charset="0"/>
              </a:rPr>
              <a:t>শাস্তি</a:t>
            </a:r>
            <a:r>
              <a:rPr lang="as-IN" sz="2400" dirty="0">
                <a:solidFill>
                  <a:srgbClr val="7030A0"/>
                </a:solidFill>
                <a:latin typeface="Bangla" panose="03000603000000000000" pitchFamily="66" charset="0"/>
                <a:cs typeface="Bangla" panose="03000603000000000000" pitchFamily="66" charset="0"/>
              </a:rPr>
              <a:t>প্রাপ্ত রূহ এবং শান্তিপ্রাপ্ত রূহ।</a:t>
            </a:r>
            <a:endParaRPr lang="en-US"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রূহসমূহ স্তর অনুসারে বরযাখে বিভিন্ন স্থানে অবস্থান করে। </a:t>
            </a:r>
            <a:endParaRPr lang="en-US" sz="2400" dirty="0">
              <a:solidFill>
                <a:srgbClr val="7030A0"/>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E96921CB-7869-40C9-8334-CC24497D78C4}"/>
              </a:ext>
            </a:extLst>
          </p:cNvPr>
          <p:cNvSpPr txBox="1"/>
          <p:nvPr/>
        </p:nvSpPr>
        <p:spPr>
          <a:xfrm>
            <a:off x="6072324" y="1545930"/>
            <a:ext cx="6134468" cy="1938992"/>
          </a:xfrm>
          <a:prstGeom prst="rect">
            <a:avLst/>
          </a:prstGeom>
          <a:noFill/>
        </p:spPr>
        <p:txBody>
          <a:bodyPr wrap="square">
            <a:spAutoFit/>
          </a:bodyPr>
          <a:lstStyle/>
          <a:p>
            <a:r>
              <a:rPr lang="as-IN" sz="2000" dirty="0">
                <a:solidFill>
                  <a:srgbClr val="CC0099"/>
                </a:solidFill>
                <a:latin typeface="Bangla" panose="03000603000000000000" pitchFamily="66" charset="0"/>
                <a:cs typeface="Bangla" panose="03000603000000000000" pitchFamily="66" charset="0"/>
              </a:rPr>
              <a:t>আল্লাহ তা‘আলা বলেন:</a:t>
            </a:r>
          </a:p>
          <a:p>
            <a:r>
              <a:rPr lang="as-IN" sz="2000" dirty="0">
                <a:solidFill>
                  <a:srgbClr val="CC0099"/>
                </a:solidFill>
                <a:latin typeface="Bangla" panose="03000603000000000000" pitchFamily="66" charset="0"/>
                <a:cs typeface="Bangla" panose="03000603000000000000" pitchFamily="66" charset="0"/>
              </a:rPr>
              <a:t>﴿</a:t>
            </a:r>
            <a:r>
              <a:rPr lang="ar-AE" sz="2000" dirty="0">
                <a:solidFill>
                  <a:srgbClr val="CC0099"/>
                </a:solidFill>
                <a:latin typeface="Bangla" panose="03000603000000000000" pitchFamily="66" charset="0"/>
              </a:rPr>
              <a:t>يَٰٓأَيَّتُهَا ٱلنَّفۡسُ ٱلۡمُطۡمَئِنَّةُ ٢٧ ٱرۡجِعِيٓ إِلَىٰ رَبِّكِ رَاضِيَةٗ مَّرۡضِيَّةٗ ٢٨ فَٱدۡخُلِي فِي عِبَٰدِي ٢٩ وَٱدۡخُلِي جَنَّتِي ٣٠﴾ [الفجر: ٢٧، ٣٠]</a:t>
            </a:r>
          </a:p>
          <a:p>
            <a:r>
              <a:rPr lang="ar-AE" sz="2000" dirty="0">
                <a:solidFill>
                  <a:srgbClr val="CC0099"/>
                </a:solidFill>
                <a:latin typeface="Bangla" panose="03000603000000000000" pitchFamily="66" charset="0"/>
              </a:rPr>
              <a:t>“</a:t>
            </a:r>
            <a:r>
              <a:rPr lang="as-IN" sz="2000" dirty="0">
                <a:solidFill>
                  <a:srgbClr val="CC0099"/>
                </a:solidFill>
                <a:latin typeface="Bangla" panose="03000603000000000000" pitchFamily="66" charset="0"/>
                <a:cs typeface="Bangla" panose="03000603000000000000" pitchFamily="66" charset="0"/>
              </a:rPr>
              <a:t>হে প্রশান্ত আত্মা! তুমি সন্তুষ্ট ও সন্তোষভাজন হয়ে তোমার রবের নিকট ফিরে যাও। অতঃপর আবার আমার বান্দাদের অন্তর্ভুক্ত হয়ে আমার জান্নাতে প্রবেশ কর।” [সূরা আল-ফাজর, আয়াত: ২৭-৩০]</a:t>
            </a:r>
          </a:p>
        </p:txBody>
      </p:sp>
    </p:spTree>
    <p:extLst>
      <p:ext uri="{BB962C8B-B14F-4D97-AF65-F5344CB8AC3E}">
        <p14:creationId xmlns:p14="http://schemas.microsoft.com/office/powerpoint/2010/main" val="420601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ink flowers&#10;&#10;Description automatically generated with medium confidence">
            <a:extLst>
              <a:ext uri="{FF2B5EF4-FFF2-40B4-BE49-F238E27FC236}">
                <a16:creationId xmlns:a16="http://schemas.microsoft.com/office/drawing/2014/main" id="{58169EFE-8F60-4550-A979-ACF30C0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6897" cy="6858000"/>
          </a:xfrm>
          <a:prstGeom prst="rect">
            <a:avLst/>
          </a:prstGeom>
        </p:spPr>
      </p:pic>
      <p:sp>
        <p:nvSpPr>
          <p:cNvPr id="4" name="TextBox 3">
            <a:extLst>
              <a:ext uri="{FF2B5EF4-FFF2-40B4-BE49-F238E27FC236}">
                <a16:creationId xmlns:a16="http://schemas.microsoft.com/office/drawing/2014/main" id="{7B5D239D-017A-4630-BD06-3291738331F7}"/>
              </a:ext>
            </a:extLst>
          </p:cNvPr>
          <p:cNvSpPr txBox="1"/>
          <p:nvPr/>
        </p:nvSpPr>
        <p:spPr>
          <a:xfrm>
            <a:off x="65103" y="445610"/>
            <a:ext cx="5403542" cy="2308324"/>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নাফস আরবী শব্দ নাফীস থেকে উদ্ভূত।</a:t>
            </a:r>
          </a:p>
          <a:p>
            <a:r>
              <a:rPr lang="as-IN" sz="2400" dirty="0">
                <a:solidFill>
                  <a:schemeClr val="accent6">
                    <a:lumMod val="75000"/>
                  </a:schemeClr>
                </a:solidFill>
                <a:latin typeface="Bangla" panose="03000603000000000000" pitchFamily="66" charset="0"/>
                <a:cs typeface="Bangla" panose="03000603000000000000" pitchFamily="66" charset="0"/>
              </a:rPr>
              <a:t>নাফীস অর্থ সুন্দর ও আকর্ষনীয় বস্তু।</a:t>
            </a:r>
          </a:p>
          <a:p>
            <a:r>
              <a:rPr lang="as-IN" sz="2400" dirty="0">
                <a:solidFill>
                  <a:schemeClr val="accent6">
                    <a:lumMod val="75000"/>
                  </a:schemeClr>
                </a:solidFill>
                <a:latin typeface="Bangla" panose="03000603000000000000" pitchFamily="66" charset="0"/>
                <a:cs typeface="Bangla" panose="03000603000000000000" pitchFamily="66" charset="0"/>
              </a:rPr>
              <a:t>আরেকটি অর্থ বলা হয়। আরবী তানাফফুস থেকে উদ্ধৃত।</a:t>
            </a:r>
          </a:p>
          <a:p>
            <a:r>
              <a:rPr lang="as-IN" sz="2400" dirty="0">
                <a:solidFill>
                  <a:schemeClr val="accent6">
                    <a:lumMod val="75000"/>
                  </a:schemeClr>
                </a:solidFill>
                <a:latin typeface="Bangla" panose="03000603000000000000" pitchFamily="66" charset="0"/>
                <a:cs typeface="Bangla" panose="03000603000000000000" pitchFamily="66" charset="0"/>
              </a:rPr>
              <a:t>তানাফফুস অর্থ শ্বাস গ্রহন। শ্বাস যেমন দেহ থেকে বের হয় এবং দেহে ফিরে আসে ঠিক তেমনি রুহও একবার দেহ থেকে বের হয় আবার ফিরে আসে। </a:t>
            </a:r>
          </a:p>
        </p:txBody>
      </p:sp>
      <p:sp>
        <p:nvSpPr>
          <p:cNvPr id="6" name="TextBox 5">
            <a:extLst>
              <a:ext uri="{FF2B5EF4-FFF2-40B4-BE49-F238E27FC236}">
                <a16:creationId xmlns:a16="http://schemas.microsoft.com/office/drawing/2014/main" id="{8A2E9413-483B-49AB-870E-9A8684DC5F4A}"/>
              </a:ext>
            </a:extLst>
          </p:cNvPr>
          <p:cNvSpPr txBox="1"/>
          <p:nvPr/>
        </p:nvSpPr>
        <p:spPr>
          <a:xfrm>
            <a:off x="2934069" y="5198745"/>
            <a:ext cx="6351973" cy="830997"/>
          </a:xfrm>
          <a:prstGeom prst="rect">
            <a:avLst/>
          </a:prstGeom>
          <a:noFill/>
        </p:spPr>
        <p:txBody>
          <a:bodyPr wrap="square">
            <a:spAutoFit/>
          </a:bodyPr>
          <a:lstStyle/>
          <a:p>
            <a:r>
              <a:rPr lang="as-IN" sz="2400" dirty="0">
                <a:solidFill>
                  <a:srgbClr val="421C5E"/>
                </a:solidFill>
                <a:latin typeface="Bangla" panose="03000603000000000000" pitchFamily="66" charset="0"/>
                <a:cs typeface="Bangla" panose="03000603000000000000" pitchFamily="66" charset="0"/>
              </a:rPr>
              <a:t>গুনগত ও অবস্থানগত দিক দিয়ে নফসের ৩ অবস্থা।</a:t>
            </a:r>
          </a:p>
          <a:p>
            <a:r>
              <a:rPr lang="as-IN" sz="2400" dirty="0">
                <a:solidFill>
                  <a:srgbClr val="421C5E"/>
                </a:solidFill>
                <a:latin typeface="Bangla" panose="03000603000000000000" pitchFamily="66" charset="0"/>
                <a:cs typeface="Bangla" panose="03000603000000000000" pitchFamily="66" charset="0"/>
              </a:rPr>
              <a:t>১। নফসে মুতমায়িন্নাহ ২। নফসে আম্মারাহ ৩। নফসে লাওয়ামাহ</a:t>
            </a:r>
          </a:p>
        </p:txBody>
      </p:sp>
      <p:sp>
        <p:nvSpPr>
          <p:cNvPr id="8" name="TextBox 7">
            <a:extLst>
              <a:ext uri="{FF2B5EF4-FFF2-40B4-BE49-F238E27FC236}">
                <a16:creationId xmlns:a16="http://schemas.microsoft.com/office/drawing/2014/main" id="{0424A5FC-BEEC-4DC1-8519-1194F7A7F3EB}"/>
              </a:ext>
            </a:extLst>
          </p:cNvPr>
          <p:cNvSpPr txBox="1"/>
          <p:nvPr/>
        </p:nvSpPr>
        <p:spPr>
          <a:xfrm>
            <a:off x="216763" y="2828835"/>
            <a:ext cx="3467469" cy="1200329"/>
          </a:xfrm>
          <a:prstGeom prst="rect">
            <a:avLst/>
          </a:prstGeom>
          <a:noFill/>
        </p:spPr>
        <p:txBody>
          <a:bodyPr wrap="square">
            <a:spAutoFit/>
          </a:bodyPr>
          <a:lstStyle/>
          <a:p>
            <a:r>
              <a:rPr lang="as-IN" sz="2400" dirty="0">
                <a:solidFill>
                  <a:schemeClr val="accent4">
                    <a:lumMod val="75000"/>
                  </a:schemeClr>
                </a:solidFill>
                <a:latin typeface="Bangla" panose="03000603000000000000" pitchFamily="66" charset="0"/>
                <a:cs typeface="Bangla" panose="03000603000000000000" pitchFamily="66" charset="0"/>
              </a:rPr>
              <a:t>আল-কুরআনে নফস তথা আত্মাকে মানুষের পুরো সত্তাকে বুঝানোর জন্য ব্যবহার করা হয়েছে।</a:t>
            </a:r>
            <a:endParaRPr lang="en-US" sz="2400" dirty="0">
              <a:solidFill>
                <a:schemeClr val="accent4">
                  <a:lumMod val="75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86F3694E-C3E0-4E00-A37D-4B151FBE5E6A}"/>
              </a:ext>
            </a:extLst>
          </p:cNvPr>
          <p:cNvSpPr txBox="1"/>
          <p:nvPr/>
        </p:nvSpPr>
        <p:spPr>
          <a:xfrm>
            <a:off x="5840769" y="1760348"/>
            <a:ext cx="6134468" cy="2554545"/>
          </a:xfrm>
          <a:prstGeom prst="rect">
            <a:avLst/>
          </a:prstGeom>
          <a:noFill/>
        </p:spPr>
        <p:txBody>
          <a:bodyPr wrap="square">
            <a:spAutoFit/>
          </a:bodyPr>
          <a:lstStyle/>
          <a:p>
            <a:r>
              <a:rPr lang="as-IN" sz="2000" dirty="0">
                <a:solidFill>
                  <a:srgbClr val="002060"/>
                </a:solidFill>
                <a:latin typeface="Bangla" panose="03000603000000000000" pitchFamily="66" charset="0"/>
                <a:cs typeface="Bangla" panose="03000603000000000000" pitchFamily="66" charset="0"/>
              </a:rPr>
              <a:t>আল্লাহ তা‘আলা বলেছেন,</a:t>
            </a:r>
          </a:p>
          <a:p>
            <a:r>
              <a:rPr lang="as-IN" sz="2000" dirty="0">
                <a:solidFill>
                  <a:srgbClr val="002060"/>
                </a:solidFill>
                <a:latin typeface="Bangla" panose="03000603000000000000" pitchFamily="66" charset="0"/>
                <a:cs typeface="Bangla" panose="03000603000000000000" pitchFamily="66" charset="0"/>
              </a:rPr>
              <a:t>﴿</a:t>
            </a:r>
            <a:r>
              <a:rPr lang="ar-AE" sz="2000" dirty="0">
                <a:solidFill>
                  <a:srgbClr val="002060"/>
                </a:solidFill>
                <a:latin typeface="Bangla" panose="03000603000000000000" pitchFamily="66" charset="0"/>
              </a:rPr>
              <a:t>يَوۡمَ تَأۡتِي كُلُّ نَفۡسٖ تُجَٰدِلُ عَن نَّفۡسِهَا١١١﴾ [النحل: ١١١]</a:t>
            </a:r>
          </a:p>
          <a:p>
            <a:r>
              <a:rPr lang="ar-AE" sz="2000" dirty="0">
                <a:solidFill>
                  <a:srgbClr val="002060"/>
                </a:solidFill>
                <a:latin typeface="Bangla" panose="03000603000000000000" pitchFamily="66" charset="0"/>
              </a:rPr>
              <a:t>“</a:t>
            </a:r>
            <a:r>
              <a:rPr lang="as-IN" sz="2000" dirty="0">
                <a:solidFill>
                  <a:srgbClr val="002060"/>
                </a:solidFill>
                <a:latin typeface="Bangla" panose="03000603000000000000" pitchFamily="66" charset="0"/>
                <a:cs typeface="Bangla" panose="03000603000000000000" pitchFamily="66" charset="0"/>
              </a:rPr>
              <a:t>স্মরণ কর সে দিনের কথা) যেদিন প্রত্যেক ব্যক্তি নিজের পক্ষে যুক্তি-তর্ক নিয়ে উপস্থিত হবে।” [সূরা আন-নাহাল: ১১১]</a:t>
            </a:r>
            <a:endParaRPr lang="en-US" sz="2000" dirty="0">
              <a:solidFill>
                <a:srgbClr val="002060"/>
              </a:solidFill>
              <a:latin typeface="Bangla" panose="03000603000000000000" pitchFamily="66" charset="0"/>
              <a:cs typeface="Bangla" panose="03000603000000000000" pitchFamily="66" charset="0"/>
            </a:endParaRPr>
          </a:p>
          <a:p>
            <a:endParaRPr lang="en-US" sz="2000" dirty="0">
              <a:solidFill>
                <a:srgbClr val="002060"/>
              </a:solidFill>
              <a:latin typeface="Bangla" panose="03000603000000000000" pitchFamily="66" charset="0"/>
              <a:cs typeface="Bangla" panose="03000603000000000000" pitchFamily="66" charset="0"/>
            </a:endParaRPr>
          </a:p>
          <a:p>
            <a:r>
              <a:rPr lang="ar-AE" sz="2000" dirty="0">
                <a:solidFill>
                  <a:srgbClr val="002060"/>
                </a:solidFill>
                <a:latin typeface="Bangla" panose="03000603000000000000" pitchFamily="66" charset="0"/>
                <a:cs typeface="Bangla" panose="03000603000000000000" pitchFamily="66" charset="0"/>
              </a:rPr>
              <a:t>كُلُّ نَفۡسِۢ بِمَا كَسَبَتۡ رَهِينَةٌ٣٨ [المدثر: ٣٨]</a:t>
            </a:r>
          </a:p>
          <a:p>
            <a:r>
              <a:rPr lang="ar-AE" sz="2000" dirty="0">
                <a:solidFill>
                  <a:srgbClr val="002060"/>
                </a:solidFill>
                <a:latin typeface="Bangla" panose="03000603000000000000" pitchFamily="66" charset="0"/>
                <a:cs typeface="Bangla" panose="03000603000000000000" pitchFamily="66" charset="0"/>
              </a:rPr>
              <a:t>“</a:t>
            </a:r>
            <a:r>
              <a:rPr lang="as-IN" sz="2000" dirty="0">
                <a:solidFill>
                  <a:srgbClr val="002060"/>
                </a:solidFill>
                <a:latin typeface="Bangla" panose="03000603000000000000" pitchFamily="66" charset="0"/>
                <a:cs typeface="Bangla" panose="03000603000000000000" pitchFamily="66" charset="0"/>
              </a:rPr>
              <a:t>প্রতিটি প্রাণ নিজ অর্জনের কারণে দায়বদ্ধ।” [সূরা আল-মুদ্দাসসির: ৩৮</a:t>
            </a:r>
          </a:p>
          <a:p>
            <a:endParaRPr lang="as-IN" sz="2000" dirty="0">
              <a:solidFill>
                <a:srgbClr val="00206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8853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ink flowers&#10;&#10;Description automatically generated with medium confidence">
            <a:extLst>
              <a:ext uri="{FF2B5EF4-FFF2-40B4-BE49-F238E27FC236}">
                <a16:creationId xmlns:a16="http://schemas.microsoft.com/office/drawing/2014/main" id="{58169EFE-8F60-4550-A979-ACF30C0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6897" cy="6858000"/>
          </a:xfrm>
          <a:prstGeom prst="rect">
            <a:avLst/>
          </a:prstGeom>
        </p:spPr>
      </p:pic>
      <p:sp>
        <p:nvSpPr>
          <p:cNvPr id="4" name="TextBox 3">
            <a:extLst>
              <a:ext uri="{FF2B5EF4-FFF2-40B4-BE49-F238E27FC236}">
                <a16:creationId xmlns:a16="http://schemas.microsoft.com/office/drawing/2014/main" id="{D4D3494D-0F28-4241-9BC1-C81154D9C0DA}"/>
              </a:ext>
            </a:extLst>
          </p:cNvPr>
          <p:cNvSpPr txBox="1"/>
          <p:nvPr/>
        </p:nvSpPr>
        <p:spPr>
          <a:xfrm>
            <a:off x="177553" y="328474"/>
            <a:ext cx="4580878" cy="2308324"/>
          </a:xfrm>
          <a:prstGeom prst="rect">
            <a:avLst/>
          </a:prstGeom>
          <a:noFill/>
        </p:spPr>
        <p:txBody>
          <a:bodyPr wrap="square">
            <a:spAutoFit/>
          </a:bodyPr>
          <a:lstStyle/>
          <a:p>
            <a:pPr algn="ctr"/>
            <a:r>
              <a:rPr lang="as-IN" sz="2400" dirty="0">
                <a:solidFill>
                  <a:srgbClr val="0070C0"/>
                </a:solidFill>
                <a:latin typeface="Bangla" panose="03000603000000000000" pitchFamily="66" charset="0"/>
                <a:cs typeface="Bangla" panose="03000603000000000000" pitchFamily="66" charset="0"/>
              </a:rPr>
              <a:t>কবরঃ</a:t>
            </a:r>
          </a:p>
          <a:p>
            <a:r>
              <a:rPr lang="as-IN" sz="2400" dirty="0">
                <a:solidFill>
                  <a:srgbClr val="0070C0"/>
                </a:solidFill>
                <a:latin typeface="Bangla" panose="03000603000000000000" pitchFamily="66" charset="0"/>
                <a:cs typeface="Bangla" panose="03000603000000000000" pitchFamily="66" charset="0"/>
              </a:rPr>
              <a:t>আলমে বরযখের বিশেষভাবে নির্দিষ্ট যে অংশে আত্মা অবস্থান করে সে বিশেষ অংশের নামই হলো কবর।</a:t>
            </a:r>
          </a:p>
          <a:p>
            <a:r>
              <a:rPr lang="as-IN" sz="2400" dirty="0">
                <a:solidFill>
                  <a:srgbClr val="0070C0"/>
                </a:solidFill>
                <a:latin typeface="Bangla" panose="03000603000000000000" pitchFamily="66" charset="0"/>
                <a:cs typeface="Bangla" panose="03000603000000000000" pitchFamily="66" charset="0"/>
              </a:rPr>
              <a:t>মাটির নীচে রেখে আসাকে কবর বলা হয় না। সেটা দেহকে ঢেকে রাখার জায়গা।</a:t>
            </a:r>
          </a:p>
        </p:txBody>
      </p:sp>
      <p:sp>
        <p:nvSpPr>
          <p:cNvPr id="6" name="TextBox 5">
            <a:extLst>
              <a:ext uri="{FF2B5EF4-FFF2-40B4-BE49-F238E27FC236}">
                <a16:creationId xmlns:a16="http://schemas.microsoft.com/office/drawing/2014/main" id="{2CB5D8AF-8C58-48B7-9B73-073490311128}"/>
              </a:ext>
            </a:extLst>
          </p:cNvPr>
          <p:cNvSpPr txBox="1"/>
          <p:nvPr/>
        </p:nvSpPr>
        <p:spPr>
          <a:xfrm>
            <a:off x="5547063" y="1270121"/>
            <a:ext cx="6596109" cy="1938992"/>
          </a:xfrm>
          <a:prstGeom prst="rect">
            <a:avLst/>
          </a:prstGeom>
          <a:noFill/>
        </p:spPr>
        <p:txBody>
          <a:bodyPr wrap="square">
            <a:spAutoFit/>
          </a:bodyPr>
          <a:lstStyle/>
          <a:p>
            <a:r>
              <a:rPr lang="as-IN" sz="2000" dirty="0">
                <a:solidFill>
                  <a:schemeClr val="accent4">
                    <a:lumMod val="75000"/>
                  </a:schemeClr>
                </a:solidFill>
                <a:latin typeface="Bangla" panose="03000603000000000000" pitchFamily="66" charset="0"/>
                <a:cs typeface="Bangla" panose="03000603000000000000" pitchFamily="66" charset="0"/>
              </a:rPr>
              <a:t>হযরত আব্দুল্লাহ ইবনে ওমর রাদিয়াল্লাহু তা’য়ালা আনহু থেকে বর্ণিত রয়েছে, নবী করীম সাল্লাল্লাহু আলাইহি ওয়াসাল্লাম বলেন, তোমাদের যে কেউ মৃত্যুবরণ করে, তাকে তার অন্তিম বাসস্থান সকাল-সন্ধ্যায় দেখানো হয়। সে জান্নাতী হোক বা জাহান্নামী হোক। তাকে বলা হয়, এটাই সেই বাসস্থান যেখানে তুমি তখন প্রবেশ করবে যখন আল্লাহ তা’য়ালা কিয়ামতের দিনে দ্বিতীয়বার জীবনদান করে তাঁর কাছে তোমাকে উপস্থিত করবেন। (বোখারী, মুসলিম)</a:t>
            </a:r>
            <a:endParaRPr lang="en-US" sz="2000" dirty="0">
              <a:solidFill>
                <a:schemeClr val="accent4">
                  <a:lumMod val="75000"/>
                </a:schemeClr>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53CC78BB-ADA7-41C5-8D64-BA72D246A364}"/>
              </a:ext>
            </a:extLst>
          </p:cNvPr>
          <p:cNvSpPr txBox="1"/>
          <p:nvPr/>
        </p:nvSpPr>
        <p:spPr>
          <a:xfrm>
            <a:off x="65103" y="2930002"/>
            <a:ext cx="5465685" cy="1569660"/>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ঐসব আল্লাহভীরু লোকদের রুহ্‌ পবিত্র অবস্থায় যখন ফেরেশ্‌তাগণ বের করেন তখন তাদেরকে বলেন, আস্‌সালামু আলাইকুম। আপনারা যে সৎ কাজ করেছেন এর বিনিময়ে জান্নাতে প্রবেশ করুন। (সূরা নহল-৩২)</a:t>
            </a:r>
            <a:endParaRPr lang="en-US" sz="2400" dirty="0">
              <a:solidFill>
                <a:schemeClr val="accent6">
                  <a:lumMod val="75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E3331F30-CDD9-4871-915D-2E2F2D318347}"/>
              </a:ext>
            </a:extLst>
          </p:cNvPr>
          <p:cNvSpPr txBox="1"/>
          <p:nvPr/>
        </p:nvSpPr>
        <p:spPr>
          <a:xfrm>
            <a:off x="5530787" y="3209113"/>
            <a:ext cx="6161102" cy="1569660"/>
          </a:xfrm>
          <a:prstGeom prst="rect">
            <a:avLst/>
          </a:prstGeom>
          <a:noFill/>
        </p:spPr>
        <p:txBody>
          <a:bodyPr wrap="square">
            <a:spAutoFit/>
          </a:bodyPr>
          <a:lstStyle/>
          <a:p>
            <a:r>
              <a:rPr lang="as-IN" sz="2400" dirty="0">
                <a:solidFill>
                  <a:schemeClr val="accent2">
                    <a:lumMod val="75000"/>
                  </a:schemeClr>
                </a:solidFill>
                <a:latin typeface="Bangla" panose="03000603000000000000" pitchFamily="66" charset="0"/>
                <a:cs typeface="Bangla" panose="03000603000000000000" pitchFamily="66" charset="0"/>
              </a:rPr>
              <a:t>যদি তোমরা সে অবস্থা দেখতে যখন ফেরেশ্‌তাগণ কাফিরদের আত্মা হরণ করছিলো এবং তাদের মুখমন্ডলে ও পার্শ্বদেশে আঘাত করছিলো এবং বলছিলো, নাও, এখন আগুনে প্রজ্জ্বলিত হওয়ার স্বাদ গ্রহণ করো। (সূরা আনফাল-৫০)</a:t>
            </a:r>
            <a:endParaRPr lang="en-US" sz="2400" dirty="0">
              <a:solidFill>
                <a:schemeClr val="accent2">
                  <a:lumMod val="75000"/>
                </a:schemeClr>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550DCD5C-3C5C-45B8-A078-9D1BBE158908}"/>
              </a:ext>
            </a:extLst>
          </p:cNvPr>
          <p:cNvSpPr txBox="1"/>
          <p:nvPr/>
        </p:nvSpPr>
        <p:spPr>
          <a:xfrm>
            <a:off x="3204096" y="4709335"/>
            <a:ext cx="5663954" cy="1938992"/>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রাসূলুল্লাহ সাল্লাল্লাহু আলাইহি ওয়াসাল্লাম বলেছেন, “নিশ্চয়ই কবরের একটি চাপ রয়েছে, যদি কেউ এ থেকে রক্ষা বা নিরাপদ পেয়ে থাকে তবে সা‘দ ইবন মু‘আয রাদিয়াল্লাহু ‘আনহু রক্ষা পেয়েছেন।” ইমাম আহমদ (মুসানাদ ৬/৫৫)</a:t>
            </a:r>
            <a:endParaRPr lang="en-US" sz="2000" dirty="0">
              <a:solidFill>
                <a:srgbClr val="0070C0"/>
              </a:solidFill>
              <a:latin typeface="Bangla" panose="03000603000000000000" pitchFamily="66" charset="0"/>
              <a:cs typeface="Bangla" panose="03000603000000000000" pitchFamily="66" charset="0"/>
            </a:endParaRPr>
          </a:p>
          <a:p>
            <a:r>
              <a:rPr lang="as-IN" sz="2000" dirty="0">
                <a:solidFill>
                  <a:srgbClr val="0070C0"/>
                </a:solidFill>
                <a:latin typeface="Bangla" panose="03000603000000000000" pitchFamily="66" charset="0"/>
                <a:cs typeface="Bangla" panose="03000603000000000000" pitchFamily="66" charset="0"/>
              </a:rPr>
              <a:t>কবরের মাটির চাপ থেকে সৎ অসৎ, মুসলিম অমুসলিম কেউ রক্ষা পাবে না (আহমাদ হা/২৪৩২৮; সিলসিলা ছহীহাহ হা/১৬৯৫)।</a:t>
            </a:r>
            <a:endParaRPr lang="en-US" sz="2000" dirty="0">
              <a:solidFill>
                <a:srgbClr val="0070C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84297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FB644-AAB7-4BD1-B556-91C3ABB83ECF}"/>
              </a:ext>
            </a:extLst>
          </p:cNvPr>
          <p:cNvSpPr txBox="1"/>
          <p:nvPr/>
        </p:nvSpPr>
        <p:spPr>
          <a:xfrm>
            <a:off x="135385" y="199643"/>
            <a:ext cx="6094520" cy="3477875"/>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আল্লাহকে না চেনা, তাঁর আদেশ অমান্য করা এবং গুনাহের কাজে লিপ্ত হওয়া কবরের ‘আযাবের অন্যতম কারণ</a:t>
            </a:r>
            <a:r>
              <a:rPr lang="en-US" sz="2000" dirty="0">
                <a:solidFill>
                  <a:srgbClr val="00B050"/>
                </a:solidFill>
                <a:latin typeface="Bangla" panose="03000603000000000000" pitchFamily="66" charset="0"/>
                <a:cs typeface="Bangla" panose="03000603000000000000" pitchFamily="66" charset="0"/>
              </a:rPr>
              <a:t>।</a:t>
            </a:r>
            <a:endParaRPr lang="as-IN"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 রাসূলুল্লাহ্ সাল্লাল্লাহু আলাইহি ওয়াসাল্লাম নিম্নোক্ত লোকদের সম্পর্কে কবরের ‘আযাব ভোগের কথা বলেছেন। তাদের মধ্যে অন্যতম হলো:</a:t>
            </a:r>
          </a:p>
          <a:p>
            <a:r>
              <a:rPr lang="as-IN" sz="2000" dirty="0">
                <a:solidFill>
                  <a:srgbClr val="00B050"/>
                </a:solidFill>
                <a:latin typeface="Bangla" panose="03000603000000000000" pitchFamily="66" charset="0"/>
                <a:cs typeface="Bangla" panose="03000603000000000000" pitchFamily="66" charset="0"/>
              </a:rPr>
              <a:t>১- কুৎসাকারী, পরনিন্দুক।</a:t>
            </a:r>
          </a:p>
          <a:p>
            <a:r>
              <a:rPr lang="as-IN" sz="2000" dirty="0">
                <a:solidFill>
                  <a:srgbClr val="00B050"/>
                </a:solidFill>
                <a:latin typeface="Bangla" panose="03000603000000000000" pitchFamily="66" charset="0"/>
                <a:cs typeface="Bangla" panose="03000603000000000000" pitchFamily="66" charset="0"/>
              </a:rPr>
              <a:t>২- যে ব্যক্তি পেশাব করা থেকে উত্তমরূপে পবিত্র হয় না।</a:t>
            </a:r>
          </a:p>
          <a:p>
            <a:r>
              <a:rPr lang="as-IN" sz="2000" dirty="0">
                <a:solidFill>
                  <a:srgbClr val="00B050"/>
                </a:solidFill>
                <a:latin typeface="Bangla" panose="03000603000000000000" pitchFamily="66" charset="0"/>
                <a:cs typeface="Bangla" panose="03000603000000000000" pitchFamily="66" charset="0"/>
              </a:rPr>
              <a:t>৩- মিথ্যুক।</a:t>
            </a:r>
          </a:p>
          <a:p>
            <a:r>
              <a:rPr lang="as-IN" sz="2000" dirty="0">
                <a:solidFill>
                  <a:srgbClr val="00B050"/>
                </a:solidFill>
                <a:latin typeface="Bangla" panose="03000603000000000000" pitchFamily="66" charset="0"/>
                <a:cs typeface="Bangla" panose="03000603000000000000" pitchFamily="66" charset="0"/>
              </a:rPr>
              <a:t>৪- যিনাকারী।</a:t>
            </a:r>
          </a:p>
          <a:p>
            <a:r>
              <a:rPr lang="as-IN" sz="2000" dirty="0">
                <a:solidFill>
                  <a:srgbClr val="00B050"/>
                </a:solidFill>
                <a:latin typeface="Bangla" panose="03000603000000000000" pitchFamily="66" charset="0"/>
                <a:cs typeface="Bangla" panose="03000603000000000000" pitchFamily="66" charset="0"/>
              </a:rPr>
              <a:t>৫- সুদখোর।</a:t>
            </a:r>
          </a:p>
          <a:p>
            <a:r>
              <a:rPr lang="as-IN" sz="2000" dirty="0">
                <a:solidFill>
                  <a:srgbClr val="00B050"/>
                </a:solidFill>
                <a:latin typeface="Bangla" panose="03000603000000000000" pitchFamily="66" charset="0"/>
                <a:cs typeface="Bangla" panose="03000603000000000000" pitchFamily="66" charset="0"/>
              </a:rPr>
              <a:t>এ ছাড়াও অনেকের কথা রাসূলুল্লাহ্ সাল্লাল্লাহু আলাইহি ওয়াসাল্লাম উল্লেখ করেছেন। আল্লাহ আমাদেরকে কবরের ‘আযাব থেকে রক্ষা করুন।</a:t>
            </a:r>
          </a:p>
        </p:txBody>
      </p:sp>
      <p:sp>
        <p:nvSpPr>
          <p:cNvPr id="5" name="TextBox 4">
            <a:extLst>
              <a:ext uri="{FF2B5EF4-FFF2-40B4-BE49-F238E27FC236}">
                <a16:creationId xmlns:a16="http://schemas.microsoft.com/office/drawing/2014/main" id="{3453D0D4-F890-4CC7-BDA0-BC841F5E2FDF}"/>
              </a:ext>
            </a:extLst>
          </p:cNvPr>
          <p:cNvSpPr txBox="1"/>
          <p:nvPr/>
        </p:nvSpPr>
        <p:spPr>
          <a:xfrm>
            <a:off x="4980373" y="3790765"/>
            <a:ext cx="6978588" cy="2769989"/>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অসংখ্য সহীহ হাদীসে কবরের ‘আযাব থেকে নাজাত পাওয়ার উপায় উল্লেখ করা হয়েছে। তন্মধ্যে কয়েকটি হচ্ছে:</a:t>
            </a:r>
          </a:p>
          <a:p>
            <a:r>
              <a:rPr lang="as-IN" sz="2000" dirty="0">
                <a:solidFill>
                  <a:srgbClr val="0070C0"/>
                </a:solidFill>
                <a:latin typeface="Bangla" panose="03000603000000000000" pitchFamily="66" charset="0"/>
                <a:cs typeface="Bangla" panose="03000603000000000000" pitchFamily="66" charset="0"/>
              </a:rPr>
              <a:t>১- আল্লাহর রাস্তায় নিজেকে বেঁধে রাখা (সর্বদা আল্লাহর রাস্তায় অটল থাকা)।</a:t>
            </a:r>
          </a:p>
          <a:p>
            <a:r>
              <a:rPr lang="as-IN" sz="2000" dirty="0">
                <a:solidFill>
                  <a:srgbClr val="0070C0"/>
                </a:solidFill>
                <a:latin typeface="Bangla" panose="03000603000000000000" pitchFamily="66" charset="0"/>
                <a:cs typeface="Bangla" panose="03000603000000000000" pitchFamily="66" charset="0"/>
              </a:rPr>
              <a:t>২- আল্লাহর পথে শহীদ হওয়া।</a:t>
            </a:r>
          </a:p>
          <a:p>
            <a:r>
              <a:rPr lang="as-IN" sz="2000" dirty="0">
                <a:solidFill>
                  <a:srgbClr val="0070C0"/>
                </a:solidFill>
                <a:latin typeface="Bangla" panose="03000603000000000000" pitchFamily="66" charset="0"/>
                <a:cs typeface="Bangla" panose="03000603000000000000" pitchFamily="66" charset="0"/>
              </a:rPr>
              <a:t>৩- সূরা মুলক (তাবারাকাল্লাযী) (বুঝে-শুনে) তিলাওয়াত করা।</a:t>
            </a:r>
          </a:p>
          <a:p>
            <a:r>
              <a:rPr lang="as-IN" sz="2000" dirty="0">
                <a:solidFill>
                  <a:srgbClr val="0070C0"/>
                </a:solidFill>
                <a:latin typeface="Bangla" panose="03000603000000000000" pitchFamily="66" charset="0"/>
                <a:cs typeface="Bangla" panose="03000603000000000000" pitchFamily="66" charset="0"/>
              </a:rPr>
              <a:t>৪- জুম‘আর দিনে বা রাতে মারা যাওয়া।</a:t>
            </a:r>
          </a:p>
          <a:p>
            <a:endParaRPr lang="as-IN" dirty="0"/>
          </a:p>
          <a:p>
            <a:endParaRPr lang="as-IN" dirty="0"/>
          </a:p>
          <a:p>
            <a:endParaRPr lang="as-IN" dirty="0"/>
          </a:p>
        </p:txBody>
      </p:sp>
      <p:pic>
        <p:nvPicPr>
          <p:cNvPr id="7" name="Picture 6" descr="A group of purple flowers&#10;&#10;Description automatically generated with low confidence">
            <a:extLst>
              <a:ext uri="{FF2B5EF4-FFF2-40B4-BE49-F238E27FC236}">
                <a16:creationId xmlns:a16="http://schemas.microsoft.com/office/drawing/2014/main" id="{E7B9DD93-3D71-4461-AA8C-EB2F7E5EC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951" y="4285163"/>
            <a:ext cx="2705100" cy="1685925"/>
          </a:xfrm>
          <a:prstGeom prst="rect">
            <a:avLst/>
          </a:prstGeom>
        </p:spPr>
      </p:pic>
      <p:pic>
        <p:nvPicPr>
          <p:cNvPr id="9" name="Picture 8" descr="A group of purple flowers&#10;&#10;Description automatically generated with low confidence">
            <a:extLst>
              <a:ext uri="{FF2B5EF4-FFF2-40B4-BE49-F238E27FC236}">
                <a16:creationId xmlns:a16="http://schemas.microsoft.com/office/drawing/2014/main" id="{68849D14-F576-4DA8-8FDE-294CB7864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017" y="1199473"/>
            <a:ext cx="2705100" cy="1685925"/>
          </a:xfrm>
          <a:prstGeom prst="rect">
            <a:avLst/>
          </a:prstGeom>
        </p:spPr>
      </p:pic>
    </p:spTree>
    <p:extLst>
      <p:ext uri="{BB962C8B-B14F-4D97-AF65-F5344CB8AC3E}">
        <p14:creationId xmlns:p14="http://schemas.microsoft.com/office/powerpoint/2010/main" val="338221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orcelain, dishware&#10;&#10;Description automatically generated">
            <a:extLst>
              <a:ext uri="{FF2B5EF4-FFF2-40B4-BE49-F238E27FC236}">
                <a16:creationId xmlns:a16="http://schemas.microsoft.com/office/drawing/2014/main" id="{0F57CD37-62ED-4152-8D63-559C1AFAC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21"/>
            <a:ext cx="12192000" cy="6720395"/>
          </a:xfrm>
          <a:prstGeom prst="rect">
            <a:avLst/>
          </a:prstGeom>
        </p:spPr>
      </p:pic>
      <p:sp>
        <p:nvSpPr>
          <p:cNvPr id="5" name="TextBox 4">
            <a:extLst>
              <a:ext uri="{FF2B5EF4-FFF2-40B4-BE49-F238E27FC236}">
                <a16:creationId xmlns:a16="http://schemas.microsoft.com/office/drawing/2014/main" id="{294BBEA1-7C38-4790-B171-608ED18CF6E1}"/>
              </a:ext>
            </a:extLst>
          </p:cNvPr>
          <p:cNvSpPr txBox="1"/>
          <p:nvPr/>
        </p:nvSpPr>
        <p:spPr>
          <a:xfrm>
            <a:off x="2689933" y="301841"/>
            <a:ext cx="6795855" cy="4181382"/>
          </a:xfrm>
          <a:prstGeom prst="rect">
            <a:avLst/>
          </a:prstGeom>
          <a:noFill/>
        </p:spPr>
        <p:txBody>
          <a:bodyPr wrap="square">
            <a:spAutoFit/>
          </a:bodyPr>
          <a:lstStyle/>
          <a:p>
            <a:endParaRPr lang="ar-AE" sz="2400" dirty="0">
              <a:solidFill>
                <a:schemeClr val="accent4">
                  <a:lumMod val="50000"/>
                </a:schemeClr>
              </a:solidFill>
              <a:latin typeface="Bangla" panose="03000603000000000000" pitchFamily="66" charset="0"/>
            </a:endParaRPr>
          </a:p>
          <a:p>
            <a:r>
              <a:rPr lang="ar-AE" sz="2400" dirty="0">
                <a:solidFill>
                  <a:schemeClr val="accent4">
                    <a:lumMod val="50000"/>
                  </a:schemeClr>
                </a:solidFill>
                <a:latin typeface="Bangla" panose="03000603000000000000" pitchFamily="66" charset="0"/>
              </a:rPr>
              <a:t>اَللّٰهُمَّ إِنِّيْ أَعُوْذُ بِكَ مِنْ عَذَابِ الْقَبْرِ، وَمِنْ عَذَابِ جَهَنَّمَ، وَمِنْ فِتْنَةِ الْمَحْيَا وَالْمَمَاتِ، وَمِنْ شَرِّ فِتْنَةِ الْمَسِيْحِ الدَّجَّالِ</a:t>
            </a:r>
          </a:p>
          <a:p>
            <a:endParaRPr lang="ar-AE" sz="2400" dirty="0">
              <a:solidFill>
                <a:schemeClr val="accent4">
                  <a:lumMod val="50000"/>
                </a:schemeClr>
              </a:solidFill>
              <a:latin typeface="Bangla" panose="03000603000000000000" pitchFamily="66" charset="0"/>
            </a:endParaRPr>
          </a:p>
          <a:p>
            <a:r>
              <a:rPr lang="as-IN" sz="2400" dirty="0">
                <a:solidFill>
                  <a:schemeClr val="accent4">
                    <a:lumMod val="50000"/>
                  </a:schemeClr>
                </a:solidFill>
                <a:latin typeface="Bangla" panose="03000603000000000000" pitchFamily="66" charset="0"/>
                <a:cs typeface="Bangla" panose="03000603000000000000" pitchFamily="66" charset="0"/>
              </a:rPr>
              <a:t>হে আল্লাহ! আমি আপনার কাছে আশ্রয় চাচ্ছি কবরের আযাব থেকে, জাহান্নামের আযাব থেকে, জীবন-মৃত্যুর ফিতনা থেকে এবং মাসীহ দাজ্জালের ফিতনার অনিষ্টতা থেকে</a:t>
            </a:r>
          </a:p>
          <a:p>
            <a:endParaRPr lang="as-IN" sz="2400" dirty="0">
              <a:solidFill>
                <a:schemeClr val="accent4">
                  <a:lumMod val="50000"/>
                </a:schemeClr>
              </a:solidFill>
              <a:latin typeface="Bangla" panose="03000603000000000000" pitchFamily="66" charset="0"/>
              <a:cs typeface="Bangla" panose="03000603000000000000" pitchFamily="66" charset="0"/>
            </a:endParaRPr>
          </a:p>
          <a:p>
            <a:r>
              <a:rPr lang="as-IN" sz="2400" dirty="0">
                <a:solidFill>
                  <a:schemeClr val="accent4">
                    <a:lumMod val="50000"/>
                  </a:schemeClr>
                </a:solidFill>
                <a:latin typeface="Bangla" panose="03000603000000000000" pitchFamily="66" charset="0"/>
                <a:cs typeface="Bangla" panose="03000603000000000000" pitchFamily="66" charset="0"/>
              </a:rPr>
              <a:t>আল্লা-হুম্মা ইন্নী আ‘ঊযু বিকা মিন ‘আযা-বিল ক্বাবরি ওয়া মিন ‘আযা-বি জাহান্নামা, ওয়া মিন ফিতনাতিল মাহ্ইয়া ওয়াল মামা-তি, ওয়া মিন শাররি ফিতনাতিল মাসীহিদ দাজ্জা-ল</a:t>
            </a:r>
            <a:endParaRPr lang="en-US" sz="2400" dirty="0">
              <a:solidFill>
                <a:schemeClr val="accent4">
                  <a:lumMod val="50000"/>
                </a:schemeClr>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C418914F-8769-4E8C-ADAA-8FC39F302F7E}"/>
              </a:ext>
            </a:extLst>
          </p:cNvPr>
          <p:cNvSpPr txBox="1"/>
          <p:nvPr/>
        </p:nvSpPr>
        <p:spPr>
          <a:xfrm>
            <a:off x="4405545" y="4483223"/>
            <a:ext cx="3025065" cy="369332"/>
          </a:xfrm>
          <a:prstGeom prst="rect">
            <a:avLst/>
          </a:prstGeom>
          <a:noFill/>
        </p:spPr>
        <p:txBody>
          <a:bodyPr wrap="square">
            <a:spAutoFit/>
          </a:bodyPr>
          <a:lstStyle/>
          <a:p>
            <a:r>
              <a:rPr lang="as-IN" dirty="0">
                <a:solidFill>
                  <a:schemeClr val="accent2">
                    <a:lumMod val="75000"/>
                  </a:schemeClr>
                </a:solidFill>
              </a:rPr>
              <a:t>বুখারী ২/১০২, মুসলিম ১/৪১২</a:t>
            </a:r>
            <a:endParaRPr lang="en-US" dirty="0">
              <a:solidFill>
                <a:schemeClr val="accent2">
                  <a:lumMod val="75000"/>
                </a:schemeClr>
              </a:solidFill>
            </a:endParaRPr>
          </a:p>
        </p:txBody>
      </p:sp>
    </p:spTree>
    <p:extLst>
      <p:ext uri="{BB962C8B-B14F-4D97-AF65-F5344CB8AC3E}">
        <p14:creationId xmlns:p14="http://schemas.microsoft.com/office/powerpoint/2010/main" val="272669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8A8D901-A3D4-47FE-97FD-FE365174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flowers&#10;&#10;Description automatically generated with low confidence">
            <a:extLst>
              <a:ext uri="{FF2B5EF4-FFF2-40B4-BE49-F238E27FC236}">
                <a16:creationId xmlns:a16="http://schemas.microsoft.com/office/drawing/2014/main" id="{5E3A3E1F-6A82-42C2-9CA1-CCCD78DCE6E3}"/>
              </a:ext>
            </a:extLst>
          </p:cNvPr>
          <p:cNvPicPr>
            <a:picLocks noChangeAspect="1"/>
          </p:cNvPicPr>
          <p:nvPr/>
        </p:nvPicPr>
        <p:blipFill rotWithShape="1">
          <a:blip r:embed="rId2">
            <a:extLst>
              <a:ext uri="{28A0092B-C50C-407E-A947-70E740481C1C}">
                <a14:useLocalDpi xmlns:a14="http://schemas.microsoft.com/office/drawing/2010/main" val="0"/>
              </a:ext>
            </a:extLst>
          </a:blip>
          <a:srcRect b="19562"/>
          <a:stretch/>
        </p:blipFill>
        <p:spPr>
          <a:xfrm>
            <a:off x="13864" y="0"/>
            <a:ext cx="12191980" cy="6860445"/>
          </a:xfrm>
          <a:custGeom>
            <a:avLst/>
            <a:gdLst/>
            <a:ahLst/>
            <a:cxnLst/>
            <a:rect l="l" t="t" r="r" b="b"/>
            <a:pathLst>
              <a:path w="12188952" h="6168721">
                <a:moveTo>
                  <a:pt x="0" y="0"/>
                </a:moveTo>
                <a:lnTo>
                  <a:pt x="12188952" y="0"/>
                </a:lnTo>
                <a:lnTo>
                  <a:pt x="12188952" y="6140172"/>
                </a:lnTo>
                <a:lnTo>
                  <a:pt x="11986461" y="6135590"/>
                </a:lnTo>
                <a:cubicBezTo>
                  <a:pt x="11912297" y="6136565"/>
                  <a:pt x="11838168" y="6140192"/>
                  <a:pt x="11764214" y="6146469"/>
                </a:cubicBezTo>
                <a:cubicBezTo>
                  <a:pt x="11656850" y="6154473"/>
                  <a:pt x="11548596" y="6165527"/>
                  <a:pt x="11441995" y="6145198"/>
                </a:cubicBezTo>
                <a:cubicBezTo>
                  <a:pt x="11324975" y="6122709"/>
                  <a:pt x="11208081" y="6122582"/>
                  <a:pt x="11090044" y="6128299"/>
                </a:cubicBezTo>
                <a:cubicBezTo>
                  <a:pt x="10989160" y="6133127"/>
                  <a:pt x="10888657" y="6158539"/>
                  <a:pt x="10787011" y="6131730"/>
                </a:cubicBezTo>
                <a:cubicBezTo>
                  <a:pt x="10776897" y="6130256"/>
                  <a:pt x="10766592" y="6130688"/>
                  <a:pt x="10756643" y="6133000"/>
                </a:cubicBezTo>
                <a:cubicBezTo>
                  <a:pt x="10645468" y="6148374"/>
                  <a:pt x="10533530" y="6135796"/>
                  <a:pt x="10421973" y="6140116"/>
                </a:cubicBezTo>
                <a:cubicBezTo>
                  <a:pt x="10370515" y="6142149"/>
                  <a:pt x="10318040" y="6141005"/>
                  <a:pt x="10267216" y="6146469"/>
                </a:cubicBezTo>
                <a:cubicBezTo>
                  <a:pt x="10150577" y="6158920"/>
                  <a:pt x="10034192" y="6165527"/>
                  <a:pt x="9918824" y="6136177"/>
                </a:cubicBezTo>
                <a:cubicBezTo>
                  <a:pt x="9885153" y="6128261"/>
                  <a:pt x="9850745" y="6124005"/>
                  <a:pt x="9816160" y="6123471"/>
                </a:cubicBezTo>
                <a:cubicBezTo>
                  <a:pt x="9703206" y="6119405"/>
                  <a:pt x="9590632" y="6127156"/>
                  <a:pt x="9478059" y="6133509"/>
                </a:cubicBezTo>
                <a:cubicBezTo>
                  <a:pt x="9399918" y="6137956"/>
                  <a:pt x="9321904" y="6147612"/>
                  <a:pt x="9243637" y="6139480"/>
                </a:cubicBezTo>
                <a:cubicBezTo>
                  <a:pt x="9198150" y="6134779"/>
                  <a:pt x="9152282" y="6134779"/>
                  <a:pt x="9106795" y="6139480"/>
                </a:cubicBezTo>
                <a:cubicBezTo>
                  <a:pt x="9022962" y="6149302"/>
                  <a:pt x="8938380" y="6151132"/>
                  <a:pt x="8854204" y="6144944"/>
                </a:cubicBezTo>
                <a:cubicBezTo>
                  <a:pt x="8728543" y="6134144"/>
                  <a:pt x="8603010" y="6125123"/>
                  <a:pt x="8476969" y="6142276"/>
                </a:cubicBezTo>
                <a:cubicBezTo>
                  <a:pt x="8405486" y="6153508"/>
                  <a:pt x="8332808" y="6154829"/>
                  <a:pt x="8260970" y="6146214"/>
                </a:cubicBezTo>
                <a:cubicBezTo>
                  <a:pt x="8089823" y="6122200"/>
                  <a:pt x="7918295" y="6129951"/>
                  <a:pt x="7746767" y="6139861"/>
                </a:cubicBezTo>
                <a:cubicBezTo>
                  <a:pt x="7632160" y="6146596"/>
                  <a:pt x="7517046" y="6158920"/>
                  <a:pt x="7402693" y="6142657"/>
                </a:cubicBezTo>
                <a:cubicBezTo>
                  <a:pt x="7256831" y="6122328"/>
                  <a:pt x="7110841" y="6129062"/>
                  <a:pt x="6964597" y="6135033"/>
                </a:cubicBezTo>
                <a:cubicBezTo>
                  <a:pt x="6857233" y="6139480"/>
                  <a:pt x="6749742" y="6152949"/>
                  <a:pt x="6642124" y="6136304"/>
                </a:cubicBezTo>
                <a:cubicBezTo>
                  <a:pt x="6631045" y="6134792"/>
                  <a:pt x="6619775" y="6135923"/>
                  <a:pt x="6609216" y="6139607"/>
                </a:cubicBezTo>
                <a:cubicBezTo>
                  <a:pt x="6568379" y="6153050"/>
                  <a:pt x="6524595" y="6154854"/>
                  <a:pt x="6482793" y="6144817"/>
                </a:cubicBezTo>
                <a:cubicBezTo>
                  <a:pt x="6405669" y="6127918"/>
                  <a:pt x="6328672" y="6120549"/>
                  <a:pt x="6250150" y="6135923"/>
                </a:cubicBezTo>
                <a:cubicBezTo>
                  <a:pt x="6217254" y="6142809"/>
                  <a:pt x="6183521" y="6144817"/>
                  <a:pt x="6150028" y="6141894"/>
                </a:cubicBezTo>
                <a:cubicBezTo>
                  <a:pt x="6020175" y="6128934"/>
                  <a:pt x="5890068" y="6134017"/>
                  <a:pt x="5760087" y="6136558"/>
                </a:cubicBezTo>
                <a:cubicBezTo>
                  <a:pt x="5521345" y="6141005"/>
                  <a:pt x="5282477" y="6136558"/>
                  <a:pt x="5044242" y="6159301"/>
                </a:cubicBezTo>
                <a:cubicBezTo>
                  <a:pt x="4979506" y="6165463"/>
                  <a:pt x="4914326" y="6169403"/>
                  <a:pt x="4849272" y="6168624"/>
                </a:cubicBezTo>
                <a:cubicBezTo>
                  <a:pt x="4784218" y="6167846"/>
                  <a:pt x="4719291" y="6162351"/>
                  <a:pt x="4655063" y="6149645"/>
                </a:cubicBezTo>
                <a:cubicBezTo>
                  <a:pt x="4447578" y="6109368"/>
                  <a:pt x="4239457" y="6106826"/>
                  <a:pt x="4029811" y="6123090"/>
                </a:cubicBezTo>
                <a:cubicBezTo>
                  <a:pt x="3943792" y="6129824"/>
                  <a:pt x="3857774" y="6141005"/>
                  <a:pt x="3771375" y="6138845"/>
                </a:cubicBezTo>
                <a:cubicBezTo>
                  <a:pt x="3623225" y="6134906"/>
                  <a:pt x="3474948" y="6142911"/>
                  <a:pt x="3326672" y="6140878"/>
                </a:cubicBezTo>
                <a:cubicBezTo>
                  <a:pt x="3322669" y="6140306"/>
                  <a:pt x="3318578" y="6140840"/>
                  <a:pt x="3314855" y="6142403"/>
                </a:cubicBezTo>
                <a:cubicBezTo>
                  <a:pt x="3278008" y="6167687"/>
                  <a:pt x="3237604" y="6157904"/>
                  <a:pt x="3199487" y="6151297"/>
                </a:cubicBezTo>
                <a:cubicBezTo>
                  <a:pt x="3072810" y="6129316"/>
                  <a:pt x="2946260" y="6118516"/>
                  <a:pt x="2817550" y="6135542"/>
                </a:cubicBezTo>
                <a:cubicBezTo>
                  <a:pt x="2694647" y="6153368"/>
                  <a:pt x="2569990" y="6155591"/>
                  <a:pt x="2446541" y="6142149"/>
                </a:cubicBezTo>
                <a:cubicBezTo>
                  <a:pt x="2276791" y="6122328"/>
                  <a:pt x="2107677" y="6126521"/>
                  <a:pt x="1938308" y="6142149"/>
                </a:cubicBezTo>
                <a:cubicBezTo>
                  <a:pt x="1869570" y="6148501"/>
                  <a:pt x="1799815" y="6159301"/>
                  <a:pt x="1731712" y="6143419"/>
                </a:cubicBezTo>
                <a:cubicBezTo>
                  <a:pt x="1647854" y="6123979"/>
                  <a:pt x="1564250" y="6130332"/>
                  <a:pt x="1480137" y="6134652"/>
                </a:cubicBezTo>
                <a:cubicBezTo>
                  <a:pt x="1373663" y="6140243"/>
                  <a:pt x="1267442" y="6156379"/>
                  <a:pt x="1160586" y="6143673"/>
                </a:cubicBezTo>
                <a:cubicBezTo>
                  <a:pt x="1111161" y="6137829"/>
                  <a:pt x="1062116" y="6128553"/>
                  <a:pt x="1012055" y="6130967"/>
                </a:cubicBezTo>
                <a:cubicBezTo>
                  <a:pt x="873562" y="6137320"/>
                  <a:pt x="735196" y="6144817"/>
                  <a:pt x="596449" y="6143673"/>
                </a:cubicBezTo>
                <a:cubicBezTo>
                  <a:pt x="538383" y="6143292"/>
                  <a:pt x="480699" y="6141386"/>
                  <a:pt x="422887" y="6137193"/>
                </a:cubicBezTo>
                <a:cubicBezTo>
                  <a:pt x="315015" y="6129316"/>
                  <a:pt x="207524" y="6139989"/>
                  <a:pt x="100033" y="6143800"/>
                </a:cubicBezTo>
                <a:lnTo>
                  <a:pt x="0" y="6139320"/>
                </a:lnTo>
                <a:lnTo>
                  <a:pt x="0" y="3424755"/>
                </a:lnTo>
                <a:close/>
              </a:path>
            </a:pathLst>
          </a:custGeom>
        </p:spPr>
      </p:pic>
      <p:sp>
        <p:nvSpPr>
          <p:cNvPr id="9" name="TextBox 8">
            <a:extLst>
              <a:ext uri="{FF2B5EF4-FFF2-40B4-BE49-F238E27FC236}">
                <a16:creationId xmlns:a16="http://schemas.microsoft.com/office/drawing/2014/main" id="{437260E0-DC10-4343-B8D3-7B767CAF0BC7}"/>
              </a:ext>
            </a:extLst>
          </p:cNvPr>
          <p:cNvSpPr txBox="1"/>
          <p:nvPr/>
        </p:nvSpPr>
        <p:spPr>
          <a:xfrm>
            <a:off x="6096000" y="265425"/>
            <a:ext cx="6092952" cy="2246769"/>
          </a:xfrm>
          <a:prstGeom prst="rect">
            <a:avLst/>
          </a:prstGeom>
          <a:noFill/>
        </p:spPr>
        <p:txBody>
          <a:bodyPr wrap="square">
            <a:spAutoFit/>
          </a:bodyPr>
          <a:lstStyle/>
          <a:p>
            <a:r>
              <a:rPr lang="ar-AE" sz="2800" dirty="0">
                <a:solidFill>
                  <a:srgbClr val="CC0099"/>
                </a:solidFill>
                <a:latin typeface="Bangla" panose="03000603000000000000" pitchFamily="66" charset="0"/>
              </a:rPr>
              <a:t>مِنْهَا خَلَقْنَاكُمْ وَفِيهَا نُعِيدُكُمْ وَمِنْهَا نُخْرِجُكُمْ تَارَةً أُخْرَىٰ﴾</a:t>
            </a:r>
            <a:endParaRPr lang="en-US" sz="2800" dirty="0">
              <a:solidFill>
                <a:srgbClr val="CC0099"/>
              </a:solidFill>
              <a:latin typeface="Bangla" panose="03000603000000000000" pitchFamily="66" charset="0"/>
            </a:endParaRPr>
          </a:p>
          <a:p>
            <a:r>
              <a:rPr lang="as-IN" sz="2800" dirty="0">
                <a:solidFill>
                  <a:srgbClr val="CC0099"/>
                </a:solidFill>
                <a:latin typeface="Bangla" panose="03000603000000000000" pitchFamily="66" charset="0"/>
                <a:cs typeface="Bangla" panose="03000603000000000000" pitchFamily="66" charset="0"/>
              </a:rPr>
              <a:t>এ মাটি থেকেই আমি তোমাদেরকে সৃষ্টি করেছি,এ</a:t>
            </a:r>
            <a:r>
              <a:rPr lang="en-US" sz="2800" dirty="0" err="1">
                <a:solidFill>
                  <a:srgbClr val="CC0099"/>
                </a:solidFill>
                <a:latin typeface="Bangla" panose="03000603000000000000" pitchFamily="66" charset="0"/>
                <a:cs typeface="Bangla" panose="03000603000000000000" pitchFamily="66" charset="0"/>
              </a:rPr>
              <a:t>রই</a:t>
            </a:r>
            <a:r>
              <a:rPr lang="as-IN" sz="2800" dirty="0">
                <a:solidFill>
                  <a:srgbClr val="CC0099"/>
                </a:solidFill>
                <a:latin typeface="Bangla" panose="03000603000000000000" pitchFamily="66" charset="0"/>
                <a:cs typeface="Bangla" panose="03000603000000000000" pitchFamily="66" charset="0"/>
              </a:rPr>
              <a:t> মধ্যে তোমাদেরকে ফিরিয়ে নিয়ে যাবো এবং এ থেকেই আবার তোমাদেরকে বের করবো৷</a:t>
            </a:r>
            <a:endParaRPr lang="en-US" sz="2800" dirty="0">
              <a:solidFill>
                <a:srgbClr val="CC0099"/>
              </a:solidFill>
              <a:latin typeface="Bangla" panose="03000603000000000000" pitchFamily="66" charset="0"/>
              <a:cs typeface="Bangla" panose="03000603000000000000" pitchFamily="66" charset="0"/>
            </a:endParaRPr>
          </a:p>
          <a:p>
            <a:r>
              <a:rPr lang="en-US" sz="2800" dirty="0">
                <a:solidFill>
                  <a:srgbClr val="CC0099"/>
                </a:solidFill>
                <a:latin typeface="Bangla" panose="03000603000000000000" pitchFamily="66" charset="0"/>
                <a:cs typeface="Bangla" panose="03000603000000000000" pitchFamily="66" charset="0"/>
              </a:rPr>
              <a:t>                             সূরা </a:t>
            </a:r>
            <a:r>
              <a:rPr lang="en-US" sz="2800" dirty="0" err="1">
                <a:solidFill>
                  <a:srgbClr val="CC0099"/>
                </a:solidFill>
                <a:latin typeface="Bangla" panose="03000603000000000000" pitchFamily="66" charset="0"/>
                <a:cs typeface="Bangla" panose="03000603000000000000" pitchFamily="66" charset="0"/>
              </a:rPr>
              <a:t>ত্বাহাঃ</a:t>
            </a:r>
            <a:r>
              <a:rPr lang="en-US" sz="2800" dirty="0">
                <a:solidFill>
                  <a:srgbClr val="CC0099"/>
                </a:solidFill>
                <a:latin typeface="Bangla" panose="03000603000000000000" pitchFamily="66" charset="0"/>
                <a:cs typeface="Bangla" panose="03000603000000000000" pitchFamily="66" charset="0"/>
              </a:rPr>
              <a:t> ৫৫</a:t>
            </a:r>
          </a:p>
        </p:txBody>
      </p:sp>
      <p:sp>
        <p:nvSpPr>
          <p:cNvPr id="11" name="TextBox 10">
            <a:extLst>
              <a:ext uri="{FF2B5EF4-FFF2-40B4-BE49-F238E27FC236}">
                <a16:creationId xmlns:a16="http://schemas.microsoft.com/office/drawing/2014/main" id="{267A4BE5-B8F4-4FA5-B365-CF0BC89A0480}"/>
              </a:ext>
            </a:extLst>
          </p:cNvPr>
          <p:cNvSpPr txBox="1"/>
          <p:nvPr/>
        </p:nvSpPr>
        <p:spPr>
          <a:xfrm>
            <a:off x="3043102" y="4345807"/>
            <a:ext cx="9135034" cy="2308324"/>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ইসলাম আমাদের পাঁচটি জগতের ধারণা দিয়েছে। </a:t>
            </a:r>
          </a:p>
          <a:p>
            <a:r>
              <a:rPr lang="as-IN" sz="2400" dirty="0">
                <a:solidFill>
                  <a:srgbClr val="008000"/>
                </a:solidFill>
                <a:latin typeface="Bangla" panose="03000603000000000000" pitchFamily="66" charset="0"/>
                <a:cs typeface="Bangla" panose="03000603000000000000" pitchFamily="66" charset="0"/>
              </a:rPr>
              <a:t>প্রথম জগ</a:t>
            </a:r>
            <a:r>
              <a:rPr lang="en-US" sz="2400" dirty="0">
                <a:solidFill>
                  <a:srgbClr val="008000"/>
                </a:solidFill>
                <a:latin typeface="Bangla" panose="03000603000000000000" pitchFamily="66" charset="0"/>
                <a:cs typeface="Bangla" panose="03000603000000000000" pitchFamily="66" charset="0"/>
              </a:rPr>
              <a:t>ৎ</a:t>
            </a:r>
            <a:r>
              <a:rPr lang="as-IN" sz="2400" dirty="0">
                <a:solidFill>
                  <a:srgbClr val="008000"/>
                </a:solidFill>
                <a:latin typeface="Bangla" panose="03000603000000000000" pitchFamily="66" charset="0"/>
                <a:cs typeface="Bangla" panose="03000603000000000000" pitchFamily="66" charset="0"/>
              </a:rPr>
              <a:t> হচ্ছে রুহ বা আত্মার জগত্, যাকে ‘আলমে আরওয়াহ’ বলা হয়।</a:t>
            </a:r>
          </a:p>
          <a:p>
            <a:r>
              <a:rPr lang="as-IN" sz="2400" dirty="0">
                <a:solidFill>
                  <a:srgbClr val="008000"/>
                </a:solidFill>
                <a:latin typeface="Bangla" panose="03000603000000000000" pitchFamily="66" charset="0"/>
                <a:cs typeface="Bangla" panose="03000603000000000000" pitchFamily="66" charset="0"/>
              </a:rPr>
              <a:t>দ্বিতীয় জগ</a:t>
            </a:r>
            <a:r>
              <a:rPr lang="en-US" sz="2400" dirty="0">
                <a:solidFill>
                  <a:srgbClr val="008000"/>
                </a:solidFill>
                <a:latin typeface="Bangla" panose="03000603000000000000" pitchFamily="66" charset="0"/>
                <a:cs typeface="Bangla" panose="03000603000000000000" pitchFamily="66" charset="0"/>
              </a:rPr>
              <a:t>ৎ</a:t>
            </a:r>
            <a:r>
              <a:rPr lang="as-IN" sz="2400" dirty="0">
                <a:solidFill>
                  <a:srgbClr val="008000"/>
                </a:solidFill>
                <a:latin typeface="Bangla" panose="03000603000000000000" pitchFamily="66" charset="0"/>
                <a:cs typeface="Bangla" panose="03000603000000000000" pitchFamily="66" charset="0"/>
              </a:rPr>
              <a:t> হচ্ছে ‘আলমে রেহম’ বা মাতৃগর্ভ। </a:t>
            </a:r>
          </a:p>
          <a:p>
            <a:r>
              <a:rPr lang="as-IN" sz="2400" dirty="0">
                <a:solidFill>
                  <a:srgbClr val="008000"/>
                </a:solidFill>
                <a:latin typeface="Bangla" panose="03000603000000000000" pitchFamily="66" charset="0"/>
                <a:cs typeface="Bangla" panose="03000603000000000000" pitchFamily="66" charset="0"/>
              </a:rPr>
              <a:t>তৃতীয় জগ</a:t>
            </a:r>
            <a:r>
              <a:rPr lang="en-US" sz="2400" dirty="0">
                <a:solidFill>
                  <a:srgbClr val="008000"/>
                </a:solidFill>
                <a:latin typeface="Bangla" panose="03000603000000000000" pitchFamily="66" charset="0"/>
                <a:cs typeface="Bangla" panose="03000603000000000000" pitchFamily="66" charset="0"/>
              </a:rPr>
              <a:t>ৎ</a:t>
            </a:r>
            <a:r>
              <a:rPr lang="as-IN" sz="2400" dirty="0">
                <a:solidFill>
                  <a:srgbClr val="008000"/>
                </a:solidFill>
                <a:latin typeface="Bangla" panose="03000603000000000000" pitchFamily="66" charset="0"/>
                <a:cs typeface="Bangla" panose="03000603000000000000" pitchFamily="66" charset="0"/>
              </a:rPr>
              <a:t> হচ্ছে ‘আলমে আজসাদ’ বা বস্তুজগত্ বা দুনিয়া। </a:t>
            </a:r>
          </a:p>
          <a:p>
            <a:r>
              <a:rPr lang="as-IN" sz="2400" dirty="0">
                <a:solidFill>
                  <a:srgbClr val="008000"/>
                </a:solidFill>
                <a:latin typeface="Bangla" panose="03000603000000000000" pitchFamily="66" charset="0"/>
                <a:cs typeface="Bangla" panose="03000603000000000000" pitchFamily="66" charset="0"/>
              </a:rPr>
              <a:t>চতুর্থ জগ</a:t>
            </a:r>
            <a:r>
              <a:rPr lang="en-US" sz="2400" dirty="0">
                <a:solidFill>
                  <a:srgbClr val="008000"/>
                </a:solidFill>
                <a:latin typeface="Bangla" panose="03000603000000000000" pitchFamily="66" charset="0"/>
                <a:cs typeface="Bangla" panose="03000603000000000000" pitchFamily="66" charset="0"/>
              </a:rPr>
              <a:t>ৎ</a:t>
            </a:r>
            <a:r>
              <a:rPr lang="as-IN" sz="2400" dirty="0">
                <a:solidFill>
                  <a:srgbClr val="008000"/>
                </a:solidFill>
                <a:latin typeface="Bangla" panose="03000603000000000000" pitchFamily="66" charset="0"/>
                <a:cs typeface="Bangla" panose="03000603000000000000" pitchFamily="66" charset="0"/>
              </a:rPr>
              <a:t> হচ্ছে ‘আলমে বারযখ’ বা মৃত্যুর পর থেকে আখিরাতের পূর্বমুহূর্ত পর্যন্ত কবর। </a:t>
            </a:r>
          </a:p>
          <a:p>
            <a:r>
              <a:rPr lang="as-IN" sz="2400" dirty="0">
                <a:solidFill>
                  <a:srgbClr val="008000"/>
                </a:solidFill>
                <a:latin typeface="Bangla" panose="03000603000000000000" pitchFamily="66" charset="0"/>
                <a:cs typeface="Bangla" panose="03000603000000000000" pitchFamily="66" charset="0"/>
              </a:rPr>
              <a:t>পঞ্চম জগ</a:t>
            </a:r>
            <a:r>
              <a:rPr lang="en-US" sz="2400" dirty="0">
                <a:solidFill>
                  <a:srgbClr val="008000"/>
                </a:solidFill>
                <a:latin typeface="Bangla" panose="03000603000000000000" pitchFamily="66" charset="0"/>
                <a:cs typeface="Bangla" panose="03000603000000000000" pitchFamily="66" charset="0"/>
              </a:rPr>
              <a:t>ৎ</a:t>
            </a:r>
            <a:r>
              <a:rPr lang="as-IN" sz="2400" dirty="0">
                <a:solidFill>
                  <a:srgbClr val="008000"/>
                </a:solidFill>
                <a:latin typeface="Bangla" panose="03000603000000000000" pitchFamily="66" charset="0"/>
                <a:cs typeface="Bangla" panose="03000603000000000000" pitchFamily="66" charset="0"/>
              </a:rPr>
              <a:t> হচ্ছে ‘আলমে আখেরাত’ বা পুনরুত্থানের পর অনন্তকাল। </a:t>
            </a:r>
            <a:endParaRPr lang="en-US" sz="2400" dirty="0">
              <a:solidFill>
                <a:srgbClr val="00800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FC3810FC-DB2E-41BF-8E81-CE63A3E3BF90}"/>
              </a:ext>
            </a:extLst>
          </p:cNvPr>
          <p:cNvSpPr txBox="1"/>
          <p:nvPr/>
        </p:nvSpPr>
        <p:spPr>
          <a:xfrm>
            <a:off x="6079108" y="2512194"/>
            <a:ext cx="6003636" cy="1200329"/>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এবং তাদের পেছনে রয়েছে বরযখ- যার সময়কাল হচ্ছে সেদিন পর্যন্ত যেদিন তাদেরকে পুনর্জীবিত ও পুনরুত্থিত করা হবে। সূরা মুমিনুন-১০০</a:t>
            </a:r>
            <a:endParaRPr lang="en-US" sz="2400" dirty="0">
              <a:solidFill>
                <a:schemeClr val="accent6">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51581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198B6-05BC-4CC6-8C03-DF605D7528C9}"/>
              </a:ext>
            </a:extLst>
          </p:cNvPr>
          <p:cNvPicPr>
            <a:picLocks noChangeAspect="1"/>
          </p:cNvPicPr>
          <p:nvPr/>
        </p:nvPicPr>
        <p:blipFill>
          <a:blip r:embed="rId2"/>
          <a:stretch>
            <a:fillRect/>
          </a:stretch>
        </p:blipFill>
        <p:spPr>
          <a:xfrm>
            <a:off x="0" y="0"/>
            <a:ext cx="12192000" cy="6870347"/>
          </a:xfrm>
          <a:prstGeom prst="rect">
            <a:avLst/>
          </a:prstGeom>
        </p:spPr>
      </p:pic>
      <p:sp>
        <p:nvSpPr>
          <p:cNvPr id="4" name="TextBox 3">
            <a:extLst>
              <a:ext uri="{FF2B5EF4-FFF2-40B4-BE49-F238E27FC236}">
                <a16:creationId xmlns:a16="http://schemas.microsoft.com/office/drawing/2014/main" id="{ECE396E0-E378-4453-B548-59F56EA73AB3}"/>
              </a:ext>
            </a:extLst>
          </p:cNvPr>
          <p:cNvSpPr txBox="1"/>
          <p:nvPr/>
        </p:nvSpPr>
        <p:spPr>
          <a:xfrm>
            <a:off x="5950258" y="1259069"/>
            <a:ext cx="6165540" cy="2554545"/>
          </a:xfrm>
          <a:prstGeom prst="rect">
            <a:avLst/>
          </a:prstGeom>
          <a:noFill/>
        </p:spPr>
        <p:txBody>
          <a:bodyPr wrap="square">
            <a:spAutoFit/>
          </a:bodyPr>
          <a:lstStyle/>
          <a:p>
            <a:r>
              <a:rPr lang="as-IN" sz="2000" dirty="0">
                <a:latin typeface="Bangla" panose="03000603000000000000" pitchFamily="66" charset="0"/>
                <a:cs typeface="Bangla" panose="03000603000000000000" pitchFamily="66" charset="0"/>
              </a:rPr>
              <a:t> </a:t>
            </a:r>
            <a:r>
              <a:rPr lang="ar-AE" sz="2000" dirty="0">
                <a:latin typeface="Bangla" panose="03000603000000000000" pitchFamily="66" charset="0"/>
              </a:rPr>
              <a:t>ع</a:t>
            </a:r>
            <a:r>
              <a:rPr lang="ar-AE" sz="2000" dirty="0">
                <a:solidFill>
                  <a:schemeClr val="accent6"/>
                </a:solidFill>
                <a:latin typeface="Bangla" panose="03000603000000000000" pitchFamily="66" charset="0"/>
              </a:rPr>
              <a:t>ِلِّيِّينَ </a:t>
            </a:r>
            <a:r>
              <a:rPr lang="as-IN" sz="2000" dirty="0">
                <a:solidFill>
                  <a:schemeClr val="accent6"/>
                </a:solidFill>
                <a:latin typeface="Bangla" panose="03000603000000000000" pitchFamily="66" charset="0"/>
                <a:cs typeface="Bangla" panose="03000603000000000000" pitchFamily="66" charset="0"/>
              </a:rPr>
              <a:t>শব্দটি </a:t>
            </a:r>
            <a:r>
              <a:rPr lang="en-US" sz="2000" dirty="0">
                <a:solidFill>
                  <a:schemeClr val="accent6"/>
                </a:solidFill>
                <a:latin typeface="Bangla" panose="03000603000000000000" pitchFamily="66" charset="0"/>
                <a:cs typeface="Bangla" panose="03000603000000000000" pitchFamily="66" charset="0"/>
              </a:rPr>
              <a:t>(</a:t>
            </a:r>
            <a:r>
              <a:rPr lang="as-IN" sz="2000" dirty="0">
                <a:solidFill>
                  <a:schemeClr val="accent6"/>
                </a:solidFill>
                <a:latin typeface="Bangla" panose="03000603000000000000" pitchFamily="66" charset="0"/>
                <a:cs typeface="Bangla" panose="03000603000000000000" pitchFamily="66" charset="0"/>
              </a:rPr>
              <a:t>উলুয়্যউন</a:t>
            </a:r>
            <a:r>
              <a:rPr lang="en-US" sz="2000" dirty="0">
                <a:solidFill>
                  <a:schemeClr val="accent6"/>
                </a:solidFill>
                <a:latin typeface="Bangla" panose="03000603000000000000" pitchFamily="66" charset="0"/>
                <a:cs typeface="Bangla" panose="03000603000000000000" pitchFamily="66" charset="0"/>
              </a:rPr>
              <a:t>)</a:t>
            </a:r>
            <a:r>
              <a:rPr lang="ar-AE" sz="2000" dirty="0">
                <a:solidFill>
                  <a:schemeClr val="accent6"/>
                </a:solidFill>
                <a:latin typeface="Bangla" panose="03000603000000000000" pitchFamily="66" charset="0"/>
              </a:rPr>
              <a:t>علوّ </a:t>
            </a:r>
            <a:r>
              <a:rPr lang="as-IN" sz="2000" dirty="0">
                <a:solidFill>
                  <a:schemeClr val="accent6"/>
                </a:solidFill>
                <a:latin typeface="Bangla" panose="03000603000000000000" pitchFamily="66" charset="0"/>
                <a:cs typeface="Bangla" panose="03000603000000000000" pitchFamily="66" charset="0"/>
              </a:rPr>
              <a:t>এর বহুবচন। উদ্দেশ্য উচ্চতা। [ইবন কাসীর]  কেউ কেউ বলেন, এটা জায়গার নাম- বহুবচন নয়। [কুরতুবী; ইবন কাসীর] বারা ইবনে আযেব রা-এর হাদীসে এসেছে যে, ফেরশেতাগণ রূহ নিয়ে উঠতেই থাকবেন </a:t>
            </a:r>
            <a:endParaRPr lang="en-US" sz="2000" dirty="0">
              <a:solidFill>
                <a:schemeClr val="accent6"/>
              </a:solidFill>
              <a:latin typeface="Bangla" panose="03000603000000000000" pitchFamily="66" charset="0"/>
              <a:cs typeface="Bangla" panose="03000603000000000000" pitchFamily="66" charset="0"/>
            </a:endParaRPr>
          </a:p>
          <a:p>
            <a:r>
              <a:rPr lang="ar-AE" sz="2000" dirty="0">
                <a:solidFill>
                  <a:schemeClr val="accent6"/>
                </a:solidFill>
                <a:latin typeface="Bangla" panose="03000603000000000000" pitchFamily="66" charset="0"/>
              </a:rPr>
              <a:t>حَتّٰى يُنْتَهٰى بِهِ إِلَى السَّمَاءَ السَّابِعَةِ فَيَقُوْلُ اللهُ عزَّ وَجَلَّ اكْتُبُوا كِتَابَ عَبْدِي فِي عِلِّيِّينَ “</a:t>
            </a:r>
            <a:endParaRPr lang="en-US" sz="2000" dirty="0">
              <a:solidFill>
                <a:schemeClr val="accent6"/>
              </a:solidFill>
              <a:latin typeface="Bangla" panose="03000603000000000000" pitchFamily="66" charset="0"/>
            </a:endParaRPr>
          </a:p>
          <a:p>
            <a:r>
              <a:rPr lang="as-IN" sz="2000" dirty="0">
                <a:solidFill>
                  <a:schemeClr val="accent6"/>
                </a:solidFill>
                <a:latin typeface="Bangla" panose="03000603000000000000" pitchFamily="66" charset="0"/>
                <a:cs typeface="Bangla" panose="03000603000000000000" pitchFamily="66" charset="0"/>
              </a:rPr>
              <a:t>শেষ পর্যন্ত সপ্তম আসমানে উঠবেন তখন মহান আল্লাহ বলবেন, আমার বান্দার কিতাব ইল্লিয়্যীনে লিখে নাও।” [মুসনাদে আহমাদ: ৪/২৮৭]। </a:t>
            </a:r>
            <a:endParaRPr lang="en-US" sz="2000" dirty="0">
              <a:solidFill>
                <a:schemeClr val="accent6"/>
              </a:solidFill>
              <a:latin typeface="Bangla" panose="03000603000000000000" pitchFamily="66" charset="0"/>
              <a:cs typeface="Bangla" panose="03000603000000000000" pitchFamily="66" charset="0"/>
            </a:endParaRPr>
          </a:p>
        </p:txBody>
      </p:sp>
      <p:sp>
        <p:nvSpPr>
          <p:cNvPr id="6" name="TextBox 5">
            <a:extLst>
              <a:ext uri="{FF2B5EF4-FFF2-40B4-BE49-F238E27FC236}">
                <a16:creationId xmlns:a16="http://schemas.microsoft.com/office/drawing/2014/main" id="{28FA3926-79AC-4CF3-9C05-EE67DD9EE734}"/>
              </a:ext>
            </a:extLst>
          </p:cNvPr>
          <p:cNvSpPr txBox="1"/>
          <p:nvPr/>
        </p:nvSpPr>
        <p:spPr>
          <a:xfrm>
            <a:off x="7335266" y="193737"/>
            <a:ext cx="2749857" cy="1015663"/>
          </a:xfrm>
          <a:prstGeom prst="rect">
            <a:avLst/>
          </a:prstGeom>
          <a:noFill/>
        </p:spPr>
        <p:txBody>
          <a:bodyPr wrap="square">
            <a:spAutoFit/>
          </a:bodyPr>
          <a:lstStyle/>
          <a:p>
            <a:r>
              <a:rPr lang="as-IN" sz="6000" dirty="0">
                <a:solidFill>
                  <a:srgbClr val="008000"/>
                </a:solidFill>
                <a:latin typeface="Bangla" panose="03000603000000000000" pitchFamily="66" charset="0"/>
                <a:cs typeface="Bangla" panose="03000603000000000000" pitchFamily="66" charset="0"/>
              </a:rPr>
              <a:t>ইল্লিয়্যীন</a:t>
            </a:r>
            <a:endParaRPr lang="en-US" sz="6000" dirty="0">
              <a:solidFill>
                <a:srgbClr val="008000"/>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31B297AC-C024-4B92-A3B8-310629D62375}"/>
              </a:ext>
            </a:extLst>
          </p:cNvPr>
          <p:cNvSpPr txBox="1"/>
          <p:nvPr/>
        </p:nvSpPr>
        <p:spPr>
          <a:xfrm>
            <a:off x="3890873" y="4154765"/>
            <a:ext cx="3311371" cy="400110"/>
          </a:xfrm>
          <a:prstGeom prst="rect">
            <a:avLst/>
          </a:prstGeom>
          <a:noFill/>
        </p:spPr>
        <p:txBody>
          <a:bodyPr wrap="square">
            <a:spAutoFit/>
          </a:bodyPr>
          <a:lstStyle/>
          <a:p>
            <a:r>
              <a:rPr lang="as-IN" sz="2000" dirty="0">
                <a:solidFill>
                  <a:schemeClr val="tx2">
                    <a:lumMod val="75000"/>
                    <a:lumOff val="25000"/>
                  </a:schemeClr>
                </a:solidFill>
                <a:latin typeface="Bangla" panose="03000603000000000000" pitchFamily="66" charset="0"/>
                <a:cs typeface="Bangla" panose="03000603000000000000" pitchFamily="66" charset="0"/>
              </a:rPr>
              <a:t>৮৩:১৮ </a:t>
            </a:r>
            <a:r>
              <a:rPr lang="ar-AE" sz="2000" dirty="0">
                <a:solidFill>
                  <a:srgbClr val="002060"/>
                </a:solidFill>
                <a:latin typeface="Bangla" panose="03000603000000000000" pitchFamily="66" charset="0"/>
              </a:rPr>
              <a:t>کَلَّاۤ اِنَّ کِتٰبَ الۡاَبۡرَارِ لَفِیۡ عِلِّیِّیۡنَ</a:t>
            </a:r>
            <a:endParaRPr lang="en-US" sz="2000" dirty="0">
              <a:solidFill>
                <a:srgbClr val="002060"/>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6A8E4471-233F-4BD6-9F73-6B3A4D9F3F97}"/>
              </a:ext>
            </a:extLst>
          </p:cNvPr>
          <p:cNvSpPr txBox="1"/>
          <p:nvPr/>
        </p:nvSpPr>
        <p:spPr>
          <a:xfrm>
            <a:off x="2923208" y="4541860"/>
            <a:ext cx="5246702" cy="461665"/>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কখনো নয়, নিশ্চয় পূণ্যবানদের আমলনামা ইল্লিয়্যীনে</a:t>
            </a:r>
            <a:r>
              <a:rPr lang="en-US" sz="2400" dirty="0">
                <a:solidFill>
                  <a:srgbClr val="00B050"/>
                </a:solidFill>
                <a:latin typeface="Bangla" panose="03000603000000000000" pitchFamily="66" charset="0"/>
                <a:cs typeface="Bangla" panose="03000603000000000000" pitchFamily="66" charset="0"/>
              </a:rPr>
              <a:t>।</a:t>
            </a:r>
          </a:p>
        </p:txBody>
      </p:sp>
      <p:sp>
        <p:nvSpPr>
          <p:cNvPr id="12" name="TextBox 11">
            <a:extLst>
              <a:ext uri="{FF2B5EF4-FFF2-40B4-BE49-F238E27FC236}">
                <a16:creationId xmlns:a16="http://schemas.microsoft.com/office/drawing/2014/main" id="{1DDDBEFA-9BCF-4760-8DCB-114B70B01F1C}"/>
              </a:ext>
            </a:extLst>
          </p:cNvPr>
          <p:cNvSpPr txBox="1"/>
          <p:nvPr/>
        </p:nvSpPr>
        <p:spPr>
          <a:xfrm>
            <a:off x="2923208" y="5003525"/>
            <a:ext cx="6267634" cy="369332"/>
          </a:xfrm>
          <a:prstGeom prst="rect">
            <a:avLst/>
          </a:prstGeom>
          <a:noFill/>
        </p:spPr>
        <p:txBody>
          <a:bodyPr wrap="square">
            <a:spAutoFit/>
          </a:bodyPr>
          <a:lstStyle/>
          <a:p>
            <a:r>
              <a:rPr lang="as-IN" dirty="0"/>
              <a:t>৮৩:১৯ </a:t>
            </a:r>
            <a:r>
              <a:rPr lang="ar-AE" dirty="0">
                <a:solidFill>
                  <a:srgbClr val="002060"/>
                </a:solidFill>
              </a:rPr>
              <a:t>وَ مَاۤ اَدۡرٰىکَ مَا عِلِّیُّوۡنَ </a:t>
            </a:r>
            <a:endParaRPr lang="en-US" dirty="0">
              <a:solidFill>
                <a:srgbClr val="002060"/>
              </a:solidFill>
            </a:endParaRPr>
          </a:p>
        </p:txBody>
      </p:sp>
      <p:sp>
        <p:nvSpPr>
          <p:cNvPr id="14" name="TextBox 13">
            <a:extLst>
              <a:ext uri="{FF2B5EF4-FFF2-40B4-BE49-F238E27FC236}">
                <a16:creationId xmlns:a16="http://schemas.microsoft.com/office/drawing/2014/main" id="{6B2F55DF-9042-4E46-AF58-ACE3DAA2C572}"/>
              </a:ext>
            </a:extLst>
          </p:cNvPr>
          <p:cNvSpPr txBox="1"/>
          <p:nvPr/>
        </p:nvSpPr>
        <p:spPr>
          <a:xfrm>
            <a:off x="5634400" y="4957523"/>
            <a:ext cx="4246485" cy="369332"/>
          </a:xfrm>
          <a:prstGeom prst="rect">
            <a:avLst/>
          </a:prstGeom>
          <a:noFill/>
        </p:spPr>
        <p:txBody>
          <a:bodyPr wrap="square">
            <a:spAutoFit/>
          </a:bodyPr>
          <a:lstStyle/>
          <a:p>
            <a:r>
              <a:rPr lang="as-IN" dirty="0">
                <a:solidFill>
                  <a:srgbClr val="7030A0"/>
                </a:solidFill>
              </a:rPr>
              <a:t>আর কিসে আপনাকে জানাবে ইল্লিয়্যীন কী?</a:t>
            </a:r>
            <a:endParaRPr lang="en-US" dirty="0">
              <a:solidFill>
                <a:srgbClr val="7030A0"/>
              </a:solidFill>
            </a:endParaRPr>
          </a:p>
        </p:txBody>
      </p:sp>
      <p:sp>
        <p:nvSpPr>
          <p:cNvPr id="16" name="TextBox 15">
            <a:extLst>
              <a:ext uri="{FF2B5EF4-FFF2-40B4-BE49-F238E27FC236}">
                <a16:creationId xmlns:a16="http://schemas.microsoft.com/office/drawing/2014/main" id="{C13AA2F9-49D4-4436-9E35-A0C03DB264F5}"/>
              </a:ext>
            </a:extLst>
          </p:cNvPr>
          <p:cNvSpPr txBox="1"/>
          <p:nvPr/>
        </p:nvSpPr>
        <p:spPr>
          <a:xfrm>
            <a:off x="2668479" y="5385403"/>
            <a:ext cx="2267502" cy="369332"/>
          </a:xfrm>
          <a:prstGeom prst="rect">
            <a:avLst/>
          </a:prstGeom>
          <a:noFill/>
        </p:spPr>
        <p:txBody>
          <a:bodyPr wrap="square">
            <a:spAutoFit/>
          </a:bodyPr>
          <a:lstStyle/>
          <a:p>
            <a:r>
              <a:rPr lang="en-US" dirty="0"/>
              <a:t>      </a:t>
            </a:r>
            <a:r>
              <a:rPr lang="as-IN" dirty="0"/>
              <a:t>৮৩:২০ </a:t>
            </a:r>
            <a:r>
              <a:rPr lang="ar-AE" dirty="0">
                <a:solidFill>
                  <a:srgbClr val="002060"/>
                </a:solidFill>
              </a:rPr>
              <a:t>کِتٰبٌ مَّرۡقُوۡمٌ</a:t>
            </a:r>
            <a:endParaRPr lang="en-US" dirty="0">
              <a:solidFill>
                <a:srgbClr val="002060"/>
              </a:solidFill>
            </a:endParaRPr>
          </a:p>
        </p:txBody>
      </p:sp>
      <p:sp>
        <p:nvSpPr>
          <p:cNvPr id="18" name="TextBox 17">
            <a:extLst>
              <a:ext uri="{FF2B5EF4-FFF2-40B4-BE49-F238E27FC236}">
                <a16:creationId xmlns:a16="http://schemas.microsoft.com/office/drawing/2014/main" id="{40798A10-9F58-4450-A6F0-67AD24AA30BE}"/>
              </a:ext>
            </a:extLst>
          </p:cNvPr>
          <p:cNvSpPr txBox="1"/>
          <p:nvPr/>
        </p:nvSpPr>
        <p:spPr>
          <a:xfrm>
            <a:off x="5401340" y="5326855"/>
            <a:ext cx="1890944" cy="369332"/>
          </a:xfrm>
          <a:prstGeom prst="rect">
            <a:avLst/>
          </a:prstGeom>
          <a:noFill/>
        </p:spPr>
        <p:txBody>
          <a:bodyPr wrap="square">
            <a:spAutoFit/>
          </a:bodyPr>
          <a:lstStyle/>
          <a:p>
            <a:r>
              <a:rPr lang="as-IN" dirty="0">
                <a:solidFill>
                  <a:srgbClr val="7030A0"/>
                </a:solidFill>
              </a:rPr>
              <a:t>চিহ্নিত আমলনামা।</a:t>
            </a:r>
            <a:endParaRPr lang="en-US" dirty="0">
              <a:solidFill>
                <a:srgbClr val="7030A0"/>
              </a:solidFill>
            </a:endParaRPr>
          </a:p>
        </p:txBody>
      </p:sp>
      <p:sp>
        <p:nvSpPr>
          <p:cNvPr id="20" name="TextBox 19">
            <a:extLst>
              <a:ext uri="{FF2B5EF4-FFF2-40B4-BE49-F238E27FC236}">
                <a16:creationId xmlns:a16="http://schemas.microsoft.com/office/drawing/2014/main" id="{24AB0145-0F46-40E4-906B-2F47C6BAFE90}"/>
              </a:ext>
            </a:extLst>
          </p:cNvPr>
          <p:cNvSpPr txBox="1"/>
          <p:nvPr/>
        </p:nvSpPr>
        <p:spPr>
          <a:xfrm>
            <a:off x="2923208" y="5771721"/>
            <a:ext cx="2200735" cy="369332"/>
          </a:xfrm>
          <a:prstGeom prst="rect">
            <a:avLst/>
          </a:prstGeom>
          <a:noFill/>
        </p:spPr>
        <p:txBody>
          <a:bodyPr wrap="square">
            <a:spAutoFit/>
          </a:bodyPr>
          <a:lstStyle/>
          <a:p>
            <a:r>
              <a:rPr lang="as-IN" dirty="0"/>
              <a:t>৮৩:২১ </a:t>
            </a:r>
            <a:r>
              <a:rPr lang="ar-AE" dirty="0">
                <a:solidFill>
                  <a:srgbClr val="002060"/>
                </a:solidFill>
              </a:rPr>
              <a:t>یَّشۡهَدُهُ الۡمُقَرَّبُوۡن</a:t>
            </a:r>
            <a:r>
              <a:rPr lang="ar-AE" dirty="0"/>
              <a:t>َ </a:t>
            </a:r>
            <a:endParaRPr lang="en-US" dirty="0"/>
          </a:p>
        </p:txBody>
      </p:sp>
      <p:sp>
        <p:nvSpPr>
          <p:cNvPr id="22" name="TextBox 21">
            <a:extLst>
              <a:ext uri="{FF2B5EF4-FFF2-40B4-BE49-F238E27FC236}">
                <a16:creationId xmlns:a16="http://schemas.microsoft.com/office/drawing/2014/main" id="{8E07BA22-5D18-4E3D-B5B8-9E9375605A17}"/>
              </a:ext>
            </a:extLst>
          </p:cNvPr>
          <p:cNvSpPr txBox="1"/>
          <p:nvPr/>
        </p:nvSpPr>
        <p:spPr>
          <a:xfrm>
            <a:off x="5136470" y="5714008"/>
            <a:ext cx="5079507" cy="369332"/>
          </a:xfrm>
          <a:prstGeom prst="rect">
            <a:avLst/>
          </a:prstGeom>
          <a:noFill/>
        </p:spPr>
        <p:txBody>
          <a:bodyPr wrap="square">
            <a:spAutoFit/>
          </a:bodyPr>
          <a:lstStyle/>
          <a:p>
            <a:r>
              <a:rPr lang="as-IN" dirty="0">
                <a:solidFill>
                  <a:srgbClr val="7030A0"/>
                </a:solidFill>
              </a:rPr>
              <a:t>আল্লাহর সান্নিধ্যপ্রাপ্ত (ফিরিশতা)গণ তা প্রত্যক্ষ করে</a:t>
            </a:r>
            <a:r>
              <a:rPr lang="as-IN" dirty="0"/>
              <a:t>।</a:t>
            </a:r>
            <a:endParaRPr lang="en-US" dirty="0"/>
          </a:p>
        </p:txBody>
      </p:sp>
      <p:sp>
        <p:nvSpPr>
          <p:cNvPr id="24" name="TextBox 23">
            <a:extLst>
              <a:ext uri="{FF2B5EF4-FFF2-40B4-BE49-F238E27FC236}">
                <a16:creationId xmlns:a16="http://schemas.microsoft.com/office/drawing/2014/main" id="{2295EDB4-EF2A-4732-AF8E-BAFB36C6C6E9}"/>
              </a:ext>
            </a:extLst>
          </p:cNvPr>
          <p:cNvSpPr txBox="1"/>
          <p:nvPr/>
        </p:nvSpPr>
        <p:spPr>
          <a:xfrm>
            <a:off x="4340411" y="6212818"/>
            <a:ext cx="2648591" cy="369332"/>
          </a:xfrm>
          <a:prstGeom prst="rect">
            <a:avLst/>
          </a:prstGeom>
          <a:noFill/>
        </p:spPr>
        <p:txBody>
          <a:bodyPr wrap="square">
            <a:spAutoFit/>
          </a:bodyPr>
          <a:lstStyle/>
          <a:p>
            <a:r>
              <a:rPr lang="as-IN" dirty="0">
                <a:solidFill>
                  <a:srgbClr val="7030A0"/>
                </a:solidFill>
              </a:rPr>
              <a:t>সূরা মুতাফফীফিনঃ</a:t>
            </a:r>
            <a:r>
              <a:rPr lang="en-US" dirty="0">
                <a:solidFill>
                  <a:srgbClr val="7030A0"/>
                </a:solidFill>
              </a:rPr>
              <a:t> </a:t>
            </a:r>
            <a:r>
              <a:rPr lang="as-IN" dirty="0">
                <a:solidFill>
                  <a:srgbClr val="7030A0"/>
                </a:solidFill>
              </a:rPr>
              <a:t>১৮</a:t>
            </a:r>
            <a:r>
              <a:rPr lang="en-US" dirty="0">
                <a:solidFill>
                  <a:srgbClr val="7030A0"/>
                </a:solidFill>
              </a:rPr>
              <a:t>-২১</a:t>
            </a:r>
          </a:p>
        </p:txBody>
      </p:sp>
    </p:spTree>
    <p:extLst>
      <p:ext uri="{BB962C8B-B14F-4D97-AF65-F5344CB8AC3E}">
        <p14:creationId xmlns:p14="http://schemas.microsoft.com/office/powerpoint/2010/main" val="89841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19FA3B4-4D3A-48A5-A947-3911177CC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0212"/>
            <a:ext cx="12192000" cy="1347787"/>
          </a:xfrm>
          <a:prstGeom prst="rect">
            <a:avLst/>
          </a:prstGeom>
        </p:spPr>
      </p:pic>
      <p:pic>
        <p:nvPicPr>
          <p:cNvPr id="9" name="Picture 8" descr="A group of pink flowers&#10;&#10;Description automatically generated with medium confidence">
            <a:extLst>
              <a:ext uri="{FF2B5EF4-FFF2-40B4-BE49-F238E27FC236}">
                <a16:creationId xmlns:a16="http://schemas.microsoft.com/office/drawing/2014/main" id="{0CA131B8-D919-45FB-A87B-6F4091F37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531"/>
            <a:ext cx="12191999" cy="5616744"/>
          </a:xfrm>
          <a:prstGeom prst="rect">
            <a:avLst/>
          </a:prstGeom>
        </p:spPr>
      </p:pic>
      <p:sp>
        <p:nvSpPr>
          <p:cNvPr id="5" name="TextBox 4">
            <a:extLst>
              <a:ext uri="{FF2B5EF4-FFF2-40B4-BE49-F238E27FC236}">
                <a16:creationId xmlns:a16="http://schemas.microsoft.com/office/drawing/2014/main" id="{A5E71E46-6D71-493B-9424-09EE577CDC70}"/>
              </a:ext>
            </a:extLst>
          </p:cNvPr>
          <p:cNvSpPr txBox="1"/>
          <p:nvPr/>
        </p:nvSpPr>
        <p:spPr>
          <a:xfrm>
            <a:off x="497148" y="71021"/>
            <a:ext cx="3844033" cy="707886"/>
          </a:xfrm>
          <a:prstGeom prst="rect">
            <a:avLst/>
          </a:prstGeom>
          <a:noFill/>
        </p:spPr>
        <p:txBody>
          <a:bodyPr wrap="square">
            <a:spAutoFit/>
          </a:bodyPr>
          <a:lstStyle/>
          <a:p>
            <a:r>
              <a:rPr lang="as-IN" sz="4000" dirty="0">
                <a:solidFill>
                  <a:srgbClr val="CC0099"/>
                </a:solidFill>
                <a:latin typeface="Bangla" panose="03000603000000000000" pitchFamily="66" charset="0"/>
                <a:cs typeface="Bangla" panose="03000603000000000000" pitchFamily="66" charset="0"/>
              </a:rPr>
              <a:t>সিদরাতুল-মুন্তাহা’ </a:t>
            </a:r>
            <a:endParaRPr lang="en-US" sz="4000" dirty="0">
              <a:solidFill>
                <a:srgbClr val="CC0099"/>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F5866710-53A3-4D5B-A2C7-575101F0DC01}"/>
              </a:ext>
            </a:extLst>
          </p:cNvPr>
          <p:cNvSpPr txBox="1"/>
          <p:nvPr/>
        </p:nvSpPr>
        <p:spPr>
          <a:xfrm>
            <a:off x="0" y="991135"/>
            <a:ext cx="6542843" cy="2954655"/>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অভিধানে ‘সিদরাহ' শব্দের অর্থ বদরিকা বৃক্ষ। মুন্তাহা শব্দের অর্থ শেষপ্রান্ত। সপ্তম আকাশে আরাশের নিচে এই বদরিকা বৃক্ষ অবস্থিত।</a:t>
            </a:r>
            <a:endParaRPr lang="en-US" sz="2400" dirty="0">
              <a:solidFill>
                <a:schemeClr val="accent6">
                  <a:lumMod val="75000"/>
                </a:schemeClr>
              </a:solidFill>
              <a:latin typeface="Bangla" panose="03000603000000000000" pitchFamily="66" charset="0"/>
              <a:cs typeface="Bangla" panose="03000603000000000000" pitchFamily="66" charset="0"/>
            </a:endParaRPr>
          </a:p>
          <a:p>
            <a:r>
              <a:rPr lang="en-US" sz="2400" dirty="0" err="1">
                <a:solidFill>
                  <a:schemeClr val="accent6">
                    <a:lumMod val="75000"/>
                  </a:schemeClr>
                </a:solidFill>
                <a:latin typeface="Bangla" panose="03000603000000000000" pitchFamily="66" charset="0"/>
                <a:cs typeface="Bangla" panose="03000603000000000000" pitchFamily="66" charset="0"/>
              </a:rPr>
              <a:t>সহিহ</a:t>
            </a:r>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মুসলিমের বর্ণনায় একে যষ্ঠ আকাশে বলা হয়েছে। উভয় বর্ণনার সমন্বয় এভাবে হতে পারে যে, এই বৃক্ষের মূল শিকড় ষষ্ঠ আকাশে এবং শাখা প্রশাখা সপ্তম আকাশ পর্যন্ত বিস্তৃত রয়েছে। সাধারণ ফেরেশতাগণের গমনাগমনের এটাই শেষ সীমা। তাই একে মুন্তাহা বলা হয়। </a:t>
            </a:r>
            <a:endParaRPr lang="en-US" sz="2400" dirty="0">
              <a:solidFill>
                <a:schemeClr val="accent6">
                  <a:lumMod val="75000"/>
                </a:schemeClr>
              </a:solidFill>
              <a:latin typeface="Bangla" panose="03000603000000000000" pitchFamily="66" charset="0"/>
              <a:cs typeface="Bangla" panose="03000603000000000000" pitchFamily="66" charset="0"/>
            </a:endParaRPr>
          </a:p>
          <a:p>
            <a:r>
              <a:rPr lang="as-IN" dirty="0">
                <a:solidFill>
                  <a:schemeClr val="accent6">
                    <a:lumMod val="75000"/>
                  </a:schemeClr>
                </a:solidFill>
                <a:latin typeface="Bangla" panose="03000603000000000000" pitchFamily="66" charset="0"/>
                <a:cs typeface="Bangla" panose="03000603000000000000" pitchFamily="66" charset="0"/>
              </a:rPr>
              <a:t>[ইবন কাসীর; কুরতুবী; আত-তাহরীর ওয়াত তানওয়ীর; ফাতহুল কাদীর] </a:t>
            </a:r>
            <a:endParaRPr lang="en-US" dirty="0">
              <a:solidFill>
                <a:schemeClr val="accent6">
                  <a:lumMod val="75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4FAAE4BD-E0A4-453F-A1B3-8C14F3B54265}"/>
              </a:ext>
            </a:extLst>
          </p:cNvPr>
          <p:cNvSpPr txBox="1"/>
          <p:nvPr/>
        </p:nvSpPr>
        <p:spPr>
          <a:xfrm>
            <a:off x="7004482" y="1269507"/>
            <a:ext cx="4873840" cy="3046988"/>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আব্দুল্লাহ ইবনে মাসউদ রাদিয়াল্লাহু ‘আনহু বলেন, আল্লাহ তা'আলার বিধানাবলি প্রথমে ‘সিদরাতুলমুন্তাহায়’ নাযিল হয় এবং এখান থেকে সংশ্লিষ্ট ফেরেশতাগণের কাছে সোপর্দ করা হয়। যমীন থেকে আসমানগামী আমলনামা ইত্যাদিও ফেরেশতাগণ এখানে পৌছায় এবং এখান থেকে অন্য কোন পন্থায় আল্লাহ তা'আলার দরবারে পেশ করা হয়। </a:t>
            </a:r>
            <a:r>
              <a:rPr lang="as-IN" dirty="0">
                <a:solidFill>
                  <a:srgbClr val="008000"/>
                </a:solidFill>
                <a:latin typeface="Bangla" panose="03000603000000000000" pitchFamily="66" charset="0"/>
                <a:cs typeface="Bangla" panose="03000603000000000000" pitchFamily="66" charset="0"/>
              </a:rPr>
              <a:t>[মুসলিম: ১৭৩, মুসনাদে আহমাদ: ১/৩৮৭, ৪২২]</a:t>
            </a:r>
            <a:endParaRPr lang="en-US" dirty="0">
              <a:solidFill>
                <a:srgbClr val="008000"/>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A2AC448E-38B5-4A5B-98A9-186FD8AAB384}"/>
              </a:ext>
            </a:extLst>
          </p:cNvPr>
          <p:cNvSpPr txBox="1"/>
          <p:nvPr/>
        </p:nvSpPr>
        <p:spPr>
          <a:xfrm>
            <a:off x="3027285" y="4252404"/>
            <a:ext cx="5788242" cy="1323439"/>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এই স্থানেই নবী করীম (সাঃ)-কে তিনটি জিনিস প্রদান করা হয়। আর তা হল, পাঁচ ওয়াক্ত নামায, সূরা বাক্বারার শেষের আয়াতগুলো এবং সেই মুসলিমের ক্ষমার প্রতিশ্রুতি, যে শিরকের মলিনতা থেকে পবিত্র থাকবে। (মুসলিমঃ কিতাবুল ঈমান, সিদরাতুল মুন্তাহা পরিচ্ছেদ)</a:t>
            </a:r>
            <a:endParaRPr lang="en-US" sz="20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54471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ink flowers&#10;&#10;Description automatically generated with medium confidence">
            <a:extLst>
              <a:ext uri="{FF2B5EF4-FFF2-40B4-BE49-F238E27FC236}">
                <a16:creationId xmlns:a16="http://schemas.microsoft.com/office/drawing/2014/main" id="{A8E1C578-B0B8-4D15-B78A-7CE193F49867}"/>
              </a:ext>
            </a:extLst>
          </p:cNvPr>
          <p:cNvPicPr>
            <a:picLocks noChangeAspect="1"/>
          </p:cNvPicPr>
          <p:nvPr/>
        </p:nvPicPr>
        <p:blipFill rotWithShape="1">
          <a:blip r:embed="rId2">
            <a:extLst>
              <a:ext uri="{28A0092B-C50C-407E-A947-70E740481C1C}">
                <a14:useLocalDpi xmlns:a14="http://schemas.microsoft.com/office/drawing/2010/main" val="0"/>
              </a:ext>
            </a:extLst>
          </a:blip>
          <a:srcRect t="4765" r="1" b="1602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id="{B17192B0-5F63-4875-92A2-4670A6948380}"/>
              </a:ext>
            </a:extLst>
          </p:cNvPr>
          <p:cNvSpPr txBox="1"/>
          <p:nvPr/>
        </p:nvSpPr>
        <p:spPr>
          <a:xfrm>
            <a:off x="215284" y="517289"/>
            <a:ext cx="4263188" cy="2677656"/>
          </a:xfrm>
          <a:prstGeom prst="rect">
            <a:avLst/>
          </a:prstGeom>
          <a:noFill/>
        </p:spPr>
        <p:txBody>
          <a:bodyPr wrap="square">
            <a:spAutoFit/>
          </a:bodyPr>
          <a:lstStyle/>
          <a:p>
            <a:r>
              <a:rPr lang="as-IN" sz="2800" dirty="0">
                <a:solidFill>
                  <a:srgbClr val="008000"/>
                </a:solidFill>
                <a:latin typeface="Bangla" panose="03000603000000000000" pitchFamily="66" charset="0"/>
                <a:cs typeface="Bangla" panose="03000603000000000000" pitchFamily="66" charset="0"/>
              </a:rPr>
              <a:t>আব্দুল্লাহ ইবনে মাসউদ রাদিয়াল্লাহু আনহু বলেন, তখন বদরিকা(বড়ুই) বৃক্ষের উপর স্বর্ণ নির্মিত প্রজাপতি চতুর্দিক থেকে এসে পতিত হচ্ছিল। [মুসলিম: ১৭৩, মুসনাদে আহমাদ: ১/৩৮৭, ৪২২]</a:t>
            </a:r>
          </a:p>
        </p:txBody>
      </p:sp>
      <p:sp>
        <p:nvSpPr>
          <p:cNvPr id="7" name="TextBox 6">
            <a:extLst>
              <a:ext uri="{FF2B5EF4-FFF2-40B4-BE49-F238E27FC236}">
                <a16:creationId xmlns:a16="http://schemas.microsoft.com/office/drawing/2014/main" id="{232F0123-6619-45D8-A0F2-C6D8EAFE3C14}"/>
              </a:ext>
            </a:extLst>
          </p:cNvPr>
          <p:cNvSpPr txBox="1"/>
          <p:nvPr/>
        </p:nvSpPr>
        <p:spPr>
          <a:xfrm>
            <a:off x="4136994" y="1695635"/>
            <a:ext cx="7839722" cy="3046988"/>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আবদুল্লাহ ইবনে মাসউদ রাদিয়াল্লাহু ‘আনহু বৰ্ণিত একটি হাদীসে রাসূলুল্লাহ সাল্লাল্লাহু আলাইহি ওয়া সাল্লাম বলেন, “শহীদগণের রূহ আল্লাহর সান্নিধ্যে সবুজ পাখিদের মধ্যে থাকবে এবং জান্নাতের বাগ-বাগিচা ও নহরসমূহে ভ্রমণ করবে। তাদের বাসস্থানে আরশের নিচে ঝুলন্ত </a:t>
            </a:r>
            <a:r>
              <a:rPr lang="en-US" sz="2400" dirty="0" err="1">
                <a:solidFill>
                  <a:schemeClr val="accent6">
                    <a:lumMod val="75000"/>
                  </a:schemeClr>
                </a:solidFill>
                <a:latin typeface="Bangla" panose="03000603000000000000" pitchFamily="66" charset="0"/>
                <a:cs typeface="Bangla" panose="03000603000000000000" pitchFamily="66" charset="0"/>
              </a:rPr>
              <a:t>প্রদিপ</a:t>
            </a:r>
            <a:r>
              <a:rPr lang="as-IN" sz="2400" dirty="0">
                <a:solidFill>
                  <a:schemeClr val="accent6">
                    <a:lumMod val="75000"/>
                  </a:schemeClr>
                </a:solidFill>
                <a:latin typeface="Bangla" panose="03000603000000000000" pitchFamily="66" charset="0"/>
                <a:cs typeface="Bangla" panose="03000603000000000000" pitchFamily="66" charset="0"/>
              </a:rPr>
              <a:t> থাকবে।” [মুসলিম: ১৮৮৭]</a:t>
            </a:r>
          </a:p>
          <a:p>
            <a:r>
              <a:rPr lang="ar-AE" sz="2400" dirty="0">
                <a:latin typeface="Bangla" panose="03000603000000000000" pitchFamily="66" charset="0"/>
              </a:rPr>
              <a:t>ع</a:t>
            </a:r>
            <a:r>
              <a:rPr lang="ar-AE" sz="2400" dirty="0">
                <a:solidFill>
                  <a:srgbClr val="C00000"/>
                </a:solidFill>
                <a:latin typeface="Bangla" panose="03000603000000000000" pitchFamily="66" charset="0"/>
              </a:rPr>
              <a:t>ِندَ سِدْرَةِ الْمُنتَهَىٰ</a:t>
            </a:r>
          </a:p>
          <a:p>
            <a:r>
              <a:rPr lang="ar-AE" sz="2400" dirty="0">
                <a:solidFill>
                  <a:srgbClr val="C00000"/>
                </a:solidFill>
                <a:latin typeface="Bangla" panose="03000603000000000000" pitchFamily="66" charset="0"/>
              </a:rPr>
              <a:t>عِندَهَا جَنَّةُ الْمَأْوَىٰ﴾</a:t>
            </a:r>
          </a:p>
          <a:p>
            <a:r>
              <a:rPr lang="as-IN" sz="2400" dirty="0">
                <a:solidFill>
                  <a:srgbClr val="7030A0"/>
                </a:solidFill>
                <a:latin typeface="Bangla" panose="03000603000000000000" pitchFamily="66" charset="0"/>
                <a:cs typeface="Bangla" panose="03000603000000000000" pitchFamily="66" charset="0"/>
              </a:rPr>
              <a:t>সিদরাতুল মুনতাহার কাছে দেখেছে৷ যার সন্নিকটেই জান্নাতুল মা’ওয়া অবস্থিত</a:t>
            </a:r>
            <a:r>
              <a:rPr lang="en-US" sz="2400" dirty="0">
                <a:solidFill>
                  <a:srgbClr val="7030A0"/>
                </a:solidFill>
                <a:latin typeface="Bangla" panose="03000603000000000000" pitchFamily="66" charset="0"/>
                <a:cs typeface="Bangla" panose="03000603000000000000" pitchFamily="66" charset="0"/>
              </a:rPr>
              <a:t>।</a:t>
            </a:r>
          </a:p>
          <a:p>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সূরা নাজমঃ ১৪-১৫</a:t>
            </a:r>
          </a:p>
        </p:txBody>
      </p:sp>
      <p:sp>
        <p:nvSpPr>
          <p:cNvPr id="9" name="TextBox 8">
            <a:extLst>
              <a:ext uri="{FF2B5EF4-FFF2-40B4-BE49-F238E27FC236}">
                <a16:creationId xmlns:a16="http://schemas.microsoft.com/office/drawing/2014/main" id="{C5C7EBEC-5665-4DB1-AC94-F84EDAE6CE28}"/>
              </a:ext>
            </a:extLst>
          </p:cNvPr>
          <p:cNvSpPr txBox="1"/>
          <p:nvPr/>
        </p:nvSpPr>
        <p:spPr>
          <a:xfrm>
            <a:off x="3402367" y="4658429"/>
            <a:ext cx="8343530" cy="1938992"/>
          </a:xfrm>
          <a:prstGeom prst="rect">
            <a:avLst/>
          </a:prstGeom>
          <a:noFill/>
        </p:spPr>
        <p:txBody>
          <a:bodyPr wrap="square">
            <a:spAutoFit/>
          </a:bodyPr>
          <a:lstStyle/>
          <a:p>
            <a:r>
              <a:rPr lang="as-IN" sz="2400" dirty="0">
                <a:solidFill>
                  <a:srgbClr val="00B0F0"/>
                </a:solidFill>
                <a:latin typeface="Bangla" panose="03000603000000000000" pitchFamily="66" charset="0"/>
                <a:cs typeface="Bangla" panose="03000603000000000000" pitchFamily="66" charset="0"/>
              </a:rPr>
              <a:t>‘জান্নাতুল মা’ওয়া’ এই কারণে বলা হয় যে, এটাই ছিল আদম (আঃ)-এর আশ্রয়স্থল ও বাসস্থান। আবার কেউ কেউ বলেছেন, আত্মাসমূহ এখানে এসে জমায়েত হয়। </a:t>
            </a:r>
            <a:endParaRPr lang="en-US" sz="2400" dirty="0">
              <a:solidFill>
                <a:srgbClr val="00B0F0"/>
              </a:solidFill>
              <a:latin typeface="Bangla" panose="03000603000000000000" pitchFamily="66" charset="0"/>
              <a:cs typeface="Bangla" panose="03000603000000000000" pitchFamily="66" charset="0"/>
            </a:endParaRPr>
          </a:p>
          <a:p>
            <a:r>
              <a:rPr lang="en-US" sz="2400" dirty="0">
                <a:solidFill>
                  <a:srgbClr val="00B0F0"/>
                </a:solidFill>
                <a:latin typeface="Bangla" panose="03000603000000000000" pitchFamily="66" charset="0"/>
                <a:cs typeface="Bangla" panose="03000603000000000000" pitchFamily="66" charset="0"/>
              </a:rPr>
              <a:t>                                                             </a:t>
            </a:r>
            <a:r>
              <a:rPr lang="as-IN" sz="2400" dirty="0">
                <a:solidFill>
                  <a:srgbClr val="00B0F0"/>
                </a:solidFill>
                <a:latin typeface="Bangla" panose="03000603000000000000" pitchFamily="66" charset="0"/>
                <a:cs typeface="Bangla" panose="03000603000000000000" pitchFamily="66" charset="0"/>
              </a:rPr>
              <a:t>(ফাতহুল কাদীর)</a:t>
            </a:r>
          </a:p>
          <a:p>
            <a:r>
              <a:rPr lang="as-IN" sz="2400" dirty="0">
                <a:solidFill>
                  <a:srgbClr val="00B0F0"/>
                </a:solidFill>
                <a:latin typeface="Bangla" panose="03000603000000000000" pitchFamily="66" charset="0"/>
                <a:cs typeface="Bangla" panose="03000603000000000000" pitchFamily="66" charset="0"/>
              </a:rPr>
              <a:t> </a:t>
            </a:r>
            <a:r>
              <a:rPr lang="en-US" sz="2400" dirty="0">
                <a:solidFill>
                  <a:srgbClr val="00B0F0"/>
                </a:solidFill>
                <a:latin typeface="Bangla" panose="03000603000000000000" pitchFamily="66" charset="0"/>
                <a:cs typeface="Bangla" panose="03000603000000000000" pitchFamily="66" charset="0"/>
              </a:rPr>
              <a:t> </a:t>
            </a:r>
            <a:r>
              <a:rPr lang="ar-AE" sz="2400" dirty="0">
                <a:solidFill>
                  <a:srgbClr val="00B0F0"/>
                </a:solidFill>
                <a:latin typeface="Bangla" panose="03000603000000000000" pitchFamily="66" charset="0"/>
              </a:rPr>
              <a:t>الْمَأْوَىٰ </a:t>
            </a:r>
            <a:r>
              <a:rPr lang="en-US" sz="2400" dirty="0">
                <a:solidFill>
                  <a:srgbClr val="00B0F0"/>
                </a:solidFill>
                <a:latin typeface="Bangla" panose="03000603000000000000" pitchFamily="66" charset="0"/>
              </a:rPr>
              <a:t> </a:t>
            </a:r>
            <a:r>
              <a:rPr lang="as-IN" sz="2400" dirty="0">
                <a:solidFill>
                  <a:srgbClr val="00B0F0"/>
                </a:solidFill>
                <a:latin typeface="Bangla" panose="03000603000000000000" pitchFamily="66" charset="0"/>
                <a:cs typeface="Bangla" panose="03000603000000000000" pitchFamily="66" charset="0"/>
              </a:rPr>
              <a:t>শব্দের অর্থ ঠিকানা, বিশ্রামস্থল। জান্নাতকে </a:t>
            </a:r>
            <a:r>
              <a:rPr lang="ar-AE" sz="2400" dirty="0">
                <a:solidFill>
                  <a:srgbClr val="00B0F0"/>
                </a:solidFill>
                <a:latin typeface="Bangla" panose="03000603000000000000" pitchFamily="66" charset="0"/>
              </a:rPr>
              <a:t>مَأْوَىٰ </a:t>
            </a:r>
            <a:r>
              <a:rPr lang="en-US" sz="2400" dirty="0">
                <a:solidFill>
                  <a:srgbClr val="00B0F0"/>
                </a:solidFill>
                <a:latin typeface="Bangla" panose="03000603000000000000" pitchFamily="66" charset="0"/>
              </a:rPr>
              <a:t> </a:t>
            </a:r>
            <a:r>
              <a:rPr lang="as-IN" sz="2400" dirty="0">
                <a:solidFill>
                  <a:srgbClr val="00B0F0"/>
                </a:solidFill>
                <a:latin typeface="Bangla" panose="03000603000000000000" pitchFamily="66" charset="0"/>
                <a:cs typeface="Bangla" panose="03000603000000000000" pitchFamily="66" charset="0"/>
              </a:rPr>
              <a:t>বলার কারণ এই যে, এটাই মুমিনদের আসল ঠিকানা। [দেখুন, ফাতহুল কাদীর]</a:t>
            </a:r>
          </a:p>
        </p:txBody>
      </p:sp>
    </p:spTree>
    <p:extLst>
      <p:ext uri="{BB962C8B-B14F-4D97-AF65-F5344CB8AC3E}">
        <p14:creationId xmlns:p14="http://schemas.microsoft.com/office/powerpoint/2010/main" val="38415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9A1F0-AA3A-4AD0-BD90-CE1DE33825D1}"/>
              </a:ext>
            </a:extLst>
          </p:cNvPr>
          <p:cNvPicPr>
            <a:picLocks noChangeAspect="1"/>
          </p:cNvPicPr>
          <p:nvPr/>
        </p:nvPicPr>
        <p:blipFill>
          <a:blip r:embed="rId2"/>
          <a:stretch>
            <a:fillRect/>
          </a:stretch>
        </p:blipFill>
        <p:spPr>
          <a:xfrm>
            <a:off x="0" y="0"/>
            <a:ext cx="12192000" cy="6230112"/>
          </a:xfrm>
          <a:prstGeom prst="rect">
            <a:avLst/>
          </a:prstGeom>
        </p:spPr>
      </p:pic>
      <p:sp>
        <p:nvSpPr>
          <p:cNvPr id="4" name="TextBox 3">
            <a:extLst>
              <a:ext uri="{FF2B5EF4-FFF2-40B4-BE49-F238E27FC236}">
                <a16:creationId xmlns:a16="http://schemas.microsoft.com/office/drawing/2014/main" id="{64C2E58E-E38D-417B-B192-B0444ABFEA3B}"/>
              </a:ext>
            </a:extLst>
          </p:cNvPr>
          <p:cNvSpPr txBox="1"/>
          <p:nvPr/>
        </p:nvSpPr>
        <p:spPr>
          <a:xfrm>
            <a:off x="3760590" y="4220902"/>
            <a:ext cx="3186545" cy="369332"/>
          </a:xfrm>
          <a:prstGeom prst="rect">
            <a:avLst/>
          </a:prstGeom>
          <a:noFill/>
        </p:spPr>
        <p:txBody>
          <a:bodyPr wrap="square">
            <a:spAutoFit/>
          </a:bodyPr>
          <a:lstStyle/>
          <a:p>
            <a:r>
              <a:rPr lang="as-IN" dirty="0">
                <a:solidFill>
                  <a:srgbClr val="C00000"/>
                </a:solidFill>
              </a:rPr>
              <a:t>৮৩:৭ </a:t>
            </a:r>
            <a:r>
              <a:rPr lang="ar-AE" dirty="0">
                <a:solidFill>
                  <a:srgbClr val="C00000"/>
                </a:solidFill>
              </a:rPr>
              <a:t>کَلَّاۤ اِنَّ کِتٰبَ الۡفُجَّارِ لَفِیۡ سِجِّیۡنٍ </a:t>
            </a:r>
            <a:r>
              <a:rPr lang="ar-AE" dirty="0"/>
              <a:t>ؕ</a:t>
            </a:r>
            <a:endParaRPr lang="en-US" dirty="0"/>
          </a:p>
        </p:txBody>
      </p:sp>
      <p:sp>
        <p:nvSpPr>
          <p:cNvPr id="6" name="TextBox 5">
            <a:extLst>
              <a:ext uri="{FF2B5EF4-FFF2-40B4-BE49-F238E27FC236}">
                <a16:creationId xmlns:a16="http://schemas.microsoft.com/office/drawing/2014/main" id="{EDADDE0A-160C-4385-84B4-18B8354F432F}"/>
              </a:ext>
            </a:extLst>
          </p:cNvPr>
          <p:cNvSpPr txBox="1"/>
          <p:nvPr/>
        </p:nvSpPr>
        <p:spPr>
          <a:xfrm>
            <a:off x="2780146" y="4573217"/>
            <a:ext cx="6169890" cy="369332"/>
          </a:xfrm>
          <a:prstGeom prst="rect">
            <a:avLst/>
          </a:prstGeom>
          <a:noFill/>
        </p:spPr>
        <p:txBody>
          <a:bodyPr wrap="square">
            <a:spAutoFit/>
          </a:bodyPr>
          <a:lstStyle/>
          <a:p>
            <a:r>
              <a:rPr lang="as-IN" dirty="0">
                <a:solidFill>
                  <a:schemeClr val="accent6">
                    <a:lumMod val="75000"/>
                  </a:schemeClr>
                </a:solidFill>
              </a:rPr>
              <a:t>না, কখনই না, পাপাচারীদের আমলনামা নিশ্চয়ই সিজ্জীনে থাকবে।</a:t>
            </a:r>
            <a:endParaRPr lang="en-US" dirty="0">
              <a:solidFill>
                <a:schemeClr val="accent6">
                  <a:lumMod val="75000"/>
                </a:schemeClr>
              </a:solidFill>
            </a:endParaRPr>
          </a:p>
        </p:txBody>
      </p:sp>
      <p:sp>
        <p:nvSpPr>
          <p:cNvPr id="8" name="TextBox 7">
            <a:extLst>
              <a:ext uri="{FF2B5EF4-FFF2-40B4-BE49-F238E27FC236}">
                <a16:creationId xmlns:a16="http://schemas.microsoft.com/office/drawing/2014/main" id="{6FFF39EA-DB7C-4400-BD0C-15A832971489}"/>
              </a:ext>
            </a:extLst>
          </p:cNvPr>
          <p:cNvSpPr txBox="1"/>
          <p:nvPr/>
        </p:nvSpPr>
        <p:spPr>
          <a:xfrm>
            <a:off x="2780146" y="4913656"/>
            <a:ext cx="2807854" cy="369332"/>
          </a:xfrm>
          <a:prstGeom prst="rect">
            <a:avLst/>
          </a:prstGeom>
          <a:noFill/>
        </p:spPr>
        <p:txBody>
          <a:bodyPr wrap="square">
            <a:spAutoFit/>
          </a:bodyPr>
          <a:lstStyle/>
          <a:p>
            <a:r>
              <a:rPr lang="as-IN" dirty="0">
                <a:solidFill>
                  <a:srgbClr val="C00000"/>
                </a:solidFill>
              </a:rPr>
              <a:t>৮৩:৮ </a:t>
            </a:r>
            <a:r>
              <a:rPr lang="ar-AE" dirty="0">
                <a:solidFill>
                  <a:srgbClr val="C00000"/>
                </a:solidFill>
              </a:rPr>
              <a:t>وَ مَاۤ اَدۡرٰىکَ مَا سِجِّیۡنٌ </a:t>
            </a:r>
            <a:r>
              <a:rPr lang="ar-AE" dirty="0"/>
              <a:t>ؕ</a:t>
            </a:r>
            <a:endParaRPr lang="en-US" dirty="0"/>
          </a:p>
        </p:txBody>
      </p:sp>
      <p:sp>
        <p:nvSpPr>
          <p:cNvPr id="10" name="TextBox 9">
            <a:extLst>
              <a:ext uri="{FF2B5EF4-FFF2-40B4-BE49-F238E27FC236}">
                <a16:creationId xmlns:a16="http://schemas.microsoft.com/office/drawing/2014/main" id="{5208A45B-975B-42E3-B7FB-D7083A18D9CE}"/>
              </a:ext>
            </a:extLst>
          </p:cNvPr>
          <p:cNvSpPr txBox="1"/>
          <p:nvPr/>
        </p:nvSpPr>
        <p:spPr>
          <a:xfrm>
            <a:off x="5353863" y="4913656"/>
            <a:ext cx="3962399" cy="369332"/>
          </a:xfrm>
          <a:prstGeom prst="rect">
            <a:avLst/>
          </a:prstGeom>
          <a:noFill/>
        </p:spPr>
        <p:txBody>
          <a:bodyPr wrap="square">
            <a:spAutoFit/>
          </a:bodyPr>
          <a:lstStyle/>
          <a:p>
            <a:r>
              <a:rPr lang="as-IN" dirty="0">
                <a:solidFill>
                  <a:schemeClr val="accent6">
                    <a:lumMod val="75000"/>
                  </a:schemeClr>
                </a:solidFill>
              </a:rPr>
              <a:t>আর কিসে আপনাকে জানাবে সিজ্জীন কী</a:t>
            </a:r>
            <a:r>
              <a:rPr lang="as-IN" dirty="0"/>
              <a:t>?</a:t>
            </a:r>
            <a:endParaRPr lang="en-US" dirty="0"/>
          </a:p>
        </p:txBody>
      </p:sp>
      <p:sp>
        <p:nvSpPr>
          <p:cNvPr id="12" name="TextBox 11">
            <a:extLst>
              <a:ext uri="{FF2B5EF4-FFF2-40B4-BE49-F238E27FC236}">
                <a16:creationId xmlns:a16="http://schemas.microsoft.com/office/drawing/2014/main" id="{E1BA2EB3-E6F0-4054-A7BA-61B15E715262}"/>
              </a:ext>
            </a:extLst>
          </p:cNvPr>
          <p:cNvSpPr txBox="1"/>
          <p:nvPr/>
        </p:nvSpPr>
        <p:spPr>
          <a:xfrm>
            <a:off x="2687782" y="5340774"/>
            <a:ext cx="1976582" cy="369332"/>
          </a:xfrm>
          <a:prstGeom prst="rect">
            <a:avLst/>
          </a:prstGeom>
          <a:noFill/>
        </p:spPr>
        <p:txBody>
          <a:bodyPr wrap="square">
            <a:spAutoFit/>
          </a:bodyPr>
          <a:lstStyle/>
          <a:p>
            <a:r>
              <a:rPr lang="as-IN" dirty="0">
                <a:solidFill>
                  <a:srgbClr val="C00000"/>
                </a:solidFill>
              </a:rPr>
              <a:t>৮৩:৯ </a:t>
            </a:r>
            <a:r>
              <a:rPr lang="ar-AE" dirty="0">
                <a:solidFill>
                  <a:srgbClr val="C00000"/>
                </a:solidFill>
              </a:rPr>
              <a:t>کِتٰبٌ مَّرۡقُوۡمٌ</a:t>
            </a:r>
            <a:endParaRPr lang="en-US" dirty="0">
              <a:solidFill>
                <a:srgbClr val="C00000"/>
              </a:solidFill>
            </a:endParaRPr>
          </a:p>
        </p:txBody>
      </p:sp>
      <p:sp>
        <p:nvSpPr>
          <p:cNvPr id="14" name="TextBox 13">
            <a:extLst>
              <a:ext uri="{FF2B5EF4-FFF2-40B4-BE49-F238E27FC236}">
                <a16:creationId xmlns:a16="http://schemas.microsoft.com/office/drawing/2014/main" id="{9A961EDD-675B-479A-BBAA-9EACA2EE3660}"/>
              </a:ext>
            </a:extLst>
          </p:cNvPr>
          <p:cNvSpPr txBox="1"/>
          <p:nvPr/>
        </p:nvSpPr>
        <p:spPr>
          <a:xfrm>
            <a:off x="4632441" y="5329443"/>
            <a:ext cx="1976582" cy="369332"/>
          </a:xfrm>
          <a:prstGeom prst="rect">
            <a:avLst/>
          </a:prstGeom>
          <a:noFill/>
        </p:spPr>
        <p:txBody>
          <a:bodyPr wrap="square">
            <a:spAutoFit/>
          </a:bodyPr>
          <a:lstStyle/>
          <a:p>
            <a:r>
              <a:rPr lang="as-IN" dirty="0">
                <a:solidFill>
                  <a:schemeClr val="accent6">
                    <a:lumMod val="75000"/>
                  </a:schemeClr>
                </a:solidFill>
              </a:rPr>
              <a:t>চিহ্নিত আমলনামা।</a:t>
            </a:r>
            <a:endParaRPr lang="en-US" dirty="0">
              <a:solidFill>
                <a:schemeClr val="accent6">
                  <a:lumMod val="75000"/>
                </a:schemeClr>
              </a:solidFill>
            </a:endParaRPr>
          </a:p>
        </p:txBody>
      </p:sp>
      <p:sp>
        <p:nvSpPr>
          <p:cNvPr id="16" name="TextBox 15">
            <a:extLst>
              <a:ext uri="{FF2B5EF4-FFF2-40B4-BE49-F238E27FC236}">
                <a16:creationId xmlns:a16="http://schemas.microsoft.com/office/drawing/2014/main" id="{495D978A-0DD6-4960-B92C-1A8E692FC482}"/>
              </a:ext>
            </a:extLst>
          </p:cNvPr>
          <p:cNvSpPr txBox="1"/>
          <p:nvPr/>
        </p:nvSpPr>
        <p:spPr>
          <a:xfrm>
            <a:off x="6382326" y="829392"/>
            <a:ext cx="5551055" cy="1569660"/>
          </a:xfrm>
          <a:prstGeom prst="rect">
            <a:avLst/>
          </a:prstGeom>
          <a:noFill/>
        </p:spPr>
        <p:txBody>
          <a:bodyPr wrap="square">
            <a:spAutoFit/>
          </a:bodyPr>
          <a:lstStyle/>
          <a:p>
            <a:r>
              <a:rPr lang="ar-AE" dirty="0">
                <a:latin typeface="Bangla" panose="03000603000000000000" pitchFamily="66" charset="0"/>
              </a:rPr>
              <a:t>س</a:t>
            </a:r>
            <a:r>
              <a:rPr lang="ar-AE" sz="2400" dirty="0">
                <a:solidFill>
                  <a:srgbClr val="7030A0"/>
                </a:solidFill>
                <a:latin typeface="Bangla" panose="03000603000000000000" pitchFamily="66" charset="0"/>
              </a:rPr>
              <a:t>جِّين </a:t>
            </a:r>
            <a:r>
              <a:rPr lang="as-IN" sz="2400" dirty="0">
                <a:solidFill>
                  <a:srgbClr val="7030A0"/>
                </a:solidFill>
                <a:latin typeface="Bangla" panose="03000603000000000000" pitchFamily="66" charset="0"/>
                <a:cs typeface="Bangla" panose="03000603000000000000" pitchFamily="66" charset="0"/>
              </a:rPr>
              <a:t>শব্দটি</a:t>
            </a:r>
            <a:r>
              <a:rPr lang="en-US" sz="2400" dirty="0">
                <a:solidFill>
                  <a:srgbClr val="7030A0"/>
                </a:solidFill>
                <a:latin typeface="Bangla" panose="03000603000000000000" pitchFamily="66" charset="0"/>
                <a:cs typeface="Bangla" panose="03000603000000000000" pitchFamily="66" charset="0"/>
              </a:rPr>
              <a:t> </a:t>
            </a:r>
            <a:r>
              <a:rPr lang="ar-AE" sz="2400" dirty="0">
                <a:solidFill>
                  <a:srgbClr val="7030A0"/>
                </a:solidFill>
                <a:latin typeface="Bangla" panose="03000603000000000000" pitchFamily="66" charset="0"/>
              </a:rPr>
              <a:t>سجن </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সিজনুন</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থেকে গৃহীত। </a:t>
            </a:r>
            <a:r>
              <a:rPr lang="ar-AE" sz="2400" dirty="0">
                <a:solidFill>
                  <a:srgbClr val="7030A0"/>
                </a:solidFill>
                <a:latin typeface="Bangla" panose="03000603000000000000" pitchFamily="66" charset="0"/>
              </a:rPr>
              <a:t>سجن </a:t>
            </a:r>
            <a:r>
              <a:rPr lang="as-IN" sz="2400" dirty="0">
                <a:solidFill>
                  <a:srgbClr val="7030A0"/>
                </a:solidFill>
                <a:latin typeface="Bangla" panose="03000603000000000000" pitchFamily="66" charset="0"/>
                <a:cs typeface="Bangla" panose="03000603000000000000" pitchFamily="66" charset="0"/>
              </a:rPr>
              <a:t>এর অর্থ সংকীর্ণ জায়গায় বন্দী করা। [ইবন কাসীর] আর </a:t>
            </a:r>
            <a:r>
              <a:rPr lang="ar-AE" sz="2400" dirty="0">
                <a:solidFill>
                  <a:srgbClr val="7030A0"/>
                </a:solidFill>
                <a:latin typeface="Bangla" panose="03000603000000000000" pitchFamily="66" charset="0"/>
              </a:rPr>
              <a:t>سِجِّين </a:t>
            </a:r>
            <a:r>
              <a:rPr lang="as-IN" sz="2400" dirty="0">
                <a:solidFill>
                  <a:srgbClr val="7030A0"/>
                </a:solidFill>
                <a:latin typeface="Bangla" panose="03000603000000000000" pitchFamily="66" charset="0"/>
                <a:cs typeface="Bangla" panose="03000603000000000000" pitchFamily="66" charset="0"/>
              </a:rPr>
              <a:t>এর অর্থ চিরস্থায়ী কয়েদ। [মুয়াস্‌সার] এটি একটি বিশেষ স্থানের নাম। যেখানে কাফেরদের রূহ অবস্থান করে।</a:t>
            </a:r>
            <a:endParaRPr lang="en-US" sz="2400" dirty="0">
              <a:solidFill>
                <a:srgbClr val="7030A0"/>
              </a:solidFill>
              <a:latin typeface="Bangla" panose="03000603000000000000" pitchFamily="66" charset="0"/>
              <a:cs typeface="Bangla" panose="03000603000000000000" pitchFamily="66" charset="0"/>
            </a:endParaRPr>
          </a:p>
        </p:txBody>
      </p:sp>
      <p:sp>
        <p:nvSpPr>
          <p:cNvPr id="18" name="TextBox 17">
            <a:extLst>
              <a:ext uri="{FF2B5EF4-FFF2-40B4-BE49-F238E27FC236}">
                <a16:creationId xmlns:a16="http://schemas.microsoft.com/office/drawing/2014/main" id="{956E96B9-1B2E-4D54-939A-3C8689D22BEB}"/>
              </a:ext>
            </a:extLst>
          </p:cNvPr>
          <p:cNvSpPr txBox="1"/>
          <p:nvPr/>
        </p:nvSpPr>
        <p:spPr>
          <a:xfrm>
            <a:off x="5865091" y="2768384"/>
            <a:ext cx="6169890" cy="1569660"/>
          </a:xfrm>
          <a:prstGeom prst="rect">
            <a:avLst/>
          </a:prstGeom>
          <a:noFill/>
        </p:spPr>
        <p:txBody>
          <a:bodyPr wrap="square">
            <a:spAutoFit/>
          </a:bodyPr>
          <a:lstStyle/>
          <a:p>
            <a:r>
              <a:rPr lang="as-IN" dirty="0"/>
              <a:t>, </a:t>
            </a:r>
            <a:r>
              <a:rPr lang="as-IN" sz="2400" dirty="0">
                <a:solidFill>
                  <a:schemeClr val="accent4">
                    <a:lumMod val="50000"/>
                  </a:schemeClr>
                </a:solidFill>
                <a:latin typeface="Bangla" panose="03000603000000000000" pitchFamily="66" charset="0"/>
                <a:cs typeface="Bangla" panose="03000603000000000000" pitchFamily="66" charset="0"/>
              </a:rPr>
              <a:t>মহান আল্লাহ্ কাফেরদের রূহ হরণ হওয়ার পর বলবেন,</a:t>
            </a:r>
            <a:endParaRPr lang="en-US" sz="2400" dirty="0">
              <a:solidFill>
                <a:schemeClr val="accent4">
                  <a:lumMod val="50000"/>
                </a:schemeClr>
              </a:solidFill>
              <a:latin typeface="Bangla" panose="03000603000000000000" pitchFamily="66" charset="0"/>
              <a:cs typeface="Bangla" panose="03000603000000000000" pitchFamily="66" charset="0"/>
            </a:endParaRPr>
          </a:p>
          <a:p>
            <a:r>
              <a:rPr lang="as-IN" sz="2400" dirty="0">
                <a:solidFill>
                  <a:schemeClr val="accent4">
                    <a:lumMod val="50000"/>
                  </a:schemeClr>
                </a:solidFill>
                <a:latin typeface="Bangla" panose="03000603000000000000" pitchFamily="66" charset="0"/>
                <a:cs typeface="Bangla" panose="03000603000000000000" pitchFamily="66" charset="0"/>
              </a:rPr>
              <a:t> </a:t>
            </a:r>
            <a:r>
              <a:rPr lang="ar-AE" sz="2400" dirty="0">
                <a:solidFill>
                  <a:srgbClr val="C00000"/>
                </a:solidFill>
                <a:latin typeface="Bangla" panose="03000603000000000000" pitchFamily="66" charset="0"/>
              </a:rPr>
              <a:t>اكْتُبُوا كِتَابَهُ فِي سِجِّينٍ فِي الأَرْضِ السُّفْلَى “</a:t>
            </a:r>
            <a:endParaRPr lang="en-US" sz="2400" dirty="0">
              <a:solidFill>
                <a:srgbClr val="C00000"/>
              </a:solidFill>
              <a:latin typeface="Bangla" panose="03000603000000000000" pitchFamily="66" charset="0"/>
            </a:endParaRPr>
          </a:p>
          <a:p>
            <a:r>
              <a:rPr lang="en-US" sz="2400" dirty="0">
                <a:solidFill>
                  <a:schemeClr val="accent4">
                    <a:lumMod val="50000"/>
                  </a:schemeClr>
                </a:solidFill>
                <a:latin typeface="Bangla" panose="03000603000000000000" pitchFamily="66" charset="0"/>
                <a:cs typeface="Bangla" panose="03000603000000000000" pitchFamily="66" charset="0"/>
              </a:rPr>
              <a:t>  </a:t>
            </a:r>
            <a:r>
              <a:rPr lang="as-IN" sz="2400" dirty="0">
                <a:solidFill>
                  <a:schemeClr val="accent4">
                    <a:lumMod val="50000"/>
                  </a:schemeClr>
                </a:solidFill>
                <a:latin typeface="Bangla" panose="03000603000000000000" pitchFamily="66" charset="0"/>
                <a:cs typeface="Bangla" panose="03000603000000000000" pitchFamily="66" charset="0"/>
              </a:rPr>
              <a:t>তার কিতাবকে সর্বনিম্ন যমীনে সিজ্জীনে লিখে রাখ”। </a:t>
            </a:r>
            <a:endParaRPr lang="en-US" sz="2400" dirty="0">
              <a:solidFill>
                <a:schemeClr val="accent4">
                  <a:lumMod val="50000"/>
                </a:schemeClr>
              </a:solidFill>
              <a:latin typeface="Bangla" panose="03000603000000000000" pitchFamily="66" charset="0"/>
              <a:cs typeface="Bangla" panose="03000603000000000000" pitchFamily="66" charset="0"/>
            </a:endParaRPr>
          </a:p>
          <a:p>
            <a:r>
              <a:rPr lang="en-US" sz="2400" dirty="0">
                <a:solidFill>
                  <a:schemeClr val="accent4">
                    <a:lumMod val="50000"/>
                  </a:schemeClr>
                </a:solidFill>
                <a:latin typeface="Bangla" panose="03000603000000000000" pitchFamily="66" charset="0"/>
                <a:cs typeface="Bangla" panose="03000603000000000000" pitchFamily="66" charset="0"/>
              </a:rPr>
              <a:t>                              </a:t>
            </a:r>
            <a:r>
              <a:rPr lang="as-IN" sz="2400" dirty="0">
                <a:solidFill>
                  <a:schemeClr val="accent4">
                    <a:lumMod val="50000"/>
                  </a:schemeClr>
                </a:solidFill>
                <a:latin typeface="Bangla" panose="03000603000000000000" pitchFamily="66" charset="0"/>
                <a:cs typeface="Bangla" panose="03000603000000000000" pitchFamily="66" charset="0"/>
              </a:rPr>
              <a:t>[মুসনাদে আহমাদ ৪/২৮৭]</a:t>
            </a:r>
            <a:endParaRPr lang="en-US" sz="2400" dirty="0">
              <a:solidFill>
                <a:schemeClr val="accent4">
                  <a:lumMod val="50000"/>
                </a:schemeClr>
              </a:solidFill>
              <a:latin typeface="Bangla" panose="03000603000000000000" pitchFamily="66" charset="0"/>
              <a:cs typeface="Bangla" panose="03000603000000000000" pitchFamily="66" charset="0"/>
            </a:endParaRPr>
          </a:p>
        </p:txBody>
      </p:sp>
      <p:sp>
        <p:nvSpPr>
          <p:cNvPr id="20" name="TextBox 19">
            <a:extLst>
              <a:ext uri="{FF2B5EF4-FFF2-40B4-BE49-F238E27FC236}">
                <a16:creationId xmlns:a16="http://schemas.microsoft.com/office/drawing/2014/main" id="{F29B440F-296D-4A53-9876-54121A1BEF77}"/>
              </a:ext>
            </a:extLst>
          </p:cNvPr>
          <p:cNvSpPr txBox="1"/>
          <p:nvPr/>
        </p:nvSpPr>
        <p:spPr>
          <a:xfrm>
            <a:off x="7795491" y="230030"/>
            <a:ext cx="2835564" cy="769441"/>
          </a:xfrm>
          <a:prstGeom prst="rect">
            <a:avLst/>
          </a:prstGeom>
          <a:noFill/>
        </p:spPr>
        <p:txBody>
          <a:bodyPr wrap="square">
            <a:spAutoFit/>
          </a:bodyPr>
          <a:lstStyle/>
          <a:p>
            <a:r>
              <a:rPr lang="as-IN" sz="4400" dirty="0">
                <a:solidFill>
                  <a:srgbClr val="002060"/>
                </a:solidFill>
                <a:latin typeface="Bangla" panose="03000603000000000000" pitchFamily="66" charset="0"/>
                <a:cs typeface="Bangla" panose="03000603000000000000" pitchFamily="66" charset="0"/>
              </a:rPr>
              <a:t>সিজ্জীন</a:t>
            </a:r>
            <a:endParaRPr lang="en-US" sz="4400" dirty="0">
              <a:solidFill>
                <a:srgbClr val="00206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6563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vegetable&#10;&#10;Description automatically generated">
            <a:extLst>
              <a:ext uri="{FF2B5EF4-FFF2-40B4-BE49-F238E27FC236}">
                <a16:creationId xmlns:a16="http://schemas.microsoft.com/office/drawing/2014/main" id="{02ECBE72-A94B-40FB-A994-B9FB31378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12192000" cy="107632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5228A329-E6F2-4709-8FD5-567D04A30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81675"/>
          </a:xfrm>
          <a:prstGeom prst="rect">
            <a:avLst/>
          </a:prstGeom>
        </p:spPr>
      </p:pic>
      <p:sp>
        <p:nvSpPr>
          <p:cNvPr id="6" name="TextBox 5">
            <a:extLst>
              <a:ext uri="{FF2B5EF4-FFF2-40B4-BE49-F238E27FC236}">
                <a16:creationId xmlns:a16="http://schemas.microsoft.com/office/drawing/2014/main" id="{BFD7D746-F91A-4B2B-AF15-A8E51E128F74}"/>
              </a:ext>
            </a:extLst>
          </p:cNvPr>
          <p:cNvSpPr txBox="1"/>
          <p:nvPr/>
        </p:nvSpPr>
        <p:spPr>
          <a:xfrm>
            <a:off x="5319945" y="361311"/>
            <a:ext cx="2962922" cy="584775"/>
          </a:xfrm>
          <a:prstGeom prst="rect">
            <a:avLst/>
          </a:prstGeom>
          <a:noFill/>
        </p:spPr>
        <p:txBody>
          <a:bodyPr wrap="square">
            <a:spAutoFit/>
          </a:bodyPr>
          <a:lstStyle/>
          <a:p>
            <a:r>
              <a:rPr lang="as-IN" sz="3200" b="1" dirty="0">
                <a:solidFill>
                  <a:srgbClr val="008000"/>
                </a:solidFill>
                <a:latin typeface="Bangla" panose="03000603000000000000" pitchFamily="66" charset="0"/>
                <a:cs typeface="Bangla" panose="03000603000000000000" pitchFamily="66" charset="0"/>
              </a:rPr>
              <a:t>বায়তুল মামুর </a:t>
            </a:r>
            <a:endParaRPr lang="en-US" sz="3200" b="1" dirty="0">
              <a:solidFill>
                <a:srgbClr val="008000"/>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6E75A3DD-8644-4033-AFEE-AAE31DB21486}"/>
              </a:ext>
            </a:extLst>
          </p:cNvPr>
          <p:cNvSpPr txBox="1"/>
          <p:nvPr/>
        </p:nvSpPr>
        <p:spPr>
          <a:xfrm>
            <a:off x="1482571" y="946087"/>
            <a:ext cx="5450889" cy="4654554"/>
          </a:xfrm>
          <a:prstGeom prst="rect">
            <a:avLst/>
          </a:prstGeom>
          <a:noFill/>
        </p:spPr>
        <p:txBody>
          <a:bodyPr wrap="square">
            <a:spAutoFit/>
          </a:bodyPr>
          <a:lstStyle/>
          <a:p>
            <a:r>
              <a:rPr lang="as-IN" sz="2400" dirty="0">
                <a:solidFill>
                  <a:srgbClr val="002060"/>
                </a:solidFill>
                <a:latin typeface="Bangla" panose="03000603000000000000" pitchFamily="66" charset="0"/>
                <a:cs typeface="Bangla" panose="03000603000000000000" pitchFamily="66" charset="0"/>
              </a:rPr>
              <a:t>মা’মূর’ শব্দটির অর্থই হচ্ছে আবাদ ও পরিপূর্ণ।</a:t>
            </a:r>
            <a:endParaRPr lang="en-US" sz="2400" dirty="0">
              <a:solidFill>
                <a:srgbClr val="002060"/>
              </a:solidFill>
              <a:latin typeface="Bangla" panose="03000603000000000000" pitchFamily="66" charset="0"/>
              <a:cs typeface="Bangla" panose="03000603000000000000" pitchFamily="66" charset="0"/>
            </a:endParaRPr>
          </a:p>
          <a:p>
            <a:r>
              <a:rPr lang="as-IN" sz="2400" dirty="0">
                <a:solidFill>
                  <a:srgbClr val="002060"/>
                </a:solidFill>
                <a:latin typeface="Bangla" panose="03000603000000000000" pitchFamily="66" charset="0"/>
                <a:cs typeface="Bangla" panose="03000603000000000000" pitchFamily="66" charset="0"/>
              </a:rPr>
              <a:t>মে'রাজের রাত্রিতে রাসূলুল্লাহ সাল্লাল্লাহু আলাইহি ওয়া সাল্লাম-কে বায়তুল মামুরে নিয়ে যাওয়া হয়েছিল। এতে প্রত্যহ সত্তর হাজার ফেরেশতা ইবাদতের জন্যে প্রবেশ করে। এরপর তাদের পুনরায় এতে প্রবেশ করার পালা আসে না। প্রত্যহ নতুন ফেরেশতাদের নম্বর আসে। [বুখারী: ৩২০৭, মুসলিম: ১৬২] </a:t>
            </a:r>
            <a:endParaRPr lang="en-US" sz="2400" dirty="0">
              <a:solidFill>
                <a:srgbClr val="002060"/>
              </a:solidFill>
              <a:latin typeface="Bangla" panose="03000603000000000000" pitchFamily="66" charset="0"/>
              <a:cs typeface="Bangla" panose="03000603000000000000" pitchFamily="66" charset="0"/>
            </a:endParaRPr>
          </a:p>
          <a:p>
            <a:r>
              <a:rPr lang="as-IN" sz="2400" dirty="0">
                <a:solidFill>
                  <a:srgbClr val="002060"/>
                </a:solidFill>
                <a:latin typeface="Bangla" panose="03000603000000000000" pitchFamily="66" charset="0"/>
                <a:cs typeface="Bangla" panose="03000603000000000000" pitchFamily="66" charset="0"/>
              </a:rPr>
              <a:t>সপ্তম আসমানে বসবাসকারী ফেরেশতাদের কা'বা হচ্ছে বায়তুল মামুর। </a:t>
            </a:r>
            <a:r>
              <a:rPr lang="as-IN" sz="2400" dirty="0">
                <a:solidFill>
                  <a:srgbClr val="00B050"/>
                </a:solidFill>
                <a:latin typeface="Bangla" panose="03000603000000000000" pitchFamily="66" charset="0"/>
                <a:cs typeface="Bangla" panose="03000603000000000000" pitchFamily="66" charset="0"/>
              </a:rPr>
              <a:t>মেরাজের রাত্রিতে রাসূলুল্লাহ সাল্লাল্লাহু আলাইহি ওয়া সাল্লাম এখানে পৌছে ইবরাহীম আলাইহিস সালাম-কে বায়তুল মামুরের প্রাচীরে হেলান দিয়ে উপবিষ্ট অবস্থায় দেখতে পান। [বুখারী: ৩২০৭] </a:t>
            </a:r>
            <a:endParaRPr lang="en-US" sz="2400" dirty="0">
              <a:solidFill>
                <a:srgbClr val="00B050"/>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F277543F-B954-48F6-B263-A2A69811B506}"/>
              </a:ext>
            </a:extLst>
          </p:cNvPr>
          <p:cNvSpPr txBox="1"/>
          <p:nvPr/>
        </p:nvSpPr>
        <p:spPr>
          <a:xfrm>
            <a:off x="7182035" y="1225118"/>
            <a:ext cx="3231471" cy="2862322"/>
          </a:xfrm>
          <a:prstGeom prst="rect">
            <a:avLst/>
          </a:prstGeom>
          <a:noFill/>
        </p:spPr>
        <p:txBody>
          <a:bodyPr wrap="square">
            <a:spAutoFit/>
          </a:bodyPr>
          <a:lstStyle/>
          <a:p>
            <a:r>
              <a:rPr lang="en-US" dirty="0" err="1">
                <a:solidFill>
                  <a:schemeClr val="accent1">
                    <a:lumMod val="75000"/>
                  </a:schemeClr>
                </a:solidFill>
              </a:rPr>
              <a:t>ইবরাহীম</a:t>
            </a:r>
            <a:r>
              <a:rPr lang="en-US" dirty="0">
                <a:solidFill>
                  <a:schemeClr val="accent1">
                    <a:lumMod val="75000"/>
                  </a:schemeClr>
                </a:solidFill>
              </a:rPr>
              <a:t> আ</a:t>
            </a:r>
            <a:r>
              <a:rPr lang="as-IN" dirty="0">
                <a:solidFill>
                  <a:schemeClr val="accent1">
                    <a:lumMod val="75000"/>
                  </a:schemeClr>
                </a:solidFill>
              </a:rPr>
              <a:t> ছিলেন দুনিয়ার কা'বার প্রতিষ্ঠাতা। আল্লাহ তা'আলা এর প্রতিদানে আকাশের কা'বার সাথেও তাঁর বিশেষ সম্পর্ক স্থাপন করে দেন। </a:t>
            </a:r>
          </a:p>
          <a:p>
            <a:r>
              <a:rPr lang="as-IN" dirty="0">
                <a:solidFill>
                  <a:schemeClr val="accent1">
                    <a:lumMod val="75000"/>
                  </a:schemeClr>
                </a:solidFill>
              </a:rPr>
              <a:t>প্রতি আসমানেই ফেরেশতাদের জন্য একটি ইবাদতঘর রয়েছে। প্রথম আসমানের ইবাদতঘরের নাম ‘বাইতুল ইযযত’৷ [ইবন কাসীর]</a:t>
            </a:r>
          </a:p>
        </p:txBody>
      </p:sp>
      <p:sp>
        <p:nvSpPr>
          <p:cNvPr id="11" name="TextBox 10">
            <a:extLst>
              <a:ext uri="{FF2B5EF4-FFF2-40B4-BE49-F238E27FC236}">
                <a16:creationId xmlns:a16="http://schemas.microsoft.com/office/drawing/2014/main" id="{2946A974-476D-4D23-9893-4C5590C99511}"/>
              </a:ext>
            </a:extLst>
          </p:cNvPr>
          <p:cNvSpPr txBox="1"/>
          <p:nvPr/>
        </p:nvSpPr>
        <p:spPr>
          <a:xfrm>
            <a:off x="7253056" y="4366472"/>
            <a:ext cx="2947386" cy="830997"/>
          </a:xfrm>
          <a:prstGeom prst="rect">
            <a:avLst/>
          </a:prstGeom>
          <a:noFill/>
        </p:spPr>
        <p:txBody>
          <a:bodyPr wrap="square">
            <a:spAutoFit/>
          </a:bodyPr>
          <a:lstStyle/>
          <a:p>
            <a:r>
              <a:rPr lang="en-US" sz="2400" dirty="0" err="1">
                <a:solidFill>
                  <a:srgbClr val="008000"/>
                </a:solidFill>
                <a:latin typeface="Bangla" panose="03000603000000000000" pitchFamily="66" charset="0"/>
                <a:cs typeface="Bangla" panose="03000603000000000000" pitchFamily="66" charset="0"/>
              </a:rPr>
              <a:t>বায়তুল</a:t>
            </a:r>
            <a:r>
              <a:rPr lang="en-US" sz="2400" dirty="0">
                <a:solidFill>
                  <a:srgbClr val="008000"/>
                </a:solidFill>
                <a:latin typeface="Bangla" panose="03000603000000000000" pitchFamily="66" charset="0"/>
                <a:cs typeface="Bangla" panose="03000603000000000000" pitchFamily="66" charset="0"/>
              </a:rPr>
              <a:t> </a:t>
            </a:r>
            <a:r>
              <a:rPr lang="en-US" sz="2400" dirty="0" err="1">
                <a:solidFill>
                  <a:srgbClr val="008000"/>
                </a:solidFill>
                <a:latin typeface="Bangla" panose="03000603000000000000" pitchFamily="66" charset="0"/>
                <a:cs typeface="Bangla" panose="03000603000000000000" pitchFamily="66" charset="0"/>
              </a:rPr>
              <a:t>মামুর</a:t>
            </a:r>
            <a:r>
              <a:rPr lang="as-IN" sz="2400" dirty="0">
                <a:solidFill>
                  <a:srgbClr val="008000"/>
                </a:solidFill>
                <a:latin typeface="Bangla" panose="03000603000000000000" pitchFamily="66" charset="0"/>
                <a:cs typeface="Bangla" panose="03000603000000000000" pitchFamily="66" charset="0"/>
              </a:rPr>
              <a:t> দুনিয়ার কা'বার ঠিক উপরে অবস্থিত</a:t>
            </a:r>
            <a:r>
              <a:rPr lang="as-IN" sz="2400" dirty="0">
                <a:latin typeface="Bangla" panose="03000603000000000000" pitchFamily="66" charset="0"/>
                <a:cs typeface="Bangla" panose="03000603000000000000" pitchFamily="66" charset="0"/>
              </a:rPr>
              <a:t>। </a:t>
            </a:r>
            <a:endParaRPr lang="en-US" sz="24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87140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ink flowers&#10;&#10;Description automatically generated with medium confidence">
            <a:extLst>
              <a:ext uri="{FF2B5EF4-FFF2-40B4-BE49-F238E27FC236}">
                <a16:creationId xmlns:a16="http://schemas.microsoft.com/office/drawing/2014/main" id="{58169EFE-8F60-4550-A979-ACF30C0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6897" cy="6858000"/>
          </a:xfrm>
          <a:prstGeom prst="rect">
            <a:avLst/>
          </a:prstGeom>
        </p:spPr>
      </p:pic>
      <p:sp>
        <p:nvSpPr>
          <p:cNvPr id="4" name="TextBox 3">
            <a:extLst>
              <a:ext uri="{FF2B5EF4-FFF2-40B4-BE49-F238E27FC236}">
                <a16:creationId xmlns:a16="http://schemas.microsoft.com/office/drawing/2014/main" id="{07AF7E81-6742-4D56-83BC-A5FEFD76A3C6}"/>
              </a:ext>
            </a:extLst>
          </p:cNvPr>
          <p:cNvSpPr txBox="1"/>
          <p:nvPr/>
        </p:nvSpPr>
        <p:spPr>
          <a:xfrm>
            <a:off x="177554" y="683581"/>
            <a:ext cx="11949343" cy="3046988"/>
          </a:xfrm>
          <a:prstGeom prst="rect">
            <a:avLst/>
          </a:prstGeom>
          <a:noFill/>
        </p:spPr>
        <p:txBody>
          <a:bodyPr wrap="square">
            <a:spAutoFit/>
          </a:bodyPr>
          <a:lstStyle/>
          <a:p>
            <a:r>
              <a:rPr lang="as-IN" sz="2400" dirty="0">
                <a:solidFill>
                  <a:srgbClr val="0070C0"/>
                </a:solidFill>
                <a:latin typeface="Bangla" panose="03000603000000000000" pitchFamily="66" charset="0"/>
                <a:cs typeface="Bangla" panose="03000603000000000000" pitchFamily="66" charset="0"/>
              </a:rPr>
              <a:t>মানব-সত্তা বিচিত্র। মানুষের দুটো সত্তা রয়েছে।</a:t>
            </a:r>
          </a:p>
          <a:p>
            <a:r>
              <a:rPr lang="as-IN" sz="2400" dirty="0">
                <a:solidFill>
                  <a:srgbClr val="0070C0"/>
                </a:solidFill>
                <a:latin typeface="Bangla" panose="03000603000000000000" pitchFamily="66" charset="0"/>
                <a:cs typeface="Bangla" panose="03000603000000000000" pitchFamily="66" charset="0"/>
              </a:rPr>
              <a:t>১। দেহ সত্তা ২। নৈতিক সত্তা</a:t>
            </a:r>
          </a:p>
          <a:p>
            <a:endParaRPr lang="en-US" sz="2400" dirty="0">
              <a:solidFill>
                <a:srgbClr val="0070C0"/>
              </a:solidFill>
              <a:latin typeface="Bangla" panose="03000603000000000000" pitchFamily="66" charset="0"/>
              <a:cs typeface="Bangla" panose="03000603000000000000" pitchFamily="66" charset="0"/>
            </a:endParaRPr>
          </a:p>
          <a:p>
            <a:r>
              <a:rPr lang="ar-AE" sz="2400" dirty="0">
                <a:solidFill>
                  <a:srgbClr val="0070C0"/>
                </a:solidFill>
                <a:latin typeface="Bangla" panose="03000603000000000000" pitchFamily="66" charset="0"/>
              </a:rPr>
              <a:t>وَيَسْأَلُونَكَ عَنِ الرُّوحِ ۖ قُلِ الرُّوحُ مِنْ أَمْرِ رَبِّي وَمَا أُوتِيتُم مِّنَ الْعِلْمِ إِلَّا قَلِيلًا﴾</a:t>
            </a:r>
          </a:p>
          <a:p>
            <a:r>
              <a:rPr lang="ar-AE" sz="2400" dirty="0">
                <a:solidFill>
                  <a:srgbClr val="0070C0"/>
                </a:solidFill>
                <a:latin typeface="Bangla" panose="03000603000000000000" pitchFamily="66" charset="0"/>
              </a:rPr>
              <a:t> </a:t>
            </a:r>
            <a:r>
              <a:rPr lang="en-US" sz="2400" dirty="0">
                <a:solidFill>
                  <a:srgbClr val="0070C0"/>
                </a:solidFill>
                <a:latin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এরা তোমাকে রূহ সম্পর্কে প্রশ্ন করছে৷ বলে দাও, “এ রূহ আমার রবের হুকুমে আসে কিন্তু তোমরা সামান্য জ্ঞানই লাভ </a:t>
            </a:r>
            <a:r>
              <a:rPr lang="en-US" sz="2400" dirty="0">
                <a:solidFill>
                  <a:srgbClr val="0070C0"/>
                </a:solidFill>
                <a:latin typeface="Bangla" panose="03000603000000000000" pitchFamily="66" charset="0"/>
                <a:cs typeface="Bangla" panose="03000603000000000000" pitchFamily="66" charset="0"/>
              </a:rPr>
              <a:t>  </a:t>
            </a:r>
          </a:p>
          <a:p>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করেছো৷”সূরা বনী ইসরাইলঃ ৮৫</a:t>
            </a:r>
          </a:p>
          <a:p>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যখন আমি তাকে পূর্ণ অবয়ব দান করবো এবং তার মধ্যে আমার রূহ থেকে কিছু ফুঁক দেবো৷ তখন তোমরা সবাই তার </a:t>
            </a:r>
            <a:r>
              <a:rPr lang="en-US" sz="2400" dirty="0">
                <a:solidFill>
                  <a:srgbClr val="0070C0"/>
                </a:solidFill>
                <a:latin typeface="Bangla" panose="03000603000000000000" pitchFamily="66" charset="0"/>
                <a:cs typeface="Bangla" panose="03000603000000000000" pitchFamily="66" charset="0"/>
              </a:rPr>
              <a:t> </a:t>
            </a:r>
          </a:p>
          <a:p>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সামনে সিজদাবনত হয়ো৷সূরা হিজর</a:t>
            </a:r>
            <a:r>
              <a:rPr lang="en-US" sz="2400" dirty="0">
                <a:solidFill>
                  <a:srgbClr val="0070C0"/>
                </a:solidFill>
                <a:latin typeface="Bangla" panose="03000603000000000000" pitchFamily="66" charset="0"/>
                <a:cs typeface="Bangla" panose="03000603000000000000" pitchFamily="66" charset="0"/>
              </a:rPr>
              <a:t>ঃ</a:t>
            </a:r>
            <a:r>
              <a:rPr lang="as-IN" sz="2400" dirty="0">
                <a:solidFill>
                  <a:srgbClr val="0070C0"/>
                </a:solidFill>
                <a:latin typeface="Bangla" panose="03000603000000000000" pitchFamily="66" charset="0"/>
                <a:cs typeface="Bangla" panose="03000603000000000000" pitchFamily="66" charset="0"/>
              </a:rPr>
              <a:t>২৯</a:t>
            </a:r>
            <a:endParaRPr lang="as-IN" sz="2400" dirty="0">
              <a:solidFill>
                <a:srgbClr val="00B050"/>
              </a:solidFill>
              <a:latin typeface="Bangla" panose="03000603000000000000" pitchFamily="66" charset="0"/>
              <a:cs typeface="Bangla" panose="03000603000000000000" pitchFamily="66" charset="0"/>
            </a:endParaRPr>
          </a:p>
        </p:txBody>
      </p:sp>
      <p:sp>
        <p:nvSpPr>
          <p:cNvPr id="6" name="TextBox 5">
            <a:extLst>
              <a:ext uri="{FF2B5EF4-FFF2-40B4-BE49-F238E27FC236}">
                <a16:creationId xmlns:a16="http://schemas.microsoft.com/office/drawing/2014/main" id="{49EF3300-B221-4CA2-A5B5-C66C893CF75B}"/>
              </a:ext>
            </a:extLst>
          </p:cNvPr>
          <p:cNvSpPr txBox="1"/>
          <p:nvPr/>
        </p:nvSpPr>
        <p:spPr>
          <a:xfrm>
            <a:off x="3142695" y="3730568"/>
            <a:ext cx="6285390" cy="2677656"/>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রাসুলুল্লাহ (সা.) মাতৃগর্ভে মানবশিশু জন্মের স্তর সম্পর্কে বলেছেন, ‘তোমাদের প্রত্যেকের সৃষ্টির উপাদান আপন মাতৃগর্ভে বীর্যের আকারে ৪০ দিন, জমাট বাঁধা রক্তে পরিণত হয়ে ৪০ দিন, গোশত আকারে ৪০ দিন। এরপর আল্লাহ একজন ফেরেশতাকে পাঠান এবং চারটি বিষয়ে আদেশ দেন যে, তার (শিশুর) আমল, রিজিক, আয়ুকাল ও ভালো না মন্দ সব লিপিবদ্ধ কর। অতঃপর তার মধ্যে রুহ ফুঁকে দেওয়া হয়।’ (বুখারি: ২৯৬৮)</a:t>
            </a:r>
          </a:p>
        </p:txBody>
      </p:sp>
    </p:spTree>
    <p:extLst>
      <p:ext uri="{BB962C8B-B14F-4D97-AF65-F5344CB8AC3E}">
        <p14:creationId xmlns:p14="http://schemas.microsoft.com/office/powerpoint/2010/main" val="226691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ink flowers&#10;&#10;Description automatically generated with medium confidence">
            <a:extLst>
              <a:ext uri="{FF2B5EF4-FFF2-40B4-BE49-F238E27FC236}">
                <a16:creationId xmlns:a16="http://schemas.microsoft.com/office/drawing/2014/main" id="{58169EFE-8F60-4550-A979-ACF30C0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6897" cy="6858000"/>
          </a:xfrm>
          <a:prstGeom prst="rect">
            <a:avLst/>
          </a:prstGeom>
        </p:spPr>
      </p:pic>
      <p:sp>
        <p:nvSpPr>
          <p:cNvPr id="4" name="TextBox 3">
            <a:extLst>
              <a:ext uri="{FF2B5EF4-FFF2-40B4-BE49-F238E27FC236}">
                <a16:creationId xmlns:a16="http://schemas.microsoft.com/office/drawing/2014/main" id="{DAF49D16-F7FB-4EA4-BA44-0EF5AC00ECA1}"/>
              </a:ext>
            </a:extLst>
          </p:cNvPr>
          <p:cNvSpPr txBox="1"/>
          <p:nvPr/>
        </p:nvSpPr>
        <p:spPr>
          <a:xfrm>
            <a:off x="65103" y="248575"/>
            <a:ext cx="4687409" cy="923330"/>
          </a:xfrm>
          <a:prstGeom prst="rect">
            <a:avLst/>
          </a:prstGeom>
          <a:noFill/>
        </p:spPr>
        <p:txBody>
          <a:bodyPr wrap="square">
            <a:spAutoFit/>
          </a:bodyPr>
          <a:lstStyle/>
          <a:p>
            <a:r>
              <a:rPr lang="as-IN" dirty="0">
                <a:solidFill>
                  <a:schemeClr val="accent6">
                    <a:lumMod val="75000"/>
                  </a:schemeClr>
                </a:solidFill>
              </a:rPr>
              <a:t>আত্মা বা রুহ মানব দেহের নির্যাস। আত্মা কখনোই মারা যায় না। দেহ থেকে বের হয়ে যায় আবার তাক দেহে প্রবেশ করানো হয় বা হবে।</a:t>
            </a:r>
            <a:endParaRPr lang="en-US" dirty="0">
              <a:solidFill>
                <a:schemeClr val="accent6">
                  <a:lumMod val="75000"/>
                </a:schemeClr>
              </a:solidFill>
            </a:endParaRPr>
          </a:p>
        </p:txBody>
      </p:sp>
      <p:sp>
        <p:nvSpPr>
          <p:cNvPr id="6" name="TextBox 5">
            <a:extLst>
              <a:ext uri="{FF2B5EF4-FFF2-40B4-BE49-F238E27FC236}">
                <a16:creationId xmlns:a16="http://schemas.microsoft.com/office/drawing/2014/main" id="{1481D375-C757-4C06-9B52-648EFC35CC5F}"/>
              </a:ext>
            </a:extLst>
          </p:cNvPr>
          <p:cNvSpPr txBox="1"/>
          <p:nvPr/>
        </p:nvSpPr>
        <p:spPr>
          <a:xfrm>
            <a:off x="-1" y="1420480"/>
            <a:ext cx="6214369" cy="1938992"/>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মৃত্যর সময় আল্লাহই রূহসমূহ কবজ করেন আর যে এখনো মরেনি নিদ্রাবস্থায় তার রূহ কবজ করেন৷ অতপর যার মৃত্যুর ফায়সালা কার্যকরী হয় তাকে রেখে দেন এবং অন্যদের রূহ একটি নির্দিষ্ট সময়ের জন্য ফেরত পাঠান৷ যারা চিন্তা-ভাবনা করে তাদের জন্য এর মধ্যে বড় নিদর্শন রয়েছে। সুরা যুমারঃ ৪২</a:t>
            </a:r>
            <a:endParaRPr lang="en-US" sz="2400" dirty="0">
              <a:solidFill>
                <a:srgbClr val="CC0099"/>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1B96D2C0-93EC-4654-8862-5528225ED3D6}"/>
              </a:ext>
            </a:extLst>
          </p:cNvPr>
          <p:cNvSpPr txBox="1"/>
          <p:nvPr/>
        </p:nvSpPr>
        <p:spPr>
          <a:xfrm>
            <a:off x="6214368" y="1789811"/>
            <a:ext cx="5912529" cy="4154984"/>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সেজন্য ঘুমাতে যাবার সময় দো’আ পড়তে হয়, </a:t>
            </a:r>
            <a:endParaRPr lang="en-US" sz="2400" dirty="0">
              <a:solidFill>
                <a:srgbClr val="008000"/>
              </a:solidFill>
              <a:latin typeface="Bangla" panose="03000603000000000000" pitchFamily="66" charset="0"/>
              <a:cs typeface="Bangla" panose="03000603000000000000" pitchFamily="66" charset="0"/>
            </a:endParaRPr>
          </a:p>
          <a:p>
            <a:r>
              <a:rPr lang="ar-AE" sz="2400" dirty="0">
                <a:solidFill>
                  <a:srgbClr val="008000"/>
                </a:solidFill>
                <a:latin typeface="Bangla" panose="03000603000000000000" pitchFamily="66" charset="0"/>
              </a:rPr>
              <a:t>‏ اَللَّهُمَّ بِاسْمِكَ أَمُوتُ وَأَحْيَا</a:t>
            </a:r>
            <a:endParaRPr lang="en-US" sz="2400" dirty="0">
              <a:solidFill>
                <a:srgbClr val="008000"/>
              </a:solidFill>
              <a:latin typeface="Bangla" panose="03000603000000000000" pitchFamily="66" charset="0"/>
              <a:cs typeface="Bangla" panose="03000603000000000000" pitchFamily="66" charset="0"/>
            </a:endParaRPr>
          </a:p>
          <a:p>
            <a:r>
              <a:rPr lang="as-IN" sz="2400" dirty="0">
                <a:solidFill>
                  <a:srgbClr val="008000"/>
                </a:solidFill>
                <a:latin typeface="Bangla" panose="03000603000000000000" pitchFamily="66" charset="0"/>
                <a:cs typeface="Bangla" panose="03000603000000000000" pitchFamily="66" charset="0"/>
              </a:rPr>
              <a:t>‘হে আল্লাহ! আমি তোমার নামে মরি ও বাঁচি’ </a:t>
            </a:r>
            <a:endParaRPr lang="en-US" sz="2400" dirty="0">
              <a:solidFill>
                <a:srgbClr val="008000"/>
              </a:solidFill>
              <a:latin typeface="Bangla" panose="03000603000000000000" pitchFamily="66" charset="0"/>
              <a:cs typeface="Bangla" panose="03000603000000000000" pitchFamily="66" charset="0"/>
            </a:endParaRPr>
          </a:p>
          <a:p>
            <a:r>
              <a:rPr lang="as-IN" dirty="0">
                <a:solidFill>
                  <a:srgbClr val="008000"/>
                </a:solidFill>
                <a:latin typeface="Bangla" panose="03000603000000000000" pitchFamily="66" charset="0"/>
                <a:cs typeface="Bangla" panose="03000603000000000000" pitchFamily="66" charset="0"/>
              </a:rPr>
              <a:t>(বুখারী হা/৬৩২৪; মিশকাত হা/২৩৮২)।</a:t>
            </a:r>
            <a:endParaRPr lang="en-US" dirty="0">
              <a:solidFill>
                <a:srgbClr val="008000"/>
              </a:solidFill>
              <a:latin typeface="Bangla" panose="03000603000000000000" pitchFamily="66" charset="0"/>
              <a:cs typeface="Bangla" panose="03000603000000000000" pitchFamily="66" charset="0"/>
            </a:endParaRPr>
          </a:p>
          <a:p>
            <a:endParaRPr lang="as-IN" sz="2400" dirty="0">
              <a:solidFill>
                <a:srgbClr val="008000"/>
              </a:solidFill>
              <a:latin typeface="Bangla" panose="03000603000000000000" pitchFamily="66" charset="0"/>
              <a:cs typeface="Bangla" panose="03000603000000000000" pitchFamily="66" charset="0"/>
            </a:endParaRPr>
          </a:p>
          <a:p>
            <a:r>
              <a:rPr lang="as-IN" sz="2400" dirty="0">
                <a:solidFill>
                  <a:srgbClr val="008000"/>
                </a:solidFill>
                <a:latin typeface="Bangla" panose="03000603000000000000" pitchFamily="66" charset="0"/>
                <a:cs typeface="Bangla" panose="03000603000000000000" pitchFamily="66" charset="0"/>
              </a:rPr>
              <a:t> ঘুম থেকে ওঠার সময় বলতে হয়,</a:t>
            </a:r>
            <a:endParaRPr lang="en-US" sz="2400" dirty="0">
              <a:solidFill>
                <a:srgbClr val="008000"/>
              </a:solidFill>
              <a:latin typeface="Bangla" panose="03000603000000000000" pitchFamily="66" charset="0"/>
              <a:cs typeface="Bangla" panose="03000603000000000000" pitchFamily="66" charset="0"/>
            </a:endParaRPr>
          </a:p>
          <a:p>
            <a:r>
              <a:rPr lang="ar-AE" sz="2400" dirty="0">
                <a:solidFill>
                  <a:srgbClr val="008000"/>
                </a:solidFill>
                <a:latin typeface="Bangla" panose="03000603000000000000" pitchFamily="66" charset="0"/>
              </a:rPr>
              <a:t>الْحَمْدُ لِلَّهِ الَّذِي أَحْيَانَا بَعْدَ مَا أَمَاتَنَا وَإِلَيْهِ النُّشُورُ</a:t>
            </a:r>
            <a:endParaRPr lang="en-US" sz="2400" dirty="0">
              <a:solidFill>
                <a:srgbClr val="008000"/>
              </a:solidFill>
              <a:latin typeface="Bangla" panose="03000603000000000000" pitchFamily="66" charset="0"/>
              <a:cs typeface="Bangla" panose="03000603000000000000" pitchFamily="66" charset="0"/>
            </a:endParaRPr>
          </a:p>
          <a:p>
            <a:r>
              <a:rPr lang="as-IN" sz="2400" dirty="0">
                <a:solidFill>
                  <a:srgbClr val="008000"/>
                </a:solidFill>
                <a:latin typeface="Bangla" panose="03000603000000000000" pitchFamily="66" charset="0"/>
                <a:cs typeface="Bangla" panose="03000603000000000000" pitchFamily="66" charset="0"/>
              </a:rPr>
              <a:t> ‘সমস্ত প্রশংসা সেই আল্লাহর জন্য, যিনি </a:t>
            </a:r>
          </a:p>
          <a:p>
            <a:r>
              <a:rPr lang="as-IN" sz="2400" dirty="0">
                <a:solidFill>
                  <a:srgbClr val="008000"/>
                </a:solidFill>
                <a:latin typeface="Bangla" panose="03000603000000000000" pitchFamily="66" charset="0"/>
                <a:cs typeface="Bangla" panose="03000603000000000000" pitchFamily="66" charset="0"/>
              </a:rPr>
              <a:t>আমাদেরকে মৃত্যু দানের পর জীবিত করলেন এবং ক্বিয়ামতের দিন তাঁর দিকেই হবে </a:t>
            </a:r>
          </a:p>
          <a:p>
            <a:r>
              <a:rPr lang="as-IN" sz="2400" dirty="0">
                <a:solidFill>
                  <a:srgbClr val="008000"/>
                </a:solidFill>
                <a:latin typeface="Bangla" panose="03000603000000000000" pitchFamily="66" charset="0"/>
                <a:cs typeface="Bangla" panose="03000603000000000000" pitchFamily="66" charset="0"/>
              </a:rPr>
              <a:t>আমাদের পুনরুত্থান’ </a:t>
            </a:r>
            <a:r>
              <a:rPr lang="as-IN" dirty="0">
                <a:solidFill>
                  <a:srgbClr val="008000"/>
                </a:solidFill>
                <a:latin typeface="Bangla" panose="03000603000000000000" pitchFamily="66" charset="0"/>
                <a:cs typeface="Bangla" panose="03000603000000000000" pitchFamily="66" charset="0"/>
              </a:rPr>
              <a:t>(বুখারী হা/৬৩২৪; মিশকাত হা/২৩৮২)।</a:t>
            </a:r>
          </a:p>
        </p:txBody>
      </p:sp>
    </p:spTree>
    <p:extLst>
      <p:ext uri="{BB962C8B-B14F-4D97-AF65-F5344CB8AC3E}">
        <p14:creationId xmlns:p14="http://schemas.microsoft.com/office/powerpoint/2010/main" val="297097252"/>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231D3A"/>
      </a:dk2>
      <a:lt2>
        <a:srgbClr val="E2E6E8"/>
      </a:lt2>
      <a:accent1>
        <a:srgbClr val="B1663B"/>
      </a:accent1>
      <a:accent2>
        <a:srgbClr val="C34D53"/>
      </a:accent2>
      <a:accent3>
        <a:srgbClr val="BAA149"/>
      </a:accent3>
      <a:accent4>
        <a:srgbClr val="3BA9B1"/>
      </a:accent4>
      <a:accent5>
        <a:srgbClr val="4D89C3"/>
      </a:accent5>
      <a:accent6>
        <a:srgbClr val="3B46B1"/>
      </a:accent6>
      <a:hlink>
        <a:srgbClr val="3C8AB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669</TotalTime>
  <Words>2079</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Bangla</vt:lpstr>
      <vt:lpstr>Modern Love</vt:lpstr>
      <vt:lpstr>The Hand</vt:lpstr>
      <vt:lpstr>SketchyVTI</vt:lpstr>
      <vt:lpstr>মৃত ব্যক্তি ও আমরা ৩য় পর্ব           রুহ ও নফস            ইল্লিয়্যীন, সিজ্জীন ও কবর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রুহ ও আত্মা            ইল্লিয়্যীন ও সিজ্জীন</dc:title>
  <dc:creator>Mahbuba Rehana Raheen</dc:creator>
  <cp:lastModifiedBy>Mahbuba Rehana Raheen</cp:lastModifiedBy>
  <cp:revision>7</cp:revision>
  <dcterms:created xsi:type="dcterms:W3CDTF">2021-09-11T04:25:40Z</dcterms:created>
  <dcterms:modified xsi:type="dcterms:W3CDTF">2021-09-16T11:28:53Z</dcterms:modified>
</cp:coreProperties>
</file>