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8" r:id="rId3"/>
    <p:sldId id="259" r:id="rId4"/>
    <p:sldId id="268" r:id="rId5"/>
    <p:sldId id="262" r:id="rId6"/>
    <p:sldId id="269" r:id="rId7"/>
    <p:sldId id="260" r:id="rId8"/>
    <p:sldId id="270" r:id="rId9"/>
    <p:sldId id="261" r:id="rId10"/>
    <p:sldId id="271" r:id="rId11"/>
    <p:sldId id="273" r:id="rId12"/>
    <p:sldId id="263" r:id="rId13"/>
    <p:sldId id="274" r:id="rId14"/>
    <p:sldId id="272" r:id="rId15"/>
    <p:sldId id="275" r:id="rId16"/>
    <p:sldId id="276" r:id="rId17"/>
    <p:sldId id="282" r:id="rId18"/>
    <p:sldId id="277" r:id="rId19"/>
    <p:sldId id="281"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7A4CAB"/>
    <a:srgbClr val="F26358"/>
    <a:srgbClr val="421A76"/>
    <a:srgbClr val="80AA65"/>
    <a:srgbClr val="EF5458"/>
    <a:srgbClr val="6B0F20"/>
    <a:srgbClr val="176487"/>
    <a:srgbClr val="555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10/24/2021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747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10/24/2021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194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10/24/2021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694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10/24/2021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732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464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46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434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796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10/24/2021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5221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826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10/24/2021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85078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FD90186-F30E-41DE-BCC9-06B6C412E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41E2FA3D-02EE-472E-8E55-C72817B05C2A}"/>
              </a:ext>
            </a:extLst>
          </p:cNvPr>
          <p:cNvPicPr>
            <a:picLocks noChangeAspect="1"/>
          </p:cNvPicPr>
          <p:nvPr/>
        </p:nvPicPr>
        <p:blipFill rotWithShape="1">
          <a:blip r:embed="rId2">
            <a:extLst>
              <a:ext uri="{28A0092B-C50C-407E-A947-70E740481C1C}">
                <a14:useLocalDpi xmlns:a14="http://schemas.microsoft.com/office/drawing/2010/main" val="0"/>
              </a:ext>
            </a:extLst>
          </a:blip>
          <a:srcRect l="858" r="1" b="1"/>
          <a:stretch/>
        </p:blipFill>
        <p:spPr>
          <a:xfrm>
            <a:off x="0" y="12156"/>
            <a:ext cx="7554139" cy="3276027"/>
          </a:xfrm>
          <a:prstGeom prst="rect">
            <a:avLst/>
          </a:prstGeom>
        </p:spPr>
      </p:pic>
      <p:sp>
        <p:nvSpPr>
          <p:cNvPr id="63" name="Rectangle 62">
            <a:extLst>
              <a:ext uri="{FF2B5EF4-FFF2-40B4-BE49-F238E27FC236}">
                <a16:creationId xmlns:a16="http://schemas.microsoft.com/office/drawing/2014/main" id="{F3210EB2-7484-41FF-8189-5C048F60C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67831"/>
            <a:ext cx="7552502" cy="2590169"/>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7ED26AC-1C87-4C73-9B0D-7E9A2B15B761}"/>
              </a:ext>
            </a:extLst>
          </p:cNvPr>
          <p:cNvSpPr>
            <a:spLocks noGrp="1"/>
          </p:cNvSpPr>
          <p:nvPr>
            <p:ph type="ctrTitle"/>
          </p:nvPr>
        </p:nvSpPr>
        <p:spPr>
          <a:xfrm>
            <a:off x="524787" y="2992377"/>
            <a:ext cx="6671144" cy="1037907"/>
          </a:xfrm>
        </p:spPr>
        <p:txBody>
          <a:bodyPr>
            <a:normAutofit/>
          </a:bodyPr>
          <a:lstStyle/>
          <a:p>
            <a:r>
              <a:rPr lang="en-US" dirty="0" err="1">
                <a:solidFill>
                  <a:srgbClr val="275526"/>
                </a:solidFill>
                <a:latin typeface="Bangla" panose="03000603000000000000" pitchFamily="66" charset="0"/>
                <a:cs typeface="Bangla" panose="03000603000000000000" pitchFamily="66" charset="0"/>
              </a:rPr>
              <a:t>মুসলিম</a:t>
            </a:r>
            <a:r>
              <a:rPr lang="en-US" dirty="0">
                <a:solidFill>
                  <a:srgbClr val="275526"/>
                </a:solidFill>
                <a:latin typeface="Bangla" panose="03000603000000000000" pitchFamily="66" charset="0"/>
                <a:cs typeface="Bangla" panose="03000603000000000000" pitchFamily="66" charset="0"/>
              </a:rPr>
              <a:t> </a:t>
            </a:r>
            <a:r>
              <a:rPr lang="en-US" dirty="0" err="1">
                <a:solidFill>
                  <a:srgbClr val="275526"/>
                </a:solidFill>
                <a:latin typeface="Bangla" panose="03000603000000000000" pitchFamily="66" charset="0"/>
                <a:cs typeface="Bangla" panose="03000603000000000000" pitchFamily="66" charset="0"/>
              </a:rPr>
              <a:t>নারী</a:t>
            </a:r>
            <a:r>
              <a:rPr lang="en-US" dirty="0">
                <a:solidFill>
                  <a:srgbClr val="275526"/>
                </a:solidFill>
                <a:latin typeface="Bangla" panose="03000603000000000000" pitchFamily="66" charset="0"/>
                <a:cs typeface="Bangla" panose="03000603000000000000" pitchFamily="66" charset="0"/>
              </a:rPr>
              <a:t> </a:t>
            </a:r>
            <a:r>
              <a:rPr lang="en-US" dirty="0" err="1">
                <a:solidFill>
                  <a:srgbClr val="275526"/>
                </a:solidFill>
                <a:latin typeface="Bangla" panose="03000603000000000000" pitchFamily="66" charset="0"/>
                <a:cs typeface="Bangla" panose="03000603000000000000" pitchFamily="66" charset="0"/>
              </a:rPr>
              <a:t>হিসেবে</a:t>
            </a:r>
            <a:r>
              <a:rPr lang="en-US" dirty="0">
                <a:solidFill>
                  <a:srgbClr val="275526"/>
                </a:solidFill>
                <a:latin typeface="Bangla" panose="03000603000000000000" pitchFamily="66" charset="0"/>
                <a:cs typeface="Bangla" panose="03000603000000000000" pitchFamily="66" charset="0"/>
              </a:rPr>
              <a:t> </a:t>
            </a:r>
            <a:r>
              <a:rPr lang="en-US" dirty="0" err="1">
                <a:solidFill>
                  <a:srgbClr val="275526"/>
                </a:solidFill>
                <a:latin typeface="Bangla" panose="03000603000000000000" pitchFamily="66" charset="0"/>
                <a:cs typeface="Bangla" panose="03000603000000000000" pitchFamily="66" charset="0"/>
              </a:rPr>
              <a:t>জীবনের</a:t>
            </a:r>
            <a:r>
              <a:rPr lang="en-US" dirty="0">
                <a:solidFill>
                  <a:srgbClr val="275526"/>
                </a:solidFill>
                <a:latin typeface="Bangla" panose="03000603000000000000" pitchFamily="66" charset="0"/>
                <a:cs typeface="Bangla" panose="03000603000000000000" pitchFamily="66" charset="0"/>
              </a:rPr>
              <a:t> লক্ষ্য ও উদ্দেশ্য</a:t>
            </a:r>
          </a:p>
        </p:txBody>
      </p:sp>
      <p:sp>
        <p:nvSpPr>
          <p:cNvPr id="3" name="Subtitle 2">
            <a:extLst>
              <a:ext uri="{FF2B5EF4-FFF2-40B4-BE49-F238E27FC236}">
                <a16:creationId xmlns:a16="http://schemas.microsoft.com/office/drawing/2014/main" id="{1337AC0F-B1D2-4468-BE53-45E15A02ADE6}"/>
              </a:ext>
            </a:extLst>
          </p:cNvPr>
          <p:cNvSpPr>
            <a:spLocks noGrp="1"/>
          </p:cNvSpPr>
          <p:nvPr>
            <p:ph type="subTitle" idx="1"/>
          </p:nvPr>
        </p:nvSpPr>
        <p:spPr>
          <a:xfrm>
            <a:off x="459736" y="4805234"/>
            <a:ext cx="6591957" cy="525793"/>
          </a:xfrm>
        </p:spPr>
        <p:txBody>
          <a:bodyPr>
            <a:noAutofit/>
          </a:bodyPr>
          <a:lstStyle/>
          <a:p>
            <a:r>
              <a:rPr lang="en-US" sz="2800" dirty="0" err="1">
                <a:solidFill>
                  <a:schemeClr val="bg2">
                    <a:lumMod val="90000"/>
                    <a:alpha val="75000"/>
                  </a:schemeClr>
                </a:solidFill>
                <a:latin typeface="Bangla" panose="03000603000000000000" pitchFamily="66" charset="0"/>
                <a:cs typeface="Bangla" panose="03000603000000000000" pitchFamily="66" charset="0"/>
              </a:rPr>
              <a:t>আসসালামু’আলাইকুম</a:t>
            </a:r>
            <a:r>
              <a:rPr lang="en-US" sz="2800" dirty="0">
                <a:solidFill>
                  <a:schemeClr val="bg2">
                    <a:lumMod val="90000"/>
                    <a:alpha val="75000"/>
                  </a:schemeClr>
                </a:solidFill>
                <a:latin typeface="Bangla" panose="03000603000000000000" pitchFamily="66" charset="0"/>
                <a:cs typeface="Bangla" panose="03000603000000000000" pitchFamily="66" charset="0"/>
              </a:rPr>
              <a:t> </a:t>
            </a:r>
            <a:r>
              <a:rPr lang="en-US" sz="2800" dirty="0" err="1">
                <a:solidFill>
                  <a:schemeClr val="bg2">
                    <a:lumMod val="90000"/>
                    <a:alpha val="75000"/>
                  </a:schemeClr>
                </a:solidFill>
                <a:latin typeface="Bangla" panose="03000603000000000000" pitchFamily="66" charset="0"/>
                <a:cs typeface="Bangla" panose="03000603000000000000" pitchFamily="66" charset="0"/>
              </a:rPr>
              <a:t>ওয়া</a:t>
            </a:r>
            <a:r>
              <a:rPr lang="en-US" sz="2800" dirty="0">
                <a:solidFill>
                  <a:schemeClr val="bg2">
                    <a:lumMod val="90000"/>
                    <a:alpha val="75000"/>
                  </a:schemeClr>
                </a:solidFill>
                <a:latin typeface="Bangla" panose="03000603000000000000" pitchFamily="66" charset="0"/>
                <a:cs typeface="Bangla" panose="03000603000000000000" pitchFamily="66" charset="0"/>
              </a:rPr>
              <a:t> </a:t>
            </a:r>
            <a:r>
              <a:rPr lang="en-US" sz="2800" dirty="0" err="1">
                <a:solidFill>
                  <a:schemeClr val="bg2">
                    <a:lumMod val="90000"/>
                    <a:alpha val="75000"/>
                  </a:schemeClr>
                </a:solidFill>
                <a:latin typeface="Bangla" panose="03000603000000000000" pitchFamily="66" charset="0"/>
                <a:cs typeface="Bangla" panose="03000603000000000000" pitchFamily="66" charset="0"/>
              </a:rPr>
              <a:t>রাহমাতুল্লাহী</a:t>
            </a:r>
            <a:r>
              <a:rPr lang="en-US" sz="2800" dirty="0">
                <a:solidFill>
                  <a:schemeClr val="bg2">
                    <a:lumMod val="90000"/>
                    <a:alpha val="75000"/>
                  </a:schemeClr>
                </a:solidFill>
                <a:latin typeface="Bangla" panose="03000603000000000000" pitchFamily="66" charset="0"/>
                <a:cs typeface="Bangla" panose="03000603000000000000" pitchFamily="66" charset="0"/>
              </a:rPr>
              <a:t> </a:t>
            </a:r>
            <a:r>
              <a:rPr lang="en-US" sz="2800" dirty="0" err="1">
                <a:solidFill>
                  <a:schemeClr val="bg2">
                    <a:lumMod val="90000"/>
                    <a:alpha val="75000"/>
                  </a:schemeClr>
                </a:solidFill>
                <a:latin typeface="Bangla" panose="03000603000000000000" pitchFamily="66" charset="0"/>
                <a:cs typeface="Bangla" panose="03000603000000000000" pitchFamily="66" charset="0"/>
              </a:rPr>
              <a:t>ওয়া</a:t>
            </a:r>
            <a:r>
              <a:rPr lang="en-US" sz="2800" dirty="0">
                <a:solidFill>
                  <a:schemeClr val="bg2">
                    <a:lumMod val="90000"/>
                    <a:alpha val="75000"/>
                  </a:schemeClr>
                </a:solidFill>
                <a:latin typeface="Bangla" panose="03000603000000000000" pitchFamily="66" charset="0"/>
                <a:cs typeface="Bangla" panose="03000603000000000000" pitchFamily="66" charset="0"/>
              </a:rPr>
              <a:t> </a:t>
            </a:r>
            <a:r>
              <a:rPr lang="en-US" sz="2800" dirty="0" err="1">
                <a:solidFill>
                  <a:schemeClr val="bg2">
                    <a:lumMod val="90000"/>
                    <a:alpha val="75000"/>
                  </a:schemeClr>
                </a:solidFill>
                <a:latin typeface="Bangla" panose="03000603000000000000" pitchFamily="66" charset="0"/>
                <a:cs typeface="Bangla" panose="03000603000000000000" pitchFamily="66" charset="0"/>
              </a:rPr>
              <a:t>বারাকাতুহ</a:t>
            </a:r>
            <a:endParaRPr lang="en-US" sz="2800" dirty="0">
              <a:solidFill>
                <a:schemeClr val="bg2">
                  <a:lumMod val="90000"/>
                  <a:alpha val="75000"/>
                </a:schemeClr>
              </a:solidFill>
              <a:latin typeface="Bangla" panose="03000603000000000000" pitchFamily="66" charset="0"/>
              <a:cs typeface="Bangla" panose="03000603000000000000" pitchFamily="66" charset="0"/>
            </a:endParaRPr>
          </a:p>
        </p:txBody>
      </p:sp>
      <p:sp>
        <p:nvSpPr>
          <p:cNvPr id="65" name="Rectangle 64">
            <a:extLst>
              <a:ext uri="{FF2B5EF4-FFF2-40B4-BE49-F238E27FC236}">
                <a16:creationId xmlns:a16="http://schemas.microsoft.com/office/drawing/2014/main" id="{BD9A18B0-0782-44A1-B999-5A0B4F62A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220158"/>
            <a:ext cx="755492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bstract green shape flowing">
            <a:extLst>
              <a:ext uri="{FF2B5EF4-FFF2-40B4-BE49-F238E27FC236}">
                <a16:creationId xmlns:a16="http://schemas.microsoft.com/office/drawing/2014/main" id="{A53DC29A-8DB3-4B36-BD74-31CE80857ABC}"/>
              </a:ext>
            </a:extLst>
          </p:cNvPr>
          <p:cNvPicPr>
            <a:picLocks noChangeAspect="1"/>
          </p:cNvPicPr>
          <p:nvPr/>
        </p:nvPicPr>
        <p:blipFill rotWithShape="1">
          <a:blip r:embed="rId3"/>
          <a:srcRect l="28371" r="26487" b="-1"/>
          <a:stretch/>
        </p:blipFill>
        <p:spPr>
          <a:xfrm>
            <a:off x="7511428" y="10"/>
            <a:ext cx="4637861" cy="6857990"/>
          </a:xfrm>
          <a:prstGeom prst="rect">
            <a:avLst/>
          </a:prstGeom>
        </p:spPr>
      </p:pic>
      <p:sp>
        <p:nvSpPr>
          <p:cNvPr id="67" name="Rectangle 66">
            <a:extLst>
              <a:ext uri="{FF2B5EF4-FFF2-40B4-BE49-F238E27FC236}">
                <a16:creationId xmlns:a16="http://schemas.microsoft.com/office/drawing/2014/main" id="{74E468B1-8EA7-411D-B785-E24321C1C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1429"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E3E24AC-C6BE-4968-970E-F2D4D5F369FE}"/>
              </a:ext>
            </a:extLst>
          </p:cNvPr>
          <p:cNvPicPr>
            <a:picLocks noChangeAspect="1"/>
          </p:cNvPicPr>
          <p:nvPr/>
        </p:nvPicPr>
        <p:blipFill>
          <a:blip r:embed="rId4"/>
          <a:stretch>
            <a:fillRect/>
          </a:stretch>
        </p:blipFill>
        <p:spPr>
          <a:xfrm>
            <a:off x="7595215" y="1003178"/>
            <a:ext cx="4596785" cy="819150"/>
          </a:xfrm>
          <a:prstGeom prst="rect">
            <a:avLst/>
          </a:prstGeom>
        </p:spPr>
      </p:pic>
      <p:sp>
        <p:nvSpPr>
          <p:cNvPr id="30" name="TextBox 29">
            <a:extLst>
              <a:ext uri="{FF2B5EF4-FFF2-40B4-BE49-F238E27FC236}">
                <a16:creationId xmlns:a16="http://schemas.microsoft.com/office/drawing/2014/main" id="{6E80B6E4-AE44-4520-8DF7-C1093844D52E}"/>
              </a:ext>
            </a:extLst>
          </p:cNvPr>
          <p:cNvSpPr txBox="1"/>
          <p:nvPr/>
        </p:nvSpPr>
        <p:spPr>
          <a:xfrm>
            <a:off x="7384082" y="4748202"/>
            <a:ext cx="4933628" cy="639855"/>
          </a:xfrm>
          <a:prstGeom prst="rect">
            <a:avLst/>
          </a:prstGeom>
          <a:noFill/>
        </p:spPr>
        <p:txBody>
          <a:bodyPr wrap="square">
            <a:spAutoFit/>
          </a:bodyPr>
          <a:lstStyle/>
          <a:p>
            <a:pPr marL="0" marR="0" algn="ctr">
              <a:lnSpc>
                <a:spcPct val="107000"/>
              </a:lnSpc>
              <a:spcBef>
                <a:spcPts val="0"/>
              </a:spcBef>
              <a:spcAft>
                <a:spcPts val="800"/>
              </a:spcAft>
            </a:pPr>
            <a:r>
              <a:rPr lang="en-US" sz="3600" dirty="0">
                <a:solidFill>
                  <a:schemeClr val="accent4">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Sisters’ Forum In Islam</a:t>
            </a:r>
          </a:p>
        </p:txBody>
      </p:sp>
    </p:spTree>
    <p:extLst>
      <p:ext uri="{BB962C8B-B14F-4D97-AF65-F5344CB8AC3E}">
        <p14:creationId xmlns:p14="http://schemas.microsoft.com/office/powerpoint/2010/main" val="28571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uquet of flowers&#10;&#10;Description automatically generated with low confidence">
            <a:extLst>
              <a:ext uri="{FF2B5EF4-FFF2-40B4-BE49-F238E27FC236}">
                <a16:creationId xmlns:a16="http://schemas.microsoft.com/office/drawing/2014/main" id="{1841947E-A9EF-4A76-B577-4AF98E8DAE65}"/>
              </a:ext>
            </a:extLst>
          </p:cNvPr>
          <p:cNvPicPr>
            <a:picLocks noChangeAspect="1"/>
          </p:cNvPicPr>
          <p:nvPr/>
        </p:nvPicPr>
        <p:blipFill rotWithShape="1">
          <a:blip r:embed="rId2">
            <a:extLst>
              <a:ext uri="{28A0092B-C50C-407E-A947-70E740481C1C}">
                <a14:useLocalDpi xmlns:a14="http://schemas.microsoft.com/office/drawing/2010/main" val="0"/>
              </a:ext>
            </a:extLst>
          </a:blip>
          <a:srcRect t="17555" b="20666"/>
          <a:stretch/>
        </p:blipFill>
        <p:spPr>
          <a:xfrm>
            <a:off x="0" y="6305550"/>
            <a:ext cx="3630971" cy="552450"/>
          </a:xfrm>
          <a:prstGeom prst="rect">
            <a:avLst/>
          </a:prstGeom>
        </p:spPr>
      </p:pic>
      <p:pic>
        <p:nvPicPr>
          <p:cNvPr id="4" name="Picture 3">
            <a:extLst>
              <a:ext uri="{FF2B5EF4-FFF2-40B4-BE49-F238E27FC236}">
                <a16:creationId xmlns:a16="http://schemas.microsoft.com/office/drawing/2014/main" id="{F6AEE1A9-FAC4-42CF-87C5-9CFC0A54AC51}"/>
              </a:ext>
            </a:extLst>
          </p:cNvPr>
          <p:cNvPicPr>
            <a:picLocks noChangeAspect="1"/>
          </p:cNvPicPr>
          <p:nvPr/>
        </p:nvPicPr>
        <p:blipFill>
          <a:blip r:embed="rId3"/>
          <a:stretch>
            <a:fillRect/>
          </a:stretch>
        </p:blipFill>
        <p:spPr>
          <a:xfrm>
            <a:off x="3750903" y="6303216"/>
            <a:ext cx="4697772" cy="554784"/>
          </a:xfrm>
          <a:prstGeom prst="rect">
            <a:avLst/>
          </a:prstGeom>
        </p:spPr>
      </p:pic>
      <p:pic>
        <p:nvPicPr>
          <p:cNvPr id="5" name="Picture 4">
            <a:extLst>
              <a:ext uri="{FF2B5EF4-FFF2-40B4-BE49-F238E27FC236}">
                <a16:creationId xmlns:a16="http://schemas.microsoft.com/office/drawing/2014/main" id="{803EFE2C-C8EE-4A93-A42F-EEF1DBF9A14D}"/>
              </a:ext>
            </a:extLst>
          </p:cNvPr>
          <p:cNvPicPr>
            <a:picLocks noChangeAspect="1"/>
          </p:cNvPicPr>
          <p:nvPr/>
        </p:nvPicPr>
        <p:blipFill>
          <a:blip r:embed="rId3"/>
          <a:stretch>
            <a:fillRect/>
          </a:stretch>
        </p:blipFill>
        <p:spPr>
          <a:xfrm>
            <a:off x="8561029" y="6292524"/>
            <a:ext cx="3630971" cy="554784"/>
          </a:xfrm>
          <a:prstGeom prst="rect">
            <a:avLst/>
          </a:prstGeom>
        </p:spPr>
      </p:pic>
      <p:pic>
        <p:nvPicPr>
          <p:cNvPr id="6" name="Picture 5">
            <a:extLst>
              <a:ext uri="{FF2B5EF4-FFF2-40B4-BE49-F238E27FC236}">
                <a16:creationId xmlns:a16="http://schemas.microsoft.com/office/drawing/2014/main" id="{E8DFC6D3-16D8-48FD-A7D2-169DC23C22CB}"/>
              </a:ext>
            </a:extLst>
          </p:cNvPr>
          <p:cNvPicPr>
            <a:picLocks noChangeAspect="1"/>
          </p:cNvPicPr>
          <p:nvPr/>
        </p:nvPicPr>
        <p:blipFill>
          <a:blip r:embed="rId4"/>
          <a:stretch>
            <a:fillRect/>
          </a:stretch>
        </p:blipFill>
        <p:spPr>
          <a:xfrm rot="16200000">
            <a:off x="-1059703" y="4679203"/>
            <a:ext cx="2674191" cy="554784"/>
          </a:xfrm>
          <a:prstGeom prst="rect">
            <a:avLst/>
          </a:prstGeom>
        </p:spPr>
      </p:pic>
      <p:pic>
        <p:nvPicPr>
          <p:cNvPr id="7" name="Picture 6">
            <a:extLst>
              <a:ext uri="{FF2B5EF4-FFF2-40B4-BE49-F238E27FC236}">
                <a16:creationId xmlns:a16="http://schemas.microsoft.com/office/drawing/2014/main" id="{E15AC84D-26D2-4BC7-87DF-1F3E8F4D08B9}"/>
              </a:ext>
            </a:extLst>
          </p:cNvPr>
          <p:cNvPicPr>
            <a:picLocks noChangeAspect="1"/>
          </p:cNvPicPr>
          <p:nvPr/>
        </p:nvPicPr>
        <p:blipFill>
          <a:blip r:embed="rId5"/>
          <a:stretch>
            <a:fillRect/>
          </a:stretch>
        </p:blipFill>
        <p:spPr>
          <a:xfrm>
            <a:off x="1" y="457201"/>
            <a:ext cx="554784" cy="3078214"/>
          </a:xfrm>
          <a:prstGeom prst="rect">
            <a:avLst/>
          </a:prstGeom>
        </p:spPr>
      </p:pic>
      <p:sp>
        <p:nvSpPr>
          <p:cNvPr id="8" name="TextBox 7">
            <a:extLst>
              <a:ext uri="{FF2B5EF4-FFF2-40B4-BE49-F238E27FC236}">
                <a16:creationId xmlns:a16="http://schemas.microsoft.com/office/drawing/2014/main" id="{F2F690F8-1E9B-4FE0-9206-2D679F188B6C}"/>
              </a:ext>
            </a:extLst>
          </p:cNvPr>
          <p:cNvSpPr txBox="1"/>
          <p:nvPr/>
        </p:nvSpPr>
        <p:spPr>
          <a:xfrm>
            <a:off x="554785" y="527867"/>
            <a:ext cx="11286065" cy="3551165"/>
          </a:xfrm>
          <a:prstGeom prst="rect">
            <a:avLst/>
          </a:prstGeom>
          <a:noFill/>
        </p:spPr>
        <p:txBody>
          <a:bodyPr wrap="square">
            <a:spAutoFit/>
          </a:bodyPr>
          <a:lstStyle/>
          <a:p>
            <a:pPr marL="0" marR="0" algn="ctr">
              <a:lnSpc>
                <a:spcPct val="107000"/>
              </a:lnSpc>
              <a:spcBef>
                <a:spcPts val="0"/>
              </a:spcBef>
              <a:spcAft>
                <a:spcPts val="800"/>
              </a:spcAft>
            </a:pPr>
            <a:r>
              <a:rPr lang="en-US" sz="1800" dirty="0">
                <a:solidFill>
                  <a:srgbClr val="00B0F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চতুর্থ</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খারাপ</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প্রকৃতপক্ষে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সৃষ্টিকর্তাই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ফায়সালা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মন্দ</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বিচার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মানদণ্ড</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L="0" marR="0" algn="ctr">
              <a:lnSpc>
                <a:spcPct val="107000"/>
              </a:lnSpc>
              <a:spcBef>
                <a:spcPts val="0"/>
              </a:spcBef>
              <a:spcAft>
                <a:spcPts val="800"/>
              </a:spcAft>
            </a:pP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নির্ধারণ</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পরীক্ষার্থীর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গ্রহণকারীর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যারাই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সফল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চাইবে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L="0" marR="0" algn="ctr">
              <a:lnSpc>
                <a:spcPct val="107000"/>
              </a:lnSpc>
              <a:spcBef>
                <a:spcPts val="0"/>
              </a:spcBef>
              <a:spcAft>
                <a:spcPts val="800"/>
              </a:spcAft>
            </a:pP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গ্রহণকারীর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দৃষ্টিতে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gn="ctr">
              <a:lnSpc>
                <a:spcPct val="107000"/>
              </a:lnSpc>
              <a:spcBef>
                <a:spcPts val="0"/>
              </a:spcBef>
              <a:spcAft>
                <a:spcPts val="800"/>
              </a:spcAft>
            </a:pP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পঞ্চম</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বিষয়টি</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কথাটির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মধ্যেই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নিহিত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যেমন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অনুপাতেই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প্রতিফল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ফলাফলই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তাহলে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নেয়ার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আদৌ</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a:t>
            </a:r>
            <a:endPar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পরীক্ষাস্থলে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পুনরায়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ব্যর্থকাম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নিক্ষিপ্ত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সেখানেই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সর্বশেষ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যাত্রাবিরতি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সেটাই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চূড়ান্ত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চিরস্থায়ী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ঠিকানা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মাটি</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থেকেই</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ঐ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মাটিতেই</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ফিরিয়ে</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নেব</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অতঃপর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ঐ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মাটি</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থেকেই</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তোমাদেরকে</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পুনরায়</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আনব</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ত্বোয়াহা</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২০/৫৫)।</a:t>
            </a:r>
          </a:p>
        </p:txBody>
      </p:sp>
      <p:sp>
        <p:nvSpPr>
          <p:cNvPr id="10" name="TextBox 9">
            <a:extLst>
              <a:ext uri="{FF2B5EF4-FFF2-40B4-BE49-F238E27FC236}">
                <a16:creationId xmlns:a16="http://schemas.microsoft.com/office/drawing/2014/main" id="{0EB165B8-6155-46BC-BDB2-3E3CD83A01A9}"/>
              </a:ext>
            </a:extLst>
          </p:cNvPr>
          <p:cNvSpPr txBox="1"/>
          <p:nvPr/>
        </p:nvSpPr>
        <p:spPr>
          <a:xfrm>
            <a:off x="5325534" y="999978"/>
            <a:ext cx="6096000" cy="373757"/>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0000"/>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bowl of pink flowers&#10;&#10;Description automatically generated with low confidence">
            <a:extLst>
              <a:ext uri="{FF2B5EF4-FFF2-40B4-BE49-F238E27FC236}">
                <a16:creationId xmlns:a16="http://schemas.microsoft.com/office/drawing/2014/main" id="{47606FE5-8AFB-4AA9-809D-1DEADDF1EC34}"/>
              </a:ext>
            </a:extLst>
          </p:cNvPr>
          <p:cNvPicPr>
            <a:picLocks noChangeAspect="1"/>
          </p:cNvPicPr>
          <p:nvPr/>
        </p:nvPicPr>
        <p:blipFill rotWithShape="1">
          <a:blip r:embed="rId6">
            <a:extLst>
              <a:ext uri="{28A0092B-C50C-407E-A947-70E740481C1C}">
                <a14:useLocalDpi xmlns:a14="http://schemas.microsoft.com/office/drawing/2010/main" val="0"/>
              </a:ext>
            </a:extLst>
          </a:blip>
          <a:srcRect l="5971" t="10436" r="7317" b="8271"/>
          <a:stretch/>
        </p:blipFill>
        <p:spPr>
          <a:xfrm>
            <a:off x="616838" y="4079032"/>
            <a:ext cx="5479162" cy="2038976"/>
          </a:xfrm>
          <a:prstGeom prst="rect">
            <a:avLst/>
          </a:prstGeom>
        </p:spPr>
      </p:pic>
      <p:sp>
        <p:nvSpPr>
          <p:cNvPr id="14" name="TextBox 13">
            <a:extLst>
              <a:ext uri="{FF2B5EF4-FFF2-40B4-BE49-F238E27FC236}">
                <a16:creationId xmlns:a16="http://schemas.microsoft.com/office/drawing/2014/main" id="{7CB85E50-B447-47F9-BB3C-328B3B877A28}"/>
              </a:ext>
            </a:extLst>
          </p:cNvPr>
          <p:cNvSpPr txBox="1"/>
          <p:nvPr/>
        </p:nvSpPr>
        <p:spPr>
          <a:xfrm>
            <a:off x="1981202" y="4249514"/>
            <a:ext cx="3175000" cy="13651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আমাদের</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লক্ষ্য</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মহান</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রবের</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সন্তুষ্টি</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ক্ষমা</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লাভ</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যেনো</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আখেরাতে</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আবার</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জান্নাতে</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ফিরে</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যেতে</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a:t>
            </a:r>
          </a:p>
        </p:txBody>
      </p:sp>
      <p:pic>
        <p:nvPicPr>
          <p:cNvPr id="15" name="Picture 14">
            <a:extLst>
              <a:ext uri="{FF2B5EF4-FFF2-40B4-BE49-F238E27FC236}">
                <a16:creationId xmlns:a16="http://schemas.microsoft.com/office/drawing/2014/main" id="{391F3DC1-898C-4319-A4B1-E3A0552911D9}"/>
              </a:ext>
            </a:extLst>
          </p:cNvPr>
          <p:cNvPicPr>
            <a:picLocks noChangeAspect="1"/>
          </p:cNvPicPr>
          <p:nvPr/>
        </p:nvPicPr>
        <p:blipFill>
          <a:blip r:embed="rId7"/>
          <a:stretch>
            <a:fillRect/>
          </a:stretch>
        </p:blipFill>
        <p:spPr>
          <a:xfrm>
            <a:off x="6061749" y="4097894"/>
            <a:ext cx="5480779" cy="2042337"/>
          </a:xfrm>
          <a:prstGeom prst="rect">
            <a:avLst/>
          </a:prstGeom>
        </p:spPr>
      </p:pic>
      <p:sp>
        <p:nvSpPr>
          <p:cNvPr id="17" name="TextBox 16">
            <a:extLst>
              <a:ext uri="{FF2B5EF4-FFF2-40B4-BE49-F238E27FC236}">
                <a16:creationId xmlns:a16="http://schemas.microsoft.com/office/drawing/2014/main" id="{6115854F-D16C-4609-956D-109DC991459A}"/>
              </a:ext>
            </a:extLst>
          </p:cNvPr>
          <p:cNvSpPr txBox="1"/>
          <p:nvPr/>
        </p:nvSpPr>
        <p:spPr>
          <a:xfrm>
            <a:off x="7267035" y="4638301"/>
            <a:ext cx="3402780" cy="966227"/>
          </a:xfrm>
          <a:prstGeom prst="rect">
            <a:avLst/>
          </a:prstGeom>
          <a:noFill/>
        </p:spPr>
        <p:txBody>
          <a:bodyPr wrap="square">
            <a:spAutoFit/>
          </a:bodyPr>
          <a:lstStyle/>
          <a:p>
            <a:pPr marL="0" marR="0">
              <a:lnSpc>
                <a:spcPct val="107000"/>
              </a:lnSpc>
              <a:spcBef>
                <a:spcPts val="0"/>
              </a:spcBef>
              <a:spcAft>
                <a:spcPts val="800"/>
              </a:spcAft>
            </a:pP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উদ্দেশ্য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লক্ষ্য</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বাস্তবায়নের</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অহীর</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জ্ঞানের</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আলোকে</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latin typeface="Bangla" panose="03000603000000000000" pitchFamily="66" charset="0"/>
                <a:ea typeface="Calibri" panose="020F0502020204030204" pitchFamily="34" charset="0"/>
                <a:cs typeface="Bangla" panose="03000603000000000000" pitchFamily="66" charset="0"/>
              </a:rPr>
              <a:t>নির্দেশীকা</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বাস্তব</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অনুশীলনে</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নিয়োজিত</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202734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uquet of flowers&#10;&#10;Description automatically generated with low confidence">
            <a:extLst>
              <a:ext uri="{FF2B5EF4-FFF2-40B4-BE49-F238E27FC236}">
                <a16:creationId xmlns:a16="http://schemas.microsoft.com/office/drawing/2014/main" id="{1841947E-A9EF-4A76-B577-4AF98E8DAE65}"/>
              </a:ext>
            </a:extLst>
          </p:cNvPr>
          <p:cNvPicPr>
            <a:picLocks noChangeAspect="1"/>
          </p:cNvPicPr>
          <p:nvPr/>
        </p:nvPicPr>
        <p:blipFill rotWithShape="1">
          <a:blip r:embed="rId2">
            <a:extLst>
              <a:ext uri="{28A0092B-C50C-407E-A947-70E740481C1C}">
                <a14:useLocalDpi xmlns:a14="http://schemas.microsoft.com/office/drawing/2010/main" val="0"/>
              </a:ext>
            </a:extLst>
          </a:blip>
          <a:srcRect t="17555" b="20666"/>
          <a:stretch/>
        </p:blipFill>
        <p:spPr>
          <a:xfrm>
            <a:off x="0" y="6305550"/>
            <a:ext cx="3630971" cy="552450"/>
          </a:xfrm>
          <a:prstGeom prst="rect">
            <a:avLst/>
          </a:prstGeom>
        </p:spPr>
      </p:pic>
      <p:pic>
        <p:nvPicPr>
          <p:cNvPr id="4" name="Picture 3">
            <a:extLst>
              <a:ext uri="{FF2B5EF4-FFF2-40B4-BE49-F238E27FC236}">
                <a16:creationId xmlns:a16="http://schemas.microsoft.com/office/drawing/2014/main" id="{F6AEE1A9-FAC4-42CF-87C5-9CFC0A54AC51}"/>
              </a:ext>
            </a:extLst>
          </p:cNvPr>
          <p:cNvPicPr>
            <a:picLocks noChangeAspect="1"/>
          </p:cNvPicPr>
          <p:nvPr/>
        </p:nvPicPr>
        <p:blipFill>
          <a:blip r:embed="rId3"/>
          <a:stretch>
            <a:fillRect/>
          </a:stretch>
        </p:blipFill>
        <p:spPr>
          <a:xfrm>
            <a:off x="3750903" y="6303216"/>
            <a:ext cx="4697772" cy="554784"/>
          </a:xfrm>
          <a:prstGeom prst="rect">
            <a:avLst/>
          </a:prstGeom>
        </p:spPr>
      </p:pic>
      <p:pic>
        <p:nvPicPr>
          <p:cNvPr id="5" name="Picture 4">
            <a:extLst>
              <a:ext uri="{FF2B5EF4-FFF2-40B4-BE49-F238E27FC236}">
                <a16:creationId xmlns:a16="http://schemas.microsoft.com/office/drawing/2014/main" id="{803EFE2C-C8EE-4A93-A42F-EEF1DBF9A14D}"/>
              </a:ext>
            </a:extLst>
          </p:cNvPr>
          <p:cNvPicPr>
            <a:picLocks noChangeAspect="1"/>
          </p:cNvPicPr>
          <p:nvPr/>
        </p:nvPicPr>
        <p:blipFill>
          <a:blip r:embed="rId3"/>
          <a:stretch>
            <a:fillRect/>
          </a:stretch>
        </p:blipFill>
        <p:spPr>
          <a:xfrm>
            <a:off x="8561029" y="6292524"/>
            <a:ext cx="3630971" cy="554784"/>
          </a:xfrm>
          <a:prstGeom prst="rect">
            <a:avLst/>
          </a:prstGeom>
        </p:spPr>
      </p:pic>
      <p:pic>
        <p:nvPicPr>
          <p:cNvPr id="6" name="Picture 5">
            <a:extLst>
              <a:ext uri="{FF2B5EF4-FFF2-40B4-BE49-F238E27FC236}">
                <a16:creationId xmlns:a16="http://schemas.microsoft.com/office/drawing/2014/main" id="{E8DFC6D3-16D8-48FD-A7D2-169DC23C22CB}"/>
              </a:ext>
            </a:extLst>
          </p:cNvPr>
          <p:cNvPicPr>
            <a:picLocks noChangeAspect="1"/>
          </p:cNvPicPr>
          <p:nvPr/>
        </p:nvPicPr>
        <p:blipFill>
          <a:blip r:embed="rId4"/>
          <a:stretch>
            <a:fillRect/>
          </a:stretch>
        </p:blipFill>
        <p:spPr>
          <a:xfrm rot="16200000">
            <a:off x="-1059703" y="4679203"/>
            <a:ext cx="2674191" cy="554784"/>
          </a:xfrm>
          <a:prstGeom prst="rect">
            <a:avLst/>
          </a:prstGeom>
        </p:spPr>
      </p:pic>
      <p:pic>
        <p:nvPicPr>
          <p:cNvPr id="7" name="Picture 6">
            <a:extLst>
              <a:ext uri="{FF2B5EF4-FFF2-40B4-BE49-F238E27FC236}">
                <a16:creationId xmlns:a16="http://schemas.microsoft.com/office/drawing/2014/main" id="{E15AC84D-26D2-4BC7-87DF-1F3E8F4D08B9}"/>
              </a:ext>
            </a:extLst>
          </p:cNvPr>
          <p:cNvPicPr>
            <a:picLocks noChangeAspect="1"/>
          </p:cNvPicPr>
          <p:nvPr/>
        </p:nvPicPr>
        <p:blipFill>
          <a:blip r:embed="rId5"/>
          <a:stretch>
            <a:fillRect/>
          </a:stretch>
        </p:blipFill>
        <p:spPr>
          <a:xfrm>
            <a:off x="1" y="457201"/>
            <a:ext cx="554784" cy="3078214"/>
          </a:xfrm>
          <a:prstGeom prst="rect">
            <a:avLst/>
          </a:prstGeom>
        </p:spPr>
      </p:pic>
      <p:sp>
        <p:nvSpPr>
          <p:cNvPr id="8" name="TextBox 7">
            <a:extLst>
              <a:ext uri="{FF2B5EF4-FFF2-40B4-BE49-F238E27FC236}">
                <a16:creationId xmlns:a16="http://schemas.microsoft.com/office/drawing/2014/main" id="{F62A93CE-36E7-4D52-85DD-97F73484D7FD}"/>
              </a:ext>
            </a:extLst>
          </p:cNvPr>
          <p:cNvSpPr txBox="1"/>
          <p:nvPr/>
        </p:nvSpPr>
        <p:spPr>
          <a:xfrm>
            <a:off x="2412999" y="83509"/>
            <a:ext cx="8551333" cy="373692"/>
          </a:xfrm>
          <a:prstGeom prst="rect">
            <a:avLst/>
          </a:prstGeom>
          <a:noFill/>
        </p:spPr>
        <p:txBody>
          <a:bodyPr wrap="square">
            <a:spAutoFit/>
          </a:bodyPr>
          <a:lstStyle/>
          <a:p>
            <a:pPr marL="0" marR="0">
              <a:lnSpc>
                <a:spcPct val="107000"/>
              </a:lnSpc>
              <a:spcBef>
                <a:spcPts val="0"/>
              </a:spcBef>
              <a:spcAft>
                <a:spcPts val="800"/>
              </a:spcAft>
            </a:pP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মুসলিম</a:t>
            </a:r>
            <a:r>
              <a:rPr lang="en-US" sz="1800" dirty="0">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 ও  </a:t>
            </a: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অমুসলিমের</a:t>
            </a:r>
            <a:r>
              <a:rPr lang="en-US" sz="1800" dirty="0">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লক্ষ্য</a:t>
            </a:r>
            <a:r>
              <a:rPr lang="en-US" sz="1800" dirty="0">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 ও উদ্দেশ্য </a:t>
            </a: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এর</a:t>
            </a:r>
            <a:r>
              <a:rPr lang="en-US" sz="1800" dirty="0">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মাঝে</a:t>
            </a:r>
            <a:r>
              <a:rPr lang="en-US" sz="1800" dirty="0">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পার্থক্যের</a:t>
            </a:r>
            <a:r>
              <a:rPr lang="en-US" sz="1800" dirty="0">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রুপ</a:t>
            </a:r>
            <a:r>
              <a:rPr lang="en-US" sz="1800" dirty="0">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FF0000"/>
                </a:solidFill>
                <a:effectLst/>
                <a:latin typeface="Bangla" panose="03000603000000000000" pitchFamily="66" charset="0"/>
                <a:ea typeface="Calibri" panose="020F0502020204030204" pitchFamily="34" charset="0"/>
                <a:cs typeface="Times New Roman" panose="02020603050405020304" pitchFamily="18" charset="0"/>
              </a:rPr>
              <a:t>রেখা</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7531602-30D5-43FB-B369-02B307CFB619}"/>
              </a:ext>
            </a:extLst>
          </p:cNvPr>
          <p:cNvSpPr txBox="1"/>
          <p:nvPr/>
        </p:nvSpPr>
        <p:spPr>
          <a:xfrm>
            <a:off x="1413933" y="726372"/>
            <a:ext cx="10227734" cy="2029851"/>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দু’জনকেই</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দেখি</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দেখবো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উভয়েই</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হয়তো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দুনিয়াতে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সুন্দর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জীবন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কুর’আনে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মাঝে</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রয়েছে</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বিস্তর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দূরত্বঃ</a:t>
            </a:r>
            <a:endPar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إِنَّ</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سَعْيَكُمْ</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لَشَتَّىٰ</a:t>
            </a:r>
            <a:endPar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আসলে</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প্রচেষ্টা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ধরনের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লাইলঃ</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৪  </a:t>
            </a:r>
            <a:endPar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ঈমানদার</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অবাধ্যের</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অনুরূপ</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সমান</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নয়</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আস</a:t>
            </a:r>
            <a:r>
              <a:rPr lang="en-US" sz="2000" dirty="0">
                <a:solidFill>
                  <a:srgbClr val="7A4CAB"/>
                </a:solidFill>
                <a:effectLst/>
                <a:latin typeface="Bangla" panose="03000603000000000000" pitchFamily="66" charset="0"/>
                <a:ea typeface="Calibri" panose="020F0502020204030204" pitchFamily="34" charset="0"/>
                <a:cs typeface="Bangla" panose="03000603000000000000" pitchFamily="66" charset="0"/>
              </a:rPr>
              <a:t> সাজদাহ:১৮)</a:t>
            </a:r>
          </a:p>
        </p:txBody>
      </p:sp>
      <p:sp>
        <p:nvSpPr>
          <p:cNvPr id="12" name="TextBox 11">
            <a:extLst>
              <a:ext uri="{FF2B5EF4-FFF2-40B4-BE49-F238E27FC236}">
                <a16:creationId xmlns:a16="http://schemas.microsoft.com/office/drawing/2014/main" id="{4E2529D4-DC96-49AA-B90C-2210C40783B0}"/>
              </a:ext>
            </a:extLst>
          </p:cNvPr>
          <p:cNvSpPr txBox="1"/>
          <p:nvPr/>
        </p:nvSpPr>
        <p:spPr>
          <a:xfrm>
            <a:off x="668867" y="2853267"/>
            <a:ext cx="11523132" cy="3325590"/>
          </a:xfrm>
          <a:prstGeom prst="rect">
            <a:avLst/>
          </a:prstGeom>
          <a:noFill/>
        </p:spPr>
        <p:txBody>
          <a:bodyPr wrap="square">
            <a:spAutoFit/>
          </a:bodyPr>
          <a:lstStyle/>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আকাঙ্ক্ষা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এখানেই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যাকিছু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ভাগে</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লিখে</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উত্তাপ</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ভুগবে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নিন্দিত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প্রত্যাশী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চালায়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উচিত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প্রচেষ্টার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যথোচিত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মর্যাদা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এদেরকেও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ওদেরকেও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দলকেই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জীবন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যাচ্ছি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নেই৷ </a:t>
            </a: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দেখো</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দুনিয়াতেই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শ্রেষ্ঠত্ব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মর্যাদা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শ্রেষ্ঠত্বও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অধিক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ইসরাইলঃ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১৭-২১</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40616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B288A93-68A4-46F8-A0BE-2B47E5DC0C06}"/>
              </a:ext>
            </a:extLst>
          </p:cNvPr>
          <p:cNvPicPr>
            <a:picLocks noChangeAspect="1"/>
          </p:cNvPicPr>
          <p:nvPr/>
        </p:nvPicPr>
        <p:blipFill rotWithShape="1">
          <a:blip r:embed="rId2">
            <a:extLst>
              <a:ext uri="{28A0092B-C50C-407E-A947-70E740481C1C}">
                <a14:useLocalDpi xmlns:a14="http://schemas.microsoft.com/office/drawing/2010/main" val="0"/>
              </a:ext>
            </a:extLst>
          </a:blip>
          <a:srcRect t="25287" b="25862"/>
          <a:stretch/>
        </p:blipFill>
        <p:spPr>
          <a:xfrm rot="10800000">
            <a:off x="-3" y="6429374"/>
            <a:ext cx="6096002" cy="428623"/>
          </a:xfrm>
          <a:prstGeom prst="rect">
            <a:avLst/>
          </a:prstGeom>
        </p:spPr>
      </p:pic>
      <p:pic>
        <p:nvPicPr>
          <p:cNvPr id="4" name="Picture 3">
            <a:extLst>
              <a:ext uri="{FF2B5EF4-FFF2-40B4-BE49-F238E27FC236}">
                <a16:creationId xmlns:a16="http://schemas.microsoft.com/office/drawing/2014/main" id="{2115FEA9-342D-4572-B511-04F1FDFB10F0}"/>
              </a:ext>
            </a:extLst>
          </p:cNvPr>
          <p:cNvPicPr>
            <a:picLocks noChangeAspect="1"/>
          </p:cNvPicPr>
          <p:nvPr/>
        </p:nvPicPr>
        <p:blipFill>
          <a:blip r:embed="rId3"/>
          <a:stretch>
            <a:fillRect/>
          </a:stretch>
        </p:blipFill>
        <p:spPr>
          <a:xfrm>
            <a:off x="6238875" y="6353174"/>
            <a:ext cx="5950963" cy="506012"/>
          </a:xfrm>
          <a:prstGeom prst="rect">
            <a:avLst/>
          </a:prstGeom>
        </p:spPr>
      </p:pic>
      <p:pic>
        <p:nvPicPr>
          <p:cNvPr id="5" name="Picture 4">
            <a:extLst>
              <a:ext uri="{FF2B5EF4-FFF2-40B4-BE49-F238E27FC236}">
                <a16:creationId xmlns:a16="http://schemas.microsoft.com/office/drawing/2014/main" id="{EDA5A55E-F931-4F78-9FE5-9FC5FDA66BDF}"/>
              </a:ext>
            </a:extLst>
          </p:cNvPr>
          <p:cNvPicPr>
            <a:picLocks noChangeAspect="1"/>
          </p:cNvPicPr>
          <p:nvPr/>
        </p:nvPicPr>
        <p:blipFill>
          <a:blip r:embed="rId3"/>
          <a:stretch>
            <a:fillRect/>
          </a:stretch>
        </p:blipFill>
        <p:spPr>
          <a:xfrm rot="5400000">
            <a:off x="-2636749" y="3210413"/>
            <a:ext cx="5779509" cy="506012"/>
          </a:xfrm>
          <a:prstGeom prst="rect">
            <a:avLst/>
          </a:prstGeom>
        </p:spPr>
      </p:pic>
      <p:pic>
        <p:nvPicPr>
          <p:cNvPr id="6" name="Picture 5">
            <a:extLst>
              <a:ext uri="{FF2B5EF4-FFF2-40B4-BE49-F238E27FC236}">
                <a16:creationId xmlns:a16="http://schemas.microsoft.com/office/drawing/2014/main" id="{777B01A9-DB83-4EC4-8089-38F5B4E8B218}"/>
              </a:ext>
            </a:extLst>
          </p:cNvPr>
          <p:cNvPicPr>
            <a:picLocks noChangeAspect="1"/>
          </p:cNvPicPr>
          <p:nvPr/>
        </p:nvPicPr>
        <p:blipFill>
          <a:blip r:embed="rId3"/>
          <a:stretch>
            <a:fillRect/>
          </a:stretch>
        </p:blipFill>
        <p:spPr>
          <a:xfrm rot="10800000">
            <a:off x="0" y="-8548"/>
            <a:ext cx="5779509" cy="506012"/>
          </a:xfrm>
          <a:prstGeom prst="rect">
            <a:avLst/>
          </a:prstGeom>
        </p:spPr>
      </p:pic>
      <p:pic>
        <p:nvPicPr>
          <p:cNvPr id="7" name="Picture 6">
            <a:extLst>
              <a:ext uri="{FF2B5EF4-FFF2-40B4-BE49-F238E27FC236}">
                <a16:creationId xmlns:a16="http://schemas.microsoft.com/office/drawing/2014/main" id="{C1F71474-7DCA-4BA5-8903-2D3841B7DF2C}"/>
              </a:ext>
            </a:extLst>
          </p:cNvPr>
          <p:cNvPicPr>
            <a:picLocks noChangeAspect="1"/>
          </p:cNvPicPr>
          <p:nvPr/>
        </p:nvPicPr>
        <p:blipFill>
          <a:blip r:embed="rId4"/>
          <a:stretch>
            <a:fillRect/>
          </a:stretch>
        </p:blipFill>
        <p:spPr>
          <a:xfrm>
            <a:off x="5863721" y="-8549"/>
            <a:ext cx="6242554" cy="506012"/>
          </a:xfrm>
          <a:prstGeom prst="rect">
            <a:avLst/>
          </a:prstGeom>
        </p:spPr>
      </p:pic>
      <p:sp>
        <p:nvSpPr>
          <p:cNvPr id="8" name="TextBox 7">
            <a:extLst>
              <a:ext uri="{FF2B5EF4-FFF2-40B4-BE49-F238E27FC236}">
                <a16:creationId xmlns:a16="http://schemas.microsoft.com/office/drawing/2014/main" id="{FCA25856-221C-4A9A-A7F6-F816D6CBC945}"/>
              </a:ext>
            </a:extLst>
          </p:cNvPr>
          <p:cNvSpPr txBox="1"/>
          <p:nvPr/>
        </p:nvSpPr>
        <p:spPr>
          <a:xfrm>
            <a:off x="7772399" y="2362117"/>
            <a:ext cx="4080933" cy="373757"/>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154344D-980E-477D-8B64-2BCADB897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33" y="701246"/>
            <a:ext cx="7230533" cy="5130800"/>
          </a:xfrm>
          <a:prstGeom prst="rect">
            <a:avLst/>
          </a:prstGeom>
        </p:spPr>
      </p:pic>
      <p:sp>
        <p:nvSpPr>
          <p:cNvPr id="12" name="TextBox 11">
            <a:extLst>
              <a:ext uri="{FF2B5EF4-FFF2-40B4-BE49-F238E27FC236}">
                <a16:creationId xmlns:a16="http://schemas.microsoft.com/office/drawing/2014/main" id="{9314073B-B6A5-490A-BC8B-7E43CD63B29C}"/>
              </a:ext>
            </a:extLst>
          </p:cNvPr>
          <p:cNvSpPr txBox="1"/>
          <p:nvPr/>
        </p:nvSpPr>
        <p:spPr>
          <a:xfrm>
            <a:off x="1925522" y="2548995"/>
            <a:ext cx="3098800" cy="225318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وَإِنَّ</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لَنَا</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لَلْآخِرَةَ</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وَالْأُولَىٰ</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আর</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আসলে</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আমি</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আখেরাত</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দুনিয়া</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উভয়েরই</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মালিক</a:t>
            </a:r>
            <a:r>
              <a:rPr kumimoji="0" lang="en-US" sz="24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সূরা</a:t>
            </a:r>
            <a:r>
              <a:rPr kumimoji="0" lang="en-US" sz="20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আল</a:t>
            </a:r>
            <a:r>
              <a:rPr kumimoji="0" lang="en-US" sz="20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লাইলঃ</a:t>
            </a:r>
            <a:r>
              <a:rPr kumimoji="0" lang="en-US" sz="2000" b="0" i="0" u="none" strike="noStrike" kern="1200" cap="none" spc="0" normalizeH="0" baseline="0" noProof="0" dirty="0">
                <a:ln>
                  <a:noFill/>
                </a:ln>
                <a:solidFill>
                  <a:srgbClr val="6B0F20"/>
                </a:solidFill>
                <a:effectLst/>
                <a:uLnTx/>
                <a:uFillTx/>
                <a:latin typeface="Bangla" panose="03000603000000000000" pitchFamily="66" charset="0"/>
                <a:ea typeface="Calibri" panose="020F0502020204030204" pitchFamily="34" charset="0"/>
                <a:cs typeface="Bangla" panose="03000603000000000000" pitchFamily="66" charset="0"/>
              </a:rPr>
              <a:t> ১৩</a:t>
            </a:r>
          </a:p>
        </p:txBody>
      </p:sp>
      <p:sp>
        <p:nvSpPr>
          <p:cNvPr id="11" name="TextBox 10">
            <a:extLst>
              <a:ext uri="{FF2B5EF4-FFF2-40B4-BE49-F238E27FC236}">
                <a16:creationId xmlns:a16="http://schemas.microsoft.com/office/drawing/2014/main" id="{922AC59D-AF1B-4566-8CA7-B11ADD17B014}"/>
              </a:ext>
            </a:extLst>
          </p:cNvPr>
          <p:cNvSpPr txBox="1"/>
          <p:nvPr/>
        </p:nvSpPr>
        <p:spPr>
          <a:xfrm>
            <a:off x="7772399" y="3576165"/>
            <a:ext cx="3925752" cy="2554545"/>
          </a:xfrm>
          <a:prstGeom prst="rect">
            <a:avLst/>
          </a:prstGeom>
          <a:noFill/>
        </p:spPr>
        <p:txBody>
          <a:bodyPr wrap="square">
            <a:spAutoFit/>
          </a:bodyPr>
          <a:lstStyle/>
          <a:p>
            <a:r>
              <a:rPr lang="as-IN" dirty="0"/>
              <a:t>‘</a:t>
            </a:r>
            <a:r>
              <a:rPr lang="as-IN" sz="2000" dirty="0">
                <a:solidFill>
                  <a:schemeClr val="accent2">
                    <a:lumMod val="50000"/>
                  </a:schemeClr>
                </a:solidFill>
                <a:latin typeface="Bangla" panose="03000603000000000000" pitchFamily="66" charset="0"/>
                <a:cs typeface="Bangla" panose="03000603000000000000" pitchFamily="66" charset="0"/>
              </a:rPr>
              <a:t>দুনিয়া পেছনের দিকে চলে যাচ্ছে। আর পরকাল সামনে চলে আসছে। (মানুষের অন্তরে) এ দু’টির প্রতিটিরই রয়েছে (প্রবল) আসক্তি। সুতরাং তোমরা পরকালের প্রতি আসক্ত হও। দুনিয়ায় আসক্ত হইও না। কারণ এখন (দুনিয়া) আমলের সময়; কিন্তু (কোনো) হিসাব নেই। আর আগামীকাল (পরকাল) হবে হিসাবের; সেখানে আমল করার (কোনো) সুযোগ নেই।’ </a:t>
            </a:r>
            <a:r>
              <a:rPr lang="as-IN" dirty="0">
                <a:solidFill>
                  <a:srgbClr val="0000FF"/>
                </a:solidFill>
                <a:latin typeface="Bangla" panose="03000603000000000000" pitchFamily="66" charset="0"/>
                <a:cs typeface="Bangla" panose="03000603000000000000" pitchFamily="66" charset="0"/>
              </a:rPr>
              <a:t>(বুখারি)</a:t>
            </a:r>
            <a:endParaRPr lang="en-US" dirty="0">
              <a:solidFill>
                <a:srgbClr val="0000FF"/>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AFE7165F-C5AE-4C6A-9B27-EB4229542175}"/>
              </a:ext>
            </a:extLst>
          </p:cNvPr>
          <p:cNvSpPr txBox="1"/>
          <p:nvPr/>
        </p:nvSpPr>
        <p:spPr>
          <a:xfrm>
            <a:off x="7710407" y="1209326"/>
            <a:ext cx="4186502" cy="1938992"/>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বল, ‘যারা বিভ্রান্তিতে আছে, পরম দয়াময় তাদেরকে প্রচুর ঢিল দেবেন; পরিশেষে যখন তারা যে বিষয়ে তাদেরকে সতর্ক করা হচ্ছে তা প্রত্যক্ষ করবে; তা শাস্তি হোক অথবা কিয়ামতই হোক; তখন তারা জানতে পারবে, কে মর্যাদায় নিকৃষ্ট ও কে দলবলে দুর্বল।</a:t>
            </a:r>
            <a:r>
              <a:rPr lang="en-US" sz="2000" dirty="0">
                <a:solidFill>
                  <a:srgbClr val="0000FF"/>
                </a:solidFill>
                <a:latin typeface="Bangla" panose="03000603000000000000" pitchFamily="66" charset="0"/>
                <a:cs typeface="Bangla" panose="03000603000000000000" pitchFamily="66" charset="0"/>
              </a:rPr>
              <a:t> </a:t>
            </a:r>
            <a:r>
              <a:rPr lang="en-US" sz="2000" dirty="0" err="1">
                <a:solidFill>
                  <a:srgbClr val="0000FF"/>
                </a:solidFill>
                <a:latin typeface="Bangla" panose="03000603000000000000" pitchFamily="66" charset="0"/>
                <a:cs typeface="Bangla" panose="03000603000000000000" pitchFamily="66" charset="0"/>
              </a:rPr>
              <a:t>সূরা</a:t>
            </a:r>
            <a:r>
              <a:rPr lang="en-US" sz="2000" dirty="0">
                <a:solidFill>
                  <a:srgbClr val="0000FF"/>
                </a:solidFill>
                <a:latin typeface="Bangla" panose="03000603000000000000" pitchFamily="66" charset="0"/>
                <a:cs typeface="Bangla" panose="03000603000000000000" pitchFamily="66" charset="0"/>
              </a:rPr>
              <a:t> </a:t>
            </a:r>
            <a:r>
              <a:rPr lang="en-US" sz="2000" dirty="0" err="1">
                <a:solidFill>
                  <a:srgbClr val="0000FF"/>
                </a:solidFill>
                <a:latin typeface="Bangla" panose="03000603000000000000" pitchFamily="66" charset="0"/>
                <a:cs typeface="Bangla" panose="03000603000000000000" pitchFamily="66" charset="0"/>
              </a:rPr>
              <a:t>মরিয়মঃ</a:t>
            </a:r>
            <a:r>
              <a:rPr lang="en-US" sz="2000" dirty="0">
                <a:solidFill>
                  <a:srgbClr val="0000FF"/>
                </a:solidFill>
                <a:latin typeface="Bangla" panose="03000603000000000000" pitchFamily="66" charset="0"/>
                <a:cs typeface="Bangla" panose="03000603000000000000" pitchFamily="66" charset="0"/>
              </a:rPr>
              <a:t> ৭৫</a:t>
            </a:r>
          </a:p>
        </p:txBody>
      </p:sp>
    </p:spTree>
    <p:extLst>
      <p:ext uri="{BB962C8B-B14F-4D97-AF65-F5344CB8AC3E}">
        <p14:creationId xmlns:p14="http://schemas.microsoft.com/office/powerpoint/2010/main" val="245122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B288A93-68A4-46F8-A0BE-2B47E5DC0C06}"/>
              </a:ext>
            </a:extLst>
          </p:cNvPr>
          <p:cNvPicPr>
            <a:picLocks noChangeAspect="1"/>
          </p:cNvPicPr>
          <p:nvPr/>
        </p:nvPicPr>
        <p:blipFill rotWithShape="1">
          <a:blip r:embed="rId2">
            <a:extLst>
              <a:ext uri="{28A0092B-C50C-407E-A947-70E740481C1C}">
                <a14:useLocalDpi xmlns:a14="http://schemas.microsoft.com/office/drawing/2010/main" val="0"/>
              </a:ext>
            </a:extLst>
          </a:blip>
          <a:srcRect t="25287" b="25862"/>
          <a:stretch/>
        </p:blipFill>
        <p:spPr>
          <a:xfrm rot="10800000">
            <a:off x="-3" y="6429374"/>
            <a:ext cx="6096002" cy="428623"/>
          </a:xfrm>
          <a:prstGeom prst="rect">
            <a:avLst/>
          </a:prstGeom>
        </p:spPr>
      </p:pic>
      <p:pic>
        <p:nvPicPr>
          <p:cNvPr id="4" name="Picture 3">
            <a:extLst>
              <a:ext uri="{FF2B5EF4-FFF2-40B4-BE49-F238E27FC236}">
                <a16:creationId xmlns:a16="http://schemas.microsoft.com/office/drawing/2014/main" id="{2115FEA9-342D-4572-B511-04F1FDFB10F0}"/>
              </a:ext>
            </a:extLst>
          </p:cNvPr>
          <p:cNvPicPr>
            <a:picLocks noChangeAspect="1"/>
          </p:cNvPicPr>
          <p:nvPr/>
        </p:nvPicPr>
        <p:blipFill>
          <a:blip r:embed="rId3"/>
          <a:stretch>
            <a:fillRect/>
          </a:stretch>
        </p:blipFill>
        <p:spPr>
          <a:xfrm>
            <a:off x="6238875" y="6353174"/>
            <a:ext cx="5950963" cy="506012"/>
          </a:xfrm>
          <a:prstGeom prst="rect">
            <a:avLst/>
          </a:prstGeom>
        </p:spPr>
      </p:pic>
      <p:pic>
        <p:nvPicPr>
          <p:cNvPr id="5" name="Picture 4">
            <a:extLst>
              <a:ext uri="{FF2B5EF4-FFF2-40B4-BE49-F238E27FC236}">
                <a16:creationId xmlns:a16="http://schemas.microsoft.com/office/drawing/2014/main" id="{EDA5A55E-F931-4F78-9FE5-9FC5FDA66BDF}"/>
              </a:ext>
            </a:extLst>
          </p:cNvPr>
          <p:cNvPicPr>
            <a:picLocks noChangeAspect="1"/>
          </p:cNvPicPr>
          <p:nvPr/>
        </p:nvPicPr>
        <p:blipFill>
          <a:blip r:embed="rId3"/>
          <a:stretch>
            <a:fillRect/>
          </a:stretch>
        </p:blipFill>
        <p:spPr>
          <a:xfrm rot="5400000">
            <a:off x="-2636749" y="3210413"/>
            <a:ext cx="5779509" cy="506012"/>
          </a:xfrm>
          <a:prstGeom prst="rect">
            <a:avLst/>
          </a:prstGeom>
        </p:spPr>
      </p:pic>
      <p:pic>
        <p:nvPicPr>
          <p:cNvPr id="6" name="Picture 5">
            <a:extLst>
              <a:ext uri="{FF2B5EF4-FFF2-40B4-BE49-F238E27FC236}">
                <a16:creationId xmlns:a16="http://schemas.microsoft.com/office/drawing/2014/main" id="{777B01A9-DB83-4EC4-8089-38F5B4E8B218}"/>
              </a:ext>
            </a:extLst>
          </p:cNvPr>
          <p:cNvPicPr>
            <a:picLocks noChangeAspect="1"/>
          </p:cNvPicPr>
          <p:nvPr/>
        </p:nvPicPr>
        <p:blipFill>
          <a:blip r:embed="rId3"/>
          <a:stretch>
            <a:fillRect/>
          </a:stretch>
        </p:blipFill>
        <p:spPr>
          <a:xfrm rot="10800000">
            <a:off x="0" y="-8548"/>
            <a:ext cx="5779509" cy="506012"/>
          </a:xfrm>
          <a:prstGeom prst="rect">
            <a:avLst/>
          </a:prstGeom>
        </p:spPr>
      </p:pic>
      <p:pic>
        <p:nvPicPr>
          <p:cNvPr id="7" name="Picture 6">
            <a:extLst>
              <a:ext uri="{FF2B5EF4-FFF2-40B4-BE49-F238E27FC236}">
                <a16:creationId xmlns:a16="http://schemas.microsoft.com/office/drawing/2014/main" id="{C1F71474-7DCA-4BA5-8903-2D3841B7DF2C}"/>
              </a:ext>
            </a:extLst>
          </p:cNvPr>
          <p:cNvPicPr>
            <a:picLocks noChangeAspect="1"/>
          </p:cNvPicPr>
          <p:nvPr/>
        </p:nvPicPr>
        <p:blipFill>
          <a:blip r:embed="rId4"/>
          <a:stretch>
            <a:fillRect/>
          </a:stretch>
        </p:blipFill>
        <p:spPr>
          <a:xfrm>
            <a:off x="5863721" y="-8549"/>
            <a:ext cx="6242554" cy="506012"/>
          </a:xfrm>
          <a:prstGeom prst="rect">
            <a:avLst/>
          </a:prstGeom>
        </p:spPr>
      </p:pic>
      <p:sp>
        <p:nvSpPr>
          <p:cNvPr id="8" name="TextBox 7">
            <a:extLst>
              <a:ext uri="{FF2B5EF4-FFF2-40B4-BE49-F238E27FC236}">
                <a16:creationId xmlns:a16="http://schemas.microsoft.com/office/drawing/2014/main" id="{CF110E82-54DB-42AA-B9C2-18B2074E9F6B}"/>
              </a:ext>
            </a:extLst>
          </p:cNvPr>
          <p:cNvSpPr txBox="1"/>
          <p:nvPr/>
        </p:nvSpPr>
        <p:spPr>
          <a:xfrm>
            <a:off x="736600" y="680156"/>
            <a:ext cx="5042909" cy="2153988"/>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নিশ্চয়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জ্ঞানী</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হও</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নিঃশেষ</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কখনও</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সবর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প্রাপ্য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প্রতিদান</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দেব</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কর্মের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প্রতিদান</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স্বরূপ</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EF5458"/>
                </a:solidFill>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EF5458"/>
                </a:solidFill>
                <a:effectLst/>
                <a:latin typeface="Bangla" panose="03000603000000000000" pitchFamily="66" charset="0"/>
                <a:ea typeface="Calibri" panose="020F0502020204030204" pitchFamily="34" charset="0"/>
                <a:cs typeface="Bangla" panose="03000603000000000000" pitchFamily="66" charset="0"/>
              </a:rPr>
              <a:t>নহল</a:t>
            </a:r>
            <a:r>
              <a:rPr lang="en-US" sz="2000" dirty="0">
                <a:solidFill>
                  <a:srgbClr val="EF5458"/>
                </a:solidFill>
                <a:effectLst/>
                <a:latin typeface="Bangla" panose="03000603000000000000" pitchFamily="66" charset="0"/>
                <a:ea typeface="Calibri" panose="020F0502020204030204" pitchFamily="34" charset="0"/>
                <a:cs typeface="Bangla" panose="03000603000000000000" pitchFamily="66" charset="0"/>
              </a:rPr>
              <a:t>: ৯৫-৯৬)</a:t>
            </a:r>
          </a:p>
        </p:txBody>
      </p:sp>
      <p:sp>
        <p:nvSpPr>
          <p:cNvPr id="10" name="TextBox 9">
            <a:extLst>
              <a:ext uri="{FF2B5EF4-FFF2-40B4-BE49-F238E27FC236}">
                <a16:creationId xmlns:a16="http://schemas.microsoft.com/office/drawing/2014/main" id="{0C9AF9B4-B712-42F8-A391-6F6EAD515918}"/>
              </a:ext>
            </a:extLst>
          </p:cNvPr>
          <p:cNvSpPr txBox="1"/>
          <p:nvPr/>
        </p:nvSpPr>
        <p:spPr>
          <a:xfrm>
            <a:off x="5779509" y="2072910"/>
            <a:ext cx="6096000" cy="1722074"/>
          </a:xfrm>
          <a:prstGeom prst="rect">
            <a:avLst/>
          </a:prstGeom>
          <a:noFill/>
        </p:spPr>
        <p:txBody>
          <a:bodyPr wrap="square">
            <a:spAutoFit/>
          </a:bodyPr>
          <a:lstStyle/>
          <a:p>
            <a:pPr marL="0" marR="0">
              <a:lnSpc>
                <a:spcPct val="107000"/>
              </a:lnSpc>
              <a:spcBef>
                <a:spcPts val="0"/>
              </a:spcBef>
              <a:spcAft>
                <a:spcPts val="800"/>
              </a:spcAft>
            </a:pP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দিয়েই</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পরকালীন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জীবনের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পাথেয়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সংগ্রহ</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তবে</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রাখবেন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পাথেয়ই</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আমাদের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চূড়ান্ত</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লক্ষ্য</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আমাদের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নিয়ামত</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দেহ</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শিক্ষা</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সম্পদ</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সব</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পরকালীন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পাথেয়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উপার্জনের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একটিই</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লক্ষ্য</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সন্তুষ্টি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অর্জন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p>
        </p:txBody>
      </p:sp>
      <p:sp>
        <p:nvSpPr>
          <p:cNvPr id="12" name="TextBox 11">
            <a:extLst>
              <a:ext uri="{FF2B5EF4-FFF2-40B4-BE49-F238E27FC236}">
                <a16:creationId xmlns:a16="http://schemas.microsoft.com/office/drawing/2014/main" id="{1556BAC6-9BAF-44A0-B5C2-1AD6CF08BB14}"/>
              </a:ext>
            </a:extLst>
          </p:cNvPr>
          <p:cNvSpPr txBox="1"/>
          <p:nvPr/>
        </p:nvSpPr>
        <p:spPr>
          <a:xfrm>
            <a:off x="888999" y="3136343"/>
            <a:ext cx="5127122" cy="2051395"/>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স.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সাহাবাগণ</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দুনিয়াকে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কেন্দ্র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করেই</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পরিকল্পনা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সাজিয়েছিলেন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ফলে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নাম</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চিরঅম্লান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রয়েছেন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একই</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জীবন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মৃত্যুর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সন্ধিক্ষণে</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দাড়িয়েও</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পুরস্কারকেই</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বেছে</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নিয়েছেন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জীবনের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চাওয়া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পাওয়ার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মাঝে</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কিভাবে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সমতা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বিধান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বাস্তব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সাক্ষ্য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গিয়েছেন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p:txBody>
      </p:sp>
      <p:sp>
        <p:nvSpPr>
          <p:cNvPr id="14" name="TextBox 13">
            <a:extLst>
              <a:ext uri="{FF2B5EF4-FFF2-40B4-BE49-F238E27FC236}">
                <a16:creationId xmlns:a16="http://schemas.microsoft.com/office/drawing/2014/main" id="{8CD502C1-BDB0-450D-8264-1BCEE82600E4}"/>
              </a:ext>
            </a:extLst>
          </p:cNvPr>
          <p:cNvSpPr txBox="1"/>
          <p:nvPr/>
        </p:nvSpPr>
        <p:spPr>
          <a:xfrm>
            <a:off x="6706604" y="3681325"/>
            <a:ext cx="4707466" cy="1722074"/>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সাহাবাগণ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লক্ষ্য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উদ্দেশ্য,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মূল্যবোধ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চরিত্র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কাজকর্ম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ক্ষেত্রেই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পরিবর্তন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সাধন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লক্ষ্য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চলেছেন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স্রষ্টার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সন্তুষ্ট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পাওয়া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p>
        </p:txBody>
      </p:sp>
      <p:sp>
        <p:nvSpPr>
          <p:cNvPr id="16" name="TextBox 15">
            <a:extLst>
              <a:ext uri="{FF2B5EF4-FFF2-40B4-BE49-F238E27FC236}">
                <a16:creationId xmlns:a16="http://schemas.microsoft.com/office/drawing/2014/main" id="{0F7D2E86-8408-4095-80CE-C026E301C7CC}"/>
              </a:ext>
            </a:extLst>
          </p:cNvPr>
          <p:cNvSpPr txBox="1"/>
          <p:nvPr/>
        </p:nvSpPr>
        <p:spPr>
          <a:xfrm>
            <a:off x="1600199" y="5427991"/>
            <a:ext cx="6587067" cy="73411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এভাবেই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আমরা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কোর’আন</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রাসূল</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স.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সুন্নাহ</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মোতাবেক</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জীবন</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যাপন</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নিজেদের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জীবনের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চূড়ান্ত</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লক্ষ্য</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স্থির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অর্জনে</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চেষ্টা</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করতে</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CC00CC"/>
                </a:solidFill>
                <a:effectLst/>
                <a:uLnTx/>
                <a:uFillTx/>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66118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A hand holding a bouquet of flowers&#10;&#10;Description automatically generated">
            <a:extLst>
              <a:ext uri="{FF2B5EF4-FFF2-40B4-BE49-F238E27FC236}">
                <a16:creationId xmlns:a16="http://schemas.microsoft.com/office/drawing/2014/main" id="{FAFA32DD-6043-4028-8505-EB82881ED201}"/>
              </a:ext>
            </a:extLst>
          </p:cNvPr>
          <p:cNvPicPr>
            <a:picLocks noChangeAspect="1"/>
          </p:cNvPicPr>
          <p:nvPr/>
        </p:nvPicPr>
        <p:blipFill rotWithShape="1">
          <a:blip r:embed="rId2">
            <a:extLst>
              <a:ext uri="{28A0092B-C50C-407E-A947-70E740481C1C}">
                <a14:useLocalDpi xmlns:a14="http://schemas.microsoft.com/office/drawing/2010/main" val="0"/>
              </a:ext>
            </a:extLst>
          </a:blip>
          <a:srcRect t="12632" r="-1" b="-1"/>
          <a:stretch/>
        </p:blipFill>
        <p:spPr>
          <a:xfrm>
            <a:off x="446533" y="457201"/>
            <a:ext cx="7683340" cy="5856458"/>
          </a:xfrm>
          <a:prstGeom prst="rect">
            <a:avLst/>
          </a:prstGeom>
        </p:spPr>
      </p:pic>
      <p:sp>
        <p:nvSpPr>
          <p:cNvPr id="12" name="Rectangle 11">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19F"/>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A4E5AD3E-153D-4910-B0F6-225CAF6C49B1}"/>
              </a:ext>
            </a:extLst>
          </p:cNvPr>
          <p:cNvSpPr txBox="1"/>
          <p:nvPr/>
        </p:nvSpPr>
        <p:spPr>
          <a:xfrm>
            <a:off x="8129873" y="713261"/>
            <a:ext cx="3615593" cy="4093428"/>
          </a:xfrm>
          <a:prstGeom prst="rect">
            <a:avLst/>
          </a:prstGeom>
          <a:noFill/>
        </p:spPr>
        <p:txBody>
          <a:bodyPr wrap="square">
            <a:spAutoFit/>
          </a:bodyPr>
          <a:lstStyle/>
          <a:p>
            <a:br>
              <a:rPr lang="ar-AE" sz="2000" dirty="0">
                <a:solidFill>
                  <a:srgbClr val="FFFF00"/>
                </a:solidFill>
                <a:latin typeface="Bangla" panose="03000603000000000000" pitchFamily="66" charset="0"/>
              </a:rPr>
            </a:br>
            <a:r>
              <a:rPr lang="ar-AE" sz="2000" b="0" i="0" dirty="0">
                <a:solidFill>
                  <a:srgbClr val="FFFF00"/>
                </a:solidFill>
                <a:effectLst/>
                <a:latin typeface="Bangla" panose="03000603000000000000" pitchFamily="66" charset="0"/>
              </a:rPr>
              <a:t>سُبْحَانَكَ اللَّهُمَّ وَبِحَمْدِكَ أَشْهَدُ أَنْ لآ إِلَهَ إِلاَّ أَنْتَ أَسْتَغْفِرُكَ وَأَتُوْبُ إِلَيْكَ-</a:t>
            </a:r>
            <a:br>
              <a:rPr lang="ar-AE" sz="2000" dirty="0">
                <a:solidFill>
                  <a:srgbClr val="FFFF00"/>
                </a:solidFill>
                <a:latin typeface="Bangla" panose="03000603000000000000" pitchFamily="66" charset="0"/>
              </a:rPr>
            </a:br>
            <a:br>
              <a:rPr lang="ar-AE" sz="2000" dirty="0">
                <a:solidFill>
                  <a:srgbClr val="FFFF00"/>
                </a:solidFill>
                <a:latin typeface="Bangla" panose="03000603000000000000" pitchFamily="66" charset="0"/>
              </a:rPr>
            </a:br>
            <a:r>
              <a:rPr lang="as-IN" sz="2000" b="0" i="0" dirty="0">
                <a:solidFill>
                  <a:srgbClr val="FFFF00"/>
                </a:solidFill>
                <a:effectLst/>
                <a:latin typeface="Bangla" panose="03000603000000000000" pitchFamily="66" charset="0"/>
                <a:cs typeface="Bangla" panose="03000603000000000000" pitchFamily="66" charset="0"/>
              </a:rPr>
              <a:t> ‘সুবহা-নাকাল্লা-হুম্মা ওয়া বিহামদিকা, আশহাদু আল লা ইলা-হা ইল্লা আনতা, আস্তাগফিরুকা ওয়া আতূবু ইলাইকা’।</a:t>
            </a:r>
            <a:br>
              <a:rPr lang="as-IN" sz="2000" dirty="0">
                <a:solidFill>
                  <a:srgbClr val="FFFF00"/>
                </a:solidFill>
                <a:latin typeface="Bangla" panose="03000603000000000000" pitchFamily="66" charset="0"/>
                <a:cs typeface="Bangla" panose="03000603000000000000" pitchFamily="66" charset="0"/>
              </a:rPr>
            </a:br>
            <a:br>
              <a:rPr lang="as-IN" sz="2000" dirty="0">
                <a:solidFill>
                  <a:srgbClr val="FFFF00"/>
                </a:solidFill>
                <a:latin typeface="Bangla" panose="03000603000000000000" pitchFamily="66" charset="0"/>
                <a:cs typeface="Bangla" panose="03000603000000000000" pitchFamily="66" charset="0"/>
              </a:rPr>
            </a:br>
            <a:r>
              <a:rPr lang="as-IN" sz="2000" b="0" i="0" dirty="0">
                <a:solidFill>
                  <a:srgbClr val="FFFF00"/>
                </a:solidFill>
                <a:effectLst/>
                <a:latin typeface="Bangla" panose="03000603000000000000" pitchFamily="66" charset="0"/>
                <a:cs typeface="Bangla" panose="03000603000000000000" pitchFamily="66" charset="0"/>
              </a:rPr>
              <a:t> ‘মহা পবিত্র তুমি হে আল্লাহ! তোমার প্রশংসার সাথে আমি সাক্ষ্য দিচ্ছি যে, তুমি ব্যতীত কোন উপাস্য নেই। আমি তোমার নিকটে ক্ষমা প্রার্থনা করছি এবং তোমার দিকেই ফিরে যাচ্ছি (বা তওবা করছি)।</a:t>
            </a:r>
            <a:endParaRPr lang="en-US" sz="2000" dirty="0">
              <a:solidFill>
                <a:srgbClr val="FFFF00"/>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AAD230FF-4003-4E6D-8971-CC7BDE0D9541}"/>
              </a:ext>
            </a:extLst>
          </p:cNvPr>
          <p:cNvSpPr txBox="1"/>
          <p:nvPr/>
        </p:nvSpPr>
        <p:spPr>
          <a:xfrm>
            <a:off x="3014133" y="544341"/>
            <a:ext cx="2980267" cy="467564"/>
          </a:xfrm>
          <a:prstGeom prst="rect">
            <a:avLst/>
          </a:prstGeom>
          <a:noFill/>
        </p:spPr>
        <p:txBody>
          <a:bodyPr wrap="square">
            <a:spAutoFit/>
          </a:bodyPr>
          <a:lstStyle/>
          <a:p>
            <a:pPr marL="0" marR="0" algn="ctr">
              <a:lnSpc>
                <a:spcPct val="107000"/>
              </a:lnSpc>
              <a:spcBef>
                <a:spcPts val="0"/>
              </a:spcBef>
              <a:spcAft>
                <a:spcPts val="800"/>
              </a:spcAft>
            </a:pPr>
            <a:r>
              <a:rPr lang="en-US" sz="2400" dirty="0" err="1">
                <a:solidFill>
                  <a:srgbClr val="CC00CC"/>
                </a:solidFill>
                <a:effectLst/>
                <a:latin typeface="Bangla" panose="03000603000000000000" pitchFamily="66" charset="0"/>
                <a:ea typeface="Calibri" panose="020F0502020204030204" pitchFamily="34" charset="0"/>
                <a:cs typeface="Times New Roman" panose="02020603050405020304" pitchFamily="18" charset="0"/>
              </a:rPr>
              <a:t>জাযাকুমুল্লাহি</a:t>
            </a:r>
            <a:r>
              <a:rPr lang="en-US" sz="2400" dirty="0">
                <a:solidFill>
                  <a:srgbClr val="CC00CC"/>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CC00CC"/>
                </a:solidFill>
                <a:effectLst/>
                <a:latin typeface="Bangla" panose="03000603000000000000" pitchFamily="66" charset="0"/>
                <a:ea typeface="Calibri" panose="020F0502020204030204" pitchFamily="34" charset="0"/>
                <a:cs typeface="Times New Roman" panose="02020603050405020304" pitchFamily="18" charset="0"/>
              </a:rPr>
              <a:t>খাইরান</a:t>
            </a:r>
            <a:endParaRPr lang="en-US" sz="24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388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A6A1B076-C02A-406F-87A8-561F6E174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11">
            <a:extLst>
              <a:ext uri="{FF2B5EF4-FFF2-40B4-BE49-F238E27FC236}">
                <a16:creationId xmlns:a16="http://schemas.microsoft.com/office/drawing/2014/main" id="{BD38D5A8-529E-4529-9B7F-EDB280904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3">
            <a:extLst>
              <a:ext uri="{FF2B5EF4-FFF2-40B4-BE49-F238E27FC236}">
                <a16:creationId xmlns:a16="http://schemas.microsoft.com/office/drawing/2014/main" id="{E25AA12F-1FA3-49E4-A754-412020EC9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solidFill>
            <a:srgbClr val="FFFFFF"/>
          </a:solidFill>
          <a:ln w="9525">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64146931-9F66-4B80-9030-F4F36896D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885" y="1378470"/>
            <a:ext cx="4010643" cy="4010643"/>
          </a:xfrm>
          <a:prstGeom prst="rect">
            <a:avLst/>
          </a:prstGeom>
        </p:spPr>
      </p:pic>
      <p:pic>
        <p:nvPicPr>
          <p:cNvPr id="3" name="Picture 2" descr="Diagram&#10;&#10;Description automatically generated with low confidence">
            <a:extLst>
              <a:ext uri="{FF2B5EF4-FFF2-40B4-BE49-F238E27FC236}">
                <a16:creationId xmlns:a16="http://schemas.microsoft.com/office/drawing/2014/main" id="{5561A872-35D0-4048-9E10-4EED86A2F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12" y="2264543"/>
            <a:ext cx="4010643" cy="2238498"/>
          </a:xfrm>
          <a:prstGeom prst="rect">
            <a:avLst/>
          </a:prstGeom>
        </p:spPr>
      </p:pic>
    </p:spTree>
    <p:extLst>
      <p:ext uri="{BB962C8B-B14F-4D97-AF65-F5344CB8AC3E}">
        <p14:creationId xmlns:p14="http://schemas.microsoft.com/office/powerpoint/2010/main" val="340065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6F6F10EC-59F5-4538-B39C-674C83F8553F}"/>
              </a:ext>
            </a:extLst>
          </p:cNvPr>
          <p:cNvSpPr txBox="1"/>
          <p:nvPr/>
        </p:nvSpPr>
        <p:spPr>
          <a:xfrm>
            <a:off x="314324" y="598169"/>
            <a:ext cx="6937891" cy="676022"/>
          </a:xfrm>
          <a:prstGeom prst="rect">
            <a:avLst/>
          </a:prstGeom>
        </p:spPr>
        <p:txBody>
          <a:bodyPr vert="horz" lIns="91440" tIns="45720" rIns="91440" bIns="45720" rtlCol="0" anchor="ctr">
            <a:normAutofit/>
          </a:bodyPr>
          <a:lstStyle/>
          <a:p>
            <a:pPr marL="0" marR="0" defTabSz="457200">
              <a:spcBef>
                <a:spcPct val="20000"/>
              </a:spcBef>
              <a:spcAft>
                <a:spcPts val="600"/>
              </a:spcAft>
              <a:buClr>
                <a:schemeClr val="accent1"/>
              </a:buClr>
              <a:buSzPct val="92000"/>
              <a:buFont typeface="Wingdings 2" panose="05020102010507070707" pitchFamily="18" charset="2"/>
              <a:buChar char=""/>
            </a:pPr>
            <a:r>
              <a:rPr lang="en-US" sz="2400" b="1" dirty="0">
                <a:solidFill>
                  <a:srgbClr val="CC00CC"/>
                </a:solidFill>
                <a:effectLst/>
                <a:latin typeface="Bangla" panose="03000603000000000000" pitchFamily="66" charset="0"/>
                <a:cs typeface="Bangla" panose="03000603000000000000" pitchFamily="66" charset="0"/>
              </a:rPr>
              <a:t>প্রশ্নঃ ১। জান্নাতে নারীর জন্য কি উপহার আছে সূরা নিসার আলোকে?</a:t>
            </a:r>
          </a:p>
        </p:txBody>
      </p:sp>
      <p:pic>
        <p:nvPicPr>
          <p:cNvPr id="5" name="Picture 4" descr="A close up of a rose&#10;&#10;Description automatically generated with low confidence">
            <a:extLst>
              <a:ext uri="{FF2B5EF4-FFF2-40B4-BE49-F238E27FC236}">
                <a16:creationId xmlns:a16="http://schemas.microsoft.com/office/drawing/2014/main" id="{C7227044-0D34-401D-AEB7-01794C5A7B23}"/>
              </a:ext>
            </a:extLst>
          </p:cNvPr>
          <p:cNvPicPr>
            <a:picLocks noChangeAspect="1"/>
          </p:cNvPicPr>
          <p:nvPr/>
        </p:nvPicPr>
        <p:blipFill rotWithShape="1">
          <a:blip r:embed="rId2">
            <a:extLst>
              <a:ext uri="{28A0092B-C50C-407E-A947-70E740481C1C}">
                <a14:useLocalDpi xmlns:a14="http://schemas.microsoft.com/office/drawing/2010/main" val="0"/>
              </a:ext>
            </a:extLst>
          </a:blip>
          <a:srcRect l="33310" r="3535" b="1"/>
          <a:stretch/>
        </p:blipFill>
        <p:spPr>
          <a:xfrm>
            <a:off x="10816492" y="2893010"/>
            <a:ext cx="1375508" cy="2164765"/>
          </a:xfrm>
          <a:prstGeom prst="rect">
            <a:avLst/>
          </a:prstGeom>
        </p:spPr>
      </p:pic>
      <p:pic>
        <p:nvPicPr>
          <p:cNvPr id="6" name="Picture 5">
            <a:extLst>
              <a:ext uri="{FF2B5EF4-FFF2-40B4-BE49-F238E27FC236}">
                <a16:creationId xmlns:a16="http://schemas.microsoft.com/office/drawing/2014/main" id="{2F26FC04-EAAD-40B1-AA51-807EB67202E7}"/>
              </a:ext>
            </a:extLst>
          </p:cNvPr>
          <p:cNvPicPr>
            <a:picLocks noChangeAspect="1"/>
          </p:cNvPicPr>
          <p:nvPr/>
        </p:nvPicPr>
        <p:blipFill>
          <a:blip r:embed="rId3"/>
          <a:stretch>
            <a:fillRect/>
          </a:stretch>
        </p:blipFill>
        <p:spPr>
          <a:xfrm>
            <a:off x="10816491" y="5057775"/>
            <a:ext cx="1378347" cy="1774090"/>
          </a:xfrm>
          <a:prstGeom prst="rect">
            <a:avLst/>
          </a:prstGeom>
        </p:spPr>
      </p:pic>
      <p:pic>
        <p:nvPicPr>
          <p:cNvPr id="7" name="Picture 6">
            <a:extLst>
              <a:ext uri="{FF2B5EF4-FFF2-40B4-BE49-F238E27FC236}">
                <a16:creationId xmlns:a16="http://schemas.microsoft.com/office/drawing/2014/main" id="{3B3A682D-C886-4C0D-BE27-5EFE63C64936}"/>
              </a:ext>
            </a:extLst>
          </p:cNvPr>
          <p:cNvPicPr>
            <a:picLocks noChangeAspect="1"/>
          </p:cNvPicPr>
          <p:nvPr/>
        </p:nvPicPr>
        <p:blipFill>
          <a:blip r:embed="rId3"/>
          <a:stretch>
            <a:fillRect/>
          </a:stretch>
        </p:blipFill>
        <p:spPr>
          <a:xfrm>
            <a:off x="10816492" y="548640"/>
            <a:ext cx="1375508" cy="2344370"/>
          </a:xfrm>
          <a:prstGeom prst="rect">
            <a:avLst/>
          </a:prstGeom>
        </p:spPr>
      </p:pic>
      <p:sp>
        <p:nvSpPr>
          <p:cNvPr id="11" name="TextBox 10">
            <a:extLst>
              <a:ext uri="{FF2B5EF4-FFF2-40B4-BE49-F238E27FC236}">
                <a16:creationId xmlns:a16="http://schemas.microsoft.com/office/drawing/2014/main" id="{5065E8B3-D8BD-4892-9822-DA8638C954D2}"/>
              </a:ext>
            </a:extLst>
          </p:cNvPr>
          <p:cNvSpPr txBox="1"/>
          <p:nvPr/>
        </p:nvSpPr>
        <p:spPr>
          <a:xfrm>
            <a:off x="93786" y="1274191"/>
            <a:ext cx="10719868" cy="2862322"/>
          </a:xfrm>
          <a:prstGeom prst="rect">
            <a:avLst/>
          </a:prstGeom>
          <a:noFill/>
        </p:spPr>
        <p:txBody>
          <a:bodyPr wrap="square">
            <a:spAutoFit/>
          </a:bodyPr>
          <a:lstStyle/>
          <a:p>
            <a:r>
              <a:rPr lang="as-IN" dirty="0">
                <a:solidFill>
                  <a:srgbClr val="0000FF"/>
                </a:solidFill>
                <a:latin typeface="Bangla" panose="03000603000000000000" pitchFamily="66" charset="0"/>
                <a:cs typeface="Bangla" panose="03000603000000000000" pitchFamily="66" charset="0"/>
              </a:rPr>
              <a:t>৪:১২৪ </a:t>
            </a:r>
            <a:r>
              <a:rPr lang="ar-AE" dirty="0">
                <a:solidFill>
                  <a:srgbClr val="0000FF"/>
                </a:solidFill>
                <a:latin typeface="Bangla" panose="03000603000000000000" pitchFamily="66" charset="0"/>
              </a:rPr>
              <a:t>وَ مَنۡ یَّعۡمَلۡ مِنَ الصّٰلِحٰتِ مِنۡ ذَکَرٍ اَوۡ اُنۡثٰی وَ هُوَ مُؤۡمِنٌ فَاُولٰٓئِکَ یَدۡخُلُوۡنَ الۡجَنَّۃَ وَ لَا یُظۡلَمُوۡنَ نَقِیۡرًا</a:t>
            </a:r>
          </a:p>
          <a:p>
            <a:r>
              <a:rPr lang="as-IN" dirty="0">
                <a:solidFill>
                  <a:srgbClr val="0000FF"/>
                </a:solidFill>
                <a:latin typeface="Bangla" panose="03000603000000000000" pitchFamily="66" charset="0"/>
                <a:cs typeface="Bangla" panose="03000603000000000000" pitchFamily="66" charset="0"/>
              </a:rPr>
              <a:t>আর পুরুষ বা নারীর মধ্যে কেউ মুমিন অবস্থায় সৎকাজ করলে, তারা জান্নাতে প্রবেশ করবে এবং তাদের প্রতি অণু পরিমাণও যুলুম করা হবে না।</a:t>
            </a:r>
          </a:p>
          <a:p>
            <a:r>
              <a:rPr lang="as-IN" dirty="0">
                <a:solidFill>
                  <a:srgbClr val="0000FF"/>
                </a:solidFill>
                <a:latin typeface="Bangla" panose="03000603000000000000" pitchFamily="66" charset="0"/>
                <a:cs typeface="Bangla" panose="03000603000000000000" pitchFamily="66" charset="0"/>
              </a:rPr>
              <a:t>১২২- আর যারা ঈমান আনে ও সৎ কাজ করে, আমরা তাদেরকে প্রবেশ করাব জান্নাতে, যার পাদদেশে নদী প্রবাহিত, সেখানে তারা চিরস্থায়ী হবে; আল্লাহর প্রতিশ্রুতি সত্য। আর কে আল্লাহর চেয়ে কথায় সত্যবাদী?</a:t>
            </a:r>
            <a:endParaRPr lang="en-US" dirty="0">
              <a:solidFill>
                <a:srgbClr val="0000FF"/>
              </a:solidFill>
              <a:latin typeface="Bangla" panose="03000603000000000000" pitchFamily="66" charset="0"/>
              <a:cs typeface="Bangla" panose="03000603000000000000" pitchFamily="66" charset="0"/>
            </a:endParaRPr>
          </a:p>
          <a:p>
            <a:r>
              <a:rPr lang="en-US" dirty="0">
                <a:solidFill>
                  <a:srgbClr val="0000FF"/>
                </a:solidFill>
                <a:latin typeface="Bangla" panose="03000603000000000000" pitchFamily="66" charset="0"/>
                <a:cs typeface="Bangla" panose="03000603000000000000" pitchFamily="66" charset="0"/>
              </a:rPr>
              <a:t>৪০- </a:t>
            </a:r>
            <a:r>
              <a:rPr lang="as-IN" dirty="0">
                <a:solidFill>
                  <a:srgbClr val="0000FF"/>
                </a:solidFill>
                <a:latin typeface="Bangla" panose="03000603000000000000" pitchFamily="66" charset="0"/>
                <a:cs typeface="Bangla" panose="03000603000000000000" pitchFamily="66" charset="0"/>
              </a:rPr>
              <a:t>আল্লাহ কারো ওপর এক অণু পরিমাণও জুলুম করেন না৷ যদি কেউ একটি সৎকাজ করে, তাহলে আল্লাহ তাকে দ্বিগুণ করে দেন এবং নিজের পক্ষ থেকে তাকে মহাপুরস্কার প্রদান করেন৷সূরা আন নিসাঃ৪০</a:t>
            </a:r>
          </a:p>
          <a:p>
            <a:r>
              <a:rPr lang="as-IN" dirty="0">
                <a:solidFill>
                  <a:srgbClr val="0000FF"/>
                </a:solidFill>
                <a:latin typeface="Bangla" panose="03000603000000000000" pitchFamily="66" charset="0"/>
                <a:cs typeface="Bangla" panose="03000603000000000000" pitchFamily="66" charset="0"/>
              </a:rPr>
              <a:t>৫৭-আর যারা ঈমান আনে এবং ভাল কাজ করে, অচিরেই আমরা তাদেরকে এমন জান্নাতে প্রবেশ করাব, যার পাদদেশে নদী-নালাসমূহ প্রবাহিত; যেখানে তারা চিরস্থায়ী হবে, সেখানে তাদের জন্য পবিত্র স্ত্রী থাকবে এবং তাদেরকে আমরা চিরস্নিগ্ধ ছায়ায় প্রবেশ করাব।</a:t>
            </a:r>
          </a:p>
          <a:p>
            <a:r>
              <a:rPr lang="as-IN" dirty="0">
                <a:solidFill>
                  <a:srgbClr val="0000FF"/>
                </a:solidFill>
                <a:latin typeface="Bangla" panose="03000603000000000000" pitchFamily="66" charset="0"/>
                <a:cs typeface="Bangla" panose="03000603000000000000" pitchFamily="66" charset="0"/>
              </a:rPr>
              <a:t>১৩- এসব আল্লাহর নির্ধারিত সীমা। কেউ আল্লাহ্‌ ও তাঁর রাসূলের আনুগত্য করলে আল্লাহ তাকে প্রবেশ করাবেন জান্নাতে, যার পাদদেশে নদী প্রবাহিত; তারা সেখানে স্থায়ী হবে আর এটাই হলো মহাসাফল্য।</a:t>
            </a:r>
          </a:p>
        </p:txBody>
      </p:sp>
      <p:sp>
        <p:nvSpPr>
          <p:cNvPr id="13" name="TextBox 12">
            <a:extLst>
              <a:ext uri="{FF2B5EF4-FFF2-40B4-BE49-F238E27FC236}">
                <a16:creationId xmlns:a16="http://schemas.microsoft.com/office/drawing/2014/main" id="{E0D7C531-1C00-4840-B05F-9914ED629109}"/>
              </a:ext>
            </a:extLst>
          </p:cNvPr>
          <p:cNvSpPr txBox="1"/>
          <p:nvPr/>
        </p:nvSpPr>
        <p:spPr>
          <a:xfrm>
            <a:off x="229136" y="4257572"/>
            <a:ext cx="5444833" cy="2561086"/>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নি‘আমত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বর্ণনা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وَلَكُمۡ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فِيهَا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تَشۡتَهِيٓ</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أَنفُسُكُمۡ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وَلَكُمۡ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فِيهَا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تَدَّعُونَ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فصلت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٣١</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ফুসসিলাত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৩১</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وَفِيهَا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تَشۡتَهِيهِ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ٱلۡأَنفُسُ</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وَتَلَذُّ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ٱلۡأَعۡيُنُۖ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وَأَنتُمۡ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فِيهَا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خَٰلِدُونَ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الزخرف</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٧١</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তথায়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রয়েছে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তৃপ্ত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চিরকাল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আয-যুখরুফ</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৭১</a:t>
            </a:r>
          </a:p>
        </p:txBody>
      </p:sp>
      <p:sp>
        <p:nvSpPr>
          <p:cNvPr id="15" name="TextBox 14">
            <a:extLst>
              <a:ext uri="{FF2B5EF4-FFF2-40B4-BE49-F238E27FC236}">
                <a16:creationId xmlns:a16="http://schemas.microsoft.com/office/drawing/2014/main" id="{593CEA0F-C7DB-4091-B3E8-8A4A386D3897}"/>
              </a:ext>
            </a:extLst>
          </p:cNvPr>
          <p:cNvSpPr txBox="1"/>
          <p:nvPr/>
        </p:nvSpPr>
        <p:spPr>
          <a:xfrm>
            <a:off x="5861537" y="4038555"/>
            <a:ext cx="4720493" cy="2585323"/>
          </a:xfrm>
          <a:prstGeom prst="rect">
            <a:avLst/>
          </a:prstGeom>
          <a:noFill/>
        </p:spPr>
        <p:txBody>
          <a:bodyPr wrap="square">
            <a:spAutoFit/>
          </a:bodyPr>
          <a:lstStyle/>
          <a:p>
            <a:r>
              <a:rPr lang="as-IN" dirty="0">
                <a:solidFill>
                  <a:schemeClr val="accent3">
                    <a:lumMod val="75000"/>
                  </a:schemeClr>
                </a:solidFill>
                <a:latin typeface="Bangla" panose="03000603000000000000" pitchFamily="66" charset="0"/>
                <a:cs typeface="Bangla" panose="03000603000000000000" pitchFamily="66" charset="0"/>
              </a:rPr>
              <a:t>পৃথিবীতে যে নারীর একাধিক বার একাধিক পুরুষের সাথে বিবাহ হয়েছিল তারা সকলেই জান্নাতে গেলে তার পছন্দমত একজন স্বামীর সাথে বাস করবে। যেহেতু সেখানে মনমতো সবকিছু পাওয়া যাবে। নচেৎ শেষ স্বামীর স্ত্রী হয়ে থাকবে। </a:t>
            </a:r>
            <a:endParaRPr lang="en-US" dirty="0">
              <a:solidFill>
                <a:schemeClr val="accent3">
                  <a:lumMod val="75000"/>
                </a:schemeClr>
              </a:solidFill>
              <a:latin typeface="Bangla" panose="03000603000000000000" pitchFamily="66" charset="0"/>
              <a:cs typeface="Bangla" panose="03000603000000000000" pitchFamily="66" charset="0"/>
            </a:endParaRPr>
          </a:p>
          <a:p>
            <a:r>
              <a:rPr lang="en-US" dirty="0">
                <a:solidFill>
                  <a:schemeClr val="accent3">
                    <a:lumMod val="75000"/>
                  </a:schemeClr>
                </a:solidFill>
                <a:latin typeface="Bangla" panose="03000603000000000000" pitchFamily="66" charset="0"/>
                <a:cs typeface="Bangla" panose="03000603000000000000" pitchFamily="66" charset="0"/>
              </a:rPr>
              <a:t>                               </a:t>
            </a:r>
            <a:r>
              <a:rPr lang="as-IN" dirty="0">
                <a:solidFill>
                  <a:schemeClr val="accent3">
                    <a:lumMod val="75000"/>
                  </a:schemeClr>
                </a:solidFill>
                <a:latin typeface="Bangla" panose="03000603000000000000" pitchFamily="66" charset="0"/>
                <a:cs typeface="Bangla" panose="03000603000000000000" pitchFamily="66" charset="0"/>
              </a:rPr>
              <a:t>(সঃ জামে’ ৬৬৯ ১নং)</a:t>
            </a:r>
          </a:p>
          <a:p>
            <a:r>
              <a:rPr lang="as-IN" dirty="0">
                <a:solidFill>
                  <a:schemeClr val="accent3">
                    <a:lumMod val="75000"/>
                  </a:schemeClr>
                </a:solidFill>
                <a:latin typeface="Bangla" panose="03000603000000000000" pitchFamily="66" charset="0"/>
                <a:cs typeface="Bangla" panose="03000603000000000000" pitchFamily="66" charset="0"/>
              </a:rPr>
              <a:t>একদা হুযাইফা (রাঃ) তার স্ত্রীকে বললেন, তুমি যদি জান্নাতে আমার স্ত্রী থাকতে চাও, তাহলে আমার পরে আর কাউকে বিয়ে করো না। কারণ, মহিলা তার পার্থিব শেষ স্বামীর অধিকারে থাকবে। (বাইহাকী, সিঃ সহীহাহ ১২৮১নং)</a:t>
            </a:r>
          </a:p>
        </p:txBody>
      </p:sp>
    </p:spTree>
    <p:extLst>
      <p:ext uri="{BB962C8B-B14F-4D97-AF65-F5344CB8AC3E}">
        <p14:creationId xmlns:p14="http://schemas.microsoft.com/office/powerpoint/2010/main" val="66685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F84168A-33A2-417F-B433-4AD4BC383B7A}"/>
              </a:ext>
            </a:extLst>
          </p:cNvPr>
          <p:cNvSpPr txBox="1"/>
          <p:nvPr/>
        </p:nvSpPr>
        <p:spPr>
          <a:xfrm>
            <a:off x="1002118" y="0"/>
            <a:ext cx="11745043" cy="40479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শ্নঃ ২।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নারীর</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পর্দা</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সম্পর্কে</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বিশেষ</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নিকাব</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হাত</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পা</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মোজা</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সম্পর্কে</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শরীয়ার</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নির্দেশনা</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a:t>
            </a:r>
          </a:p>
        </p:txBody>
      </p:sp>
      <p:pic>
        <p:nvPicPr>
          <p:cNvPr id="17" name="Picture 16" descr="A picture containing porcelain, dishware&#10;&#10;Description automatically generated">
            <a:extLst>
              <a:ext uri="{FF2B5EF4-FFF2-40B4-BE49-F238E27FC236}">
                <a16:creationId xmlns:a16="http://schemas.microsoft.com/office/drawing/2014/main" id="{A5F62AB9-6C92-4D46-B8DC-00349CD42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19774"/>
            <a:ext cx="4705349" cy="1038225"/>
          </a:xfrm>
          <a:prstGeom prst="rect">
            <a:avLst/>
          </a:prstGeom>
        </p:spPr>
      </p:pic>
      <p:pic>
        <p:nvPicPr>
          <p:cNvPr id="18" name="Picture 17">
            <a:extLst>
              <a:ext uri="{FF2B5EF4-FFF2-40B4-BE49-F238E27FC236}">
                <a16:creationId xmlns:a16="http://schemas.microsoft.com/office/drawing/2014/main" id="{6BC92D1A-A8B1-440C-9FD4-DADF4713F4E7}"/>
              </a:ext>
            </a:extLst>
          </p:cNvPr>
          <p:cNvPicPr>
            <a:picLocks noChangeAspect="1"/>
          </p:cNvPicPr>
          <p:nvPr/>
        </p:nvPicPr>
        <p:blipFill>
          <a:blip r:embed="rId3"/>
          <a:stretch>
            <a:fillRect/>
          </a:stretch>
        </p:blipFill>
        <p:spPr>
          <a:xfrm>
            <a:off x="7486650" y="5819773"/>
            <a:ext cx="4706520" cy="1038226"/>
          </a:xfrm>
          <a:prstGeom prst="rect">
            <a:avLst/>
          </a:prstGeom>
        </p:spPr>
      </p:pic>
      <p:sp>
        <p:nvSpPr>
          <p:cNvPr id="6" name="TextBox 5">
            <a:extLst>
              <a:ext uri="{FF2B5EF4-FFF2-40B4-BE49-F238E27FC236}">
                <a16:creationId xmlns:a16="http://schemas.microsoft.com/office/drawing/2014/main" id="{8BB35C59-8D74-4DC1-9073-EE8AFBF95A11}"/>
              </a:ext>
            </a:extLst>
          </p:cNvPr>
          <p:cNvSpPr txBox="1"/>
          <p:nvPr/>
        </p:nvSpPr>
        <p:spPr>
          <a:xfrm>
            <a:off x="246490" y="644056"/>
            <a:ext cx="11945510" cy="5386090"/>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প্রথমত: আল্লাহ তা‘আলা বলেন,</a:t>
            </a:r>
          </a:p>
          <a:p>
            <a:r>
              <a:rPr lang="as-IN" sz="2000" dirty="0">
                <a:solidFill>
                  <a:srgbClr val="0000FF"/>
                </a:solidFill>
                <a:latin typeface="Bangla" panose="03000603000000000000" pitchFamily="66" charset="0"/>
                <a:cs typeface="Bangla" panose="03000603000000000000" pitchFamily="66" charset="0"/>
              </a:rPr>
              <a:t>﴿</a:t>
            </a:r>
            <a:r>
              <a:rPr lang="ar-AE" sz="2000" dirty="0">
                <a:solidFill>
                  <a:srgbClr val="0000FF"/>
                </a:solidFill>
                <a:latin typeface="Bangla" panose="03000603000000000000" pitchFamily="66" charset="0"/>
              </a:rPr>
              <a:t>وَلۡيَضۡرِبۡنَ بِخُمُرِهِنَّ عَلَىٰ جُيُوبِهِنَّۖ﴾ [النور: ٣١]</a:t>
            </a:r>
            <a:r>
              <a:rPr lang="en-US" sz="2000" dirty="0">
                <a:solidFill>
                  <a:srgbClr val="0000FF"/>
                </a:solidFill>
                <a:latin typeface="Bangla" panose="03000603000000000000" pitchFamily="66" charset="0"/>
              </a:rPr>
              <a:t>          </a:t>
            </a:r>
            <a:endParaRPr lang="ar-AE" sz="2000" dirty="0">
              <a:solidFill>
                <a:srgbClr val="0000FF"/>
              </a:solidFill>
              <a:latin typeface="Bangla" panose="03000603000000000000" pitchFamily="66" charset="0"/>
            </a:endParaRPr>
          </a:p>
          <a:p>
            <a:r>
              <a:rPr lang="ar-AE" sz="2000" dirty="0">
                <a:solidFill>
                  <a:srgbClr val="0000FF"/>
                </a:solidFill>
                <a:latin typeface="Bangla" panose="03000603000000000000" pitchFamily="66" charset="0"/>
              </a:rPr>
              <a:t>“</a:t>
            </a:r>
            <a:r>
              <a:rPr lang="as-IN" sz="2000" dirty="0">
                <a:solidFill>
                  <a:srgbClr val="0000FF"/>
                </a:solidFill>
                <a:latin typeface="Bangla" panose="03000603000000000000" pitchFamily="66" charset="0"/>
                <a:cs typeface="Bangla" panose="03000603000000000000" pitchFamily="66" charset="0"/>
              </a:rPr>
              <a:t>তাদের গলদেশ ও বক্ষদেশ যেন মাথার কাপড় (ওড়না বা চাদর) দ্বারা আবৃত করে।” [সূরা আন-নূর, আয়াত: ৩১]</a:t>
            </a:r>
          </a:p>
          <a:p>
            <a:r>
              <a:rPr lang="as-IN" sz="2000" dirty="0">
                <a:solidFill>
                  <a:srgbClr val="0000FF"/>
                </a:solidFill>
                <a:latin typeface="Bangla" panose="03000603000000000000" pitchFamily="66" charset="0"/>
                <a:cs typeface="Bangla" panose="03000603000000000000" pitchFamily="66" charset="0"/>
              </a:rPr>
              <a:t>আল্লামা ইবন উসাইমীন রহ. বলেন, (আয়াতে বর্ণিত) খিমার হলো: যার দ্বারা মহিলা ঘোমটা দিয়ে স্বীয় মাথা আবৃত করে থাকে।</a:t>
            </a:r>
          </a:p>
          <a:p>
            <a:r>
              <a:rPr lang="as-IN" sz="2000" dirty="0">
                <a:solidFill>
                  <a:srgbClr val="0000FF"/>
                </a:solidFill>
                <a:latin typeface="Bangla" panose="03000603000000000000" pitchFamily="66" charset="0"/>
                <a:cs typeface="Bangla" panose="03000603000000000000" pitchFamily="66" charset="0"/>
              </a:rPr>
              <a:t>সুতরাং মহিলা যেহেতু চাদর বা ওড়না দ্বারা তার বক্ষদেশ আবৃত করার জন্য আদিষ্ট, অতএব সে তার চেহারা আবৃত করার জন্যও আদিষ্ট।</a:t>
            </a:r>
          </a:p>
          <a:p>
            <a:r>
              <a:rPr lang="as-IN" sz="2000" dirty="0">
                <a:solidFill>
                  <a:srgbClr val="0000FF"/>
                </a:solidFill>
                <a:latin typeface="Bangla" panose="03000603000000000000" pitchFamily="66" charset="0"/>
                <a:cs typeface="Bangla" panose="03000603000000000000" pitchFamily="66" charset="0"/>
              </a:rPr>
              <a:t>দ্বিতীয়ত: আল্লাহর বাণী:</a:t>
            </a:r>
            <a:endParaRPr lang="as-IN" sz="2400" dirty="0">
              <a:solidFill>
                <a:srgbClr val="0000FF"/>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 </a:t>
            </a:r>
            <a:r>
              <a:rPr lang="ar-AE" sz="2400" dirty="0">
                <a:solidFill>
                  <a:srgbClr val="0000FF"/>
                </a:solidFill>
                <a:latin typeface="Bangla" panose="03000603000000000000" pitchFamily="66" charset="0"/>
              </a:rPr>
              <a:t>يَٰٓأَيُّهَا ٱلنَّبِيُّ قُل لِّأَزۡوَٰجِكَ وَبَنَاتِكَ وَنِسَآءِ ٱلۡمُؤۡمِنِينَ يُدۡنِينَ عَلَيۡهِنَّ مِن جَلَٰبِيبِهِنَّ﴾ [الاحزاب: ٥٩]</a:t>
            </a:r>
          </a:p>
          <a:p>
            <a:r>
              <a:rPr lang="ar-AE" sz="2000" dirty="0">
                <a:solidFill>
                  <a:srgbClr val="0000FF"/>
                </a:solidFill>
                <a:latin typeface="Bangla" panose="03000603000000000000" pitchFamily="66" charset="0"/>
              </a:rPr>
              <a:t>“</a:t>
            </a:r>
            <a:r>
              <a:rPr lang="as-IN" sz="2000" dirty="0">
                <a:solidFill>
                  <a:srgbClr val="0000FF"/>
                </a:solidFill>
                <a:latin typeface="Bangla" panose="03000603000000000000" pitchFamily="66" charset="0"/>
                <a:cs typeface="Bangla" panose="03000603000000000000" pitchFamily="66" charset="0"/>
              </a:rPr>
              <a:t>হে নবী! তুমি তোমার স্ত্রী, কন্যাগণকে ও মুমিনদের নারীগণকে বল: তারা যেন তাদের ওড়না বা চাদরের কিছু অংশ নিজেদের (চেহারা ও বুকের) উপর টেনে দেয়।” [সূরা আল-আহযাব: ৫৯]</a:t>
            </a:r>
          </a:p>
          <a:p>
            <a:r>
              <a:rPr lang="as-IN" sz="2000" dirty="0">
                <a:solidFill>
                  <a:srgbClr val="0000FF"/>
                </a:solidFill>
                <a:latin typeface="Bangla" panose="03000603000000000000" pitchFamily="66" charset="0"/>
                <a:cs typeface="Bangla" panose="03000603000000000000" pitchFamily="66" charset="0"/>
              </a:rPr>
              <a:t>ইবন আব্বাস রাদিয়াল্লাহু আনহুমা বলেন, আল্লাহ মুমিন মহিলাদেরকে আদেশ করেন যে, যখন তারা স্বীয় গৃহ থেকে কোনো প্রয়োজনে বের হবে তারা যেন চাদর বা ওড়না মাথার উপর দিয়ে (ঝুলিয়ে) তাদের চেহারা আবৃত করে।</a:t>
            </a:r>
          </a:p>
          <a:p>
            <a:r>
              <a:rPr lang="as-IN" sz="2000" dirty="0">
                <a:solidFill>
                  <a:srgbClr val="0000FF"/>
                </a:solidFill>
                <a:latin typeface="Bangla" panose="03000603000000000000" pitchFamily="66" charset="0"/>
                <a:cs typeface="Bangla" panose="03000603000000000000" pitchFamily="66" charset="0"/>
              </a:rPr>
              <a:t>শাইখ ইবন উসাইমীন রহ. বলেন, সাহাবীর তাফসীর দলীল হিসেবে গণ্য, বরং কতিপয় আলিম বলেন, তা নবী পর্যন্ত উন্নীত (মারফু‘)।</a:t>
            </a:r>
          </a:p>
          <a:p>
            <a:r>
              <a:rPr lang="as-IN" sz="2000" dirty="0">
                <a:solidFill>
                  <a:srgbClr val="0000FF"/>
                </a:solidFill>
                <a:latin typeface="Bangla" panose="03000603000000000000" pitchFamily="66" charset="0"/>
                <a:cs typeface="Bangla" panose="03000603000000000000" pitchFamily="66" charset="0"/>
              </a:rPr>
              <a:t>আবদুল্লাহ ইবনে আববাস রা. উক্ত আয়াতের ব্যাখ্যায় বলেছেন, আল্লাহ তাআলা মুমিন নারীদেরকে আদেশ করেছেন যখন তারা কোনো প্রয়োজনে ঘর থেকে বের হবে তখন যেন মাথার উপর থেকে ওড়না/চাদর টেনে স্বীয় মুখমন্ডল আবৃত করে। আর (চলাফেরার সুবিধার্থে) শুধু এক চোখ খোলা রাখে।-ফাতহুল বারী ৮/৫৪, ৭৬, ১১৪</a:t>
            </a:r>
          </a:p>
          <a:p>
            <a:r>
              <a:rPr lang="as-IN" sz="2000" dirty="0">
                <a:solidFill>
                  <a:srgbClr val="0000FF"/>
                </a:solidFill>
                <a:latin typeface="Bangla" panose="03000603000000000000" pitchFamily="66" charset="0"/>
                <a:cs typeface="Bangla" panose="03000603000000000000" pitchFamily="66" charset="0"/>
              </a:rPr>
              <a:t>ইবনে সীরিন বলেন, আমি (বিখ্যাত তাবেয়ী) আবীদা (সালমানী রাহ.)কে উক্ত আয়াত সম্পর্কে জিজ্ঞাসা করলে তিনি বললেন, কাপড় দ্বারা মাথা ও চেহারা আবৃত করবে এবং এক চোখ খোলা রাখবে।</a:t>
            </a:r>
            <a:endParaRPr lang="as-IN" dirty="0">
              <a:solidFill>
                <a:srgbClr val="C00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75624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F84168A-33A2-417F-B433-4AD4BC383B7A}"/>
              </a:ext>
            </a:extLst>
          </p:cNvPr>
          <p:cNvSpPr txBox="1"/>
          <p:nvPr/>
        </p:nvSpPr>
        <p:spPr>
          <a:xfrm>
            <a:off x="970587" y="0"/>
            <a:ext cx="11745043" cy="40479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প্রশ্নঃ ২।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নারীর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পর্দা</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সম্পর্কে</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বিশেষ</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নিকাব</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হাত</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পা</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মোজা</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সম্পর্কে</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শরীয়ার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নির্দেশনা</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a:t>
            </a:r>
          </a:p>
        </p:txBody>
      </p:sp>
      <p:pic>
        <p:nvPicPr>
          <p:cNvPr id="17" name="Picture 16" descr="A picture containing porcelain, dishware&#10;&#10;Description automatically generated">
            <a:extLst>
              <a:ext uri="{FF2B5EF4-FFF2-40B4-BE49-F238E27FC236}">
                <a16:creationId xmlns:a16="http://schemas.microsoft.com/office/drawing/2014/main" id="{A5F62AB9-6C92-4D46-B8DC-00349CD42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19774"/>
            <a:ext cx="4705349" cy="1038225"/>
          </a:xfrm>
          <a:prstGeom prst="rect">
            <a:avLst/>
          </a:prstGeom>
        </p:spPr>
      </p:pic>
      <p:pic>
        <p:nvPicPr>
          <p:cNvPr id="18" name="Picture 17">
            <a:extLst>
              <a:ext uri="{FF2B5EF4-FFF2-40B4-BE49-F238E27FC236}">
                <a16:creationId xmlns:a16="http://schemas.microsoft.com/office/drawing/2014/main" id="{6BC92D1A-A8B1-440C-9FD4-DADF4713F4E7}"/>
              </a:ext>
            </a:extLst>
          </p:cNvPr>
          <p:cNvPicPr>
            <a:picLocks noChangeAspect="1"/>
          </p:cNvPicPr>
          <p:nvPr/>
        </p:nvPicPr>
        <p:blipFill>
          <a:blip r:embed="rId3"/>
          <a:stretch>
            <a:fillRect/>
          </a:stretch>
        </p:blipFill>
        <p:spPr>
          <a:xfrm>
            <a:off x="7486650" y="5819773"/>
            <a:ext cx="4706520" cy="1038226"/>
          </a:xfrm>
          <a:prstGeom prst="rect">
            <a:avLst/>
          </a:prstGeom>
        </p:spPr>
      </p:pic>
      <p:sp>
        <p:nvSpPr>
          <p:cNvPr id="6" name="TextBox 5">
            <a:extLst>
              <a:ext uri="{FF2B5EF4-FFF2-40B4-BE49-F238E27FC236}">
                <a16:creationId xmlns:a16="http://schemas.microsoft.com/office/drawing/2014/main" id="{8BB35C59-8D74-4DC1-9073-EE8AFBF95A11}"/>
              </a:ext>
            </a:extLst>
          </p:cNvPr>
          <p:cNvSpPr txBox="1"/>
          <p:nvPr/>
        </p:nvSpPr>
        <p:spPr>
          <a:xfrm>
            <a:off x="246490" y="516835"/>
            <a:ext cx="11945510" cy="5909310"/>
          </a:xfrm>
          <a:prstGeom prst="rect">
            <a:avLst/>
          </a:prstGeom>
          <a:noFill/>
        </p:spPr>
        <p:txBody>
          <a:bodyPr wrap="square">
            <a:spAutoFit/>
          </a:bodyPr>
          <a:lstStyle/>
          <a:p>
            <a:r>
              <a:rPr lang="as-IN" dirty="0">
                <a:solidFill>
                  <a:srgbClr val="0000FF"/>
                </a:solidFill>
                <a:latin typeface="Bangla" panose="03000603000000000000" pitchFamily="66" charset="0"/>
                <a:cs typeface="Bangla" panose="03000603000000000000" pitchFamily="66" charset="0"/>
              </a:rPr>
              <a:t>তৃতীয়ত: নবী সাল্লাল্লাহু আলাইহি ওয়াসাল্লাম বলেন, “ইহরামরত মহিলা নিকাব (মুখাচ্ছাদন) ও হাত মোজা পরবে না।” (সহীহ বুখারী)</a:t>
            </a:r>
          </a:p>
          <a:p>
            <a:r>
              <a:rPr lang="as-IN" dirty="0">
                <a:solidFill>
                  <a:srgbClr val="0000FF"/>
                </a:solidFill>
                <a:latin typeface="Bangla" panose="03000603000000000000" pitchFamily="66" charset="0"/>
                <a:cs typeface="Bangla" panose="03000603000000000000" pitchFamily="66" charset="0"/>
              </a:rPr>
              <a:t>কাজী আবূ বকর ইবন আল আরাবী বলেন, হজ্জ ব্যতীত অন্য সময় চেহারা আবৃত করা ফরয। সুতরাং সে ইহরাম অবস্থায় চেহারার সাথে লাগিয়ে না রেখে তার উপর চাদর বা ওড়নার এক অংশ ঝুলিয়ে দিবে এবং সে পুরুষ থেকে বিমুখ থাকবে পুরুষরাও তার থেকে বিমুখ থাকবে।</a:t>
            </a:r>
          </a:p>
          <a:p>
            <a:r>
              <a:rPr lang="as-IN" dirty="0">
                <a:solidFill>
                  <a:srgbClr val="0000FF"/>
                </a:solidFill>
                <a:latin typeface="Bangla" panose="03000603000000000000" pitchFamily="66" charset="0"/>
                <a:cs typeface="Bangla" panose="03000603000000000000" pitchFamily="66" charset="0"/>
              </a:rPr>
              <a:t>শাইখুল ইসলাম ইবন তাইমিয়্যাহ রহ বলেন, সুতরাং এটি প্রমাণ করে যে নেকাব ও হাত মোজা ইহরামমুক্ত মহিলাদের নিকট সুপরিচিত বিষয় এবং তার দাবীই হলো মহিলাদের চেহারা ও হাত আবৃত করা।</a:t>
            </a:r>
          </a:p>
          <a:p>
            <a:endParaRPr lang="as-IN" dirty="0">
              <a:solidFill>
                <a:srgbClr val="0000FF"/>
              </a:solidFill>
              <a:latin typeface="Bangla" panose="03000603000000000000" pitchFamily="66" charset="0"/>
              <a:cs typeface="Bangla" panose="03000603000000000000" pitchFamily="66" charset="0"/>
            </a:endParaRPr>
          </a:p>
          <a:p>
            <a:r>
              <a:rPr lang="as-IN" dirty="0">
                <a:solidFill>
                  <a:srgbClr val="0070C0"/>
                </a:solidFill>
                <a:latin typeface="Bangla" panose="03000603000000000000" pitchFamily="66" charset="0"/>
                <a:cs typeface="Bangla" panose="03000603000000000000" pitchFamily="66" charset="0"/>
              </a:rPr>
              <a:t>চতুর্থত: নবী সাল্লাল্লাহু আলাইহি ওয়াসাল্লামের বাণী: “নারী হলো গোপনীয় বস্তু” এটি চেহারা আবৃত করার বিধিবদ্ধতার একটি দলীল।</a:t>
            </a:r>
          </a:p>
          <a:p>
            <a:r>
              <a:rPr lang="as-IN" dirty="0">
                <a:solidFill>
                  <a:srgbClr val="0070C0"/>
                </a:solidFill>
                <a:latin typeface="Bangla" panose="03000603000000000000" pitchFamily="66" charset="0"/>
                <a:cs typeface="Bangla" panose="03000603000000000000" pitchFamily="66" charset="0"/>
              </a:rPr>
              <a:t>শাইখ হামূদ আত-তুয়াইজিরী বলেন, এই হাদীসটি নারীর সমস্ত অঙ্গ-প্রতঙ্গ পর পুরুষের জন্য গোপনীয় বস্তু হওয়ার নির্ভরযোগ্য দলীল। চাই তা তার চেহারা হোক বা অন্য কোনো অঙ্গ হোক।</a:t>
            </a:r>
          </a:p>
          <a:p>
            <a:r>
              <a:rPr lang="as-IN" dirty="0">
                <a:solidFill>
                  <a:srgbClr val="0070C0"/>
                </a:solidFill>
                <a:latin typeface="Bangla" panose="03000603000000000000" pitchFamily="66" charset="0"/>
                <a:cs typeface="Bangla" panose="03000603000000000000" pitchFamily="66" charset="0"/>
              </a:rPr>
              <a:t>আয়িশা (রাঃ) থেকে বর্ণিত, তিনি বলেন, রাসূল সাল্লাল্লাহু আলাইহি ওয়াসাল্লাম যখন ফজরের সালাত (নামায/নামাজ) শেষ করতেন তখন মহিলাগণ চাঁদরে সর্বাঙ্গ আচ্ছাদিত করে ঘরে ফিরতেন। অন্ধকারের কারনে তখন তাঁদেরকে চেনা যেতো না।(বুখারী-হা/৮২৫; সহীহ মুসলিম-হা/১৩৩২, ১৩৩৪;</a:t>
            </a:r>
          </a:p>
          <a:p>
            <a:r>
              <a:rPr lang="as-IN" dirty="0">
                <a:solidFill>
                  <a:schemeClr val="accent3">
                    <a:lumMod val="75000"/>
                  </a:schemeClr>
                </a:solidFill>
                <a:latin typeface="Bangla" panose="03000603000000000000" pitchFamily="66" charset="0"/>
                <a:cs typeface="Bangla" panose="03000603000000000000" pitchFamily="66" charset="0"/>
              </a:rPr>
              <a:t>হযরত ফাতেমা বিনতে মুনযির রহঃ বলেন, আমরা আসমা বিনতে আবূ বকর সিদ্দীক রাঃ এর সঙ্গী ছিলাম। আমরা ইহরাম অবস্থায় মুখ ঢাকিয়া ফেলিতাম, কিন্তু তিনি আমাদেরকে কিছুই বলিতেন না।</a:t>
            </a:r>
            <a:r>
              <a:rPr lang="en-US" dirty="0">
                <a:solidFill>
                  <a:schemeClr val="accent3">
                    <a:lumMod val="75000"/>
                  </a:schemeClr>
                </a:solidFill>
                <a:latin typeface="Bangla" panose="03000603000000000000" pitchFamily="66" charset="0"/>
                <a:cs typeface="Bangla" panose="03000603000000000000" pitchFamily="66" charset="0"/>
              </a:rPr>
              <a:t> </a:t>
            </a:r>
            <a:r>
              <a:rPr lang="as-IN" dirty="0">
                <a:solidFill>
                  <a:schemeClr val="accent3">
                    <a:lumMod val="75000"/>
                  </a:schemeClr>
                </a:solidFill>
                <a:latin typeface="Bangla" panose="03000603000000000000" pitchFamily="66" charset="0"/>
                <a:cs typeface="Bangla" panose="03000603000000000000" pitchFamily="66" charset="0"/>
              </a:rPr>
              <a:t>(মুয়াত্তা মালেক-১/৪০৫ “ইহরাম অবস্থায় মুখমন্ডল ঢাকা” ৬নং পরিচ্ছেদ, ১৮নং রেওয়ায়ত; আল-মুসতাদরাকে হাকেম-১/৪৫৪)</a:t>
            </a:r>
          </a:p>
          <a:p>
            <a:r>
              <a:rPr lang="as-IN" dirty="0">
                <a:solidFill>
                  <a:srgbClr val="7A4CAB"/>
                </a:solidFill>
                <a:latin typeface="Bangla" panose="03000603000000000000" pitchFamily="66" charset="0"/>
                <a:cs typeface="Bangla" panose="03000603000000000000" pitchFamily="66" charset="0"/>
              </a:rPr>
              <a:t>আবদুল্লাহ ইবনে ওমর রা. থেকে বর্ণিত, রাসূলুল্লাহ সাল্লাল্লাহু আলাইহি ওয়াসাল্লাম ইরশাদ করেন-</a:t>
            </a:r>
          </a:p>
          <a:p>
            <a:r>
              <a:rPr lang="as-IN" dirty="0">
                <a:solidFill>
                  <a:srgbClr val="7A4CAB"/>
                </a:solidFill>
                <a:latin typeface="Bangla" panose="03000603000000000000" pitchFamily="66" charset="0"/>
                <a:cs typeface="Bangla" panose="03000603000000000000" pitchFamily="66" charset="0"/>
              </a:rPr>
              <a:t>যে ব্যক্তি অহঙ্কারবশত কাপড় ঝুলিয়ে রাখে কিয়ামতের দিন আল্লাহ তাআলা তার দিকে (রহমতের দৃষ্টিতে) তাকাবেন না। তখন উম্মুল মুমিনীন উম্মে সালামা রা. জিজ্ঞাসা করলেন, তাহলে মহিলারা তাদের কাপড়ের ঝুল  কীভাবে রাখবে? রাসূলুল্লাহ সাল্লাল্লাহু আলাইহি ওয়াসাল্লাম বললেন, এক বিঘত ঝুলিয়ে রাখবে। উম্মে সালামা বললেন, এতে তো তাদের পা অনাবৃত থাকবে। তখন রাসূলুল্লাহ সাল্লাল্লাহু আলাইহি ওয়াসাল্লাম বললেন, তাহলে এক হাত ঝুলিয়ে রাখবে, এর বেশি নয়। -সুনানে আবু দাউদ, হাদীস : ৪১১৭; জামে তিরমিযী ৪/২২৩; সুনানে নাসাঈ ৮/২০৯; মুসান্নাফ আবদুর রাযযাক ১১/৮২</a:t>
            </a:r>
          </a:p>
          <a:p>
            <a:r>
              <a:rPr lang="as-IN" dirty="0">
                <a:solidFill>
                  <a:srgbClr val="7A4CAB"/>
                </a:solidFill>
                <a:latin typeface="Bangla" panose="03000603000000000000" pitchFamily="66" charset="0"/>
                <a:cs typeface="Bangla" panose="03000603000000000000" pitchFamily="66" charset="0"/>
              </a:rPr>
              <a:t>ইমাম তিরমিযী বলেন, এই হাদীসে নারীর জন্য কাপড় ঝুলিয়ে রাখার অবকাশ দেওয়া হয়েছে। কারণ এটিই তাদের জন্য অধিক আবৃতকারী।</a:t>
            </a:r>
          </a:p>
          <a:p>
            <a:endParaRPr lang="as-IN" dirty="0"/>
          </a:p>
          <a:p>
            <a:endParaRPr lang="as-IN" dirty="0"/>
          </a:p>
        </p:txBody>
      </p:sp>
    </p:spTree>
    <p:extLst>
      <p:ext uri="{BB962C8B-B14F-4D97-AF65-F5344CB8AC3E}">
        <p14:creationId xmlns:p14="http://schemas.microsoft.com/office/powerpoint/2010/main" val="289561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F84168A-33A2-417F-B433-4AD4BC383B7A}"/>
              </a:ext>
            </a:extLst>
          </p:cNvPr>
          <p:cNvSpPr txBox="1"/>
          <p:nvPr/>
        </p:nvSpPr>
        <p:spPr>
          <a:xfrm>
            <a:off x="642341" y="58412"/>
            <a:ext cx="12120182" cy="40479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প্রশ্নঃ</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৩।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নারী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বাইরে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কাজ</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করতে</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সেক্ষেত্রে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একজন</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পুরুষের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ভূমিকা</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ঘরের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কাজের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ক্ষেত্রে</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করনীয়</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3BB16D">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a:t>
            </a:r>
          </a:p>
        </p:txBody>
      </p:sp>
      <p:pic>
        <p:nvPicPr>
          <p:cNvPr id="17" name="Picture 16" descr="A picture containing porcelain, dishware&#10;&#10;Description automatically generated">
            <a:extLst>
              <a:ext uri="{FF2B5EF4-FFF2-40B4-BE49-F238E27FC236}">
                <a16:creationId xmlns:a16="http://schemas.microsoft.com/office/drawing/2014/main" id="{A5F62AB9-6C92-4D46-B8DC-00349CD42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19774"/>
            <a:ext cx="4705349" cy="1038225"/>
          </a:xfrm>
          <a:prstGeom prst="rect">
            <a:avLst/>
          </a:prstGeom>
        </p:spPr>
      </p:pic>
      <p:pic>
        <p:nvPicPr>
          <p:cNvPr id="18" name="Picture 17">
            <a:extLst>
              <a:ext uri="{FF2B5EF4-FFF2-40B4-BE49-F238E27FC236}">
                <a16:creationId xmlns:a16="http://schemas.microsoft.com/office/drawing/2014/main" id="{6BC92D1A-A8B1-440C-9FD4-DADF4713F4E7}"/>
              </a:ext>
            </a:extLst>
          </p:cNvPr>
          <p:cNvPicPr>
            <a:picLocks noChangeAspect="1"/>
          </p:cNvPicPr>
          <p:nvPr/>
        </p:nvPicPr>
        <p:blipFill>
          <a:blip r:embed="rId3"/>
          <a:stretch>
            <a:fillRect/>
          </a:stretch>
        </p:blipFill>
        <p:spPr>
          <a:xfrm>
            <a:off x="7486650" y="5819773"/>
            <a:ext cx="4706520" cy="1038226"/>
          </a:xfrm>
          <a:prstGeom prst="rect">
            <a:avLst/>
          </a:prstGeom>
        </p:spPr>
      </p:pic>
      <p:sp>
        <p:nvSpPr>
          <p:cNvPr id="6" name="TextBox 5">
            <a:extLst>
              <a:ext uri="{FF2B5EF4-FFF2-40B4-BE49-F238E27FC236}">
                <a16:creationId xmlns:a16="http://schemas.microsoft.com/office/drawing/2014/main" id="{D6344A43-82BC-48B6-8479-DAACB7B6F7C3}"/>
              </a:ext>
            </a:extLst>
          </p:cNvPr>
          <p:cNvSpPr txBox="1"/>
          <p:nvPr/>
        </p:nvSpPr>
        <p:spPr>
          <a:xfrm>
            <a:off x="0" y="463204"/>
            <a:ext cx="12191999" cy="6555641"/>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আল্লাহ তা'য়ালা বলেন:</a:t>
            </a:r>
          </a:p>
          <a:p>
            <a:r>
              <a:rPr lang="as-IN" sz="2000" dirty="0">
                <a:solidFill>
                  <a:srgbClr val="7030A0"/>
                </a:solidFill>
                <a:latin typeface="Bangla" panose="03000603000000000000" pitchFamily="66" charset="0"/>
                <a:cs typeface="Bangla" panose="03000603000000000000" pitchFamily="66" charset="0"/>
              </a:rPr>
              <a:t>নিজেদের গৃহের মধ্যে অবস্থান করো এবং পূর্বের জাহেলী যুগের মতো সাজসজ্জা দেখিয়ে বেড়িও না। নামায কায়েম করো, যাকাত দাও এবং আল্লাহ‌ ও তাঁর রসূলের আনুগত্য করো। আল্লাহ‌ তো চান, তোমাদের নবী-পরিবার থেকে ময়লা দূর করতে এবং তোমাদের পুরোপুরি পাক-পবিত্র করে দিতে।</a:t>
            </a:r>
          </a:p>
          <a:p>
            <a:r>
              <a:rPr lang="as-IN" sz="2000" dirty="0">
                <a:solidFill>
                  <a:srgbClr val="7030A0"/>
                </a:solidFill>
                <a:latin typeface="Bangla" panose="03000603000000000000" pitchFamily="66" charset="0"/>
                <a:cs typeface="Bangla" panose="03000603000000000000" pitchFamily="66" charset="0"/>
              </a:rPr>
              <a:t>আল্লাহর আয়াত ও জ্ঞানের যেসব কথা তোমাদের গৃহে শুনানো হয়, তা মনে রেখো। অবশ্যই আল্লাহ‌ সূক্ষ্মদর্শী ও সর্ব অবহিত।সূরা আহযাব: ৩২-৩৪</a:t>
            </a:r>
            <a:endParaRPr lang="en-US" sz="2000" dirty="0">
              <a:solidFill>
                <a:srgbClr val="7030A0"/>
              </a:solidFill>
              <a:latin typeface="Bangla" panose="03000603000000000000" pitchFamily="66" charset="0"/>
              <a:cs typeface="Bangla" panose="03000603000000000000" pitchFamily="66" charset="0"/>
            </a:endParaRPr>
          </a:p>
          <a:p>
            <a:r>
              <a:rPr lang="as-IN" sz="2000" dirty="0">
                <a:solidFill>
                  <a:srgbClr val="7030A0"/>
                </a:solidFill>
                <a:latin typeface="Bangla" panose="03000603000000000000" pitchFamily="66" charset="0"/>
                <a:cs typeface="Bangla" panose="03000603000000000000" pitchFamily="66" charset="0"/>
              </a:rPr>
              <a:t>হযরত আব্দুল্লাহ বিন মাসঈদ রাঃ থেকে বর্ণিত। রাসূল রাসূল সাঃইরশাদ করেছেন,নারী জাতি হল আপাদমস্তক সতর। যখনি সে বের হয়, তখনি শয়তান তাকে চমৎকৃত করে তোলে।সুনানে তিরমিজী,-১১৭৩, মুসনাদুল বাজ্জার-২০৬৫, সহীহ ইবনে খুজাইমা-১৬৮৫, সহীহ ইবনে হিব্বান-৫৫৯৮}</a:t>
            </a:r>
            <a:endParaRPr lang="en-US" sz="2000" dirty="0">
              <a:solidFill>
                <a:srgbClr val="7030A0"/>
              </a:solidFill>
              <a:latin typeface="Bangla" panose="03000603000000000000" pitchFamily="66" charset="0"/>
              <a:cs typeface="Bangla" panose="03000603000000000000" pitchFamily="66" charset="0"/>
            </a:endParaRPr>
          </a:p>
          <a:p>
            <a:r>
              <a:rPr lang="as-IN" sz="2000" dirty="0">
                <a:solidFill>
                  <a:srgbClr val="0000FF"/>
                </a:solidFill>
                <a:latin typeface="Bangla" panose="03000603000000000000" pitchFamily="66" charset="0"/>
                <a:cs typeface="Bangla" panose="03000603000000000000" pitchFamily="66" charset="0"/>
              </a:rPr>
              <a:t>না, হে মুহাম্মাদ! তোমার রবের কসম, এরা কখনো মু’মিন হতে পারে না যতক্ষণ এদের পারস্পরিক মতবিরোধের ক্ষেত্রে এরা তোমাকে ফায়সালাকারী হিসেবে মেনে না নেবে, তারপর তুমি যা ফায়সালা করবে তার ব্যাপারে নিজেদের মনের মধ্য কোনো প্রকার কুণ্ঠা ও দ্বিধার স্থান দেবে না, বরং সর্বান্তকরণে মেনে নেবে।</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সূরা আন-নিসা: ৬৫</a:t>
            </a:r>
          </a:p>
          <a:p>
            <a:r>
              <a:rPr lang="as-IN" sz="2000" dirty="0">
                <a:solidFill>
                  <a:srgbClr val="7030A0"/>
                </a:solidFill>
                <a:latin typeface="Bangla" panose="03000603000000000000" pitchFamily="66" charset="0"/>
                <a:cs typeface="Bangla" panose="03000603000000000000" pitchFamily="66" charset="0"/>
              </a:rPr>
              <a:t>হে মুমিনগণ, তোমরা নিজেদেরকে এবং তোমাদের পরিবার-পরিজনকে রক্ষা কর অগ্নি হতে, যার ইন্ধন হবে মানুষ ও পাথর, যাতে নিয়োজিত আছে নির্মম-হৃদয়, কঠোর-স্বভাব ফিরিশতাগন, যারা অমান্য করে না আল্লাহ যা তাঁদের আদেশ করেন এবং তাঁরা যা করতে আদিষ্ট হয় তাই করে।</a:t>
            </a:r>
            <a:endParaRPr lang="en-US" sz="2000" dirty="0">
              <a:solidFill>
                <a:srgbClr val="7030A0"/>
              </a:solidFill>
              <a:latin typeface="Bangla" panose="03000603000000000000" pitchFamily="66" charset="0"/>
              <a:cs typeface="Bangla" panose="03000603000000000000" pitchFamily="66" charset="0"/>
            </a:endParaRP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সূরা আত-তাহরীম: ৬</a:t>
            </a:r>
          </a:p>
          <a:p>
            <a:r>
              <a:rPr lang="as-IN" sz="2000" dirty="0">
                <a:solidFill>
                  <a:srgbClr val="7030A0"/>
                </a:solidFill>
                <a:latin typeface="Bangla" panose="03000603000000000000" pitchFamily="66" charset="0"/>
                <a:cs typeface="Bangla" panose="03000603000000000000" pitchFamily="66" charset="0"/>
              </a:rPr>
              <a:t>ইবনে উমার রা: থেকে বর্ণিত। নবী সা: বলেন: তোমাদের প্রত্যেকেই রাখাল (অভিভাবক) এবং নিজ অধীনস্থ লোকদের ব্যপারে সে দায়ী। শাসক একজন অভিভাবক এবং কোন ব্যক্তি তার পরিবারের লোকদের অভিভাবক (দায়িত্বশীল)। কোন মহিলা তার স্বামী-গৃহের ও তার সন্তানদের অভিভাবক (রক্ষক)। অতএব তোমাদের প্রত্যেকেই দায়িত্বশীল এবং নিজ অধীনস্থ লোকদের ব্যপারে তোমাদের প্রত্যেককেই জবাবদিহি করতে হবে।</a:t>
            </a:r>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বুখারী: ৪৮১৮</a:t>
            </a:r>
            <a:endParaRPr lang="en-US" sz="2000" dirty="0">
              <a:solidFill>
                <a:srgbClr val="7030A0"/>
              </a:solidFill>
              <a:latin typeface="Bangla" panose="03000603000000000000" pitchFamily="66" charset="0"/>
              <a:cs typeface="Bangla" panose="03000603000000000000" pitchFamily="66" charset="0"/>
            </a:endParaRPr>
          </a:p>
          <a:p>
            <a:r>
              <a:rPr lang="as-IN" sz="2000" dirty="0">
                <a:solidFill>
                  <a:srgbClr val="CC00CC"/>
                </a:solidFill>
                <a:latin typeface="Bangla" panose="03000603000000000000" pitchFamily="66" charset="0"/>
                <a:cs typeface="Bangla" panose="03000603000000000000" pitchFamily="66" charset="0"/>
              </a:rPr>
              <a:t>রাসূল সাল্লাল্লাহু আলাইহি ওয়া সাল্লাম নারীদের জান্নাত লাভের সোজা পথ বাতলে দিতে গিয়ে সেখানেও বলেছেন,</a:t>
            </a:r>
            <a:r>
              <a:rPr lang="ar-AE" sz="2000" dirty="0">
                <a:solidFill>
                  <a:srgbClr val="CC00CC"/>
                </a:solidFill>
                <a:latin typeface="Bangla" panose="03000603000000000000" pitchFamily="66" charset="0"/>
                <a:cs typeface="Bangla" panose="03000603000000000000" pitchFamily="66" charset="0"/>
              </a:rPr>
              <a:t>–</a:t>
            </a:r>
            <a:endParaRPr lang="en-US" sz="2000" dirty="0">
              <a:solidFill>
                <a:srgbClr val="CC00CC"/>
              </a:solidFill>
              <a:latin typeface="Bangla" panose="03000603000000000000" pitchFamily="66" charset="0"/>
              <a:cs typeface="Bangla" panose="03000603000000000000" pitchFamily="66" charset="0"/>
            </a:endParaRPr>
          </a:p>
          <a:p>
            <a:r>
              <a:rPr lang="en-US" sz="2000" dirty="0">
                <a:solidFill>
                  <a:srgbClr val="CC00CC"/>
                </a:solidFill>
                <a:latin typeface="Bangla" panose="03000603000000000000" pitchFamily="66" charset="0"/>
                <a:cs typeface="Bangla" panose="03000603000000000000" pitchFamily="66" charset="0"/>
              </a:rPr>
              <a:t>                                     </a:t>
            </a:r>
            <a:r>
              <a:rPr lang="ar-AE" sz="2000" dirty="0">
                <a:solidFill>
                  <a:srgbClr val="CC00CC"/>
                </a:solidFill>
                <a:latin typeface="Bangla" panose="03000603000000000000" pitchFamily="66" charset="0"/>
                <a:cs typeface="Bangla" panose="03000603000000000000" pitchFamily="66" charset="0"/>
              </a:rPr>
              <a:t> “</a:t>
            </a:r>
            <a:r>
              <a:rPr lang="as-IN" sz="2000" dirty="0">
                <a:solidFill>
                  <a:srgbClr val="CC00CC"/>
                </a:solidFill>
                <a:latin typeface="Bangla" panose="03000603000000000000" pitchFamily="66" charset="0"/>
                <a:cs typeface="Bangla" panose="03000603000000000000" pitchFamily="66" charset="0"/>
              </a:rPr>
              <a:t>যখন কোন একজন নারী পাঁচ ওয়াক্ত সলাত আদায় করবে</a:t>
            </a:r>
          </a:p>
          <a:p>
            <a:r>
              <a:rPr lang="as-IN" sz="2000" dirty="0">
                <a:solidFill>
                  <a:srgbClr val="CC00CC"/>
                </a:solidFill>
                <a:latin typeface="Bangla" panose="03000603000000000000" pitchFamily="66" charset="0"/>
                <a:cs typeface="Bangla" panose="03000603000000000000" pitchFamily="66" charset="0"/>
              </a:rPr>
              <a:t>– </a:t>
            </a:r>
            <a:r>
              <a:rPr lang="en-US" sz="2000" dirty="0">
                <a:solidFill>
                  <a:srgbClr val="CC00CC"/>
                </a:solidFill>
                <a:latin typeface="Bangla" panose="03000603000000000000" pitchFamily="66" charset="0"/>
                <a:cs typeface="Bangla" panose="03000603000000000000" pitchFamily="66" charset="0"/>
              </a:rPr>
              <a:t>                                                   </a:t>
            </a:r>
            <a:r>
              <a:rPr lang="as-IN" sz="2000" dirty="0">
                <a:solidFill>
                  <a:srgbClr val="CC00CC"/>
                </a:solidFill>
                <a:latin typeface="Bangla" panose="03000603000000000000" pitchFamily="66" charset="0"/>
                <a:cs typeface="Bangla" panose="03000603000000000000" pitchFamily="66" charset="0"/>
              </a:rPr>
              <a:t>রামাদ্বানের সিয়াম পালন করবে</a:t>
            </a:r>
          </a:p>
          <a:p>
            <a:r>
              <a:rPr lang="as-IN" sz="2000" dirty="0">
                <a:solidFill>
                  <a:srgbClr val="CC00CC"/>
                </a:solidFill>
                <a:latin typeface="Bangla" panose="03000603000000000000" pitchFamily="66" charset="0"/>
                <a:cs typeface="Bangla" panose="03000603000000000000" pitchFamily="66" charset="0"/>
              </a:rPr>
              <a:t>– </a:t>
            </a:r>
            <a:r>
              <a:rPr lang="en-US" sz="2000" dirty="0">
                <a:solidFill>
                  <a:srgbClr val="CC00CC"/>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(ইবনু মজাহ,)</a:t>
            </a:r>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CC00CC"/>
                </a:solidFill>
                <a:latin typeface="Bangla" panose="03000603000000000000" pitchFamily="66" charset="0"/>
                <a:cs typeface="Bangla" panose="03000603000000000000" pitchFamily="66" charset="0"/>
              </a:rPr>
              <a:t>নিজের সতীত্বের হিফাজত করবে</a:t>
            </a:r>
            <a:r>
              <a:rPr lang="en-US" sz="2000" dirty="0">
                <a:solidFill>
                  <a:srgbClr val="CC00CC"/>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ইমাম আল-বানী হাদিসটিকে সহিহ বলেছেন</a:t>
            </a:r>
          </a:p>
          <a:p>
            <a:r>
              <a:rPr lang="as-IN" sz="2000" dirty="0">
                <a:solidFill>
                  <a:srgbClr val="CC00CC"/>
                </a:solidFill>
                <a:latin typeface="Bangla" panose="03000603000000000000" pitchFamily="66" charset="0"/>
                <a:cs typeface="Bangla" panose="03000603000000000000" pitchFamily="66" charset="0"/>
              </a:rPr>
              <a:t>– </a:t>
            </a:r>
            <a:r>
              <a:rPr lang="en-US" sz="2000" dirty="0">
                <a:solidFill>
                  <a:srgbClr val="CC00CC"/>
                </a:solidFill>
                <a:latin typeface="Bangla" panose="03000603000000000000" pitchFamily="66" charset="0"/>
                <a:cs typeface="Bangla" panose="03000603000000000000" pitchFamily="66" charset="0"/>
              </a:rPr>
              <a:t>                                                  </a:t>
            </a:r>
            <a:r>
              <a:rPr lang="as-IN" sz="2000" dirty="0">
                <a:solidFill>
                  <a:srgbClr val="CC00CC"/>
                </a:solidFill>
                <a:latin typeface="Bangla" panose="03000603000000000000" pitchFamily="66" charset="0"/>
                <a:cs typeface="Bangla" panose="03000603000000000000" pitchFamily="66" charset="0"/>
              </a:rPr>
              <a:t>এবং তার স্বামীর আনুগত্য করবে, </a:t>
            </a:r>
            <a:endParaRPr lang="en-US" sz="2000" dirty="0">
              <a:solidFill>
                <a:srgbClr val="CC00CC"/>
              </a:solidFill>
              <a:latin typeface="Bangla" panose="03000603000000000000" pitchFamily="66" charset="0"/>
              <a:cs typeface="Bangla" panose="03000603000000000000" pitchFamily="66" charset="0"/>
            </a:endParaRPr>
          </a:p>
          <a:p>
            <a:r>
              <a:rPr lang="en-US" sz="2000" dirty="0">
                <a:solidFill>
                  <a:srgbClr val="CC00CC"/>
                </a:solidFill>
                <a:latin typeface="Bangla" panose="03000603000000000000" pitchFamily="66" charset="0"/>
                <a:cs typeface="Bangla" panose="03000603000000000000" pitchFamily="66" charset="0"/>
              </a:rPr>
              <a:t>                                           </a:t>
            </a:r>
            <a:r>
              <a:rPr lang="as-IN" sz="2000" dirty="0">
                <a:solidFill>
                  <a:srgbClr val="CC00CC"/>
                </a:solidFill>
                <a:latin typeface="Bangla" panose="03000603000000000000" pitchFamily="66" charset="0"/>
                <a:cs typeface="Bangla" panose="03000603000000000000" pitchFamily="66" charset="0"/>
              </a:rPr>
              <a:t>তাকে বলা হবে জান্নাতের যে দরজা দিয়ে চাও তুমি প্রবেশ কর।”</a:t>
            </a:r>
          </a:p>
        </p:txBody>
      </p:sp>
    </p:spTree>
    <p:extLst>
      <p:ext uri="{BB962C8B-B14F-4D97-AF65-F5344CB8AC3E}">
        <p14:creationId xmlns:p14="http://schemas.microsoft.com/office/powerpoint/2010/main" val="166804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2DC383-A05D-4068-9307-6CE813850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190E693F-46F6-49EA-9D17-7EF31C24F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B19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529639BB-614B-4D04-B962-C3522777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75459"/>
          </a:xfrm>
          <a:prstGeom prst="rect">
            <a:avLst/>
          </a:prstGeom>
          <a:solidFill>
            <a:srgbClr val="45B19F"/>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9033299-7E01-4261-8E3E-BD3EAEE29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99246"/>
            <a:ext cx="11298933" cy="48824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83CB16-3BB1-4F88-8FFB-93BCCE7D07FD}"/>
              </a:ext>
            </a:extLst>
          </p:cNvPr>
          <p:cNvPicPr>
            <a:picLocks noChangeAspect="1"/>
          </p:cNvPicPr>
          <p:nvPr/>
        </p:nvPicPr>
        <p:blipFill>
          <a:blip r:embed="rId2"/>
          <a:stretch>
            <a:fillRect/>
          </a:stretch>
        </p:blipFill>
        <p:spPr>
          <a:xfrm>
            <a:off x="638087" y="850377"/>
            <a:ext cx="2742363" cy="4268269"/>
          </a:xfrm>
          <a:prstGeom prst="rect">
            <a:avLst/>
          </a:prstGeom>
        </p:spPr>
      </p:pic>
      <p:sp>
        <p:nvSpPr>
          <p:cNvPr id="8" name="TextBox 7">
            <a:extLst>
              <a:ext uri="{FF2B5EF4-FFF2-40B4-BE49-F238E27FC236}">
                <a16:creationId xmlns:a16="http://schemas.microsoft.com/office/drawing/2014/main" id="{55987F0C-DE4F-485D-8655-745C11C1CEE7}"/>
              </a:ext>
            </a:extLst>
          </p:cNvPr>
          <p:cNvSpPr txBox="1"/>
          <p:nvPr/>
        </p:nvSpPr>
        <p:spPr>
          <a:xfrm>
            <a:off x="5920353" y="989861"/>
            <a:ext cx="5754775" cy="1860702"/>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লক্ষ্য</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হলো</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চূড়ান্ত</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গন্তব্যস্থল</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আর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উদ্দেশ্য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হলো</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সেই</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গন্তব্যস্থলে</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পৌছানোর</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সংক্ষিপ্ত</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নির্দিষ্ট</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পদক্ষেপসমূহ</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মূলত</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লক্ষ্যকে</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চুড়ান্ত</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রূপ</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দেওয়ার</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জন্যই</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উদ্দেশ্য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45B19F"/>
                </a:solidFill>
                <a:effectLst/>
                <a:latin typeface="Bangla" panose="03000603000000000000" pitchFamily="66" charset="0"/>
                <a:ea typeface="Calibri" panose="020F0502020204030204" pitchFamily="34" charset="0"/>
                <a:cs typeface="Bangla" panose="03000603000000000000" pitchFamily="66" charset="0"/>
              </a:rPr>
              <a:t>হয়</a:t>
            </a: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6470380-4488-4A5B-B0BC-0662F3515515}"/>
              </a:ext>
            </a:extLst>
          </p:cNvPr>
          <p:cNvSpPr txBox="1"/>
          <p:nvPr/>
        </p:nvSpPr>
        <p:spPr>
          <a:xfrm>
            <a:off x="1580348" y="2144399"/>
            <a:ext cx="1083076" cy="707886"/>
          </a:xfrm>
          <a:prstGeom prst="rect">
            <a:avLst/>
          </a:prstGeom>
          <a:noFill/>
        </p:spPr>
        <p:txBody>
          <a:bodyPr wrap="square">
            <a:spAutoFit/>
          </a:bodyPr>
          <a:lstStyle/>
          <a:p>
            <a:r>
              <a:rPr lang="as-IN" sz="4000" b="1" dirty="0">
                <a:solidFill>
                  <a:schemeClr val="accent1"/>
                </a:solidFill>
                <a:latin typeface="Bangla" panose="03000603000000000000" pitchFamily="66" charset="0"/>
                <a:cs typeface="Bangla" panose="03000603000000000000" pitchFamily="66" charset="0"/>
              </a:rPr>
              <a:t>লক্ষ্য</a:t>
            </a:r>
            <a:endParaRPr lang="en-US" sz="4000" b="1" dirty="0">
              <a:solidFill>
                <a:schemeClr val="accent1"/>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0C5FC5A9-89DD-4690-8A40-32485EEEB069}"/>
              </a:ext>
            </a:extLst>
          </p:cNvPr>
          <p:cNvSpPr txBox="1"/>
          <p:nvPr/>
        </p:nvSpPr>
        <p:spPr>
          <a:xfrm>
            <a:off x="1164832" y="3744106"/>
            <a:ext cx="1711171" cy="523220"/>
          </a:xfrm>
          <a:prstGeom prst="rect">
            <a:avLst/>
          </a:prstGeom>
          <a:noFill/>
        </p:spPr>
        <p:txBody>
          <a:bodyPr wrap="square">
            <a:spAutoFit/>
          </a:bodyPr>
          <a:lstStyle/>
          <a:p>
            <a:r>
              <a:rPr kumimoji="0" lang="en-US" sz="1600" b="0" i="0" u="none" strike="noStrike" kern="1200" cap="none" spc="0" normalizeH="0" baseline="0" noProof="0" dirty="0">
                <a:ln>
                  <a:noFill/>
                </a:ln>
                <a:solidFill>
                  <a:srgbClr val="7A4CAB"/>
                </a:solidFill>
                <a:effectLst/>
                <a:uLnTx/>
                <a:uFillTx/>
                <a:latin typeface="Bangla" panose="03000603000000000000" pitchFamily="66"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7A4CAB"/>
                </a:solidFill>
                <a:effectLst/>
                <a:uLnTx/>
                <a:uFillTx/>
                <a:latin typeface="Bangla" panose="03000603000000000000" pitchFamily="66" charset="0"/>
                <a:ea typeface="Calibri" panose="020F0502020204030204" pitchFamily="34" charset="0"/>
                <a:cs typeface="Times New Roman" panose="02020603050405020304" pitchFamily="18" charset="0"/>
              </a:rPr>
              <a:t>উদ্দেশ্য</a:t>
            </a:r>
            <a:endParaRPr lang="en-US" sz="2800" b="1" dirty="0">
              <a:solidFill>
                <a:srgbClr val="7A4CAB"/>
              </a:solidFill>
            </a:endParaRPr>
          </a:p>
        </p:txBody>
      </p:sp>
      <p:sp>
        <p:nvSpPr>
          <p:cNvPr id="14" name="TextBox 13">
            <a:extLst>
              <a:ext uri="{FF2B5EF4-FFF2-40B4-BE49-F238E27FC236}">
                <a16:creationId xmlns:a16="http://schemas.microsoft.com/office/drawing/2014/main" id="{93105E7D-CAA2-4B10-805C-7CB32A67C969}"/>
              </a:ext>
            </a:extLst>
          </p:cNvPr>
          <p:cNvSpPr txBox="1"/>
          <p:nvPr/>
        </p:nvSpPr>
        <p:spPr>
          <a:xfrm>
            <a:off x="4097477" y="2550644"/>
            <a:ext cx="5849605" cy="1956369"/>
          </a:xfrm>
          <a:prstGeom prst="rect">
            <a:avLst/>
          </a:prstGeom>
          <a:noFill/>
        </p:spPr>
        <p:txBody>
          <a:bodyPr wrap="square">
            <a:spAutoFit/>
          </a:bodyPr>
          <a:lstStyle/>
          <a:p>
            <a:pPr marL="0" marR="0">
              <a:lnSpc>
                <a:spcPct val="107000"/>
              </a:lnSpc>
              <a:spcBef>
                <a:spcPts val="0"/>
              </a:spcBef>
              <a:spcAft>
                <a:spcPts val="800"/>
              </a:spcAft>
            </a:pPr>
            <a:r>
              <a:rPr lang="en-US" sz="3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3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গুরুত্ব</a:t>
            </a:r>
            <a:r>
              <a:rPr lang="en-US" sz="3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3600" dirty="0">
              <a:solidFill>
                <a:srgbClr val="45B19F"/>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লক্ষ্য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নির্ধারণ</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ছাড়া</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উদ্দেশ্যে</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থাকতে</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যায়</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a:t>
            </a:r>
            <a:endPar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dirty="0">
                <a:solidFill>
                  <a:srgbClr val="45B19F"/>
                </a:solidFill>
                <a:effectLst/>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উদ্দেশ্য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ছাড়া</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লক্ষ্যের</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কাছাকাছি</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আসাও</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অসম্ভব</a:t>
            </a:r>
            <a:r>
              <a:rPr kumimoji="0" lang="en-US" sz="2400" b="0" i="0" u="none" strike="noStrike" kern="1200" cap="none" spc="0" normalizeH="0" baseline="0" noProof="0" dirty="0">
                <a:ln>
                  <a:noFill/>
                </a:ln>
                <a:solidFill>
                  <a:srgbClr val="45B19F"/>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group of purple flowers&#10;&#10;Description automatically generated with low confidence">
            <a:extLst>
              <a:ext uri="{FF2B5EF4-FFF2-40B4-BE49-F238E27FC236}">
                <a16:creationId xmlns:a16="http://schemas.microsoft.com/office/drawing/2014/main" id="{667CA4E1-2302-49D5-B330-1AA681F22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2" y="5581649"/>
            <a:ext cx="3325367" cy="1288873"/>
          </a:xfrm>
          <a:prstGeom prst="rect">
            <a:avLst/>
          </a:prstGeom>
        </p:spPr>
      </p:pic>
      <p:pic>
        <p:nvPicPr>
          <p:cNvPr id="6" name="Picture 5" descr="A group of purple flowers&#10;&#10;Description automatically generated with low confidence">
            <a:extLst>
              <a:ext uri="{FF2B5EF4-FFF2-40B4-BE49-F238E27FC236}">
                <a16:creationId xmlns:a16="http://schemas.microsoft.com/office/drawing/2014/main" id="{335DC4C6-BAEE-40F2-B260-21F0B95EE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478" y="5581649"/>
            <a:ext cx="2951022" cy="1273220"/>
          </a:xfrm>
          <a:prstGeom prst="rect">
            <a:avLst/>
          </a:prstGeom>
        </p:spPr>
      </p:pic>
      <p:pic>
        <p:nvPicPr>
          <p:cNvPr id="16" name="Picture 15" descr="A group of purple flowers&#10;&#10;Description automatically generated with low confidence">
            <a:extLst>
              <a:ext uri="{FF2B5EF4-FFF2-40B4-BE49-F238E27FC236}">
                <a16:creationId xmlns:a16="http://schemas.microsoft.com/office/drawing/2014/main" id="{E6B9E357-B278-482D-AD0F-5D31E0108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581649"/>
            <a:ext cx="4354066" cy="1290047"/>
          </a:xfrm>
          <a:prstGeom prst="rect">
            <a:avLst/>
          </a:prstGeom>
        </p:spPr>
      </p:pic>
    </p:spTree>
    <p:extLst>
      <p:ext uri="{BB962C8B-B14F-4D97-AF65-F5344CB8AC3E}">
        <p14:creationId xmlns:p14="http://schemas.microsoft.com/office/powerpoint/2010/main" val="931737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urple flowers&#10;&#10;Description automatically generated with low confidence">
            <a:extLst>
              <a:ext uri="{FF2B5EF4-FFF2-40B4-BE49-F238E27FC236}">
                <a16:creationId xmlns:a16="http://schemas.microsoft.com/office/drawing/2014/main" id="{665916CC-86A1-4258-B575-587D4EE24C1B}"/>
              </a:ext>
            </a:extLst>
          </p:cNvPr>
          <p:cNvPicPr>
            <a:picLocks noChangeAspect="1"/>
          </p:cNvPicPr>
          <p:nvPr/>
        </p:nvPicPr>
        <p:blipFill rotWithShape="1">
          <a:blip r:embed="rId2">
            <a:extLst>
              <a:ext uri="{28A0092B-C50C-407E-A947-70E740481C1C}">
                <a14:useLocalDpi xmlns:a14="http://schemas.microsoft.com/office/drawing/2010/main" val="0"/>
              </a:ext>
            </a:extLst>
          </a:blip>
          <a:srcRect l="31635" r="6040" b="-2"/>
          <a:stretch/>
        </p:blipFill>
        <p:spPr>
          <a:xfrm>
            <a:off x="0" y="5108112"/>
            <a:ext cx="1774653" cy="1774653"/>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descr="A group of purple flowers&#10;&#10;Description automatically generated with low confidence">
            <a:extLst>
              <a:ext uri="{FF2B5EF4-FFF2-40B4-BE49-F238E27FC236}">
                <a16:creationId xmlns:a16="http://schemas.microsoft.com/office/drawing/2014/main" id="{47CDC878-3414-40E7-88D3-884D4AC89C68}"/>
              </a:ext>
            </a:extLst>
          </p:cNvPr>
          <p:cNvPicPr>
            <a:picLocks noChangeAspect="1"/>
          </p:cNvPicPr>
          <p:nvPr/>
        </p:nvPicPr>
        <p:blipFill rotWithShape="1">
          <a:blip r:embed="rId2">
            <a:extLst>
              <a:ext uri="{28A0092B-C50C-407E-A947-70E740481C1C}">
                <a14:useLocalDpi xmlns:a14="http://schemas.microsoft.com/office/drawing/2010/main" val="0"/>
              </a:ext>
            </a:extLst>
          </a:blip>
          <a:srcRect l="31635" r="6040" b="-2"/>
          <a:stretch/>
        </p:blipFill>
        <p:spPr>
          <a:xfrm rot="5400000">
            <a:off x="-13317" y="3546325"/>
            <a:ext cx="1548471" cy="157510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6" name="Picture 5">
            <a:extLst>
              <a:ext uri="{FF2B5EF4-FFF2-40B4-BE49-F238E27FC236}">
                <a16:creationId xmlns:a16="http://schemas.microsoft.com/office/drawing/2014/main" id="{33D73106-A082-4CF6-8B7A-66DA34D57CA6}"/>
              </a:ext>
            </a:extLst>
          </p:cNvPr>
          <p:cNvPicPr>
            <a:picLocks noChangeAspect="1"/>
          </p:cNvPicPr>
          <p:nvPr/>
        </p:nvPicPr>
        <p:blipFill rotWithShape="1">
          <a:blip r:embed="rId3"/>
          <a:srcRect l="30038" r="7638" b="2"/>
          <a:stretch/>
        </p:blipFill>
        <p:spPr>
          <a:xfrm>
            <a:off x="1774653" y="5328586"/>
            <a:ext cx="1554180" cy="155418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9" name="TextBox 8">
            <a:extLst>
              <a:ext uri="{FF2B5EF4-FFF2-40B4-BE49-F238E27FC236}">
                <a16:creationId xmlns:a16="http://schemas.microsoft.com/office/drawing/2014/main" id="{4B40E261-7855-4A34-AACC-C381A68CD0D7}"/>
              </a:ext>
            </a:extLst>
          </p:cNvPr>
          <p:cNvSpPr txBox="1"/>
          <p:nvPr/>
        </p:nvSpPr>
        <p:spPr>
          <a:xfrm>
            <a:off x="517864" y="26311"/>
            <a:ext cx="11049740" cy="37369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প্রশ্নঃ ৪।  </a:t>
            </a:r>
            <a:r>
              <a:rPr lang="en-US" sz="1800" dirty="0" err="1">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নারী</a:t>
            </a:r>
            <a:r>
              <a:rPr lang="en-US" sz="1800" dirty="0">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কি</a:t>
            </a:r>
            <a:r>
              <a:rPr lang="en-US" sz="1800" dirty="0">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তালাক</a:t>
            </a:r>
            <a:r>
              <a:rPr lang="en-US" sz="1800" dirty="0">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দেয়ার</a:t>
            </a:r>
            <a:r>
              <a:rPr lang="en-US" sz="1800" dirty="0">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অধিকার</a:t>
            </a:r>
            <a:r>
              <a:rPr lang="en-US" sz="1800" dirty="0">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421A76"/>
                </a:solidFill>
                <a:effectLst/>
                <a:latin typeface="Bangla" panose="03000603000000000000" pitchFamily="66" charset="0"/>
                <a:ea typeface="Calibri" panose="020F0502020204030204" pitchFamily="34" charset="0"/>
                <a:cs typeface="Times New Roman" panose="02020603050405020304" pitchFamily="18" charset="0"/>
              </a:rPr>
              <a:t>রাখে</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34CB2E5-1680-4F05-9734-697CAAC4FA8C}"/>
              </a:ext>
            </a:extLst>
          </p:cNvPr>
          <p:cNvSpPr txBox="1"/>
          <p:nvPr/>
        </p:nvSpPr>
        <p:spPr>
          <a:xfrm>
            <a:off x="171939" y="643388"/>
            <a:ext cx="12129476" cy="2031325"/>
          </a:xfrm>
          <a:prstGeom prst="rect">
            <a:avLst/>
          </a:prstGeom>
          <a:noFill/>
        </p:spPr>
        <p:txBody>
          <a:bodyPr wrap="square">
            <a:spAutoFit/>
          </a:bodyPr>
          <a:lstStyle/>
          <a:p>
            <a:r>
              <a:rPr lang="as-IN" dirty="0">
                <a:solidFill>
                  <a:srgbClr val="CC00CC"/>
                </a:solidFill>
                <a:latin typeface="Bangla" panose="03000603000000000000" pitchFamily="66" charset="0"/>
                <a:cs typeface="Bangla" panose="03000603000000000000" pitchFamily="66" charset="0"/>
              </a:rPr>
              <a:t>তালাক হচ্ছে এমন একটি পদ্ধতি যার মাধ্যমে স্বামী কোনো প্রকার কোর্ট, কাজী, স্বাক্ষী বা লেখা-জোখা ছাড়াই শুধুমাত্র মুখে “তালাক” বা বিয়ে বাতিল করা হয়, অথবা তালাক দেওয়ার নিয়ত অন্তরে রেখে সম্পর্ক ছিন্ন হয় এমন কোনো কথা উচ্চারণে মাধ্যমে স্ত্রীর সাথে সম্পর্ক ছিন্ন ও বিয়ে বাতিল করা হয়।</a:t>
            </a:r>
            <a:r>
              <a:rPr lang="en-US" dirty="0">
                <a:solidFill>
                  <a:srgbClr val="CC00CC"/>
                </a:solidFill>
                <a:latin typeface="Bangla" panose="03000603000000000000" pitchFamily="66" charset="0"/>
                <a:cs typeface="Bangla" panose="03000603000000000000" pitchFamily="66" charset="0"/>
              </a:rPr>
              <a:t> </a:t>
            </a:r>
            <a:r>
              <a:rPr lang="as-IN" dirty="0">
                <a:solidFill>
                  <a:srgbClr val="CC00CC"/>
                </a:solidFill>
                <a:latin typeface="Bangla" panose="03000603000000000000" pitchFamily="66" charset="0"/>
                <a:cs typeface="Bangla" panose="03000603000000000000" pitchFamily="66" charset="0"/>
              </a:rPr>
              <a:t>তালাক হচ্ছে স্বামীর অধিকার। স্বামী তালাক দিলেই তালাক সংঘটিত হবে। দলিল হচ্ছে, নবী সাল্লাল্লাহু আলাইহি ওয়া সাল্লামের বাণী: “তালাক তারই অধিকার যার রয়েছে সহবাস করার অধিকার” অর্থাৎ স্বামীর। [সুনানে ইবনে মাজাহ (২০৮১), আলবানী ‘ইরওয়াউল গালিল’ গ্রন্থে (২০৪১) হাদিসটিকে ‘হাসান’ আখ্যায়িত করেছেন]</a:t>
            </a:r>
          </a:p>
          <a:p>
            <a:r>
              <a:rPr lang="as-IN" dirty="0">
                <a:solidFill>
                  <a:srgbClr val="CC00CC"/>
                </a:solidFill>
                <a:latin typeface="Bangla" panose="03000603000000000000" pitchFamily="66" charset="0"/>
                <a:cs typeface="Bangla" panose="03000603000000000000" pitchFamily="66" charset="0"/>
              </a:rPr>
              <a:t>স্বামীদের তালাক দেওয়ার অধিকার ইসলাম স্ত্রীদের দেয়নি। তালাকের অধিকার মূলত পুরুষদের বা স্বামীদের দেওয়া হয়েছে। যেহেতু তালাকটার সম্পর্ক হচ্ছে যাঁর কাছে বিবাহের বিষয়টি রয়েছে, দায়িত্ব যাঁর কাছে রয়েছে, তাঁর ওপর। দুজনকে তো এক কাজের দায়িত্ব দেওয়া যায় না। ইসলাম এক কাজের জন্য একজনকে দায়িত্ব দিয়েছে। আর এই দায়িত্ব স্বামীকে দেওয়া হয়েছে। কারণ, তালাকের পরে যে কাজগুলো করণীয় আছে, সেগুলো স্বামীকেই করতে হবে। </a:t>
            </a:r>
          </a:p>
        </p:txBody>
      </p:sp>
      <p:sp>
        <p:nvSpPr>
          <p:cNvPr id="10" name="TextBox 9">
            <a:extLst>
              <a:ext uri="{FF2B5EF4-FFF2-40B4-BE49-F238E27FC236}">
                <a16:creationId xmlns:a16="http://schemas.microsoft.com/office/drawing/2014/main" id="{1180F951-060E-4A06-8C9B-625B83ACC30D}"/>
              </a:ext>
            </a:extLst>
          </p:cNvPr>
          <p:cNvSpPr txBox="1"/>
          <p:nvPr/>
        </p:nvSpPr>
        <p:spPr>
          <a:xfrm>
            <a:off x="1548471" y="2669857"/>
            <a:ext cx="8670050" cy="1200329"/>
          </a:xfrm>
          <a:prstGeom prst="rect">
            <a:avLst/>
          </a:prstGeom>
          <a:noFill/>
        </p:spPr>
        <p:txBody>
          <a:bodyPr wrap="square">
            <a:spAutoFit/>
          </a:bodyPr>
          <a:lstStyle/>
          <a:p>
            <a:r>
              <a:rPr lang="as-IN" dirty="0">
                <a:solidFill>
                  <a:srgbClr val="7A4CAB"/>
                </a:solidFill>
                <a:latin typeface="Bangla" panose="03000603000000000000" pitchFamily="66" charset="0"/>
                <a:cs typeface="Bangla" panose="03000603000000000000" pitchFamily="66" charset="0"/>
              </a:rPr>
              <a:t>তবে একটি বিষয় ইসলামে অনুমোদন দেওয়া আছে। সেটা হলো, যদি কোনো কারণে কোনো স্ত্রী মনে করেন যে তাঁর হক নষ্ট হচ্ছে অথবা তাঁর ওপর জুলুম করা হচ্ছে অথবা ব্যক্তিগত কোনো কারণে এখানে সংসার করতে চাচ্ছেন না, সে ক্ষেত্রে স্ত্রীর জন্য জায়েজ আছে স্ত্রী স্বামীর সঙ্গে আলোচনা সাপেক্ষে ‘খোলা’ করতে পারবেন। খোলাও এক প্রকার তালাকই। কিন্তু সেটা হচ্ছে, স্বামীর সঙ্গে আলোচনা করে দাম্পত্য সম্পর্ক থেকে নিজেকে প্রত্যাহার করে নেওয়া, মুক্ত করে নেওয়া।</a:t>
            </a:r>
            <a:endParaRPr lang="en-US" dirty="0">
              <a:solidFill>
                <a:srgbClr val="7A4CAB"/>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81180EFB-1979-47FB-A8C9-2635152E69F8}"/>
              </a:ext>
            </a:extLst>
          </p:cNvPr>
          <p:cNvSpPr txBox="1"/>
          <p:nvPr/>
        </p:nvSpPr>
        <p:spPr>
          <a:xfrm>
            <a:off x="3424260" y="3870186"/>
            <a:ext cx="8081942" cy="2308324"/>
          </a:xfrm>
          <a:prstGeom prst="rect">
            <a:avLst/>
          </a:prstGeom>
          <a:noFill/>
        </p:spPr>
        <p:txBody>
          <a:bodyPr wrap="square">
            <a:spAutoFit/>
          </a:bodyPr>
          <a:lstStyle/>
          <a:p>
            <a:r>
              <a:rPr lang="en-US" dirty="0" err="1">
                <a:solidFill>
                  <a:srgbClr val="002060"/>
                </a:solidFill>
                <a:latin typeface="Bangla" panose="03000603000000000000" pitchFamily="66" charset="0"/>
                <a:cs typeface="Bangla" panose="03000603000000000000" pitchFamily="66" charset="0"/>
              </a:rPr>
              <a:t>খো</a:t>
            </a:r>
            <a:r>
              <a:rPr lang="as-IN" dirty="0">
                <a:solidFill>
                  <a:srgbClr val="002060"/>
                </a:solidFill>
                <a:latin typeface="Bangla" panose="03000603000000000000" pitchFamily="66" charset="0"/>
                <a:cs typeface="Bangla" panose="03000603000000000000" pitchFamily="66" charset="0"/>
              </a:rPr>
              <a:t>লা হচ্ছে: কোন কিছুর বিনিময়ে স্ত্রী বিচ্ছিন্ন হয়ে যাওয়া। এক্ষেত্রে স্বামী সে বিনিময়টি গ্রহণ করে স্ত্রীকে বিচ্ছিন্ন করে দিবে; এ বিনিময়টি স্বামী কর্তৃক স্ত্রীকে প্রদত্ত মোহরানা হোক কিংবা এর চেয়ে বেশি সম্পদ হোক কিংবা এর চেয়ে কম হোক।</a:t>
            </a:r>
          </a:p>
          <a:p>
            <a:r>
              <a:rPr lang="as-IN" dirty="0">
                <a:solidFill>
                  <a:srgbClr val="002060"/>
                </a:solidFill>
                <a:latin typeface="Bangla" panose="03000603000000000000" pitchFamily="66" charset="0"/>
                <a:cs typeface="Bangla" panose="03000603000000000000" pitchFamily="66" charset="0"/>
              </a:rPr>
              <a:t>এ বিধানের দলিল হচ্ছে, আল্লাহ্‌র বাণী: “আর তাদেরকে যা কিছু দিয়েছো (বিদায় করার সময়) তা থেকে কিছু ফিরিয়ে নেয়া তোমাদের জন্য বৈধ নয়। তবে এটা স্বতন্ত্র, স্বামী-স্ত্রী যদি আল্লাহ নির্ধারিত সীমারেখা রক্ষা করে চলতে পারবে না বলে আশংকা করে, তাহলে এমতাবস্থায় যদি তোমরা আশংকা করো, তারা উভয়ে আল্লাহ্‌ নির্ধারিত সীমার মধ্যে অবস্থান করতে পারবে না, তাহলে স্ত্রীর কিছু বিনিময় দিয়ে তার স্বামী থেকে বিচ্ছেদ লাভ করায় উভয়ের কোন গুনাহ নেই।”[সূরা বাক্বারা, আয়াত: ২২৯]</a:t>
            </a:r>
          </a:p>
        </p:txBody>
      </p:sp>
    </p:spTree>
    <p:extLst>
      <p:ext uri="{BB962C8B-B14F-4D97-AF65-F5344CB8AC3E}">
        <p14:creationId xmlns:p14="http://schemas.microsoft.com/office/powerpoint/2010/main" val="107947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ink and yellow flowers&#10;&#10;Description automatically generated with medium confidence">
            <a:extLst>
              <a:ext uri="{FF2B5EF4-FFF2-40B4-BE49-F238E27FC236}">
                <a16:creationId xmlns:a16="http://schemas.microsoft.com/office/drawing/2014/main" id="{0D30B1F5-118E-416F-A25D-9EAB17B0E9BF}"/>
              </a:ext>
            </a:extLst>
          </p:cNvPr>
          <p:cNvPicPr>
            <a:picLocks noChangeAspect="1"/>
          </p:cNvPicPr>
          <p:nvPr/>
        </p:nvPicPr>
        <p:blipFill rotWithShape="1">
          <a:blip r:embed="rId2">
            <a:extLst>
              <a:ext uri="{28A0092B-C50C-407E-A947-70E740481C1C}">
                <a14:useLocalDpi xmlns:a14="http://schemas.microsoft.com/office/drawing/2010/main" val="0"/>
              </a:ext>
            </a:extLst>
          </a:blip>
          <a:srcRect l="12708" r="24968"/>
          <a:stretch/>
        </p:blipFill>
        <p:spPr>
          <a:xfrm>
            <a:off x="4621236" y="4686300"/>
            <a:ext cx="2949528" cy="217170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group of pink and yellow flowers&#10;&#10;Description automatically generated with medium confidence">
            <a:extLst>
              <a:ext uri="{FF2B5EF4-FFF2-40B4-BE49-F238E27FC236}">
                <a16:creationId xmlns:a16="http://schemas.microsoft.com/office/drawing/2014/main" id="{7E360EC8-4713-4F3C-8A03-30458A37F9DB}"/>
              </a:ext>
            </a:extLst>
          </p:cNvPr>
          <p:cNvPicPr>
            <a:picLocks noChangeAspect="1"/>
          </p:cNvPicPr>
          <p:nvPr/>
        </p:nvPicPr>
        <p:blipFill rotWithShape="1">
          <a:blip r:embed="rId2">
            <a:extLst>
              <a:ext uri="{28A0092B-C50C-407E-A947-70E740481C1C}">
                <a14:useLocalDpi xmlns:a14="http://schemas.microsoft.com/office/drawing/2010/main" val="0"/>
              </a:ext>
            </a:extLst>
          </a:blip>
          <a:srcRect l="16289" r="28545" b="-3"/>
          <a:stretch/>
        </p:blipFill>
        <p:spPr>
          <a:xfrm>
            <a:off x="2287674" y="5038725"/>
            <a:ext cx="2590737" cy="164617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3" name="Picture 2" descr="A group of pink and yellow flowers&#10;&#10;Description automatically generated with medium confidence">
            <a:extLst>
              <a:ext uri="{FF2B5EF4-FFF2-40B4-BE49-F238E27FC236}">
                <a16:creationId xmlns:a16="http://schemas.microsoft.com/office/drawing/2014/main" id="{569083D2-3A5E-4A01-B869-59615B68D7BC}"/>
              </a:ext>
            </a:extLst>
          </p:cNvPr>
          <p:cNvPicPr>
            <a:picLocks noChangeAspect="1"/>
          </p:cNvPicPr>
          <p:nvPr/>
        </p:nvPicPr>
        <p:blipFill rotWithShape="1">
          <a:blip r:embed="rId2">
            <a:extLst>
              <a:ext uri="{28A0092B-C50C-407E-A947-70E740481C1C}">
                <a14:useLocalDpi xmlns:a14="http://schemas.microsoft.com/office/drawing/2010/main" val="0"/>
              </a:ext>
            </a:extLst>
          </a:blip>
          <a:srcRect l="16426" r="28683" b="-3"/>
          <a:stretch/>
        </p:blipFill>
        <p:spPr>
          <a:xfrm>
            <a:off x="7313591" y="5038725"/>
            <a:ext cx="2577829" cy="157334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9" name="TextBox 8">
            <a:extLst>
              <a:ext uri="{FF2B5EF4-FFF2-40B4-BE49-F238E27FC236}">
                <a16:creationId xmlns:a16="http://schemas.microsoft.com/office/drawing/2014/main" id="{11A705B3-85AB-4D9E-8F29-E2CF4310017A}"/>
              </a:ext>
            </a:extLst>
          </p:cNvPr>
          <p:cNvSpPr txBox="1"/>
          <p:nvPr/>
        </p:nvSpPr>
        <p:spPr>
          <a:xfrm>
            <a:off x="3329354" y="0"/>
            <a:ext cx="5337568" cy="37369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প্রশ্নঃ ৫।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বিধবা</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নারীর</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কি</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বিয়ে</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বাধ্যতামূলক</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CAA9037-40F9-43A8-A711-8566C05AAF8E}"/>
              </a:ext>
            </a:extLst>
          </p:cNvPr>
          <p:cNvSpPr txBox="1"/>
          <p:nvPr/>
        </p:nvSpPr>
        <p:spPr>
          <a:xfrm>
            <a:off x="-170" y="560218"/>
            <a:ext cx="11996615" cy="3693319"/>
          </a:xfrm>
          <a:prstGeom prst="rect">
            <a:avLst/>
          </a:prstGeom>
          <a:noFill/>
        </p:spPr>
        <p:txBody>
          <a:bodyPr wrap="square">
            <a:spAutoFit/>
          </a:bodyPr>
          <a:lstStyle/>
          <a:p>
            <a:r>
              <a:rPr lang="as-IN" dirty="0">
                <a:solidFill>
                  <a:schemeClr val="accent4">
                    <a:lumMod val="75000"/>
                  </a:schemeClr>
                </a:solidFill>
                <a:latin typeface="Bangla" panose="03000603000000000000" pitchFamily="66" charset="0"/>
                <a:cs typeface="Bangla" panose="03000603000000000000" pitchFamily="66" charset="0"/>
              </a:rPr>
              <a:t>বিধবা নারীর বিয়ে করা বাধ্যতামুলক নয়।</a:t>
            </a:r>
          </a:p>
          <a:p>
            <a:r>
              <a:rPr lang="as-IN" dirty="0">
                <a:solidFill>
                  <a:schemeClr val="accent4">
                    <a:lumMod val="75000"/>
                  </a:schemeClr>
                </a:solidFill>
                <a:latin typeface="Bangla" panose="03000603000000000000" pitchFamily="66" charset="0"/>
                <a:cs typeface="Bangla" panose="03000603000000000000" pitchFamily="66" charset="0"/>
              </a:rPr>
              <a:t>রাসুলুল্লাহ (সা.) বলেন, ‘আমি ও (নিজের যত্ন না নেওয়ায়) চেহারায় দাগ পড়া নারী পরকালে এভাবে থাকব অথবা শাহাদাত ও মধ্যমা আঙুলের চেয়ে বেশি দূরত্ব থাকবে আমাদের মধ্যে। সে হলো সেই নারী যার স্বামী মারা গেছে এবং তার বংশীয় মর্যাদা ও সৌন্দর্য থাকার পরও সে নিজেকে বিরত রাখে এতিম সন্তানদের জন্য—যতক্ষণ না সন্তানরা (স্বাবলম্বী হয়ে) পৃথক হয়ে যায় অথবা মারা যায়।’ (সুনানে আ</a:t>
            </a:r>
            <a:r>
              <a:rPr lang="en-US" dirty="0" err="1">
                <a:solidFill>
                  <a:schemeClr val="accent4">
                    <a:lumMod val="75000"/>
                  </a:schemeClr>
                </a:solidFill>
                <a:latin typeface="Bangla" panose="03000603000000000000" pitchFamily="66" charset="0"/>
                <a:cs typeface="Bangla" panose="03000603000000000000" pitchFamily="66" charset="0"/>
              </a:rPr>
              <a:t>বু</a:t>
            </a:r>
            <a:r>
              <a:rPr lang="as-IN" dirty="0">
                <a:solidFill>
                  <a:schemeClr val="accent4">
                    <a:lumMod val="75000"/>
                  </a:schemeClr>
                </a:solidFill>
                <a:latin typeface="Bangla" panose="03000603000000000000" pitchFamily="66" charset="0"/>
                <a:cs typeface="Bangla" panose="03000603000000000000" pitchFamily="66" charset="0"/>
              </a:rPr>
              <a:t> দাউদ : ৫২৪৯)</a:t>
            </a:r>
          </a:p>
          <a:p>
            <a:r>
              <a:rPr lang="as-IN" dirty="0">
                <a:solidFill>
                  <a:schemeClr val="accent4">
                    <a:lumMod val="75000"/>
                  </a:schemeClr>
                </a:solidFill>
                <a:latin typeface="Bangla" panose="03000603000000000000" pitchFamily="66" charset="0"/>
                <a:cs typeface="Bangla" panose="03000603000000000000" pitchFamily="66" charset="0"/>
              </a:rPr>
              <a:t>সন্তানের দায়িত্ব শুধু বিধবা নারীর নয়। ইসলাম বিধবা নারীকে সন্তানের একক দায় থেকে মুক্তি দিয়েছে। ইসলামী শরিয়ত মতে, সম্পদ ও ব্যয় নির্বাহের ক্ষেত্রে পিতার অবর্তমানে দাদা সন্তানের অভিভাবক এবং তার অবর্তমানে ইসলামী রাষ্ট্রের বিচারক অভিভাবক নির্ধারণ করে দেবে। অবশ্য মা সন্তান প্রতিপালন করবে যতক্ষণ না সে অন্যত্র বিয়ে করে। রাসুল (সা.) বলেন, ‘তুমি সন্তানের ব্যাপারে বেশি হকদার যতক্ষণ না তুমি বিয়ে কর।’ (আবু দাউদ : ২২৭৬) সন্তান প্রতিপালনের অজুহাতে মায়ের জীবন ক্ষতিগ্রস্ত করার সুযোগ নেই।</a:t>
            </a:r>
            <a:endParaRPr lang="en-US" dirty="0">
              <a:solidFill>
                <a:schemeClr val="accent4">
                  <a:lumMod val="75000"/>
                </a:schemeClr>
              </a:solidFill>
              <a:latin typeface="Bangla" panose="03000603000000000000" pitchFamily="66" charset="0"/>
              <a:cs typeface="Bangla" panose="03000603000000000000" pitchFamily="66" charset="0"/>
            </a:endParaRPr>
          </a:p>
          <a:p>
            <a:r>
              <a:rPr lang="as-IN" dirty="0">
                <a:solidFill>
                  <a:schemeClr val="accent4">
                    <a:lumMod val="75000"/>
                  </a:schemeClr>
                </a:solidFill>
                <a:latin typeface="Bangla" panose="03000603000000000000" pitchFamily="66" charset="0"/>
                <a:cs typeface="Bangla" panose="03000603000000000000" pitchFamily="66" charset="0"/>
              </a:rPr>
              <a:t> মহান আল্লাহ বলেন, ‘কোনো মাকে তার সন্তানের জন্য এবং কোনো পিতাকে তার সন্তানের জন্য ক্ষতিগ্রস্ত করা হবে না।’ (সুরা বাকারা : ২৩৩)</a:t>
            </a:r>
          </a:p>
          <a:p>
            <a:r>
              <a:rPr lang="as-IN" dirty="0">
                <a:solidFill>
                  <a:schemeClr val="accent4">
                    <a:lumMod val="75000"/>
                  </a:schemeClr>
                </a:solidFill>
                <a:latin typeface="Bangla" panose="03000603000000000000" pitchFamily="66" charset="0"/>
                <a:cs typeface="Bangla" panose="03000603000000000000" pitchFamily="66" charset="0"/>
              </a:rPr>
              <a:t>হজরত আবু হুরায়রা (রা.) বলেন, নবী (সা.) বলেছেন, ‘বিধবা ও মিসকিনের জন্য খাদ্য জোগাড়ে চেষ্টারত ব্যক্তি আল্লাহর রাস্তায় জিহাদকারীর মতো অথবা রাতে সালাতে দন্ডায়মান ও দিনে সিয়ামকারীর মতো।’ (বুখারি : ৫৩৫৩) </a:t>
            </a:r>
            <a:endParaRPr lang="en-US" dirty="0">
              <a:solidFill>
                <a:schemeClr val="accent4">
                  <a:lumMod val="75000"/>
                </a:schemeClr>
              </a:solidFill>
              <a:latin typeface="Bangla" panose="03000603000000000000" pitchFamily="66" charset="0"/>
              <a:cs typeface="Bangla" panose="03000603000000000000" pitchFamily="66" charset="0"/>
            </a:endParaRPr>
          </a:p>
          <a:p>
            <a:r>
              <a:rPr lang="as-IN" dirty="0">
                <a:solidFill>
                  <a:schemeClr val="accent4">
                    <a:lumMod val="75000"/>
                  </a:schemeClr>
                </a:solidFill>
                <a:latin typeface="Bangla" panose="03000603000000000000" pitchFamily="66" charset="0"/>
                <a:cs typeface="Bangla" panose="03000603000000000000" pitchFamily="66" charset="0"/>
              </a:rPr>
              <a:t>সহিহ বুখারিতে এসেছে, হজরত ওমর (রা.) বলেন, আমাকে আল্লাহ তায়ালা সুস্থ রাখলে আমি ইরাকের বিধবা নারীদের এমনভাবে স্বচ্ছল করে দেব যে, এরপর তাদের আর কারো মুখাপেক্ষী হতে হবে না।</a:t>
            </a:r>
          </a:p>
        </p:txBody>
      </p:sp>
      <p:sp>
        <p:nvSpPr>
          <p:cNvPr id="10" name="TextBox 9">
            <a:extLst>
              <a:ext uri="{FF2B5EF4-FFF2-40B4-BE49-F238E27FC236}">
                <a16:creationId xmlns:a16="http://schemas.microsoft.com/office/drawing/2014/main" id="{F2903679-46C9-46CD-A8E0-AFD38A11B1BB}"/>
              </a:ext>
            </a:extLst>
          </p:cNvPr>
          <p:cNvSpPr txBox="1"/>
          <p:nvPr/>
        </p:nvSpPr>
        <p:spPr>
          <a:xfrm>
            <a:off x="0" y="4075225"/>
            <a:ext cx="12192000" cy="2308324"/>
          </a:xfrm>
          <a:prstGeom prst="rect">
            <a:avLst/>
          </a:prstGeom>
          <a:noFill/>
        </p:spPr>
        <p:txBody>
          <a:bodyPr wrap="square">
            <a:spAutoFit/>
          </a:bodyPr>
          <a:lstStyle/>
          <a:p>
            <a:r>
              <a:rPr lang="as-IN" dirty="0">
                <a:solidFill>
                  <a:srgbClr val="0000FF"/>
                </a:solidFill>
                <a:latin typeface="Bangla" panose="03000603000000000000" pitchFamily="66" charset="0"/>
                <a:cs typeface="Bangla" panose="03000603000000000000" pitchFamily="66" charset="0"/>
              </a:rPr>
              <a:t>আবু সালামাহ রা. হতে বর্ণিত, আবু হুরায়রা রা. তাদের কাছে বর্ণনা করেন যে, নবী সাল্লাল্লাহু আলাইহি ওয়াসাল্লাম বলেছেন,</a:t>
            </a:r>
          </a:p>
          <a:p>
            <a:r>
              <a:rPr lang="ar-AE" dirty="0">
                <a:solidFill>
                  <a:srgbClr val="0000FF"/>
                </a:solidFill>
                <a:latin typeface="Bangla" panose="03000603000000000000" pitchFamily="66" charset="0"/>
              </a:rPr>
              <a:t>“</a:t>
            </a:r>
            <a:r>
              <a:rPr lang="as-IN" dirty="0">
                <a:solidFill>
                  <a:srgbClr val="0000FF"/>
                </a:solidFill>
                <a:latin typeface="Bangla" panose="03000603000000000000" pitchFamily="66" charset="0"/>
                <a:cs typeface="Bangla" panose="03000603000000000000" pitchFamily="66" charset="0"/>
              </a:rPr>
              <a:t>বিধবা/স্বামী পরিত্যক্তা নারীকে তার সম্মতি ব্যতীত বিয়ে দেয়া যাবে না এবং কুমারী নারীকে তার অনুমতি ছাড়া বিয়ে দেয়া যাবে না।”</a:t>
            </a:r>
          </a:p>
          <a:p>
            <a:r>
              <a:rPr lang="as-IN" dirty="0">
                <a:solidFill>
                  <a:srgbClr val="0000FF"/>
                </a:solidFill>
                <a:latin typeface="Bangla" panose="03000603000000000000" pitchFamily="66" charset="0"/>
                <a:cs typeface="Bangla" panose="03000603000000000000" pitchFamily="66" charset="0"/>
              </a:rPr>
              <a:t>লোকেরা জিজ্ঞেস করল, হে আল্লাহর রাসূল, কেমন করে তার অনুমতি নেয়া হবে?</a:t>
            </a:r>
          </a:p>
          <a:p>
            <a:r>
              <a:rPr lang="as-IN" dirty="0">
                <a:solidFill>
                  <a:srgbClr val="0000FF"/>
                </a:solidFill>
                <a:latin typeface="Bangla" panose="03000603000000000000" pitchFamily="66" charset="0"/>
                <a:cs typeface="Bangla" panose="03000603000000000000" pitchFamily="66" charset="0"/>
              </a:rPr>
              <a:t>তিনি বললেন, “তার চুপ থাকাটাই হচ্ছে তার অনুমতি।”</a:t>
            </a:r>
          </a:p>
          <a:p>
            <a:r>
              <a:rPr lang="as-IN" dirty="0">
                <a:solidFill>
                  <a:srgbClr val="0000FF"/>
                </a:solidFill>
                <a:latin typeface="Bangla" panose="03000603000000000000" pitchFamily="66" charset="0"/>
                <a:cs typeface="Bangla" panose="03000603000000000000" pitchFamily="66" charset="0"/>
              </a:rPr>
              <a:t>[৬৯৭০; মুসলিম ১৬/৮,১৪১৯,</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 আহমাদ ৯৬১১] </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(আ প্রকাশনী- ৪৭৫৭,</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 ই ফাউন্ডেশন- ৪৭৬০)</a:t>
            </a:r>
            <a:endParaRPr lang="en-US" dirty="0">
              <a:solidFill>
                <a:srgbClr val="0000FF"/>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95453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ink and yellow flowers&#10;&#10;Description automatically generated with medium confidence">
            <a:extLst>
              <a:ext uri="{FF2B5EF4-FFF2-40B4-BE49-F238E27FC236}">
                <a16:creationId xmlns:a16="http://schemas.microsoft.com/office/drawing/2014/main" id="{0D30B1F5-118E-416F-A25D-9EAB17B0E9BF}"/>
              </a:ext>
            </a:extLst>
          </p:cNvPr>
          <p:cNvPicPr>
            <a:picLocks noChangeAspect="1"/>
          </p:cNvPicPr>
          <p:nvPr/>
        </p:nvPicPr>
        <p:blipFill rotWithShape="1">
          <a:blip r:embed="rId2">
            <a:extLst>
              <a:ext uri="{28A0092B-C50C-407E-A947-70E740481C1C}">
                <a14:useLocalDpi xmlns:a14="http://schemas.microsoft.com/office/drawing/2010/main" val="0"/>
              </a:ext>
            </a:extLst>
          </a:blip>
          <a:srcRect l="12708" r="24968"/>
          <a:stretch/>
        </p:blipFill>
        <p:spPr>
          <a:xfrm>
            <a:off x="4621236" y="5038724"/>
            <a:ext cx="2949528" cy="181927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group of pink and yellow flowers&#10;&#10;Description automatically generated with medium confidence">
            <a:extLst>
              <a:ext uri="{FF2B5EF4-FFF2-40B4-BE49-F238E27FC236}">
                <a16:creationId xmlns:a16="http://schemas.microsoft.com/office/drawing/2014/main" id="{7E360EC8-4713-4F3C-8A03-30458A37F9DB}"/>
              </a:ext>
            </a:extLst>
          </p:cNvPr>
          <p:cNvPicPr>
            <a:picLocks noChangeAspect="1"/>
          </p:cNvPicPr>
          <p:nvPr/>
        </p:nvPicPr>
        <p:blipFill rotWithShape="1">
          <a:blip r:embed="rId2">
            <a:extLst>
              <a:ext uri="{28A0092B-C50C-407E-A947-70E740481C1C}">
                <a14:useLocalDpi xmlns:a14="http://schemas.microsoft.com/office/drawing/2010/main" val="0"/>
              </a:ext>
            </a:extLst>
          </a:blip>
          <a:srcRect l="16289" r="28545" b="-3"/>
          <a:stretch/>
        </p:blipFill>
        <p:spPr>
          <a:xfrm>
            <a:off x="2287674" y="5315723"/>
            <a:ext cx="2590737" cy="1369178"/>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3" name="Picture 2" descr="A group of pink and yellow flowers&#10;&#10;Description automatically generated with medium confidence">
            <a:extLst>
              <a:ext uri="{FF2B5EF4-FFF2-40B4-BE49-F238E27FC236}">
                <a16:creationId xmlns:a16="http://schemas.microsoft.com/office/drawing/2014/main" id="{569083D2-3A5E-4A01-B869-59615B68D7BC}"/>
              </a:ext>
            </a:extLst>
          </p:cNvPr>
          <p:cNvPicPr>
            <a:picLocks noChangeAspect="1"/>
          </p:cNvPicPr>
          <p:nvPr/>
        </p:nvPicPr>
        <p:blipFill rotWithShape="1">
          <a:blip r:embed="rId2">
            <a:extLst>
              <a:ext uri="{28A0092B-C50C-407E-A947-70E740481C1C}">
                <a14:useLocalDpi xmlns:a14="http://schemas.microsoft.com/office/drawing/2010/main" val="0"/>
              </a:ext>
            </a:extLst>
          </a:blip>
          <a:srcRect l="16426" r="28683" b="-3"/>
          <a:stretch/>
        </p:blipFill>
        <p:spPr>
          <a:xfrm>
            <a:off x="7313591" y="5335581"/>
            <a:ext cx="2577829" cy="127649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9" name="TextBox 8">
            <a:extLst>
              <a:ext uri="{FF2B5EF4-FFF2-40B4-BE49-F238E27FC236}">
                <a16:creationId xmlns:a16="http://schemas.microsoft.com/office/drawing/2014/main" id="{11A705B3-85AB-4D9E-8F29-E2CF4310017A}"/>
              </a:ext>
            </a:extLst>
          </p:cNvPr>
          <p:cNvSpPr txBox="1"/>
          <p:nvPr/>
        </p:nvSpPr>
        <p:spPr>
          <a:xfrm>
            <a:off x="-2122997" y="59081"/>
            <a:ext cx="16203194" cy="373692"/>
          </a:xfrm>
          <a:prstGeom prst="rect">
            <a:avLst/>
          </a:prstGeom>
          <a:noFill/>
        </p:spPr>
        <p:txBody>
          <a:bodyPr wrap="square">
            <a:spAutoFit/>
          </a:bodyPr>
          <a:lstStyle/>
          <a:p>
            <a:pPr marL="0" marR="0" algn="ctr">
              <a:lnSpc>
                <a:spcPct val="107000"/>
              </a:lnSpc>
              <a:spcBef>
                <a:spcPts val="0"/>
              </a:spcBef>
              <a:spcAft>
                <a:spcPts val="800"/>
              </a:spcAft>
            </a:pP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প্রশ্নঃ</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৬।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নারীর</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সম্পত্তির</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অংশ</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কি</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কি</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3884A07-0F8C-475B-8A16-B2F2B6BE0B4F}"/>
              </a:ext>
            </a:extLst>
          </p:cNvPr>
          <p:cNvSpPr txBox="1"/>
          <p:nvPr/>
        </p:nvSpPr>
        <p:spPr>
          <a:xfrm>
            <a:off x="453224" y="723569"/>
            <a:ext cx="6941489" cy="923330"/>
          </a:xfrm>
          <a:prstGeom prst="rect">
            <a:avLst/>
          </a:prstGeom>
          <a:noFill/>
        </p:spPr>
        <p:txBody>
          <a:bodyPr wrap="square">
            <a:spAutoFit/>
          </a:bodyPr>
          <a:lstStyle/>
          <a:p>
            <a:r>
              <a:rPr lang="as-IN" dirty="0">
                <a:solidFill>
                  <a:srgbClr val="F26358"/>
                </a:solidFill>
                <a:latin typeface="Bangla" panose="03000603000000000000" pitchFamily="66" charset="0"/>
                <a:cs typeface="Bangla" panose="03000603000000000000" pitchFamily="66" charset="0"/>
              </a:rPr>
              <a:t>আরবী ‘মীরাছ’ আভিধানিক অর্থ : অংশীদার হওয়া, হকদার হওয়া।</a:t>
            </a:r>
          </a:p>
          <a:p>
            <a:r>
              <a:rPr lang="as-IN" dirty="0">
                <a:solidFill>
                  <a:srgbClr val="F26358"/>
                </a:solidFill>
                <a:latin typeface="Bangla" panose="03000603000000000000" pitchFamily="66" charset="0"/>
                <a:cs typeface="Bangla" panose="03000603000000000000" pitchFamily="66" charset="0"/>
              </a:rPr>
              <a:t>পারিভাষিক অর্থ :মীরাছ হ’ল মৃত ব্যক্তি হ’তে তার জীবিত ওয়ারিছদের নিকট মালিকানা স্থানান্তরিত হওয়া। যা স্থাবর-অস্থাবর সম্পদ অথবা শারঈ যেকোন হক হোক।</a:t>
            </a:r>
          </a:p>
        </p:txBody>
      </p:sp>
      <p:sp>
        <p:nvSpPr>
          <p:cNvPr id="11" name="TextBox 10">
            <a:extLst>
              <a:ext uri="{FF2B5EF4-FFF2-40B4-BE49-F238E27FC236}">
                <a16:creationId xmlns:a16="http://schemas.microsoft.com/office/drawing/2014/main" id="{9E657F58-13E0-48E3-A1CA-2E73C735F0BF}"/>
              </a:ext>
            </a:extLst>
          </p:cNvPr>
          <p:cNvSpPr txBox="1"/>
          <p:nvPr/>
        </p:nvSpPr>
        <p:spPr>
          <a:xfrm>
            <a:off x="393591" y="1525369"/>
            <a:ext cx="6325261" cy="646331"/>
          </a:xfrm>
          <a:prstGeom prst="rect">
            <a:avLst/>
          </a:prstGeom>
          <a:noFill/>
        </p:spPr>
        <p:txBody>
          <a:bodyPr wrap="square">
            <a:spAutoFit/>
          </a:bodyPr>
          <a:lstStyle/>
          <a:p>
            <a:r>
              <a:rPr lang="as-IN" dirty="0">
                <a:solidFill>
                  <a:srgbClr val="CC00CC"/>
                </a:solidFill>
                <a:latin typeface="Bangla" panose="03000603000000000000" pitchFamily="66" charset="0"/>
                <a:cs typeface="Bangla" panose="03000603000000000000" pitchFamily="66" charset="0"/>
              </a:rPr>
              <a:t>ওয়ারিছকে সম্পদশালী অবস্থায় রেখে যাওয়া, তাদেরকে মানুষের নিকট মুখাপেক্ষী অবস্থায় রেখে যাওয়া অপেক্ষা উত্তম। ইবনু মাজাহ হা/২৭০৮; ছহীহ ইবনে খুযায়মা হা/২৩৫৫</a:t>
            </a:r>
            <a:r>
              <a:rPr lang="as-IN" dirty="0">
                <a:solidFill>
                  <a:srgbClr val="CC00CC"/>
                </a:solidFill>
              </a:rPr>
              <a:t>।</a:t>
            </a:r>
            <a:endParaRPr lang="en-US" dirty="0">
              <a:solidFill>
                <a:srgbClr val="CC00CC"/>
              </a:solidFill>
            </a:endParaRPr>
          </a:p>
        </p:txBody>
      </p:sp>
      <p:sp>
        <p:nvSpPr>
          <p:cNvPr id="12" name="TextBox 11">
            <a:extLst>
              <a:ext uri="{FF2B5EF4-FFF2-40B4-BE49-F238E27FC236}">
                <a16:creationId xmlns:a16="http://schemas.microsoft.com/office/drawing/2014/main" id="{938268BE-E1D2-4141-8931-7A21C9132E66}"/>
              </a:ext>
            </a:extLst>
          </p:cNvPr>
          <p:cNvSpPr txBox="1"/>
          <p:nvPr/>
        </p:nvSpPr>
        <p:spPr>
          <a:xfrm>
            <a:off x="193889" y="2193310"/>
            <a:ext cx="4256395" cy="3139321"/>
          </a:xfrm>
          <a:prstGeom prst="rect">
            <a:avLst/>
          </a:prstGeom>
          <a:noFill/>
        </p:spPr>
        <p:txBody>
          <a:bodyPr wrap="square">
            <a:spAutoFit/>
          </a:bodyPr>
          <a:lstStyle/>
          <a:p>
            <a:r>
              <a:rPr lang="as-IN" dirty="0">
                <a:solidFill>
                  <a:srgbClr val="0000FF"/>
                </a:solidFill>
                <a:latin typeface="Bangla" panose="03000603000000000000" pitchFamily="66" charset="0"/>
                <a:cs typeface="Bangla" panose="03000603000000000000" pitchFamily="66" charset="0"/>
              </a:rPr>
              <a:t>স্ত্রী মারা গেলেঃ</a:t>
            </a:r>
          </a:p>
          <a:p>
            <a:r>
              <a:rPr lang="as-IN" dirty="0">
                <a:solidFill>
                  <a:srgbClr val="0000FF"/>
                </a:solidFill>
                <a:latin typeface="Bangla" panose="03000603000000000000" pitchFamily="66" charset="0"/>
                <a:cs typeface="Bangla" panose="03000603000000000000" pitchFamily="66" charset="0"/>
              </a:rPr>
              <a:t>মৃতা স্ত্রীর  কোন সন্তান না থাকে, তবে ঋণ পরিশোধ ও ওসিয়ত কার্যকর করার পর স্বামী তার সম্পত্তির অর্ধেক পাবে।</a:t>
            </a:r>
          </a:p>
          <a:p>
            <a:r>
              <a:rPr lang="as-IN" dirty="0">
                <a:solidFill>
                  <a:srgbClr val="0000FF"/>
                </a:solidFill>
                <a:latin typeface="Bangla" panose="03000603000000000000" pitchFamily="66" charset="0"/>
                <a:cs typeface="Bangla" panose="03000603000000000000" pitchFamily="66" charset="0"/>
              </a:rPr>
              <a:t> অবশিষ্ট অর্ধেক থেকে অন্যান্য ওয়ারিশ যেমন মৃতার পিতা-মাতা, ভাই-বোন যথারীতি অংশ পাবে।</a:t>
            </a:r>
          </a:p>
          <a:p>
            <a:r>
              <a:rPr lang="as-IN" dirty="0">
                <a:solidFill>
                  <a:srgbClr val="0000FF"/>
                </a:solidFill>
                <a:latin typeface="Bangla" panose="03000603000000000000" pitchFamily="66" charset="0"/>
                <a:cs typeface="Bangla" panose="03000603000000000000" pitchFamily="66" charset="0"/>
              </a:rPr>
              <a:t> মৃতার যদি সন্তান থাকে, এক বা একাধিক - পুত্র বা কন্যা, এ স্বামীর ঔরসজাত হোক বা পূর্ববর্তী কোন স্বামীর ঔরসজাত, তবে বর্তমান স্বামী ঋণ পরিশোধ ও ওসিয়ত কার্যকর করার পর মৃতার সম্পত্তির এক-চতুর্থাংশ পাবে। অবশিষ্ট তিন-চতুর্থাংশ অন্যান্য ওয়ারশরা পাবে।</a:t>
            </a:r>
          </a:p>
        </p:txBody>
      </p:sp>
      <p:sp>
        <p:nvSpPr>
          <p:cNvPr id="14" name="TextBox 13">
            <a:extLst>
              <a:ext uri="{FF2B5EF4-FFF2-40B4-BE49-F238E27FC236}">
                <a16:creationId xmlns:a16="http://schemas.microsoft.com/office/drawing/2014/main" id="{11F77985-BE59-473C-889B-99323505A37F}"/>
              </a:ext>
            </a:extLst>
          </p:cNvPr>
          <p:cNvSpPr txBox="1"/>
          <p:nvPr/>
        </p:nvSpPr>
        <p:spPr>
          <a:xfrm>
            <a:off x="4333461" y="2423627"/>
            <a:ext cx="3854856" cy="2862322"/>
          </a:xfrm>
          <a:prstGeom prst="rect">
            <a:avLst/>
          </a:prstGeom>
          <a:noFill/>
        </p:spPr>
        <p:txBody>
          <a:bodyPr wrap="square">
            <a:spAutoFit/>
          </a:bodyPr>
          <a:lstStyle/>
          <a:p>
            <a:r>
              <a:rPr lang="as-IN" dirty="0">
                <a:solidFill>
                  <a:schemeClr val="accent4">
                    <a:lumMod val="75000"/>
                  </a:schemeClr>
                </a:solidFill>
                <a:latin typeface="Bangla" panose="03000603000000000000" pitchFamily="66" charset="0"/>
                <a:cs typeface="Bangla" panose="03000603000000000000" pitchFamily="66" charset="0"/>
              </a:rPr>
              <a:t>স্বামী মারা গেলেঃ </a:t>
            </a:r>
          </a:p>
          <a:p>
            <a:r>
              <a:rPr lang="as-IN" dirty="0">
                <a:solidFill>
                  <a:schemeClr val="accent4">
                    <a:lumMod val="75000"/>
                  </a:schemeClr>
                </a:solidFill>
                <a:latin typeface="Bangla" panose="03000603000000000000" pitchFamily="66" charset="0"/>
                <a:cs typeface="Bangla" panose="03000603000000000000" pitchFamily="66" charset="0"/>
              </a:rPr>
              <a:t>তার কোন সন্তান না থাকে, তবে ঋণ পরিশোধ ও ওসিয়ত কার্যকর করার পর স্ত্রী মোট সম্পত্তির এক-চতুর্থাংশ পাবে। </a:t>
            </a:r>
          </a:p>
          <a:p>
            <a:r>
              <a:rPr lang="as-IN" dirty="0">
                <a:solidFill>
                  <a:schemeClr val="accent4">
                    <a:lumMod val="75000"/>
                  </a:schemeClr>
                </a:solidFill>
                <a:latin typeface="Bangla" panose="03000603000000000000" pitchFamily="66" charset="0"/>
                <a:cs typeface="Bangla" panose="03000603000000000000" pitchFamily="66" charset="0"/>
              </a:rPr>
              <a:t>আর যদি মৃত স্বামীর সন্তান থাকে, এ স্ত্রীর গর্ভজাত হোক কিংবা অন্য স্ত্রীর, তবে ঋণ পরিশোধ ও ওসিয়ত কার্যকর করার পর স্ত্রী আট ভাগের এক ভাগ পাবে</a:t>
            </a:r>
            <a:r>
              <a:rPr lang="en-US" dirty="0">
                <a:solidFill>
                  <a:schemeClr val="accent4">
                    <a:lumMod val="75000"/>
                  </a:schemeClr>
                </a:solidFill>
                <a:latin typeface="Bangla" panose="03000603000000000000" pitchFamily="66" charset="0"/>
                <a:cs typeface="Bangla" panose="03000603000000000000" pitchFamily="66" charset="0"/>
              </a:rPr>
              <a:t>। </a:t>
            </a:r>
            <a:r>
              <a:rPr lang="as-IN" dirty="0">
                <a:solidFill>
                  <a:schemeClr val="accent4">
                    <a:lumMod val="75000"/>
                  </a:schemeClr>
                </a:solidFill>
                <a:latin typeface="Bangla" panose="03000603000000000000" pitchFamily="66" charset="0"/>
                <a:cs typeface="Bangla" panose="03000603000000000000" pitchFamily="66" charset="0"/>
              </a:rPr>
              <a:t>স্ত্রী একাধিক হলেও সবাই মিলে এক-চতুর্থাংশ কিংবা এক-অষ্টমাংশে অংশীদার হবে</a:t>
            </a:r>
          </a:p>
          <a:p>
            <a:endParaRPr lang="as-IN" dirty="0"/>
          </a:p>
        </p:txBody>
      </p:sp>
      <p:sp>
        <p:nvSpPr>
          <p:cNvPr id="16" name="TextBox 15">
            <a:extLst>
              <a:ext uri="{FF2B5EF4-FFF2-40B4-BE49-F238E27FC236}">
                <a16:creationId xmlns:a16="http://schemas.microsoft.com/office/drawing/2014/main" id="{94E28818-CE6A-472F-8247-299921005574}"/>
              </a:ext>
            </a:extLst>
          </p:cNvPr>
          <p:cNvSpPr txBox="1"/>
          <p:nvPr/>
        </p:nvSpPr>
        <p:spPr>
          <a:xfrm>
            <a:off x="8328584" y="612090"/>
            <a:ext cx="3669527" cy="4247317"/>
          </a:xfrm>
          <a:prstGeom prst="rect">
            <a:avLst/>
          </a:prstGeom>
          <a:noFill/>
        </p:spPr>
        <p:txBody>
          <a:bodyPr wrap="square">
            <a:spAutoFit/>
          </a:bodyPr>
          <a:lstStyle/>
          <a:p>
            <a:r>
              <a:rPr lang="as-IN" dirty="0">
                <a:solidFill>
                  <a:srgbClr val="0070C0"/>
                </a:solidFill>
                <a:latin typeface="Bangla" panose="03000603000000000000" pitchFamily="66" charset="0"/>
                <a:cs typeface="Bangla" panose="03000603000000000000" pitchFamily="66" charset="0"/>
              </a:rPr>
              <a:t>লোকেরা তোমার কাছে কালালা সম্বন্ধে পরিষ্কারভাবে জানতে চায়। বলো, আল্লাহ তোমাদেরকে কালালা সম্পর্কে পরিষ্কারভাবে জানিয়ে দিচ্ছেন। কোনো ব্যক্তি যদি সন্তানহীন অবস্থায় মারা যায় এবং তার একজন বোন থাকে তবে সে (বোন) তার পরিত্যক্ত সম্পত্তি থেকে অর্ধেক পাবে এবং বোন যদি সন্তানহীনা অবস্থায় মারা যায়, তবে ভাই তার সম্পত্তির উত্তরাধিকারী হবে। মৃতের উত্তরাধিকারী যদি দু’বোন হয়, তার পরিত্যক্ত সম্পক্তির দুই-তৃতীয়াংশ পাবে। আর যদি ভাই বোন কয়েকজন হয়, তবে পুরুষের অংশ নারীর দ্বিগুণ হবে। আল্লাহ তোমাদের জন্য আইন-কানুন সুস্পষ্টভাবে বর্ণনা করেন; তোমরা পথভ্রষ্ট হবে এ আশঙ্কায়। আল্লাহ সবকিছু জ্ঞাত ও অবহিত।’ (সূরা আন নিসা : ১৭৬)</a:t>
            </a:r>
            <a:endParaRPr lang="en-US" dirty="0">
              <a:solidFill>
                <a:srgbClr val="0070C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16997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fabric&#10;&#10;Description automatically generated">
            <a:extLst>
              <a:ext uri="{FF2B5EF4-FFF2-40B4-BE49-F238E27FC236}">
                <a16:creationId xmlns:a16="http://schemas.microsoft.com/office/drawing/2014/main" id="{E30CF903-23A2-45DC-A223-D8516610A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42842"/>
            <a:ext cx="12192000" cy="315157"/>
          </a:xfrm>
          <a:prstGeom prst="rect">
            <a:avLst/>
          </a:prstGeom>
        </p:spPr>
      </p:pic>
      <p:pic>
        <p:nvPicPr>
          <p:cNvPr id="5" name="Picture 4" descr="A picture containing text, clipart, fabric&#10;&#10;Description automatically generated">
            <a:extLst>
              <a:ext uri="{FF2B5EF4-FFF2-40B4-BE49-F238E27FC236}">
                <a16:creationId xmlns:a16="http://schemas.microsoft.com/office/drawing/2014/main" id="{CE8AF1AB-F996-42E6-98C5-1FE0920C8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04826" y="4410467"/>
            <a:ext cx="3937201" cy="327552"/>
          </a:xfrm>
          <a:prstGeom prst="rect">
            <a:avLst/>
          </a:prstGeom>
        </p:spPr>
      </p:pic>
      <p:pic>
        <p:nvPicPr>
          <p:cNvPr id="6" name="Picture 5">
            <a:extLst>
              <a:ext uri="{FF2B5EF4-FFF2-40B4-BE49-F238E27FC236}">
                <a16:creationId xmlns:a16="http://schemas.microsoft.com/office/drawing/2014/main" id="{6C6CA5D0-D8B1-40F7-8950-C09644A9E69E}"/>
              </a:ext>
            </a:extLst>
          </p:cNvPr>
          <p:cNvPicPr>
            <a:picLocks noChangeAspect="1"/>
          </p:cNvPicPr>
          <p:nvPr/>
        </p:nvPicPr>
        <p:blipFill>
          <a:blip r:embed="rId3"/>
          <a:stretch>
            <a:fillRect/>
          </a:stretch>
        </p:blipFill>
        <p:spPr>
          <a:xfrm>
            <a:off x="-31254" y="1"/>
            <a:ext cx="358805" cy="2605642"/>
          </a:xfrm>
          <a:prstGeom prst="rect">
            <a:avLst/>
          </a:prstGeom>
        </p:spPr>
      </p:pic>
      <p:sp>
        <p:nvSpPr>
          <p:cNvPr id="8" name="TextBox 7">
            <a:extLst>
              <a:ext uri="{FF2B5EF4-FFF2-40B4-BE49-F238E27FC236}">
                <a16:creationId xmlns:a16="http://schemas.microsoft.com/office/drawing/2014/main" id="{A9FF9D5B-16FD-4774-9259-2DF51DBC749C}"/>
              </a:ext>
            </a:extLst>
          </p:cNvPr>
          <p:cNvSpPr txBox="1"/>
          <p:nvPr/>
        </p:nvSpPr>
        <p:spPr>
          <a:xfrm>
            <a:off x="327551" y="-24894"/>
            <a:ext cx="11895699" cy="3453894"/>
          </a:xfrm>
          <a:prstGeom prst="rect">
            <a:avLst/>
          </a:prstGeom>
          <a:noFill/>
        </p:spPr>
        <p:txBody>
          <a:bodyPr wrap="square">
            <a:spAutoFit/>
          </a:bodyPr>
          <a:lstStyle/>
          <a:p>
            <a:pPr marL="0" marR="0">
              <a:lnSpc>
                <a:spcPct val="107000"/>
              </a:lnSpc>
              <a:spcBef>
                <a:spcPts val="0"/>
              </a:spcBef>
              <a:spcAft>
                <a:spcPts val="800"/>
              </a:spcAft>
            </a:pP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আমাদের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জীবনের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লক্ষ্য</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ও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উদ্দেশ্যের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প্রকৃত</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বাস্তবতা</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উপলব্ধি</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করা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যাবে</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যখন</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আমাদের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পরিচয়</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জানতে</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পারবো</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নিজেদের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প্রশ্ন</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করে</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7A4CAB"/>
                </a:solidFill>
                <a:effectLst/>
                <a:latin typeface="Bangla" panose="03000603000000000000" pitchFamily="66" charset="0"/>
                <a:ea typeface="Calibri" panose="020F0502020204030204" pitchFamily="34" charset="0"/>
                <a:cs typeface="Bangla" panose="03000603000000000000" pitchFamily="66" charset="0"/>
              </a:rPr>
              <a:t>দেখি</a:t>
            </a:r>
            <a:r>
              <a:rPr lang="en-US" sz="2400" b="1" dirty="0">
                <a:solidFill>
                  <a:srgbClr val="7A4CAB"/>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latin typeface="Bangla" panose="03000603000000000000" pitchFamily="66" charset="0"/>
                <a:ea typeface="Calibri" panose="020F0502020204030204" pitchFamily="34" charset="0"/>
                <a:cs typeface="Bangla" panose="03000603000000000000" pitchFamily="66" charset="0"/>
              </a:rPr>
              <a:t>কে</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 আমি</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 </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কোথা </a:t>
            </a:r>
            <a:r>
              <a:rPr lang="en-US" sz="2400" dirty="0" err="1">
                <a:solidFill>
                  <a:srgbClr val="C00000"/>
                </a:solidFill>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 ও </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কেনো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এই</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পৃথিবীতে</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এসেছি</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  * </a:t>
            </a:r>
            <a:r>
              <a:rPr lang="en-US" sz="2400" dirty="0" err="1">
                <a:solidFill>
                  <a:srgbClr val="C00000"/>
                </a:solidFill>
                <a:latin typeface="Bangla" panose="03000603000000000000" pitchFamily="66" charset="0"/>
                <a:ea typeface="Calibri" panose="020F0502020204030204" pitchFamily="34" charset="0"/>
                <a:cs typeface="Bangla" panose="03000603000000000000" pitchFamily="66" charset="0"/>
              </a:rPr>
              <a:t>দুনিয়ার</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latin typeface="Bangla" panose="03000603000000000000" pitchFamily="66" charset="0"/>
                <a:ea typeface="Calibri" panose="020F0502020204030204" pitchFamily="34" charset="0"/>
                <a:cs typeface="Bangla" panose="03000603000000000000" pitchFamily="66" charset="0"/>
              </a:rPr>
              <a:t>জীবনই</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latin typeface="Bangla" panose="03000603000000000000" pitchFamily="66" charset="0"/>
                <a:ea typeface="Calibri" panose="020F0502020204030204" pitchFamily="34" charset="0"/>
                <a:cs typeface="Bangla" panose="03000603000000000000" pitchFamily="66" charset="0"/>
              </a:rPr>
              <a:t>কি</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latin typeface="Bangla" panose="03000603000000000000" pitchFamily="66" charset="0"/>
                <a:ea typeface="Calibri" panose="020F0502020204030204" pitchFamily="34" charset="0"/>
                <a:cs typeface="Bangla" panose="03000603000000000000" pitchFamily="66" charset="0"/>
              </a:rPr>
              <a:t>শেষ</a:t>
            </a:r>
            <a:r>
              <a:rPr lang="en-US" sz="2400" dirty="0">
                <a:solidFill>
                  <a:srgbClr val="C00000"/>
                </a:solidFill>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সর্বশেষ</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endParaRPr lang="en-US" sz="24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10" name="TextBox 9">
            <a:extLst>
              <a:ext uri="{FF2B5EF4-FFF2-40B4-BE49-F238E27FC236}">
                <a16:creationId xmlns:a16="http://schemas.microsoft.com/office/drawing/2014/main" id="{72686D64-29E6-4A7D-9603-C42C1CF7E2C7}"/>
              </a:ext>
            </a:extLst>
          </p:cNvPr>
          <p:cNvSpPr txBox="1"/>
          <p:nvPr/>
        </p:nvSpPr>
        <p:spPr>
          <a:xfrm>
            <a:off x="380168" y="2869543"/>
            <a:ext cx="11759215" cy="3222998"/>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কোনকিছুই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অযথা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পিছনে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হিকমাহ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রয়েছে</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أَفَحَسِبْتُمْ</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أَنَّمَا</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خَلَقْنَاكُمْ</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عَبَثًا</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وَأَنَّكُمْ</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إِلَيْنَا</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لَا</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تُرْجَعُونَ</a:t>
            </a:r>
            <a:endPar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আমি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অনর্থক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নিকট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প্রত্যাবর্তন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মুমিনূন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 ১১৫)</a:t>
            </a: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“আমি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আসমান-জমিন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মাঝে</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আমি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যথাযথ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উদ্দেশ্যে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অধিকাংশ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পুনরুজ্জীবনের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নির্ধারিত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সময়টিই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ফায়সালার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 ৩৮-৪০)</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হা-মীম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পরাক্রমশালী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প্রজ্ঞাময়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পক্ষ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নভোমন্ডল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ভূ-মন্ডল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এতদুভয়ের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মধ্যবর্তী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সবকিছু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আমি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যথাযথভাবেই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কাফেরদেরকে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সাবধান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মুখ</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আহকাফ</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১-৩)</a:t>
            </a:r>
          </a:p>
        </p:txBody>
      </p:sp>
    </p:spTree>
    <p:extLst>
      <p:ext uri="{BB962C8B-B14F-4D97-AF65-F5344CB8AC3E}">
        <p14:creationId xmlns:p14="http://schemas.microsoft.com/office/powerpoint/2010/main" val="169535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fabric&#10;&#10;Description automatically generated">
            <a:extLst>
              <a:ext uri="{FF2B5EF4-FFF2-40B4-BE49-F238E27FC236}">
                <a16:creationId xmlns:a16="http://schemas.microsoft.com/office/drawing/2014/main" id="{E30CF903-23A2-45DC-A223-D8516610A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42842"/>
            <a:ext cx="12192000" cy="315157"/>
          </a:xfrm>
          <a:prstGeom prst="rect">
            <a:avLst/>
          </a:prstGeom>
        </p:spPr>
      </p:pic>
      <p:pic>
        <p:nvPicPr>
          <p:cNvPr id="5" name="Picture 4" descr="A picture containing text, clipart, fabric&#10;&#10;Description automatically generated">
            <a:extLst>
              <a:ext uri="{FF2B5EF4-FFF2-40B4-BE49-F238E27FC236}">
                <a16:creationId xmlns:a16="http://schemas.microsoft.com/office/drawing/2014/main" id="{CE8AF1AB-F996-42E6-98C5-1FE0920C8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04826" y="4410467"/>
            <a:ext cx="3937201" cy="327552"/>
          </a:xfrm>
          <a:prstGeom prst="rect">
            <a:avLst/>
          </a:prstGeom>
        </p:spPr>
      </p:pic>
      <p:pic>
        <p:nvPicPr>
          <p:cNvPr id="6" name="Picture 5">
            <a:extLst>
              <a:ext uri="{FF2B5EF4-FFF2-40B4-BE49-F238E27FC236}">
                <a16:creationId xmlns:a16="http://schemas.microsoft.com/office/drawing/2014/main" id="{6C6CA5D0-D8B1-40F7-8950-C09644A9E69E}"/>
              </a:ext>
            </a:extLst>
          </p:cNvPr>
          <p:cNvPicPr>
            <a:picLocks noChangeAspect="1"/>
          </p:cNvPicPr>
          <p:nvPr/>
        </p:nvPicPr>
        <p:blipFill>
          <a:blip r:embed="rId3"/>
          <a:stretch>
            <a:fillRect/>
          </a:stretch>
        </p:blipFill>
        <p:spPr>
          <a:xfrm>
            <a:off x="-31254" y="1"/>
            <a:ext cx="358805" cy="2605642"/>
          </a:xfrm>
          <a:prstGeom prst="rect">
            <a:avLst/>
          </a:prstGeom>
        </p:spPr>
      </p:pic>
      <p:sp>
        <p:nvSpPr>
          <p:cNvPr id="7" name="TextBox 6">
            <a:extLst>
              <a:ext uri="{FF2B5EF4-FFF2-40B4-BE49-F238E27FC236}">
                <a16:creationId xmlns:a16="http://schemas.microsoft.com/office/drawing/2014/main" id="{6EF8FB2F-47D6-4216-83BE-C00085864B64}"/>
              </a:ext>
            </a:extLst>
          </p:cNvPr>
          <p:cNvSpPr txBox="1"/>
          <p:nvPr/>
        </p:nvSpPr>
        <p:spPr>
          <a:xfrm>
            <a:off x="4591975" y="0"/>
            <a:ext cx="2350363" cy="530017"/>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0000FF"/>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b="1" dirty="0" err="1">
                <a:solidFill>
                  <a:srgbClr val="0000FF"/>
                </a:solidFill>
                <a:effectLst/>
                <a:latin typeface="Bangla" panose="03000603000000000000" pitchFamily="66" charset="0"/>
                <a:ea typeface="Calibri" panose="020F0502020204030204" pitchFamily="34" charset="0"/>
                <a:cs typeface="Times New Roman" panose="02020603050405020304" pitchFamily="18" charset="0"/>
              </a:rPr>
              <a:t>কে</a:t>
            </a:r>
            <a:r>
              <a:rPr lang="en-US" sz="2800" b="1" dirty="0">
                <a:solidFill>
                  <a:srgbClr val="0000FF"/>
                </a:solidFill>
                <a:effectLst/>
                <a:latin typeface="Bangla" panose="03000603000000000000" pitchFamily="66" charset="0"/>
                <a:ea typeface="Calibri" panose="020F0502020204030204" pitchFamily="34" charset="0"/>
                <a:cs typeface="Times New Roman" panose="02020603050405020304" pitchFamily="18" charset="0"/>
              </a:rPr>
              <a:t> আমি?</a:t>
            </a:r>
            <a:endParaRPr lang="en-US" sz="2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7D513AD-7D65-427A-BA5C-3B70EB9C0FA1}"/>
              </a:ext>
            </a:extLst>
          </p:cNvPr>
          <p:cNvSpPr txBox="1"/>
          <p:nvPr/>
        </p:nvSpPr>
        <p:spPr>
          <a:xfrm>
            <a:off x="358803" y="530017"/>
            <a:ext cx="11833197" cy="5824928"/>
          </a:xfrm>
          <a:prstGeom prst="rect">
            <a:avLst/>
          </a:prstGeom>
          <a:noFill/>
        </p:spPr>
        <p:txBody>
          <a:bodyPr wrap="square">
            <a:spAutoFit/>
          </a:bodyPr>
          <a:lstStyle/>
          <a:p>
            <a:pPr marL="0" marR="0">
              <a:lnSpc>
                <a:spcPct val="107000"/>
              </a:lnSpc>
              <a:spcBef>
                <a:spcPts val="0"/>
              </a:spcBef>
              <a:spcAft>
                <a:spcPts val="800"/>
              </a:spcAft>
            </a:pP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মহান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রাব্বুল</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আ’আলামীন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আমাদের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পরিচয়</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নির্ধারন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করেই</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দিয়েছেন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আল</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কুর’আনে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ইরশাদ</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হয়েছে</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মাটির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শুকনো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ঢিলের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মত</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পচা</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কাঁদা</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মানুষকে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করেছেন৷</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রহমান</a:t>
            </a:r>
            <a:r>
              <a:rPr lang="en-US" sz="20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a:t>
            </a:r>
            <a:r>
              <a:rPr lang="en-US" sz="20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১৪</a:t>
            </a:r>
            <a:endPar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তত্ত্বের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লক্ষ্য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উচিত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পয়দা</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পয়দা</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সবেগে</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নির্গত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পিঠ</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বক্ষ</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অস্থির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মাঝখান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৫-৭ )</a:t>
            </a:r>
          </a:p>
          <a:p>
            <a:pPr marL="0" marR="0">
              <a:lnSpc>
                <a:spcPct val="107000"/>
              </a:lnSpc>
              <a:spcBef>
                <a:spcPts val="0"/>
              </a:spcBef>
              <a:spcAft>
                <a:spcPts val="800"/>
              </a:spcAft>
            </a:pP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মানুষ</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দয়ালু</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রব</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জিনিস</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প্রতারিত</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পয়দা</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অঙ্গ-প্রত্যঙ্গ-গুলো</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ঠিক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শক্তি</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ক্ষমতার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মধ্যে</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ভারসাম্য</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স্থাপন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আকৃতিতে</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ইচ্ছা</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উপাদানসমূহ</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সংযোজিত</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ইনফিতারঃ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৬-৮</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মানুষকে</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পয়দা</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করেছি</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সর্বোত্তম</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কাঠামোয়</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৷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ত্বীন</a:t>
            </a:r>
            <a:r>
              <a:rPr lang="en-US" sz="24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৪</a:t>
            </a:r>
            <a:endPar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মানব</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জতি</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রবকে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ভয়</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৷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প্রাণ</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৷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একই</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প্রাণ</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জোড়া</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৷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তারপর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তাদের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দুজনার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দুনিয়ায়</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ছড়িয়ে</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দিয়েছেন</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বহু</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পুরুষ</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নারী</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৷ </a:t>
            </a:r>
            <a:r>
              <a:rPr lang="en-US" sz="2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নিসা</a:t>
            </a:r>
            <a:r>
              <a:rPr lang="en-US" sz="24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a:t>
            </a:r>
            <a:r>
              <a:rPr lang="en-US" sz="24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১</a:t>
            </a:r>
          </a:p>
          <a:p>
            <a:pPr marL="0" marR="0">
              <a:lnSpc>
                <a:spcPct val="107000"/>
              </a:lnSpc>
              <a:spcBef>
                <a:spcPts val="0"/>
              </a:spcBef>
              <a:spcAft>
                <a:spcPts val="800"/>
              </a:spcAft>
            </a:pP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দেখে</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শুক্রবিন্দু</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অতঃপর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প্রকাশ্যে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বিতন্ডাকারী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নানারূপ</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দৃষ্টান্ত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বর্ণনা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অথচ</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হাড়গোড়</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সমূহকে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সেগুলো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পচে</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(ইয়াসীন</a:t>
            </a:r>
            <a:r>
              <a:rPr lang="en-US" sz="2400" dirty="0">
                <a:solidFill>
                  <a:srgbClr val="7030A0"/>
                </a:solidFill>
                <a:latin typeface="Bangla" panose="03000603000000000000" pitchFamily="66" charset="0"/>
                <a:ea typeface="Calibri" panose="020F0502020204030204" pitchFamily="34" charset="0"/>
                <a:cs typeface="Bangla" panose="03000603000000000000" pitchFamily="66" charset="0"/>
              </a:rPr>
              <a:t>ঃ</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৭৭-৭৮)।</a:t>
            </a:r>
          </a:p>
        </p:txBody>
      </p:sp>
    </p:spTree>
    <p:extLst>
      <p:ext uri="{BB962C8B-B14F-4D97-AF65-F5344CB8AC3E}">
        <p14:creationId xmlns:p14="http://schemas.microsoft.com/office/powerpoint/2010/main" val="73616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e on a flower&#10;&#10;Description automatically generated with medium confidence">
            <a:extLst>
              <a:ext uri="{FF2B5EF4-FFF2-40B4-BE49-F238E27FC236}">
                <a16:creationId xmlns:a16="http://schemas.microsoft.com/office/drawing/2014/main" id="{326B18D8-CA40-447C-9AD5-871A7A1CB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42842"/>
            <a:ext cx="6027938" cy="315157"/>
          </a:xfrm>
          <a:prstGeom prst="rect">
            <a:avLst/>
          </a:prstGeom>
        </p:spPr>
      </p:pic>
      <p:pic>
        <p:nvPicPr>
          <p:cNvPr id="4" name="Picture 3">
            <a:extLst>
              <a:ext uri="{FF2B5EF4-FFF2-40B4-BE49-F238E27FC236}">
                <a16:creationId xmlns:a16="http://schemas.microsoft.com/office/drawing/2014/main" id="{6BAC6845-D0E6-4BFE-80BA-8F57F07BF2FF}"/>
              </a:ext>
            </a:extLst>
          </p:cNvPr>
          <p:cNvPicPr>
            <a:picLocks noChangeAspect="1"/>
          </p:cNvPicPr>
          <p:nvPr/>
        </p:nvPicPr>
        <p:blipFill>
          <a:blip r:embed="rId3"/>
          <a:stretch>
            <a:fillRect/>
          </a:stretch>
        </p:blipFill>
        <p:spPr>
          <a:xfrm>
            <a:off x="6096000" y="6540980"/>
            <a:ext cx="6095408" cy="317019"/>
          </a:xfrm>
          <a:prstGeom prst="rect">
            <a:avLst/>
          </a:prstGeom>
        </p:spPr>
      </p:pic>
      <p:pic>
        <p:nvPicPr>
          <p:cNvPr id="5" name="Picture 4">
            <a:extLst>
              <a:ext uri="{FF2B5EF4-FFF2-40B4-BE49-F238E27FC236}">
                <a16:creationId xmlns:a16="http://schemas.microsoft.com/office/drawing/2014/main" id="{C0DD0554-1C29-4C2E-8A62-07B35A8D6FDA}"/>
              </a:ext>
            </a:extLst>
          </p:cNvPr>
          <p:cNvPicPr>
            <a:picLocks noChangeAspect="1"/>
          </p:cNvPicPr>
          <p:nvPr/>
        </p:nvPicPr>
        <p:blipFill>
          <a:blip r:embed="rId3"/>
          <a:stretch>
            <a:fillRect/>
          </a:stretch>
        </p:blipFill>
        <p:spPr>
          <a:xfrm rot="16200000">
            <a:off x="-2837704" y="3299342"/>
            <a:ext cx="5992427" cy="317019"/>
          </a:xfrm>
          <a:prstGeom prst="rect">
            <a:avLst/>
          </a:prstGeom>
        </p:spPr>
      </p:pic>
      <p:sp>
        <p:nvSpPr>
          <p:cNvPr id="7" name="TextBox 6">
            <a:extLst>
              <a:ext uri="{FF2B5EF4-FFF2-40B4-BE49-F238E27FC236}">
                <a16:creationId xmlns:a16="http://schemas.microsoft.com/office/drawing/2014/main" id="{3EB973BE-DBD0-475D-9200-3A27D9FD47EF}"/>
              </a:ext>
            </a:extLst>
          </p:cNvPr>
          <p:cNvSpPr txBox="1"/>
          <p:nvPr/>
        </p:nvSpPr>
        <p:spPr>
          <a:xfrm>
            <a:off x="399495" y="401068"/>
            <a:ext cx="11791913" cy="324871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৫১:৫৬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وَ</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مَا</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خَلَقۡتُ</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الۡجِنَّ</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وَ</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الۡاِنۡسَ</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اِلَّا</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لِیَعۡبُدُوۡنِ</a:t>
            </a:r>
            <a:endPar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আমি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সৃষ্টি</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করেছি</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জ্বিন</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মানুষকে</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কেবল</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এ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জন্য</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আমারই</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ইবাদত</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করবে</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সূরা</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আয</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যারিয়াতঃ</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Calibri" panose="020F0502020204030204" pitchFamily="34" charset="0"/>
                <a:cs typeface="Bangla" panose="03000603000000000000" pitchFamily="66" charset="0"/>
              </a:rPr>
              <a:t> ৫৬</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আয়াতসমূহ</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একজন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মানুষের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মূল</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পরিচয়</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অত্যন্ত</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তুচ্ছ</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একটি</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জিনিষ</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সৃষ্টি</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করেছেন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তারপর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একটি</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উন্নত</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সুন্দর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ভারসাম্যপূর্ণ</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গঠন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দান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করেছেন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মূল</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লক্ষ্যই</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রবের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ইবাদাত</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অর্থা</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ৎ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একজন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মানুষের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মূল</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পরিচয়</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রাব্বুল</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আ’লামীনের</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আব্দ</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বা</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দাস</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
        <p:nvSpPr>
          <p:cNvPr id="9" name="TextBox 8">
            <a:extLst>
              <a:ext uri="{FF2B5EF4-FFF2-40B4-BE49-F238E27FC236}">
                <a16:creationId xmlns:a16="http://schemas.microsoft.com/office/drawing/2014/main" id="{64D3123D-614E-49DD-9930-1934BADFCE2A}"/>
              </a:ext>
            </a:extLst>
          </p:cNvPr>
          <p:cNvSpPr txBox="1"/>
          <p:nvPr/>
        </p:nvSpPr>
        <p:spPr>
          <a:xfrm>
            <a:off x="368128" y="3379914"/>
            <a:ext cx="8775576" cy="836896"/>
          </a:xfrm>
          <a:prstGeom prst="rect">
            <a:avLst/>
          </a:prstGeom>
          <a:noFill/>
        </p:spPr>
        <p:txBody>
          <a:bodyPr wrap="square">
            <a:spAutoFit/>
          </a:bodyPr>
          <a:lstStyle/>
          <a:p>
            <a:pPr marL="0" marR="0">
              <a:lnSpc>
                <a:spcPct val="107000"/>
              </a:lnSpc>
              <a:spcBef>
                <a:spcPts val="0"/>
              </a:spcBef>
              <a:spcAft>
                <a:spcPts val="800"/>
              </a:spcAft>
            </a:pPr>
            <a:r>
              <a:rPr lang="as-IN" sz="20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as-IN"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ইবাদত অর্থ আনুগত্য, দাসত্ব করা, সর্বোচ্চ পর্যায়ের নত হওয়া।</a:t>
            </a:r>
            <a:endPar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যে</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ব্যক্তি</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কারো</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মালিকানাধীন</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স্বাধীন</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নয়</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তাকে</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বলা</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হয়</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আব্দ</a:t>
            </a:r>
            <a:r>
              <a:rPr lang="en-US" sz="2000" dirty="0">
                <a:solidFill>
                  <a:schemeClr val="accent2">
                    <a:lumMod val="75000"/>
                  </a:schemeClr>
                </a:solidFill>
                <a:effectLst/>
                <a:latin typeface="Bangla" panose="03000603000000000000" pitchFamily="66" charset="0"/>
                <a:ea typeface="Calibri" panose="020F0502020204030204" pitchFamily="34" charset="0"/>
                <a:cs typeface="Times New Roman" panose="02020603050405020304" pitchFamily="18" charset="0"/>
              </a:rPr>
              <a:t>।</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FD75CB5-7158-4E56-B2C8-18ACE3DB7DBE}"/>
              </a:ext>
            </a:extLst>
          </p:cNvPr>
          <p:cNvSpPr txBox="1"/>
          <p:nvPr/>
        </p:nvSpPr>
        <p:spPr>
          <a:xfrm>
            <a:off x="497151" y="3967802"/>
            <a:ext cx="10591058" cy="1938992"/>
          </a:xfrm>
          <a:prstGeom prst="rect">
            <a:avLst/>
          </a:prstGeom>
          <a:noFill/>
        </p:spPr>
        <p:txBody>
          <a:bodyPr wrap="square">
            <a:spAutoFit/>
          </a:bodyPr>
          <a:lstStyle/>
          <a:p>
            <a:endParaRPr lang="ar-AE" sz="2400" dirty="0">
              <a:solidFill>
                <a:srgbClr val="0000FF"/>
              </a:solidFill>
              <a:latin typeface="Bangla" panose="03000603000000000000" pitchFamily="66" charset="0"/>
            </a:endParaRPr>
          </a:p>
          <a:p>
            <a:r>
              <a:rPr lang="ar-AE" sz="2400" dirty="0">
                <a:solidFill>
                  <a:srgbClr val="0000FF"/>
                </a:solidFill>
                <a:latin typeface="Bangla" panose="03000603000000000000" pitchFamily="66" charset="0"/>
              </a:rPr>
              <a:t>إِنَّنِي أَنَا اللَّهُ لَا إِلَٰهَ إِلَّا أَنَا فَاعْبُدْنِي </a:t>
            </a:r>
          </a:p>
          <a:p>
            <a:r>
              <a:rPr lang="as-IN" sz="2400" dirty="0">
                <a:solidFill>
                  <a:srgbClr val="0000FF"/>
                </a:solidFill>
                <a:latin typeface="Bangla" panose="03000603000000000000" pitchFamily="66" charset="0"/>
                <a:cs typeface="Bangla" panose="03000603000000000000" pitchFamily="66" charset="0"/>
              </a:rPr>
              <a:t>আমি-ই আল্লাহ্। আমি ছাড়া আর কোন ইলাহ নেই। সুতরাং তুমি কেবল আমারই ইবাদত করো। ত্বাহা-১৪</a:t>
            </a:r>
          </a:p>
          <a:p>
            <a:r>
              <a:rPr lang="as-IN" sz="2400" dirty="0">
                <a:latin typeface="Bangla" panose="03000603000000000000" pitchFamily="66" charset="0"/>
                <a:cs typeface="Bangla" panose="03000603000000000000" pitchFamily="66" charset="0"/>
              </a:rPr>
              <a:t> </a:t>
            </a:r>
            <a:r>
              <a:rPr lang="as-IN" sz="2400" dirty="0">
                <a:solidFill>
                  <a:srgbClr val="002060"/>
                </a:solidFill>
                <a:latin typeface="Bangla" panose="03000603000000000000" pitchFamily="66" charset="0"/>
                <a:cs typeface="Bangla" panose="03000603000000000000" pitchFamily="66" charset="0"/>
              </a:rPr>
              <a:t>সে আল্লাহ্ই তোমাদের রব! তিনি ব্যতীত অন্য কোন ইলাহ নেই। তিনি সমুদয় বস্তুর স্রষ্টা। সুতরাং তোমরা কেবল তাঁরই ইবাদত করো এবং তিনি সব জিনিসের যথাযথ খবর রাখেন। আনআম-১০২</a:t>
            </a:r>
          </a:p>
        </p:txBody>
      </p:sp>
      <p:sp>
        <p:nvSpPr>
          <p:cNvPr id="10" name="TextBox 9">
            <a:extLst>
              <a:ext uri="{FF2B5EF4-FFF2-40B4-BE49-F238E27FC236}">
                <a16:creationId xmlns:a16="http://schemas.microsoft.com/office/drawing/2014/main" id="{1E068FC0-C4C7-4F39-9FB5-B4059998C2C4}"/>
              </a:ext>
            </a:extLst>
          </p:cNvPr>
          <p:cNvSpPr txBox="1"/>
          <p:nvPr/>
        </p:nvSpPr>
        <p:spPr>
          <a:xfrm>
            <a:off x="4112580" y="-97093"/>
            <a:ext cx="6094520" cy="523220"/>
          </a:xfrm>
          <a:prstGeom prst="rect">
            <a:avLst/>
          </a:prstGeom>
          <a:noFill/>
        </p:spPr>
        <p:txBody>
          <a:bodyPr wrap="square">
            <a:spAutoFit/>
          </a:bodyPr>
          <a:lstStyle/>
          <a:p>
            <a:r>
              <a:rPr kumimoji="0" lang="en-US" sz="28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8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8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আমি</a:t>
            </a:r>
            <a:r>
              <a:rPr kumimoji="0" lang="en-US" sz="28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8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8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8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28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8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পৃথিবীতে</a:t>
            </a:r>
            <a:r>
              <a:rPr kumimoji="0" lang="en-US" sz="28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8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এসেছি</a:t>
            </a:r>
            <a:r>
              <a:rPr kumimoji="0" lang="en-US" sz="28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endParaRPr lang="en-US" sz="2800" b="1" dirty="0">
              <a:solidFill>
                <a:srgbClr val="C00000"/>
              </a:solidFill>
            </a:endParaRPr>
          </a:p>
        </p:txBody>
      </p:sp>
    </p:spTree>
    <p:extLst>
      <p:ext uri="{BB962C8B-B14F-4D97-AF65-F5344CB8AC3E}">
        <p14:creationId xmlns:p14="http://schemas.microsoft.com/office/powerpoint/2010/main" val="293857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e on a flower&#10;&#10;Description automatically generated with medium confidence">
            <a:extLst>
              <a:ext uri="{FF2B5EF4-FFF2-40B4-BE49-F238E27FC236}">
                <a16:creationId xmlns:a16="http://schemas.microsoft.com/office/drawing/2014/main" id="{326B18D8-CA40-447C-9AD5-871A7A1CB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42842"/>
            <a:ext cx="6027938" cy="315157"/>
          </a:xfrm>
          <a:prstGeom prst="rect">
            <a:avLst/>
          </a:prstGeom>
        </p:spPr>
      </p:pic>
      <p:pic>
        <p:nvPicPr>
          <p:cNvPr id="4" name="Picture 3">
            <a:extLst>
              <a:ext uri="{FF2B5EF4-FFF2-40B4-BE49-F238E27FC236}">
                <a16:creationId xmlns:a16="http://schemas.microsoft.com/office/drawing/2014/main" id="{6BAC6845-D0E6-4BFE-80BA-8F57F07BF2FF}"/>
              </a:ext>
            </a:extLst>
          </p:cNvPr>
          <p:cNvPicPr>
            <a:picLocks noChangeAspect="1"/>
          </p:cNvPicPr>
          <p:nvPr/>
        </p:nvPicPr>
        <p:blipFill>
          <a:blip r:embed="rId3"/>
          <a:stretch>
            <a:fillRect/>
          </a:stretch>
        </p:blipFill>
        <p:spPr>
          <a:xfrm>
            <a:off x="6096000" y="6540980"/>
            <a:ext cx="6095408" cy="317019"/>
          </a:xfrm>
          <a:prstGeom prst="rect">
            <a:avLst/>
          </a:prstGeom>
        </p:spPr>
      </p:pic>
      <p:pic>
        <p:nvPicPr>
          <p:cNvPr id="5" name="Picture 4">
            <a:extLst>
              <a:ext uri="{FF2B5EF4-FFF2-40B4-BE49-F238E27FC236}">
                <a16:creationId xmlns:a16="http://schemas.microsoft.com/office/drawing/2014/main" id="{C0DD0554-1C29-4C2E-8A62-07B35A8D6FDA}"/>
              </a:ext>
            </a:extLst>
          </p:cNvPr>
          <p:cNvPicPr>
            <a:picLocks noChangeAspect="1"/>
          </p:cNvPicPr>
          <p:nvPr/>
        </p:nvPicPr>
        <p:blipFill>
          <a:blip r:embed="rId3"/>
          <a:stretch>
            <a:fillRect/>
          </a:stretch>
        </p:blipFill>
        <p:spPr>
          <a:xfrm rot="16200000">
            <a:off x="-2837704" y="3299342"/>
            <a:ext cx="5992427" cy="317019"/>
          </a:xfrm>
          <a:prstGeom prst="rect">
            <a:avLst/>
          </a:prstGeom>
        </p:spPr>
      </p:pic>
      <p:sp>
        <p:nvSpPr>
          <p:cNvPr id="6" name="TextBox 5">
            <a:extLst>
              <a:ext uri="{FF2B5EF4-FFF2-40B4-BE49-F238E27FC236}">
                <a16:creationId xmlns:a16="http://schemas.microsoft.com/office/drawing/2014/main" id="{656EB11A-D62B-4E87-8D7D-72FC7D57B9A8}"/>
              </a:ext>
            </a:extLst>
          </p:cNvPr>
          <p:cNvSpPr txBox="1"/>
          <p:nvPr/>
        </p:nvSpPr>
        <p:spPr>
          <a:xfrm>
            <a:off x="317020" y="808659"/>
            <a:ext cx="7051446" cy="4154984"/>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মহান আল্লাহ তাঁর ইবাদত করার ক্ষেত্রে মানুষের মধ্যে দু’টি অবস্থা ও ব্যবস্থা সৃষ্টি করে দিয়েছেন :</a:t>
            </a:r>
          </a:p>
          <a:p>
            <a:r>
              <a:rPr lang="en-US" sz="2400" dirty="0">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১. প্রাকৃতিক বা জন্মগতভাবে মানুষ আল্লাহর দাস,</a:t>
            </a:r>
          </a:p>
          <a:p>
            <a:r>
              <a:rPr lang="as-IN" sz="2400" dirty="0">
                <a:solidFill>
                  <a:srgbClr val="0000FF"/>
                </a:solidFill>
                <a:latin typeface="Bangla" panose="03000603000000000000" pitchFamily="66" charset="0"/>
                <a:cs typeface="Bangla" panose="03000603000000000000" pitchFamily="66" charset="0"/>
              </a:rPr>
              <a:t> ২. আল্লাহর দাস হবার ব্যাপারে সে স্বাধীন।</a:t>
            </a:r>
          </a:p>
          <a:p>
            <a:r>
              <a:rPr lang="as-IN" sz="2400" dirty="0">
                <a:solidFill>
                  <a:schemeClr val="accent2">
                    <a:lumMod val="75000"/>
                  </a:schemeClr>
                </a:solidFill>
                <a:latin typeface="Bangla" panose="03000603000000000000" pitchFamily="66" charset="0"/>
                <a:cs typeface="Bangla" panose="03000603000000000000" pitchFamily="66" charset="0"/>
              </a:rPr>
              <a:t>এ দু’টি অবস্থার কারণ হলো, মানুষের মধ্যে আল্লাহ দু’টি সত্তা সৃষ্টি করেছেন :</a:t>
            </a:r>
          </a:p>
          <a:p>
            <a:r>
              <a:rPr lang="as-IN" sz="2400" dirty="0">
                <a:solidFill>
                  <a:schemeClr val="accent2">
                    <a:lumMod val="75000"/>
                  </a:schemeClr>
                </a:solidFill>
                <a:latin typeface="Bangla" panose="03000603000000000000" pitchFamily="66" charset="0"/>
                <a:cs typeface="Bangla" panose="03000603000000000000" pitchFamily="66" charset="0"/>
              </a:rPr>
              <a:t>১. বস্তুগত সত্তা। অর্থাৎ তার অঙ্গ প্রত্যঙ্গ ও অন্যান্য বস্তুগত উপাদানসমূহ।</a:t>
            </a:r>
          </a:p>
          <a:p>
            <a:r>
              <a:rPr lang="as-IN" sz="2400" dirty="0">
                <a:solidFill>
                  <a:schemeClr val="accent2">
                    <a:lumMod val="75000"/>
                  </a:schemeClr>
                </a:solidFill>
                <a:latin typeface="Bangla" panose="03000603000000000000" pitchFamily="66" charset="0"/>
                <a:cs typeface="Bangla" panose="03000603000000000000" pitchFamily="66" charset="0"/>
              </a:rPr>
              <a:t>২. বুদ্ধিগত ও নৈতিক সত্তা। এর মধ্যে রয়েছে তার: </a:t>
            </a:r>
            <a:r>
              <a:rPr lang="en-US" sz="2400" dirty="0">
                <a:solidFill>
                  <a:schemeClr val="accent2">
                    <a:lumMod val="75000"/>
                  </a:schemeClr>
                </a:solidFill>
                <a:latin typeface="Arial" panose="020B0604020202020204" pitchFamily="34" charset="0"/>
                <a:cs typeface="Arial" panose="020B0604020202020204" pitchFamily="34" charset="0"/>
              </a:rPr>
              <a:t>intelligence, cognition. perception, sensation, ethics, judgment, feeling, will, choice, intention, desire, rationality, option, opinion, decisive power.</a:t>
            </a:r>
          </a:p>
        </p:txBody>
      </p:sp>
      <p:sp>
        <p:nvSpPr>
          <p:cNvPr id="8" name="TextBox 7">
            <a:extLst>
              <a:ext uri="{FF2B5EF4-FFF2-40B4-BE49-F238E27FC236}">
                <a16:creationId xmlns:a16="http://schemas.microsoft.com/office/drawing/2014/main" id="{3ED0A84D-14B9-458A-A95C-F184F8C18AC2}"/>
              </a:ext>
            </a:extLst>
          </p:cNvPr>
          <p:cNvSpPr txBox="1"/>
          <p:nvPr/>
        </p:nvSpPr>
        <p:spPr>
          <a:xfrm>
            <a:off x="7590407" y="1279215"/>
            <a:ext cx="4505417" cy="3416320"/>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আল্লাহ বলেছেন যে, আমি আমার বান্দাদের ‘হানীফ’ অর্থাৎ ‘আল্লাহর প্রতি একনিষ্ঠ রূপে সৃষ্টি করেছি। অতঃপর শয়তান তার পিছে লেগে তাকে আল্লাহর পথ থেকে দূরে নিয়ে গেছে।. মুসলিম</a:t>
            </a:r>
            <a:r>
              <a:rPr lang="en-US" sz="2400" dirty="0">
                <a:solidFill>
                  <a:schemeClr val="accent6">
                    <a:lumMod val="75000"/>
                  </a:schemeClr>
                </a:solidFill>
                <a:latin typeface="Bangla" panose="03000603000000000000" pitchFamily="66" charset="0"/>
                <a:cs typeface="Bangla" panose="03000603000000000000" pitchFamily="66" charset="0"/>
              </a:rPr>
              <a:t>ঃ</a:t>
            </a:r>
            <a:r>
              <a:rPr lang="as-IN" sz="2400" dirty="0">
                <a:solidFill>
                  <a:schemeClr val="accent6">
                    <a:lumMod val="75000"/>
                  </a:schemeClr>
                </a:solidFill>
                <a:latin typeface="Bangla" panose="03000603000000000000" pitchFamily="66" charset="0"/>
                <a:cs typeface="Bangla" panose="03000603000000000000" pitchFamily="66" charset="0"/>
              </a:rPr>
              <a:t>২৮৬৫</a:t>
            </a:r>
          </a:p>
          <a:p>
            <a:r>
              <a:rPr lang="as-IN" sz="2400" dirty="0">
                <a:solidFill>
                  <a:schemeClr val="accent3">
                    <a:lumMod val="75000"/>
                  </a:schemeClr>
                </a:solidFill>
                <a:latin typeface="Bangla" panose="03000603000000000000" pitchFamily="66" charset="0"/>
                <a:cs typeface="Bangla" panose="03000603000000000000" pitchFamily="66" charset="0"/>
              </a:rPr>
              <a:t>প্রত্যেক মানবশিশুই ফিৎরাতের উপরে জন্মগ্রহণ করে। অতঃপর তার পিতা-মাতা তাকে ইহুদী-নাছারা বা মজূসী (অগ্নিউপাসক) বানায়’৷ মুত্তাফাক্ব আলাইহ</a:t>
            </a:r>
          </a:p>
        </p:txBody>
      </p:sp>
      <p:sp>
        <p:nvSpPr>
          <p:cNvPr id="10" name="TextBox 9">
            <a:extLst>
              <a:ext uri="{FF2B5EF4-FFF2-40B4-BE49-F238E27FC236}">
                <a16:creationId xmlns:a16="http://schemas.microsoft.com/office/drawing/2014/main" id="{A52B59E9-79BA-4C6B-B996-702D95BA94ED}"/>
              </a:ext>
            </a:extLst>
          </p:cNvPr>
          <p:cNvSpPr txBox="1"/>
          <p:nvPr/>
        </p:nvSpPr>
        <p:spPr>
          <a:xfrm>
            <a:off x="1393794" y="5151216"/>
            <a:ext cx="8859915" cy="1200329"/>
          </a:xfrm>
          <a:prstGeom prst="rect">
            <a:avLst/>
          </a:prstGeom>
          <a:noFill/>
        </p:spPr>
        <p:txBody>
          <a:bodyPr wrap="square">
            <a:spAutoFit/>
          </a:bodyPr>
          <a:lstStyle/>
          <a:p>
            <a:r>
              <a:rPr lang="as-IN" sz="2400" dirty="0">
                <a:solidFill>
                  <a:srgbClr val="0000FF"/>
                </a:solidFill>
                <a:latin typeface="Bangla" panose="03000603000000000000" pitchFamily="66" charset="0"/>
                <a:cs typeface="Bangla" panose="03000603000000000000" pitchFamily="66" charset="0"/>
              </a:rPr>
              <a:t>পরম দয়াবান মহান আল্লাহ মানুষকে বস্তুগত সত্তার সাথে সাথে একটি বুদ্ধিবৃত্তিক সত্তাও দিয়েছেন এবং সে সত্তাটিকে স্বাধীন করে দিয়েছেন। অর্থাৎ তিনি মানুষকে দিয়ে দিয়েছেন ইচ্ছার ও সিদ্ধান্ত গ্রহণের স্বাধীনতা</a:t>
            </a:r>
            <a:r>
              <a:rPr lang="as-IN" sz="2400" dirty="0">
                <a:solidFill>
                  <a:srgbClr val="0000FF"/>
                </a:solidFill>
                <a:latin typeface="Arial" panose="020B0604020202020204" pitchFamily="34" charset="0"/>
                <a:cs typeface="Bangla" panose="03000603000000000000" pitchFamily="66" charset="0"/>
              </a:rPr>
              <a:t> (</a:t>
            </a:r>
            <a:r>
              <a:rPr lang="en-US" sz="2400" dirty="0">
                <a:solidFill>
                  <a:srgbClr val="0000FF"/>
                </a:solidFill>
                <a:latin typeface="Arial" panose="020B0604020202020204" pitchFamily="34" charset="0"/>
                <a:cs typeface="Arial" panose="020B0604020202020204" pitchFamily="34" charset="0"/>
              </a:rPr>
              <a:t>Freedom of will &amp; </a:t>
            </a:r>
            <a:r>
              <a:rPr lang="en-US" sz="2400" dirty="0" err="1">
                <a:solidFill>
                  <a:srgbClr val="0000FF"/>
                </a:solidFill>
                <a:latin typeface="Arial" panose="020B0604020202020204" pitchFamily="34" charset="0"/>
                <a:cs typeface="Arial" panose="020B0604020202020204" pitchFamily="34" charset="0"/>
              </a:rPr>
              <a:t>freeom</a:t>
            </a:r>
            <a:r>
              <a:rPr lang="en-US" sz="2400" dirty="0">
                <a:solidFill>
                  <a:srgbClr val="0000FF"/>
                </a:solidFill>
                <a:latin typeface="Arial" panose="020B0604020202020204" pitchFamily="34" charset="0"/>
                <a:cs typeface="Arial" panose="020B0604020202020204" pitchFamily="34" charset="0"/>
              </a:rPr>
              <a:t> of choice)।</a:t>
            </a:r>
          </a:p>
        </p:txBody>
      </p:sp>
    </p:spTree>
    <p:extLst>
      <p:ext uri="{BB962C8B-B14F-4D97-AF65-F5344CB8AC3E}">
        <p14:creationId xmlns:p14="http://schemas.microsoft.com/office/powerpoint/2010/main" val="314925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B0A01B8-0C8A-480D-B753-99896C078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47534"/>
            <a:ext cx="4607511" cy="510466"/>
          </a:xfrm>
          <a:prstGeom prst="rect">
            <a:avLst/>
          </a:prstGeom>
        </p:spPr>
      </p:pic>
      <p:pic>
        <p:nvPicPr>
          <p:cNvPr id="4" name="Picture 3">
            <a:extLst>
              <a:ext uri="{FF2B5EF4-FFF2-40B4-BE49-F238E27FC236}">
                <a16:creationId xmlns:a16="http://schemas.microsoft.com/office/drawing/2014/main" id="{6843B78A-285A-4D41-9B93-E30CBE52042E}"/>
              </a:ext>
            </a:extLst>
          </p:cNvPr>
          <p:cNvPicPr>
            <a:picLocks noChangeAspect="1"/>
          </p:cNvPicPr>
          <p:nvPr/>
        </p:nvPicPr>
        <p:blipFill>
          <a:blip r:embed="rId3"/>
          <a:stretch>
            <a:fillRect/>
          </a:stretch>
        </p:blipFill>
        <p:spPr>
          <a:xfrm>
            <a:off x="4607511" y="6347534"/>
            <a:ext cx="4608975" cy="512108"/>
          </a:xfrm>
          <a:prstGeom prst="rect">
            <a:avLst/>
          </a:prstGeom>
        </p:spPr>
      </p:pic>
      <p:pic>
        <p:nvPicPr>
          <p:cNvPr id="5" name="Picture 4">
            <a:extLst>
              <a:ext uri="{FF2B5EF4-FFF2-40B4-BE49-F238E27FC236}">
                <a16:creationId xmlns:a16="http://schemas.microsoft.com/office/drawing/2014/main" id="{AE8C4AAE-4DEF-4B0A-B545-F96B079073F7}"/>
              </a:ext>
            </a:extLst>
          </p:cNvPr>
          <p:cNvPicPr>
            <a:picLocks noChangeAspect="1"/>
          </p:cNvPicPr>
          <p:nvPr/>
        </p:nvPicPr>
        <p:blipFill>
          <a:blip r:embed="rId3"/>
          <a:stretch>
            <a:fillRect/>
          </a:stretch>
        </p:blipFill>
        <p:spPr>
          <a:xfrm>
            <a:off x="9215022" y="6345892"/>
            <a:ext cx="2976978" cy="512108"/>
          </a:xfrm>
          <a:prstGeom prst="rect">
            <a:avLst/>
          </a:prstGeom>
        </p:spPr>
      </p:pic>
      <p:pic>
        <p:nvPicPr>
          <p:cNvPr id="6" name="Picture 5">
            <a:extLst>
              <a:ext uri="{FF2B5EF4-FFF2-40B4-BE49-F238E27FC236}">
                <a16:creationId xmlns:a16="http://schemas.microsoft.com/office/drawing/2014/main" id="{072B3C09-657F-4E68-89B6-9376CE1D0975}"/>
              </a:ext>
            </a:extLst>
          </p:cNvPr>
          <p:cNvPicPr>
            <a:picLocks noChangeAspect="1"/>
          </p:cNvPicPr>
          <p:nvPr/>
        </p:nvPicPr>
        <p:blipFill>
          <a:blip r:embed="rId3"/>
          <a:stretch>
            <a:fillRect/>
          </a:stretch>
        </p:blipFill>
        <p:spPr>
          <a:xfrm rot="16200000">
            <a:off x="-1267945" y="4582645"/>
            <a:ext cx="3031192" cy="495299"/>
          </a:xfrm>
          <a:prstGeom prst="rect">
            <a:avLst/>
          </a:prstGeom>
        </p:spPr>
      </p:pic>
      <p:pic>
        <p:nvPicPr>
          <p:cNvPr id="7" name="Picture 6">
            <a:extLst>
              <a:ext uri="{FF2B5EF4-FFF2-40B4-BE49-F238E27FC236}">
                <a16:creationId xmlns:a16="http://schemas.microsoft.com/office/drawing/2014/main" id="{FC91585F-F5E2-4244-948E-637A6A1D0238}"/>
              </a:ext>
            </a:extLst>
          </p:cNvPr>
          <p:cNvPicPr>
            <a:picLocks noChangeAspect="1"/>
          </p:cNvPicPr>
          <p:nvPr/>
        </p:nvPicPr>
        <p:blipFill>
          <a:blip r:embed="rId4"/>
          <a:stretch>
            <a:fillRect/>
          </a:stretch>
        </p:blipFill>
        <p:spPr>
          <a:xfrm>
            <a:off x="1482" y="0"/>
            <a:ext cx="493819" cy="3313055"/>
          </a:xfrm>
          <a:prstGeom prst="rect">
            <a:avLst/>
          </a:prstGeom>
        </p:spPr>
      </p:pic>
      <p:sp>
        <p:nvSpPr>
          <p:cNvPr id="8" name="TextBox 7">
            <a:extLst>
              <a:ext uri="{FF2B5EF4-FFF2-40B4-BE49-F238E27FC236}">
                <a16:creationId xmlns:a16="http://schemas.microsoft.com/office/drawing/2014/main" id="{A8F86257-C45A-413B-B6C5-B1252F896C0D}"/>
              </a:ext>
            </a:extLst>
          </p:cNvPr>
          <p:cNvSpPr txBox="1"/>
          <p:nvPr/>
        </p:nvSpPr>
        <p:spPr>
          <a:xfrm>
            <a:off x="559294" y="772357"/>
            <a:ext cx="4367814" cy="3368679"/>
          </a:xfrm>
          <a:prstGeom prst="rect">
            <a:avLst/>
          </a:prstGeom>
          <a:noFill/>
        </p:spPr>
        <p:txBody>
          <a:bodyPr wrap="square">
            <a:spAutoFit/>
          </a:bodyPr>
          <a:lstStyle/>
          <a:p>
            <a:pPr marL="0" marR="0">
              <a:lnSpc>
                <a:spcPct val="107000"/>
              </a:lnSpc>
              <a:spcBef>
                <a:spcPts val="0"/>
              </a:spcBef>
              <a:spcAft>
                <a:spcPts val="800"/>
              </a:spcAft>
            </a:pP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সেই</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সময়ের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কথা</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স্মরণ</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রব</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ফেরেশতাদের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বলেছিলেন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আমি</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পৃথিবীতে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একজন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খলীফা</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প্রতিনিধি</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নিযুক্ত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চাই</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৷”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তারা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বললো</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আপনি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পৃথিবীতে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কাউকে</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নিযুক্ত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চান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যে</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সেখানকার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ব্যবস্থাপনাকে</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বিপর্যস্থ</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এবং</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রক্তপাত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প্রশংসা</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ও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স্তুতিসহকারে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তাসবীহ</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পাঠ</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এবং</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পবিত্রতা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বর্ণনা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তো</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করেই</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যাচ্ছি</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৷ ”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বললেন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আমি</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জানি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যা</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জানো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না</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৷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সূরা</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176487"/>
                </a:solidFill>
                <a:effectLst/>
                <a:latin typeface="Bangla" panose="03000603000000000000" pitchFamily="66" charset="0"/>
                <a:ea typeface="Calibri" panose="020F0502020204030204" pitchFamily="34" charset="0"/>
                <a:cs typeface="Bangla" panose="03000603000000000000" pitchFamily="66" charset="0"/>
              </a:rPr>
              <a:t>বাক্বারাহ</a:t>
            </a:r>
            <a:r>
              <a:rPr lang="en-US" sz="2000" b="1" dirty="0" err="1">
                <a:solidFill>
                  <a:srgbClr val="176487"/>
                </a:solidFill>
                <a:latin typeface="Bangla" panose="03000603000000000000" pitchFamily="66" charset="0"/>
                <a:ea typeface="Calibri" panose="020F0502020204030204" pitchFamily="34" charset="0"/>
                <a:cs typeface="Bangla" panose="03000603000000000000" pitchFamily="66" charset="0"/>
              </a:rPr>
              <a:t>ঃ</a:t>
            </a:r>
            <a:r>
              <a:rPr lang="en-US" sz="2000" b="1" dirty="0">
                <a:solidFill>
                  <a:srgbClr val="176487"/>
                </a:solidFill>
                <a:latin typeface="Bangla" panose="03000603000000000000" pitchFamily="66" charset="0"/>
                <a:ea typeface="Calibri" panose="020F0502020204030204" pitchFamily="34" charset="0"/>
                <a:cs typeface="Bangla" panose="03000603000000000000" pitchFamily="66" charset="0"/>
              </a:rPr>
              <a:t> </a:t>
            </a:r>
            <a:r>
              <a:rPr lang="en-US" sz="2000" b="1" dirty="0">
                <a:solidFill>
                  <a:srgbClr val="176487"/>
                </a:solidFill>
                <a:effectLst/>
                <a:latin typeface="Bangla" panose="03000603000000000000" pitchFamily="66" charset="0"/>
                <a:ea typeface="Calibri" panose="020F0502020204030204" pitchFamily="34" charset="0"/>
                <a:cs typeface="Bangla" panose="03000603000000000000" pitchFamily="66" charset="0"/>
              </a:rPr>
              <a:t>৩০)।</a:t>
            </a:r>
          </a:p>
        </p:txBody>
      </p:sp>
      <p:sp>
        <p:nvSpPr>
          <p:cNvPr id="10" name="TextBox 9">
            <a:extLst>
              <a:ext uri="{FF2B5EF4-FFF2-40B4-BE49-F238E27FC236}">
                <a16:creationId xmlns:a16="http://schemas.microsoft.com/office/drawing/2014/main" id="{2A568E11-5AD1-4E45-9C71-B593D9B1BF35}"/>
              </a:ext>
            </a:extLst>
          </p:cNvPr>
          <p:cNvSpPr txBox="1"/>
          <p:nvPr/>
        </p:nvSpPr>
        <p:spPr>
          <a:xfrm>
            <a:off x="3864738" y="0"/>
            <a:ext cx="609452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কোথা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পৃথিবীতে</a:t>
            </a:r>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এসেছি</a:t>
            </a:r>
            <a:endParaRPr lang="en-US" b="1" dirty="0"/>
          </a:p>
        </p:txBody>
      </p:sp>
      <p:sp>
        <p:nvSpPr>
          <p:cNvPr id="12" name="TextBox 11">
            <a:extLst>
              <a:ext uri="{FF2B5EF4-FFF2-40B4-BE49-F238E27FC236}">
                <a16:creationId xmlns:a16="http://schemas.microsoft.com/office/drawing/2014/main" id="{431E8C3D-1899-4138-9BD7-C920AC405E13}"/>
              </a:ext>
            </a:extLst>
          </p:cNvPr>
          <p:cNvSpPr txBox="1"/>
          <p:nvPr/>
        </p:nvSpPr>
        <p:spPr>
          <a:xfrm>
            <a:off x="5231167" y="772357"/>
            <a:ext cx="6094520" cy="3482620"/>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অতঃপর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আদম</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যুগল</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হাওয়াকে</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যুমার</a:t>
            </a:r>
            <a:r>
              <a:rPr lang="en-US" sz="20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 ৬)</a:t>
            </a:r>
            <a:endPar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هو</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الذي</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خلقكم</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من</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نفس</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واحدة</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و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جعل</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منها</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زوجها</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ليسكن</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إليها</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ঐ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নফস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বানিয়েছেন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জোড়া</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স্বস্তি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আরাফ</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১৮৯)</a:t>
            </a:r>
          </a:p>
          <a:p>
            <a:pPr marL="0" marR="0">
              <a:lnSpc>
                <a:spcPct val="107000"/>
              </a:lnSpc>
              <a:spcBef>
                <a:spcPts val="0"/>
              </a:spcBef>
              <a:spcAft>
                <a:spcPts val="800"/>
              </a:spcAft>
            </a:pPr>
            <a:endParaRPr lang="en-US" dirty="0">
              <a:solidFill>
                <a:srgbClr val="0070C0"/>
              </a:solidFill>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995966C-3CBB-4B2D-8EB9-A7137C34E7A6}"/>
              </a:ext>
            </a:extLst>
          </p:cNvPr>
          <p:cNvSpPr txBox="1"/>
          <p:nvPr/>
        </p:nvSpPr>
        <p:spPr>
          <a:xfrm>
            <a:off x="2590775" y="4037646"/>
            <a:ext cx="6289830" cy="2047997"/>
          </a:xfrm>
          <a:prstGeom prst="rect">
            <a:avLst/>
          </a:prstGeom>
          <a:noFill/>
        </p:spPr>
        <p:txBody>
          <a:bodyPr wrap="square">
            <a:spAutoFit/>
          </a:bodyPr>
          <a:lstStyle/>
          <a:p>
            <a:pPr marL="0" marR="0">
              <a:lnSpc>
                <a:spcPct val="107000"/>
              </a:lnSpc>
              <a:spcBef>
                <a:spcPts val="0"/>
              </a:spcBef>
              <a:spcAft>
                <a:spcPts val="800"/>
              </a:spcAft>
            </a:pP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নিদর্শনাবলীর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মধ্যে</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রয়েছে</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তোমাদেরই</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জাতি</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সৃষ্টি</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স্ত্রীগণকে</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যাতে</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তাদের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কাছে</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প্রশান্তি</a:t>
            </a:r>
            <a:r>
              <a:rPr lang="en-US" sz="2400" dirty="0">
                <a:solidFill>
                  <a:srgbClr val="FF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লাভ</a:t>
            </a:r>
            <a:r>
              <a:rPr lang="en-US" sz="2400" dirty="0">
                <a:solidFill>
                  <a:srgbClr val="FF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FF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মধ্যে</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ভালোবাসা</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দয়া</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সৃষ্টি</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৷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অবশ্যই</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এর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মধ্যে</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বহু</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নিদর্শন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রয়েছে</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তাদের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চিন্তা</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ভাবনা</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৷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রুম</a:t>
            </a:r>
            <a:r>
              <a:rPr lang="en-US" sz="2400" dirty="0">
                <a:solidFill>
                  <a:srgbClr val="CC00CC"/>
                </a:solidFill>
                <a:effectLst/>
                <a:latin typeface="Bangla" panose="03000603000000000000" pitchFamily="66" charset="0"/>
                <a:ea typeface="Calibri" panose="020F0502020204030204" pitchFamily="34" charset="0"/>
                <a:cs typeface="Bangla" panose="03000603000000000000" pitchFamily="66" charset="0"/>
              </a:rPr>
              <a:t> : ২১)</a:t>
            </a:r>
          </a:p>
        </p:txBody>
      </p:sp>
    </p:spTree>
    <p:extLst>
      <p:ext uri="{BB962C8B-B14F-4D97-AF65-F5344CB8AC3E}">
        <p14:creationId xmlns:p14="http://schemas.microsoft.com/office/powerpoint/2010/main" val="52007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B0A01B8-0C8A-480D-B753-99896C078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47534"/>
            <a:ext cx="4607511" cy="510466"/>
          </a:xfrm>
          <a:prstGeom prst="rect">
            <a:avLst/>
          </a:prstGeom>
        </p:spPr>
      </p:pic>
      <p:pic>
        <p:nvPicPr>
          <p:cNvPr id="4" name="Picture 3">
            <a:extLst>
              <a:ext uri="{FF2B5EF4-FFF2-40B4-BE49-F238E27FC236}">
                <a16:creationId xmlns:a16="http://schemas.microsoft.com/office/drawing/2014/main" id="{6843B78A-285A-4D41-9B93-E30CBE52042E}"/>
              </a:ext>
            </a:extLst>
          </p:cNvPr>
          <p:cNvPicPr>
            <a:picLocks noChangeAspect="1"/>
          </p:cNvPicPr>
          <p:nvPr/>
        </p:nvPicPr>
        <p:blipFill>
          <a:blip r:embed="rId3"/>
          <a:stretch>
            <a:fillRect/>
          </a:stretch>
        </p:blipFill>
        <p:spPr>
          <a:xfrm>
            <a:off x="4607511" y="6347534"/>
            <a:ext cx="4608975" cy="512108"/>
          </a:xfrm>
          <a:prstGeom prst="rect">
            <a:avLst/>
          </a:prstGeom>
        </p:spPr>
      </p:pic>
      <p:pic>
        <p:nvPicPr>
          <p:cNvPr id="5" name="Picture 4">
            <a:extLst>
              <a:ext uri="{FF2B5EF4-FFF2-40B4-BE49-F238E27FC236}">
                <a16:creationId xmlns:a16="http://schemas.microsoft.com/office/drawing/2014/main" id="{AE8C4AAE-4DEF-4B0A-B545-F96B079073F7}"/>
              </a:ext>
            </a:extLst>
          </p:cNvPr>
          <p:cNvPicPr>
            <a:picLocks noChangeAspect="1"/>
          </p:cNvPicPr>
          <p:nvPr/>
        </p:nvPicPr>
        <p:blipFill>
          <a:blip r:embed="rId3"/>
          <a:stretch>
            <a:fillRect/>
          </a:stretch>
        </p:blipFill>
        <p:spPr>
          <a:xfrm>
            <a:off x="9215022" y="6345892"/>
            <a:ext cx="2976978" cy="512108"/>
          </a:xfrm>
          <a:prstGeom prst="rect">
            <a:avLst/>
          </a:prstGeom>
        </p:spPr>
      </p:pic>
      <p:pic>
        <p:nvPicPr>
          <p:cNvPr id="6" name="Picture 5">
            <a:extLst>
              <a:ext uri="{FF2B5EF4-FFF2-40B4-BE49-F238E27FC236}">
                <a16:creationId xmlns:a16="http://schemas.microsoft.com/office/drawing/2014/main" id="{072B3C09-657F-4E68-89B6-9376CE1D0975}"/>
              </a:ext>
            </a:extLst>
          </p:cNvPr>
          <p:cNvPicPr>
            <a:picLocks noChangeAspect="1"/>
          </p:cNvPicPr>
          <p:nvPr/>
        </p:nvPicPr>
        <p:blipFill>
          <a:blip r:embed="rId3"/>
          <a:stretch>
            <a:fillRect/>
          </a:stretch>
        </p:blipFill>
        <p:spPr>
          <a:xfrm rot="16200000">
            <a:off x="-1267945" y="4582645"/>
            <a:ext cx="3031192" cy="495299"/>
          </a:xfrm>
          <a:prstGeom prst="rect">
            <a:avLst/>
          </a:prstGeom>
        </p:spPr>
      </p:pic>
      <p:pic>
        <p:nvPicPr>
          <p:cNvPr id="7" name="Picture 6">
            <a:extLst>
              <a:ext uri="{FF2B5EF4-FFF2-40B4-BE49-F238E27FC236}">
                <a16:creationId xmlns:a16="http://schemas.microsoft.com/office/drawing/2014/main" id="{FC91585F-F5E2-4244-948E-637A6A1D0238}"/>
              </a:ext>
            </a:extLst>
          </p:cNvPr>
          <p:cNvPicPr>
            <a:picLocks noChangeAspect="1"/>
          </p:cNvPicPr>
          <p:nvPr/>
        </p:nvPicPr>
        <p:blipFill>
          <a:blip r:embed="rId4"/>
          <a:stretch>
            <a:fillRect/>
          </a:stretch>
        </p:blipFill>
        <p:spPr>
          <a:xfrm>
            <a:off x="1482" y="0"/>
            <a:ext cx="493819" cy="3313055"/>
          </a:xfrm>
          <a:prstGeom prst="rect">
            <a:avLst/>
          </a:prstGeom>
        </p:spPr>
      </p:pic>
      <p:sp>
        <p:nvSpPr>
          <p:cNvPr id="8" name="TextBox 7">
            <a:extLst>
              <a:ext uri="{FF2B5EF4-FFF2-40B4-BE49-F238E27FC236}">
                <a16:creationId xmlns:a16="http://schemas.microsoft.com/office/drawing/2014/main" id="{57C3332F-6626-4791-A59D-56D01910DC60}"/>
              </a:ext>
            </a:extLst>
          </p:cNvPr>
          <p:cNvSpPr txBox="1"/>
          <p:nvPr/>
        </p:nvSpPr>
        <p:spPr>
          <a:xfrm>
            <a:off x="495301" y="1418250"/>
            <a:ext cx="11695217" cy="4140301"/>
          </a:xfrm>
          <a:prstGeom prst="rect">
            <a:avLst/>
          </a:prstGeom>
          <a:noFill/>
        </p:spPr>
        <p:txBody>
          <a:bodyPr wrap="square">
            <a:spAutoFit/>
          </a:bodyPr>
          <a:lstStyle/>
          <a:p>
            <a:pPr marL="0" marR="0">
              <a:lnSpc>
                <a:spcPct val="107000"/>
              </a:lnSpc>
              <a:spcBef>
                <a:spcPts val="0"/>
              </a:spcBef>
              <a:spcAft>
                <a:spcPts val="800"/>
              </a:spcAft>
            </a:pP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তখন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আদমকে</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বললাম</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তুমি</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স্ত্রী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উভয়েই</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এখানে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স্বাচ্ছন্দের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সাথে</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ইচ্ছে</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মতো</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খেতে</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তবে</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এই</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গাছটির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কাছে</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যেয়ো</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৷</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অন্যথায়</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দু’জন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যালেমদের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অন্তরভুক্ত</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হয়ে</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যাবে</a:t>
            </a:r>
            <a:r>
              <a:rPr lang="en-US" sz="2400" dirty="0">
                <a:solidFill>
                  <a:srgbClr val="0000FF"/>
                </a:solidFill>
                <a:latin typeface="Bangla" panose="03000603000000000000" pitchFamily="66" charset="0"/>
                <a:ea typeface="Calibri" panose="020F0502020204030204" pitchFamily="34" charset="0"/>
                <a:cs typeface="Bangla" panose="03000603000000000000" pitchFamily="66" charset="0"/>
              </a:rPr>
              <a:t>।</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বাক্বারাহঃ</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৩৫  </a:t>
            </a:r>
          </a:p>
          <a:p>
            <a:pPr marL="0" marR="0">
              <a:lnSpc>
                <a:spcPct val="107000"/>
              </a:lnSpc>
              <a:spcBef>
                <a:spcPts val="0"/>
              </a:spcBef>
              <a:spcAft>
                <a:spcPts val="800"/>
              </a:spcAft>
            </a:pP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মহান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বলেছেন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বললাম</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সবাই</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এখান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যাও</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এরপর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পক্ষ</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হিদায়াত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পৌছুবে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সেই</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হিদায়াতের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দুঃখ</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৷  </a:t>
            </a:r>
          </a:p>
          <a:p>
            <a:pPr marL="0" marR="0">
              <a:lnSpc>
                <a:spcPct val="107000"/>
              </a:lnSpc>
              <a:spcBef>
                <a:spcPts val="0"/>
              </a:spcBef>
              <a:spcAft>
                <a:spcPts val="800"/>
              </a:spcAft>
            </a:pP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গ্রহণ</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অস্বীকৃতি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আয়াতকে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মিথ্যা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উড়িয়ে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আগুনের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প্রবেশকারী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৷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চিরকাল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৷(</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বাক্বারাহ</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৩৮-৩৯)।</a:t>
            </a:r>
          </a:p>
          <a:p>
            <a:pPr marL="0" marR="0">
              <a:lnSpc>
                <a:spcPct val="107000"/>
              </a:lnSpc>
              <a:spcBef>
                <a:spcPts val="0"/>
              </a:spcBef>
              <a:spcAft>
                <a:spcPts val="800"/>
              </a:spcAft>
            </a:pP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পৃথিবীতেই</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জীবনযাপন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করবে</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সেখানেই</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মৃত্যুবরণ</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করবে</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সেখান</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থেকেই</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পুনরুত্থিত</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আ‘রাফ</a:t>
            </a:r>
            <a:r>
              <a:rPr lang="en-US" sz="2400" dirty="0">
                <a:solidFill>
                  <a:srgbClr val="0000FF"/>
                </a:solidFill>
                <a:latin typeface="Bangla" panose="03000603000000000000" pitchFamily="66" charset="0"/>
                <a:ea typeface="Calibri" panose="020F0502020204030204" pitchFamily="34" charset="0"/>
                <a:cs typeface="Bangla" panose="03000603000000000000" pitchFamily="66" charset="0"/>
              </a:rPr>
              <a:t>ঃ</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২০-২৫)।</a:t>
            </a:r>
          </a:p>
        </p:txBody>
      </p:sp>
      <p:sp>
        <p:nvSpPr>
          <p:cNvPr id="9" name="TextBox 8">
            <a:extLst>
              <a:ext uri="{FF2B5EF4-FFF2-40B4-BE49-F238E27FC236}">
                <a16:creationId xmlns:a16="http://schemas.microsoft.com/office/drawing/2014/main" id="{5268FD85-B0C5-4442-8023-213BD7435FE9}"/>
              </a:ext>
            </a:extLst>
          </p:cNvPr>
          <p:cNvSpPr txBox="1"/>
          <p:nvPr/>
        </p:nvSpPr>
        <p:spPr>
          <a:xfrm>
            <a:off x="4370523" y="629267"/>
            <a:ext cx="613732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কোথা</a:t>
            </a:r>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পৃথিবীতে</a:t>
            </a:r>
            <a:r>
              <a:rPr kumimoji="0" lang="en-US" sz="2400" b="1"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1"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এসেছি</a:t>
            </a:r>
            <a:endParaRPr kumimoji="0" lang="en-US" sz="1800" b="1" i="0" u="none" strike="noStrike" kern="1200" cap="none" spc="0" normalizeH="0" baseline="0" noProof="0" dirty="0">
              <a:ln>
                <a:noFill/>
              </a:ln>
              <a:solidFill>
                <a:srgbClr val="000000"/>
              </a:solidFill>
              <a:effectLst/>
              <a:uLnTx/>
              <a:uFillTx/>
              <a:latin typeface="Univers" panose="020B0502020104020203"/>
              <a:ea typeface="+mn-ea"/>
              <a:cs typeface="+mn-cs"/>
            </a:endParaRPr>
          </a:p>
        </p:txBody>
      </p:sp>
    </p:spTree>
    <p:extLst>
      <p:ext uri="{BB962C8B-B14F-4D97-AF65-F5344CB8AC3E}">
        <p14:creationId xmlns:p14="http://schemas.microsoft.com/office/powerpoint/2010/main" val="151918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uquet of flowers&#10;&#10;Description automatically generated with low confidence">
            <a:extLst>
              <a:ext uri="{FF2B5EF4-FFF2-40B4-BE49-F238E27FC236}">
                <a16:creationId xmlns:a16="http://schemas.microsoft.com/office/drawing/2014/main" id="{1841947E-A9EF-4A76-B577-4AF98E8DAE65}"/>
              </a:ext>
            </a:extLst>
          </p:cNvPr>
          <p:cNvPicPr>
            <a:picLocks noChangeAspect="1"/>
          </p:cNvPicPr>
          <p:nvPr/>
        </p:nvPicPr>
        <p:blipFill rotWithShape="1">
          <a:blip r:embed="rId2">
            <a:extLst>
              <a:ext uri="{28A0092B-C50C-407E-A947-70E740481C1C}">
                <a14:useLocalDpi xmlns:a14="http://schemas.microsoft.com/office/drawing/2010/main" val="0"/>
              </a:ext>
            </a:extLst>
          </a:blip>
          <a:srcRect t="17555" b="20666"/>
          <a:stretch/>
        </p:blipFill>
        <p:spPr>
          <a:xfrm>
            <a:off x="0" y="6305550"/>
            <a:ext cx="3630971" cy="552450"/>
          </a:xfrm>
          <a:prstGeom prst="rect">
            <a:avLst/>
          </a:prstGeom>
        </p:spPr>
      </p:pic>
      <p:pic>
        <p:nvPicPr>
          <p:cNvPr id="4" name="Picture 3">
            <a:extLst>
              <a:ext uri="{FF2B5EF4-FFF2-40B4-BE49-F238E27FC236}">
                <a16:creationId xmlns:a16="http://schemas.microsoft.com/office/drawing/2014/main" id="{F6AEE1A9-FAC4-42CF-87C5-9CFC0A54AC51}"/>
              </a:ext>
            </a:extLst>
          </p:cNvPr>
          <p:cNvPicPr>
            <a:picLocks noChangeAspect="1"/>
          </p:cNvPicPr>
          <p:nvPr/>
        </p:nvPicPr>
        <p:blipFill>
          <a:blip r:embed="rId3"/>
          <a:stretch>
            <a:fillRect/>
          </a:stretch>
        </p:blipFill>
        <p:spPr>
          <a:xfrm>
            <a:off x="3750903" y="6303216"/>
            <a:ext cx="4697772" cy="554784"/>
          </a:xfrm>
          <a:prstGeom prst="rect">
            <a:avLst/>
          </a:prstGeom>
        </p:spPr>
      </p:pic>
      <p:pic>
        <p:nvPicPr>
          <p:cNvPr id="5" name="Picture 4">
            <a:extLst>
              <a:ext uri="{FF2B5EF4-FFF2-40B4-BE49-F238E27FC236}">
                <a16:creationId xmlns:a16="http://schemas.microsoft.com/office/drawing/2014/main" id="{803EFE2C-C8EE-4A93-A42F-EEF1DBF9A14D}"/>
              </a:ext>
            </a:extLst>
          </p:cNvPr>
          <p:cNvPicPr>
            <a:picLocks noChangeAspect="1"/>
          </p:cNvPicPr>
          <p:nvPr/>
        </p:nvPicPr>
        <p:blipFill>
          <a:blip r:embed="rId3"/>
          <a:stretch>
            <a:fillRect/>
          </a:stretch>
        </p:blipFill>
        <p:spPr>
          <a:xfrm>
            <a:off x="8561029" y="6292524"/>
            <a:ext cx="3630971" cy="554784"/>
          </a:xfrm>
          <a:prstGeom prst="rect">
            <a:avLst/>
          </a:prstGeom>
        </p:spPr>
      </p:pic>
      <p:pic>
        <p:nvPicPr>
          <p:cNvPr id="6" name="Picture 5">
            <a:extLst>
              <a:ext uri="{FF2B5EF4-FFF2-40B4-BE49-F238E27FC236}">
                <a16:creationId xmlns:a16="http://schemas.microsoft.com/office/drawing/2014/main" id="{E8DFC6D3-16D8-48FD-A7D2-169DC23C22CB}"/>
              </a:ext>
            </a:extLst>
          </p:cNvPr>
          <p:cNvPicPr>
            <a:picLocks noChangeAspect="1"/>
          </p:cNvPicPr>
          <p:nvPr/>
        </p:nvPicPr>
        <p:blipFill>
          <a:blip r:embed="rId4"/>
          <a:stretch>
            <a:fillRect/>
          </a:stretch>
        </p:blipFill>
        <p:spPr>
          <a:xfrm rot="16200000">
            <a:off x="-1059703" y="4679203"/>
            <a:ext cx="2674191" cy="554784"/>
          </a:xfrm>
          <a:prstGeom prst="rect">
            <a:avLst/>
          </a:prstGeom>
        </p:spPr>
      </p:pic>
      <p:pic>
        <p:nvPicPr>
          <p:cNvPr id="7" name="Picture 6">
            <a:extLst>
              <a:ext uri="{FF2B5EF4-FFF2-40B4-BE49-F238E27FC236}">
                <a16:creationId xmlns:a16="http://schemas.microsoft.com/office/drawing/2014/main" id="{E15AC84D-26D2-4BC7-87DF-1F3E8F4D08B9}"/>
              </a:ext>
            </a:extLst>
          </p:cNvPr>
          <p:cNvPicPr>
            <a:picLocks noChangeAspect="1"/>
          </p:cNvPicPr>
          <p:nvPr/>
        </p:nvPicPr>
        <p:blipFill>
          <a:blip r:embed="rId5"/>
          <a:stretch>
            <a:fillRect/>
          </a:stretch>
        </p:blipFill>
        <p:spPr>
          <a:xfrm>
            <a:off x="1" y="457201"/>
            <a:ext cx="554784" cy="3078214"/>
          </a:xfrm>
          <a:prstGeom prst="rect">
            <a:avLst/>
          </a:prstGeom>
        </p:spPr>
      </p:pic>
      <p:sp>
        <p:nvSpPr>
          <p:cNvPr id="8" name="TextBox 7">
            <a:extLst>
              <a:ext uri="{FF2B5EF4-FFF2-40B4-BE49-F238E27FC236}">
                <a16:creationId xmlns:a16="http://schemas.microsoft.com/office/drawing/2014/main" id="{86518A02-3CA4-4E72-ADE1-C2BD0B96826F}"/>
              </a:ext>
            </a:extLst>
          </p:cNvPr>
          <p:cNvSpPr txBox="1"/>
          <p:nvPr/>
        </p:nvSpPr>
        <p:spPr>
          <a:xfrm>
            <a:off x="872068" y="-104301"/>
            <a:ext cx="11099800" cy="3062377"/>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পৃথিবী                  </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a:t>
            </a:r>
            <a:endParaRPr lang="en-US" sz="2400" dirty="0">
              <a:solidFill>
                <a:srgbClr val="0000FF"/>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মানুষের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latin typeface="Bangla" panose="03000603000000000000" pitchFamily="66" charset="0"/>
                <a:ea typeface="Calibri" panose="020F0502020204030204" pitchFamily="34" charset="0"/>
                <a:cs typeface="Bangla" panose="03000603000000000000" pitchFamily="66" charset="0"/>
              </a:rPr>
              <a:t>জীবন</a:t>
            </a:r>
            <a:r>
              <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latin typeface="Bangla" panose="03000603000000000000" pitchFamily="66" charset="0"/>
                <a:ea typeface="Calibri" panose="020F0502020204030204" pitchFamily="34" charset="0"/>
                <a:cs typeface="Bangla" panose="03000603000000000000" pitchFamily="66" charset="0"/>
              </a:rPr>
              <a:t>যাত্রার</a:t>
            </a:r>
            <a:r>
              <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ভ্রমনের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সাময়িক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বিরতিকাল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তিনটি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 </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১-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দারুদ</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দুনিয়া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এখন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বসবাস</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২-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দারুল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বরযখ</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মৃত্যুর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কবরের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জগত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৩-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দারুল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ক্বারার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ক্বিয়ামতের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বিচার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চিরস্থায়ী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ঠিকানা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অতএব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পৃথিবী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মানুষের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সাময়িক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পরীক্ষাগার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000000"/>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7FC12CF3-4D9D-4946-AA89-F586F274C955}"/>
              </a:ext>
            </a:extLst>
          </p:cNvPr>
          <p:cNvSpPr/>
          <p:nvPr/>
        </p:nvSpPr>
        <p:spPr>
          <a:xfrm>
            <a:off x="3141767" y="44630"/>
            <a:ext cx="978408" cy="257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EAFB21-B7F9-44D8-92FC-5723D255CB89}"/>
              </a:ext>
            </a:extLst>
          </p:cNvPr>
          <p:cNvPicPr>
            <a:picLocks noChangeAspect="1"/>
          </p:cNvPicPr>
          <p:nvPr/>
        </p:nvPicPr>
        <p:blipFill>
          <a:blip r:embed="rId6"/>
          <a:stretch>
            <a:fillRect/>
          </a:stretch>
        </p:blipFill>
        <p:spPr>
          <a:xfrm>
            <a:off x="5558448" y="16721"/>
            <a:ext cx="1012024" cy="313037"/>
          </a:xfrm>
          <a:prstGeom prst="rect">
            <a:avLst/>
          </a:prstGeom>
        </p:spPr>
      </p:pic>
      <p:sp>
        <p:nvSpPr>
          <p:cNvPr id="12" name="TextBox 11">
            <a:extLst>
              <a:ext uri="{FF2B5EF4-FFF2-40B4-BE49-F238E27FC236}">
                <a16:creationId xmlns:a16="http://schemas.microsoft.com/office/drawing/2014/main" id="{8CC6AABD-1732-4A68-970B-21D2E8FABF7F}"/>
              </a:ext>
            </a:extLst>
          </p:cNvPr>
          <p:cNvSpPr txBox="1"/>
          <p:nvPr/>
        </p:nvSpPr>
        <p:spPr>
          <a:xfrm>
            <a:off x="618068" y="2878667"/>
            <a:ext cx="11573932" cy="1570623"/>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মহান</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জানিয়েছেন</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الَّذِي</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خَلَقَ</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الْمَوْتَ</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وَالْحَيَاةَ</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لِيَبْلُوَكُمْ</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أَيُّكُمْ</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أَحْسَنُ</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عَمَلًا</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وَهُوَ</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الْعَزِيزُ</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الْغَفُورُ</a:t>
            </a:r>
            <a:endPar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মৃত্যু</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জীবন</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সৃষ্টি</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কাজের</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দিক</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উত্তম</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পরীক্ষা</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দেখার</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পরাক্রমশালী</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ক্ষমাশীলও৷সূরা</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C00CC"/>
                </a:solidFill>
                <a:effectLst/>
                <a:latin typeface="Bangla" panose="03000603000000000000" pitchFamily="66" charset="0"/>
                <a:ea typeface="Calibri" panose="020F0502020204030204" pitchFamily="34" charset="0"/>
                <a:cs typeface="Bangla" panose="03000603000000000000" pitchFamily="66" charset="0"/>
              </a:rPr>
              <a:t>মূলকঃ</a:t>
            </a:r>
            <a:r>
              <a:rPr lang="en-US" dirty="0">
                <a:solidFill>
                  <a:srgbClr val="CC00CC"/>
                </a:solidFill>
                <a:effectLst/>
                <a:latin typeface="Bangla" panose="03000603000000000000" pitchFamily="66" charset="0"/>
                <a:ea typeface="Calibri" panose="020F0502020204030204" pitchFamily="34" charset="0"/>
                <a:cs typeface="Bangla" panose="03000603000000000000" pitchFamily="66" charset="0"/>
              </a:rPr>
              <a:t> ২</a:t>
            </a:r>
          </a:p>
          <a:p>
            <a:pPr marL="0" marR="0">
              <a:lnSpc>
                <a:spcPct val="107000"/>
              </a:lnSpc>
              <a:spcBef>
                <a:spcPts val="0"/>
              </a:spcBef>
              <a:spcAft>
                <a:spcPts val="800"/>
              </a:spcAft>
            </a:pPr>
            <a:r>
              <a:rPr lang="en-US" sz="1800" dirty="0">
                <a:solidFill>
                  <a:srgbClr val="000000"/>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38B253D-5F35-406E-84DD-61F035029152}"/>
              </a:ext>
            </a:extLst>
          </p:cNvPr>
          <p:cNvSpPr txBox="1"/>
          <p:nvPr/>
        </p:nvSpPr>
        <p:spPr>
          <a:xfrm>
            <a:off x="457539" y="4065211"/>
            <a:ext cx="11734461" cy="1927259"/>
          </a:xfrm>
          <a:prstGeom prst="rect">
            <a:avLst/>
          </a:prstGeom>
          <a:noFill/>
        </p:spPr>
        <p:txBody>
          <a:bodyPr wrap="square">
            <a:spAutoFit/>
          </a:bodyPr>
          <a:lstStyle/>
          <a:p>
            <a:pPr marL="0" marR="0" algn="ctr">
              <a:lnSpc>
                <a:spcPct val="107000"/>
              </a:lnSpc>
              <a:spcBef>
                <a:spcPts val="0"/>
              </a:spcBef>
              <a:spcAft>
                <a:spcPts val="800"/>
              </a:spcAft>
            </a:pP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প্রথম</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জীবন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একমাত্র</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আল্লাহরই</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জীবন</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মৃত্যু</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দিতে</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gn="ctr">
              <a:lnSpc>
                <a:spcPct val="107000"/>
              </a:lnSpc>
              <a:spcBef>
                <a:spcPts val="0"/>
              </a:spcBef>
              <a:spcAft>
                <a:spcPts val="800"/>
              </a:spcAft>
            </a:pP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দ্বিতীয়</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মন্দ</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উভয়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শক্তি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জীবন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অবকাশ</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মৃত্যুর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ফুরিয়ে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গেছে</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gn="ctr">
              <a:lnSpc>
                <a:spcPct val="107000"/>
              </a:lnSpc>
              <a:spcBef>
                <a:spcPts val="0"/>
              </a:spcBef>
              <a:spcAft>
                <a:spcPts val="800"/>
              </a:spcAft>
            </a:pP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তৃতীয়</a:t>
            </a:r>
            <a:r>
              <a:rPr lang="en-US" sz="20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পরীক্ষার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স্রষ্টা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সবাইকে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সুযোগ</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দিয়েছেন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খারাপ</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পৃথিবীতে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মাধ্যমে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প্রকাশ</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ঘটাতে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সৃষ্টিকর্তা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প্রত্যেককে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সুযোগ</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দিয়েছেন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৷</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786481830"/>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213A21"/>
      </a:dk2>
      <a:lt2>
        <a:srgbClr val="E8E2E3"/>
      </a:lt2>
      <a:accent1>
        <a:srgbClr val="45B19F"/>
      </a:accent1>
      <a:accent2>
        <a:srgbClr val="3BB16D"/>
      </a:accent2>
      <a:accent3>
        <a:srgbClr val="47B548"/>
      </a:accent3>
      <a:accent4>
        <a:srgbClr val="6CB13B"/>
      </a:accent4>
      <a:accent5>
        <a:srgbClr val="97A942"/>
      </a:accent5>
      <a:accent6>
        <a:srgbClr val="B1943B"/>
      </a:accent6>
      <a:hlink>
        <a:srgbClr val="6B8A2E"/>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1849</TotalTime>
  <Words>4839</Words>
  <Application>Microsoft Office PowerPoint</Application>
  <PresentationFormat>Widescreen</PresentationFormat>
  <Paragraphs>203</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Narrow</vt:lpstr>
      <vt:lpstr>Bangla</vt:lpstr>
      <vt:lpstr>Calibri</vt:lpstr>
      <vt:lpstr>Gill Sans MT</vt:lpstr>
      <vt:lpstr>Univers</vt:lpstr>
      <vt:lpstr>Univers Condensed</vt:lpstr>
      <vt:lpstr>Wingdings 2</vt:lpstr>
      <vt:lpstr>DividendVTI</vt:lpstr>
      <vt:lpstr>মুসলিম নারী হিসেবে জীবনের লক্ষ্য ও উদ্দেশ্য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Mahbuba Rehana Raheen</dc:creator>
  <cp:lastModifiedBy>Mahbuba Rehana Raheen</cp:lastModifiedBy>
  <cp:revision>12</cp:revision>
  <dcterms:created xsi:type="dcterms:W3CDTF">2021-10-10T11:10:05Z</dcterms:created>
  <dcterms:modified xsi:type="dcterms:W3CDTF">2021-10-24T08:28:35Z</dcterms:modified>
</cp:coreProperties>
</file>