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 id="277" r:id="rId23"/>
    <p:sldId id="278" r:id="rId24"/>
    <p:sldId id="284" r:id="rId25"/>
    <p:sldId id="285" r:id="rId26"/>
    <p:sldId id="286" r:id="rId27"/>
    <p:sldId id="279" r:id="rId28"/>
    <p:sldId id="280" r:id="rId29"/>
    <p:sldId id="287" r:id="rId30"/>
    <p:sldId id="281" r:id="rId31"/>
    <p:sldId id="282" r:id="rId32"/>
    <p:sldId id="28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9903A-E31C-44F2-9296-3740A72CD9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89B9AA-34D2-43F4-804D-1CC2B23347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EF4DC8-8471-4AB0-BBB6-9C03FC30E37D}"/>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5" name="Footer Placeholder 4">
            <a:extLst>
              <a:ext uri="{FF2B5EF4-FFF2-40B4-BE49-F238E27FC236}">
                <a16:creationId xmlns:a16="http://schemas.microsoft.com/office/drawing/2014/main" id="{74B815C5-C10C-403C-884C-B22715DC6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D4CE96-E199-41C4-97C2-89F432286A12}"/>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816740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02A2-270E-44DA-A13F-EDF280904B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E2F2F-05CF-4992-A83A-9DC0E4FCCF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0C98D0-5244-4736-A54D-29B8D09B3AB6}"/>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5" name="Footer Placeholder 4">
            <a:extLst>
              <a:ext uri="{FF2B5EF4-FFF2-40B4-BE49-F238E27FC236}">
                <a16:creationId xmlns:a16="http://schemas.microsoft.com/office/drawing/2014/main" id="{298B413C-4377-4FA8-B26E-4724B523DC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7B3C8-C030-457B-AEAF-CB1CECE7997B}"/>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2183355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DB9ACB-DD53-4FF6-8B61-122A767EF2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6B93D8-379A-44E1-8C84-52E6C9BCEB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EAFC6-1D3B-45E8-BB5D-EA7207D60500}"/>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5" name="Footer Placeholder 4">
            <a:extLst>
              <a:ext uri="{FF2B5EF4-FFF2-40B4-BE49-F238E27FC236}">
                <a16:creationId xmlns:a16="http://schemas.microsoft.com/office/drawing/2014/main" id="{2366FC21-A4E9-487D-866C-417CB4E79C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B3ECBF-A7FE-41DC-992A-38AB25FB0A90}"/>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383940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0FC0-0587-4520-8E98-5D2ACC4593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509CAD-CAFF-4F9F-89F0-C51DC3CCDD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860530-FAFE-48EF-B25C-648C7013808F}"/>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5" name="Footer Placeholder 4">
            <a:extLst>
              <a:ext uri="{FF2B5EF4-FFF2-40B4-BE49-F238E27FC236}">
                <a16:creationId xmlns:a16="http://schemas.microsoft.com/office/drawing/2014/main" id="{41E0D4DC-221B-437E-AB03-1569E697A2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EE46F-222E-4A9B-BE6A-FE46E5314131}"/>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698106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B8F5E-9E66-42CA-A40C-A80FC04A81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3A5AC3-6764-49EF-9A7D-B06C67D143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883AD4-0FDE-4A60-841A-133449192D97}"/>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5" name="Footer Placeholder 4">
            <a:extLst>
              <a:ext uri="{FF2B5EF4-FFF2-40B4-BE49-F238E27FC236}">
                <a16:creationId xmlns:a16="http://schemas.microsoft.com/office/drawing/2014/main" id="{9F82245D-717C-4C4C-9C55-328D5CAB9C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217F9-0483-45F7-B0BB-397C2AFF3A38}"/>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56934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20A2-6177-4C44-BF30-BD53E09800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F1EE6E-DF1B-4503-841C-BF9A1437C7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26695A-EBB0-43AA-8C3F-9C6059842B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14ED65-F47B-4DB5-B2D5-8760152507DE}"/>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6" name="Footer Placeholder 5">
            <a:extLst>
              <a:ext uri="{FF2B5EF4-FFF2-40B4-BE49-F238E27FC236}">
                <a16:creationId xmlns:a16="http://schemas.microsoft.com/office/drawing/2014/main" id="{7435DD8C-C3D0-464B-9D0E-75A2CD028D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E72FBB-7450-4AC0-AD7D-BD6576965F59}"/>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452464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20341-C5AA-4014-A9EE-66CB0B2737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34E965-CBB0-40F5-B48C-FC2B5DE6F7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0EC112-2AD7-4854-8BAE-C2A01369D8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CBA53B-57F9-4DD5-A6EE-E519EC5F8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F27A3D-B957-42C1-BA41-CFCEA45AB8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B8ABD9-7E1E-41D0-80C3-CFF62C29EBEC}"/>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8" name="Footer Placeholder 7">
            <a:extLst>
              <a:ext uri="{FF2B5EF4-FFF2-40B4-BE49-F238E27FC236}">
                <a16:creationId xmlns:a16="http://schemas.microsoft.com/office/drawing/2014/main" id="{29E86575-36E1-4500-BFE0-0689E581CC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964B44-FA6E-4104-85DE-F02CC8E66C78}"/>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3764286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54557-21E1-4EF0-9220-D3F753CD0C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45BC86-3FAD-4582-9702-4C1D501CD4DD}"/>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4" name="Footer Placeholder 3">
            <a:extLst>
              <a:ext uri="{FF2B5EF4-FFF2-40B4-BE49-F238E27FC236}">
                <a16:creationId xmlns:a16="http://schemas.microsoft.com/office/drawing/2014/main" id="{2DC3C999-9BFA-4E49-A378-2B2257BD99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ED19B3-0DE0-4846-A3BA-1D5E9E57F09E}"/>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3626915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B3D575-576B-4CCF-A609-28538BC70081}"/>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3" name="Footer Placeholder 2">
            <a:extLst>
              <a:ext uri="{FF2B5EF4-FFF2-40B4-BE49-F238E27FC236}">
                <a16:creationId xmlns:a16="http://schemas.microsoft.com/office/drawing/2014/main" id="{1D707588-A9B4-43EE-8CB7-368EAEF729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335D69-13D9-4DF9-A29C-6A3DB001CAFA}"/>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66246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6440B-350E-4E43-A4E2-10F2B4ACD1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1A49F1-A1D6-48FB-AE8B-8124635EA9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599DB5-0429-4426-8A6C-9AC185DCCF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DB1832-6077-4550-93D5-C00F7C40DB84}"/>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6" name="Footer Placeholder 5">
            <a:extLst>
              <a:ext uri="{FF2B5EF4-FFF2-40B4-BE49-F238E27FC236}">
                <a16:creationId xmlns:a16="http://schemas.microsoft.com/office/drawing/2014/main" id="{3A89ADA6-EDAD-4909-AF6C-FFBEE724CE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96801C-E382-438F-B7D7-0EF0E82C81C9}"/>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148348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A49F-19FA-407D-B761-4FB3F477DB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0E38D6-2E96-4648-899A-E1B89A7B71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83AC3B-4BD6-4B90-B2A7-7ED1C804B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A3D84-D2B1-412A-8BC6-DC43C275AC53}"/>
              </a:ext>
            </a:extLst>
          </p:cNvPr>
          <p:cNvSpPr>
            <a:spLocks noGrp="1"/>
          </p:cNvSpPr>
          <p:nvPr>
            <p:ph type="dt" sz="half" idx="10"/>
          </p:nvPr>
        </p:nvSpPr>
        <p:spPr/>
        <p:txBody>
          <a:bodyPr/>
          <a:lstStyle/>
          <a:p>
            <a:fld id="{7A57BF0C-1F1E-49B4-81CE-7FB5B6035920}" type="datetimeFigureOut">
              <a:rPr lang="en-US" smtClean="0"/>
              <a:t>4/26/2021</a:t>
            </a:fld>
            <a:endParaRPr lang="en-US"/>
          </a:p>
        </p:txBody>
      </p:sp>
      <p:sp>
        <p:nvSpPr>
          <p:cNvPr id="6" name="Footer Placeholder 5">
            <a:extLst>
              <a:ext uri="{FF2B5EF4-FFF2-40B4-BE49-F238E27FC236}">
                <a16:creationId xmlns:a16="http://schemas.microsoft.com/office/drawing/2014/main" id="{BDBFA35F-D669-4A06-A38D-CD911EEC5F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BF1D80-6D6C-4BC7-B692-928C77414015}"/>
              </a:ext>
            </a:extLst>
          </p:cNvPr>
          <p:cNvSpPr>
            <a:spLocks noGrp="1"/>
          </p:cNvSpPr>
          <p:nvPr>
            <p:ph type="sldNum" sz="quarter" idx="12"/>
          </p:nvPr>
        </p:nvSpPr>
        <p:spPr/>
        <p:txBody>
          <a:bodyPr/>
          <a:lstStyle/>
          <a:p>
            <a:fld id="{F46B1B4A-7EFB-4A3E-AD1E-A553ECDF242D}" type="slidenum">
              <a:rPr lang="en-US" smtClean="0"/>
              <a:t>‹#›</a:t>
            </a:fld>
            <a:endParaRPr lang="en-US"/>
          </a:p>
        </p:txBody>
      </p:sp>
    </p:spTree>
    <p:extLst>
      <p:ext uri="{BB962C8B-B14F-4D97-AF65-F5344CB8AC3E}">
        <p14:creationId xmlns:p14="http://schemas.microsoft.com/office/powerpoint/2010/main" val="215059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6430E0-C4FB-4931-90C3-FF13EF356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BB0057-E73D-49EF-B6F0-CCB139AD5C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D38F5-D257-4B16-8785-0B037014A5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7BF0C-1F1E-49B4-81CE-7FB5B6035920}" type="datetimeFigureOut">
              <a:rPr lang="en-US" smtClean="0"/>
              <a:t>4/26/2021</a:t>
            </a:fld>
            <a:endParaRPr lang="en-US"/>
          </a:p>
        </p:txBody>
      </p:sp>
      <p:sp>
        <p:nvSpPr>
          <p:cNvPr id="5" name="Footer Placeholder 4">
            <a:extLst>
              <a:ext uri="{FF2B5EF4-FFF2-40B4-BE49-F238E27FC236}">
                <a16:creationId xmlns:a16="http://schemas.microsoft.com/office/drawing/2014/main" id="{D8591164-97D2-4CC5-93CF-46711EA93D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B97B5A-2F71-4AFA-9997-6F2061B808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B1B4A-7EFB-4A3E-AD1E-A553ECDF242D}" type="slidenum">
              <a:rPr lang="en-US" smtClean="0"/>
              <a:t>‹#›</a:t>
            </a:fld>
            <a:endParaRPr lang="en-US"/>
          </a:p>
        </p:txBody>
      </p:sp>
    </p:spTree>
    <p:extLst>
      <p:ext uri="{BB962C8B-B14F-4D97-AF65-F5344CB8AC3E}">
        <p14:creationId xmlns:p14="http://schemas.microsoft.com/office/powerpoint/2010/main" val="1046528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34D6CB0-6016-48EF-B8FC-C3E0B9E7FCF6}"/>
              </a:ext>
            </a:extLst>
          </p:cNvPr>
          <p:cNvSpPr>
            <a:spLocks noGrp="1"/>
          </p:cNvSpPr>
          <p:nvPr>
            <p:ph type="ctrTitle"/>
          </p:nvPr>
        </p:nvSpPr>
        <p:spPr>
          <a:xfrm>
            <a:off x="7031116" y="1072246"/>
            <a:ext cx="5064574" cy="2564902"/>
          </a:xfrm>
        </p:spPr>
        <p:txBody>
          <a:bodyPr>
            <a:noAutofit/>
          </a:bodyPr>
          <a:lstStyle/>
          <a:p>
            <a:pPr marL="0" marR="0">
              <a:lnSpc>
                <a:spcPct val="107000"/>
              </a:lnSpc>
              <a:spcBef>
                <a:spcPts val="0"/>
              </a:spcBef>
              <a:spcAft>
                <a:spcPts val="800"/>
              </a:spcAft>
            </a:pPr>
            <a:r>
              <a:rPr lang="en-US" sz="3600" b="1" kern="1200" dirty="0">
                <a:solidFill>
                  <a:srgbClr val="7030A0"/>
                </a:solidFill>
                <a:effectLst/>
                <a:latin typeface="Bangla" panose="03000603000000000000" pitchFamily="66" charset="0"/>
                <a:cs typeface="Bangla" panose="03000603000000000000" pitchFamily="66" charset="0"/>
              </a:rPr>
              <a:t>দয়াময় </a:t>
            </a:r>
            <a:r>
              <a:rPr lang="en-US" sz="3600" b="1" kern="1200" dirty="0" err="1">
                <a:solidFill>
                  <a:srgbClr val="7030A0"/>
                </a:solidFill>
                <a:effectLst/>
                <a:latin typeface="Bangla" panose="03000603000000000000" pitchFamily="66" charset="0"/>
                <a:cs typeface="Bangla" panose="03000603000000000000" pitchFamily="66" charset="0"/>
              </a:rPr>
              <a:t>মেহেরবান</a:t>
            </a:r>
            <a:r>
              <a:rPr lang="en-US" sz="3600" b="1" kern="1200" dirty="0">
                <a:solidFill>
                  <a:srgbClr val="7030A0"/>
                </a:solidFill>
                <a:effectLst/>
                <a:latin typeface="Bangla" panose="03000603000000000000" pitchFamily="66" charset="0"/>
                <a:cs typeface="Bangla" panose="03000603000000000000" pitchFamily="66" charset="0"/>
              </a:rPr>
              <a:t> </a:t>
            </a:r>
            <a:r>
              <a:rPr lang="en-US" sz="3600" b="1" kern="1200" dirty="0" err="1">
                <a:solidFill>
                  <a:srgbClr val="7030A0"/>
                </a:solidFill>
                <a:effectLst/>
                <a:latin typeface="Bangla" panose="03000603000000000000" pitchFamily="66" charset="0"/>
                <a:cs typeface="Bangla" panose="03000603000000000000" pitchFamily="66" charset="0"/>
              </a:rPr>
              <a:t>আল্লাহর</a:t>
            </a:r>
            <a:r>
              <a:rPr lang="en-US" sz="3600" b="1" kern="1200" dirty="0">
                <a:solidFill>
                  <a:srgbClr val="7030A0"/>
                </a:solidFill>
                <a:effectLst/>
                <a:latin typeface="Bangla" panose="03000603000000000000" pitchFamily="66" charset="0"/>
                <a:cs typeface="Bangla" panose="03000603000000000000" pitchFamily="66" charset="0"/>
              </a:rPr>
              <a:t> </a:t>
            </a:r>
            <a:r>
              <a:rPr lang="en-US" sz="3600" b="1" kern="1200" dirty="0" err="1">
                <a:solidFill>
                  <a:srgbClr val="7030A0"/>
                </a:solidFill>
                <a:effectLst/>
                <a:latin typeface="Bangla" panose="03000603000000000000" pitchFamily="66" charset="0"/>
                <a:cs typeface="Bangla" panose="03000603000000000000" pitchFamily="66" charset="0"/>
              </a:rPr>
              <a:t>নামে</a:t>
            </a:r>
            <a:br>
              <a:rPr lang="en-US" sz="3600" b="1" kern="1200" dirty="0">
                <a:solidFill>
                  <a:srgbClr val="7030A0"/>
                </a:solidFill>
                <a:effectLst/>
                <a:latin typeface="Bangla" panose="03000603000000000000" pitchFamily="66" charset="0"/>
                <a:cs typeface="Bangla" panose="03000603000000000000" pitchFamily="66" charset="0"/>
              </a:rPr>
            </a:br>
            <a:r>
              <a:rPr lang="en-US" sz="3600" b="1" kern="1200" dirty="0">
                <a:solidFill>
                  <a:srgbClr val="7030A0"/>
                </a:solidFill>
                <a:effectLst/>
                <a:latin typeface="Bangla" panose="03000603000000000000" pitchFamily="66" charset="0"/>
                <a:cs typeface="Bangla" panose="03000603000000000000" pitchFamily="66" charset="0"/>
              </a:rPr>
              <a:t> </a:t>
            </a:r>
            <a:r>
              <a:rPr lang="en-US" sz="3600" b="1" kern="1200" dirty="0">
                <a:solidFill>
                  <a:srgbClr val="00B050"/>
                </a:solidFill>
                <a:effectLst/>
                <a:latin typeface="Bangla" panose="03000603000000000000" pitchFamily="66" charset="0"/>
                <a:cs typeface="Bangla" panose="03000603000000000000" pitchFamily="66" charset="0"/>
              </a:rPr>
              <a:t>আমার </a:t>
            </a:r>
            <a:r>
              <a:rPr lang="en-US" sz="3600" b="1" kern="1200" dirty="0" err="1">
                <a:solidFill>
                  <a:srgbClr val="00B050"/>
                </a:solidFill>
                <a:effectLst/>
                <a:latin typeface="Bangla" panose="03000603000000000000" pitchFamily="66" charset="0"/>
                <a:cs typeface="Bangla" panose="03000603000000000000" pitchFamily="66" charset="0"/>
              </a:rPr>
              <a:t>রমাদান</a:t>
            </a:r>
            <a:r>
              <a:rPr lang="en-US" sz="3600" b="1" kern="1200" dirty="0">
                <a:solidFill>
                  <a:srgbClr val="00B050"/>
                </a:solidFill>
                <a:effectLst/>
                <a:latin typeface="Bangla" panose="03000603000000000000" pitchFamily="66" charset="0"/>
                <a:cs typeface="Bangla" panose="03000603000000000000" pitchFamily="66" charset="0"/>
              </a:rPr>
              <a:t>            </a:t>
            </a:r>
            <a:br>
              <a:rPr lang="en-US" sz="3600" b="1" kern="1200" dirty="0">
                <a:solidFill>
                  <a:srgbClr val="00B050"/>
                </a:solidFill>
                <a:effectLst/>
                <a:latin typeface="Bangla" panose="03000603000000000000" pitchFamily="66" charset="0"/>
                <a:cs typeface="Bangla" panose="03000603000000000000" pitchFamily="66" charset="0"/>
              </a:rPr>
            </a:br>
            <a:r>
              <a:rPr lang="en-US" sz="2800" b="1" kern="1200" dirty="0">
                <a:solidFill>
                  <a:srgbClr val="00B050"/>
                </a:solidFill>
                <a:effectLst/>
                <a:latin typeface="Bangla" panose="03000603000000000000" pitchFamily="66" charset="0"/>
                <a:cs typeface="Bangla" panose="03000603000000000000" pitchFamily="66" charset="0"/>
              </a:rPr>
              <a:t>             </a:t>
            </a:r>
            <a:r>
              <a:rPr lang="en-US" sz="2800" b="1" kern="1200" dirty="0" err="1">
                <a:solidFill>
                  <a:srgbClr val="00B050"/>
                </a:solidFill>
                <a:effectLst/>
                <a:latin typeface="Bangla" panose="03000603000000000000" pitchFamily="66" charset="0"/>
                <a:cs typeface="Bangla" panose="03000603000000000000" pitchFamily="66" charset="0"/>
              </a:rPr>
              <a:t>আপণ</a:t>
            </a:r>
            <a:r>
              <a:rPr lang="en-US" sz="2800" b="1" kern="1200" dirty="0">
                <a:solidFill>
                  <a:srgbClr val="00B050"/>
                </a:solidFill>
                <a:effectLst/>
                <a:latin typeface="Bangla" panose="03000603000000000000" pitchFamily="66" charset="0"/>
                <a:cs typeface="Bangla" panose="03000603000000000000" pitchFamily="66" charset="0"/>
              </a:rPr>
              <a:t> </a:t>
            </a:r>
            <a:r>
              <a:rPr lang="en-US" sz="2800" b="1" kern="1200" dirty="0" err="1">
                <a:solidFill>
                  <a:srgbClr val="00B050"/>
                </a:solidFill>
                <a:effectLst/>
                <a:latin typeface="Bangla" panose="03000603000000000000" pitchFamily="66" charset="0"/>
                <a:cs typeface="Bangla" panose="03000603000000000000" pitchFamily="66" charset="0"/>
              </a:rPr>
              <a:t>সাথী</a:t>
            </a:r>
            <a:r>
              <a:rPr lang="en-US" sz="2800" b="1" kern="1200" dirty="0">
                <a:solidFill>
                  <a:srgbClr val="00B050"/>
                </a:solidFill>
                <a:effectLst/>
                <a:latin typeface="Bangla" panose="03000603000000000000" pitchFamily="66" charset="0"/>
                <a:cs typeface="Bangla" panose="03000603000000000000" pitchFamily="66" charset="0"/>
              </a:rPr>
              <a:t> </a:t>
            </a:r>
            <a:r>
              <a:rPr lang="en-US" sz="2800" b="1" kern="1200" dirty="0" err="1">
                <a:solidFill>
                  <a:srgbClr val="00B050"/>
                </a:solidFill>
                <a:effectLst/>
                <a:latin typeface="Bangla" panose="03000603000000000000" pitchFamily="66" charset="0"/>
                <a:cs typeface="Bangla" panose="03000603000000000000" pitchFamily="66" charset="0"/>
              </a:rPr>
              <a:t>আল</a:t>
            </a:r>
            <a:r>
              <a:rPr lang="en-US" sz="2800" b="1" kern="1200" dirty="0">
                <a:solidFill>
                  <a:srgbClr val="00B050"/>
                </a:solidFill>
                <a:effectLst/>
                <a:latin typeface="Bangla" panose="03000603000000000000" pitchFamily="66" charset="0"/>
                <a:cs typeface="Bangla" panose="03000603000000000000" pitchFamily="66" charset="0"/>
              </a:rPr>
              <a:t> </a:t>
            </a:r>
            <a:r>
              <a:rPr lang="en-US" sz="2800" b="1" kern="1200" dirty="0" err="1">
                <a:solidFill>
                  <a:srgbClr val="00B050"/>
                </a:solidFill>
                <a:effectLst/>
                <a:latin typeface="Bangla" panose="03000603000000000000" pitchFamily="66" charset="0"/>
                <a:cs typeface="Bangla" panose="03000603000000000000" pitchFamily="66" charset="0"/>
              </a:rPr>
              <a:t>কুর’আন</a:t>
            </a:r>
            <a:br>
              <a:rPr lang="en-US" sz="3600" dirty="0">
                <a:effectLst/>
                <a:latin typeface="Bangla" panose="03000603000000000000" pitchFamily="66" charset="0"/>
                <a:ea typeface="Calibri" panose="020F0502020204030204" pitchFamily="34" charset="0"/>
                <a:cs typeface="Bangla" panose="03000603000000000000" pitchFamily="66" charset="0"/>
              </a:rPr>
            </a:br>
            <a:endParaRPr lang="en-US" sz="3600" dirty="0">
              <a:latin typeface="Bangla" panose="03000603000000000000" pitchFamily="66" charset="0"/>
              <a:cs typeface="Bangla" panose="03000603000000000000" pitchFamily="66" charset="0"/>
            </a:endParaRPr>
          </a:p>
        </p:txBody>
      </p:sp>
      <p:sp>
        <p:nvSpPr>
          <p:cNvPr id="3" name="Subtitle 2">
            <a:extLst>
              <a:ext uri="{FF2B5EF4-FFF2-40B4-BE49-F238E27FC236}">
                <a16:creationId xmlns:a16="http://schemas.microsoft.com/office/drawing/2014/main" id="{3976D912-C77B-4A0D-AFDD-56950285E6B7}"/>
              </a:ext>
            </a:extLst>
          </p:cNvPr>
          <p:cNvSpPr>
            <a:spLocks noGrp="1"/>
          </p:cNvSpPr>
          <p:nvPr>
            <p:ph type="subTitle" idx="1"/>
          </p:nvPr>
        </p:nvSpPr>
        <p:spPr>
          <a:xfrm>
            <a:off x="8714947" y="3967536"/>
            <a:ext cx="3225701" cy="1599556"/>
          </a:xfrm>
        </p:spPr>
        <p:txBody>
          <a:bodyPr>
            <a:normAutofit fontScale="85000" lnSpcReduction="10000"/>
          </a:bodyPr>
          <a:lstStyle/>
          <a:p>
            <a:pPr marL="0" marR="0">
              <a:lnSpc>
                <a:spcPct val="90000"/>
              </a:lnSpc>
              <a:spcBef>
                <a:spcPts val="1000"/>
              </a:spcBef>
              <a:spcAft>
                <a:spcPts val="0"/>
              </a:spcAft>
            </a:pPr>
            <a:r>
              <a:rPr lang="en-US" sz="2800" b="1" kern="1200" dirty="0">
                <a:solidFill>
                  <a:schemeClr val="accent2">
                    <a:lumMod val="75000"/>
                  </a:schemeClr>
                </a:solidFill>
                <a:effectLst/>
                <a:latin typeface="Bangla" panose="03000603000000000000" pitchFamily="66" charset="0"/>
                <a:cs typeface="Bangla" panose="03000603000000000000" pitchFamily="66" charset="0"/>
              </a:rPr>
              <a:t>কুর’আন </a:t>
            </a:r>
            <a:r>
              <a:rPr lang="en-US" sz="2800" b="1" kern="1200" dirty="0" err="1">
                <a:solidFill>
                  <a:schemeClr val="accent2">
                    <a:lumMod val="75000"/>
                  </a:schemeClr>
                </a:solidFill>
                <a:effectLst/>
                <a:latin typeface="Bangla" panose="03000603000000000000" pitchFamily="66" charset="0"/>
                <a:cs typeface="Bangla" panose="03000603000000000000" pitchFamily="66" charset="0"/>
              </a:rPr>
              <a:t>মাজীদঃ</a:t>
            </a:r>
            <a:r>
              <a:rPr lang="en-US" sz="2800" b="1" kern="1200" dirty="0">
                <a:solidFill>
                  <a:schemeClr val="accent2">
                    <a:lumMod val="75000"/>
                  </a:schemeClr>
                </a:solidFill>
                <a:effectLst/>
                <a:latin typeface="Bangla" panose="03000603000000000000" pitchFamily="66" charset="0"/>
                <a:cs typeface="Bangla" panose="03000603000000000000" pitchFamily="66" charset="0"/>
              </a:rPr>
              <a:t> </a:t>
            </a:r>
            <a:r>
              <a:rPr lang="en-US" sz="2800" b="1" dirty="0">
                <a:solidFill>
                  <a:schemeClr val="accent2">
                    <a:lumMod val="75000"/>
                  </a:schemeClr>
                </a:solidFill>
                <a:latin typeface="Bangla" panose="03000603000000000000" pitchFamily="66" charset="0"/>
                <a:cs typeface="Bangla" panose="03000603000000000000" pitchFamily="66" charset="0"/>
              </a:rPr>
              <a:t>৪র্থ</a:t>
            </a:r>
            <a:r>
              <a:rPr lang="en-US" sz="2800" b="1" kern="1200" dirty="0">
                <a:solidFill>
                  <a:schemeClr val="accent2">
                    <a:lumMod val="75000"/>
                  </a:schemeClr>
                </a:solidFill>
                <a:effectLst/>
                <a:latin typeface="Bangla" panose="03000603000000000000" pitchFamily="66" charset="0"/>
                <a:cs typeface="Bangla" panose="03000603000000000000" pitchFamily="66" charset="0"/>
              </a:rPr>
              <a:t> </a:t>
            </a:r>
            <a:r>
              <a:rPr lang="en-US" sz="2800" b="1" kern="1200" dirty="0" err="1">
                <a:solidFill>
                  <a:schemeClr val="accent2">
                    <a:lumMod val="75000"/>
                  </a:schemeClr>
                </a:solidFill>
                <a:effectLst/>
                <a:latin typeface="Bangla" panose="03000603000000000000" pitchFamily="66" charset="0"/>
                <a:cs typeface="Bangla" panose="03000603000000000000" pitchFamily="66" charset="0"/>
              </a:rPr>
              <a:t>পারা</a:t>
            </a:r>
            <a:endParaRPr lang="en-US" sz="2800" b="1" kern="1200" dirty="0">
              <a:solidFill>
                <a:schemeClr val="accent2">
                  <a:lumMod val="75000"/>
                </a:schemeClr>
              </a:solidFill>
              <a:effectLst/>
              <a:latin typeface="Bangla" panose="03000603000000000000" pitchFamily="66" charset="0"/>
              <a:cs typeface="Bangla" panose="03000603000000000000" pitchFamily="66" charset="0"/>
            </a:endParaRPr>
          </a:p>
          <a:p>
            <a:pPr marL="0" marR="0">
              <a:lnSpc>
                <a:spcPct val="90000"/>
              </a:lnSpc>
              <a:spcBef>
                <a:spcPts val="1000"/>
              </a:spcBef>
              <a:spcAft>
                <a:spcPts val="0"/>
              </a:spcAft>
            </a:pPr>
            <a:r>
              <a:rPr lang="en-US" b="1" kern="1200" dirty="0" err="1">
                <a:solidFill>
                  <a:schemeClr val="accent2">
                    <a:lumMod val="75000"/>
                  </a:schemeClr>
                </a:solidFill>
                <a:effectLst/>
                <a:latin typeface="Bangla" panose="03000603000000000000" pitchFamily="66" charset="0"/>
                <a:cs typeface="Bangla" panose="03000603000000000000" pitchFamily="66" charset="0"/>
              </a:rPr>
              <a:t>মোট</a:t>
            </a:r>
            <a:r>
              <a:rPr lang="en-US" b="1" kern="1200" dirty="0">
                <a:solidFill>
                  <a:schemeClr val="accent2">
                    <a:lumMod val="75000"/>
                  </a:schemeClr>
                </a:solidFill>
                <a:effectLst/>
                <a:latin typeface="Bangla" panose="03000603000000000000" pitchFamily="66" charset="0"/>
                <a:cs typeface="Bangla" panose="03000603000000000000" pitchFamily="66" charset="0"/>
              </a:rPr>
              <a:t> </a:t>
            </a:r>
            <a:r>
              <a:rPr lang="en-US" b="1" kern="1200" dirty="0" err="1">
                <a:solidFill>
                  <a:schemeClr val="accent2">
                    <a:lumMod val="75000"/>
                  </a:schemeClr>
                </a:solidFill>
                <a:effectLst/>
                <a:latin typeface="Bangla" panose="03000603000000000000" pitchFamily="66" charset="0"/>
                <a:cs typeface="Bangla" panose="03000603000000000000" pitchFamily="66" charset="0"/>
              </a:rPr>
              <a:t>রুকুঃ</a:t>
            </a:r>
            <a:r>
              <a:rPr lang="en-US" b="1" kern="1200" dirty="0">
                <a:solidFill>
                  <a:schemeClr val="accent2">
                    <a:lumMod val="75000"/>
                  </a:schemeClr>
                </a:solidFill>
                <a:effectLst/>
                <a:latin typeface="Bangla" panose="03000603000000000000" pitchFamily="66" charset="0"/>
                <a:cs typeface="Bangla" panose="03000603000000000000" pitchFamily="66" charset="0"/>
              </a:rPr>
              <a:t> ১০+</a:t>
            </a:r>
            <a:r>
              <a:rPr lang="en-US" b="1" dirty="0">
                <a:solidFill>
                  <a:schemeClr val="accent2">
                    <a:lumMod val="75000"/>
                  </a:schemeClr>
                </a:solidFill>
                <a:latin typeface="Bangla" panose="03000603000000000000" pitchFamily="66" charset="0"/>
                <a:cs typeface="Bangla" panose="03000603000000000000" pitchFamily="66" charset="0"/>
              </a:rPr>
              <a:t>৪</a:t>
            </a:r>
            <a:r>
              <a:rPr lang="en-US" b="1" kern="1200" dirty="0">
                <a:solidFill>
                  <a:schemeClr val="accent2">
                    <a:lumMod val="75000"/>
                  </a:schemeClr>
                </a:solidFill>
                <a:effectLst/>
                <a:latin typeface="Bangla" panose="03000603000000000000" pitchFamily="66" charset="0"/>
                <a:cs typeface="Bangla" panose="03000603000000000000" pitchFamily="66" charset="0"/>
              </a:rPr>
              <a:t>= ১৪রুকু</a:t>
            </a:r>
            <a:endParaRPr lang="en-US"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endParaRPr>
          </a:p>
          <a:p>
            <a:pPr marL="0" marR="0" algn="l">
              <a:lnSpc>
                <a:spcPct val="90000"/>
              </a:lnSpc>
              <a:spcBef>
                <a:spcPts val="1000"/>
              </a:spcBef>
              <a:spcAft>
                <a:spcPts val="0"/>
              </a:spcAft>
            </a:pPr>
            <a:r>
              <a:rPr lang="en-US" b="1" kern="1200" dirty="0">
                <a:solidFill>
                  <a:schemeClr val="accent2">
                    <a:lumMod val="75000"/>
                  </a:schemeClr>
                </a:solidFill>
                <a:effectLst/>
                <a:latin typeface="Bangla" panose="03000603000000000000" pitchFamily="66" charset="0"/>
                <a:cs typeface="Bangla" panose="03000603000000000000" pitchFamily="66" charset="0"/>
              </a:rPr>
              <a:t>  সূরা </a:t>
            </a:r>
            <a:r>
              <a:rPr lang="en-US" b="1" kern="1200" dirty="0" err="1">
                <a:solidFill>
                  <a:schemeClr val="accent2">
                    <a:lumMod val="75000"/>
                  </a:schemeClr>
                </a:solidFill>
                <a:effectLst/>
                <a:latin typeface="Bangla" panose="03000603000000000000" pitchFamily="66" charset="0"/>
                <a:cs typeface="Bangla" panose="03000603000000000000" pitchFamily="66" charset="0"/>
              </a:rPr>
              <a:t>সমূহঃ</a:t>
            </a:r>
            <a:r>
              <a:rPr lang="en-US" b="1" dirty="0">
                <a:solidFill>
                  <a:schemeClr val="accent2">
                    <a:lumMod val="75000"/>
                  </a:schemeClr>
                </a:solidFill>
                <a:latin typeface="Bangla" panose="03000603000000000000" pitchFamily="66" charset="0"/>
                <a:cs typeface="Bangla" panose="03000603000000000000" pitchFamily="66" charset="0"/>
              </a:rPr>
              <a:t> </a:t>
            </a:r>
            <a:r>
              <a:rPr lang="en-US" sz="2000" b="1" kern="1200" dirty="0">
                <a:solidFill>
                  <a:schemeClr val="accent2">
                    <a:lumMod val="75000"/>
                  </a:schemeClr>
                </a:solidFill>
                <a:effectLst/>
                <a:latin typeface="Bangla" panose="03000603000000000000" pitchFamily="66" charset="0"/>
                <a:cs typeface="Bangla" panose="03000603000000000000" pitchFamily="66" charset="0"/>
              </a:rPr>
              <a:t>আলে </a:t>
            </a:r>
            <a:r>
              <a:rPr lang="en-US" sz="2000" b="1" kern="1200" dirty="0" err="1">
                <a:solidFill>
                  <a:schemeClr val="accent2">
                    <a:lumMod val="75000"/>
                  </a:schemeClr>
                </a:solidFill>
                <a:effectLst/>
                <a:latin typeface="Bangla" panose="03000603000000000000" pitchFamily="66" charset="0"/>
                <a:cs typeface="Bangla" panose="03000603000000000000" pitchFamily="66" charset="0"/>
              </a:rPr>
              <a:t>ইমরানঃ</a:t>
            </a:r>
            <a:r>
              <a:rPr lang="en-US" sz="2000" b="1" kern="1200" dirty="0">
                <a:solidFill>
                  <a:schemeClr val="accent2">
                    <a:lumMod val="75000"/>
                  </a:schemeClr>
                </a:solidFill>
                <a:effectLst/>
                <a:latin typeface="Bangla" panose="03000603000000000000" pitchFamily="66" charset="0"/>
                <a:cs typeface="Bangla" panose="03000603000000000000" pitchFamily="66" charset="0"/>
              </a:rPr>
              <a:t> (১০-</a:t>
            </a:r>
            <a:r>
              <a:rPr lang="en-US" sz="2000" b="1" dirty="0">
                <a:solidFill>
                  <a:schemeClr val="accent2">
                    <a:lumMod val="75000"/>
                  </a:schemeClr>
                </a:solidFill>
                <a:latin typeface="Bangla" panose="03000603000000000000" pitchFamily="66" charset="0"/>
                <a:cs typeface="Bangla" panose="03000603000000000000" pitchFamily="66" charset="0"/>
              </a:rPr>
              <a:t>২০</a:t>
            </a:r>
            <a:r>
              <a:rPr lang="en-US" sz="2000" b="1" kern="1200" dirty="0">
                <a:solidFill>
                  <a:schemeClr val="accent2">
                    <a:lumMod val="75000"/>
                  </a:schemeClr>
                </a:solidFill>
                <a:effectLst/>
                <a:latin typeface="Bangla" panose="03000603000000000000" pitchFamily="66" charset="0"/>
                <a:cs typeface="Bangla" panose="03000603000000000000" pitchFamily="66" charset="0"/>
              </a:rPr>
              <a:t>) </a:t>
            </a:r>
            <a:r>
              <a:rPr lang="en-US" sz="2000" b="1" kern="1200" dirty="0" err="1">
                <a:solidFill>
                  <a:schemeClr val="accent2">
                    <a:lumMod val="75000"/>
                  </a:schemeClr>
                </a:solidFill>
                <a:effectLst/>
                <a:latin typeface="Bangla" panose="03000603000000000000" pitchFamily="66" charset="0"/>
                <a:cs typeface="Bangla" panose="03000603000000000000" pitchFamily="66" charset="0"/>
              </a:rPr>
              <a:t>রুকু</a:t>
            </a:r>
            <a:endParaRPr lang="en-US" sz="2000" b="1" kern="1200" dirty="0">
              <a:solidFill>
                <a:schemeClr val="accent2">
                  <a:lumMod val="75000"/>
                </a:schemeClr>
              </a:solidFill>
              <a:effectLst/>
              <a:latin typeface="Bangla" panose="03000603000000000000" pitchFamily="66" charset="0"/>
              <a:cs typeface="Bangla" panose="03000603000000000000" pitchFamily="66" charset="0"/>
            </a:endParaRPr>
          </a:p>
          <a:p>
            <a:pPr marL="0" marR="0">
              <a:lnSpc>
                <a:spcPct val="90000"/>
              </a:lnSpc>
              <a:spcBef>
                <a:spcPts val="1000"/>
              </a:spcBef>
              <a:spcAft>
                <a:spcPts val="0"/>
              </a:spcAft>
            </a:pPr>
            <a:r>
              <a:rPr lang="en-US" sz="2000"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dirty="0" err="1">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আন</a:t>
            </a:r>
            <a:r>
              <a:rPr lang="en-US" sz="2000"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dirty="0" err="1">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নিসাঃ</a:t>
            </a:r>
            <a:r>
              <a:rPr lang="en-US" sz="2000"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 (১-৪) </a:t>
            </a:r>
            <a:r>
              <a:rPr lang="en-US" sz="2000" b="1" dirty="0" err="1">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rPr>
              <a:t>রুকু</a:t>
            </a:r>
            <a:endParaRPr lang="en-US" sz="2000" b="1" dirty="0">
              <a:solidFill>
                <a:schemeClr val="accent2">
                  <a:lumMod val="75000"/>
                </a:schemeClr>
              </a:solidFill>
              <a:effectLst/>
              <a:latin typeface="Bangla" panose="03000603000000000000" pitchFamily="66" charset="0"/>
              <a:ea typeface="Times New Roman" panose="02020603050405020304" pitchFamily="18" charset="0"/>
              <a:cs typeface="Bangla" panose="03000603000000000000" pitchFamily="66" charset="0"/>
            </a:endParaRPr>
          </a:p>
          <a:p>
            <a:pPr algn="l"/>
            <a:endParaRPr lang="en-US" sz="2000" dirty="0"/>
          </a:p>
        </p:txBody>
      </p:sp>
      <p:sp>
        <p:nvSpPr>
          <p:cNvPr id="32"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Shape 35">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5" name="Picture 4" descr="Background pattern&#10;&#10;Description automatically generated">
            <a:extLst>
              <a:ext uri="{FF2B5EF4-FFF2-40B4-BE49-F238E27FC236}">
                <a16:creationId xmlns:a16="http://schemas.microsoft.com/office/drawing/2014/main" id="{A5F3CBA4-CB66-4805-AF90-310BAFE15BA2}"/>
              </a:ext>
            </a:extLst>
          </p:cNvPr>
          <p:cNvPicPr>
            <a:picLocks noChangeAspect="1"/>
          </p:cNvPicPr>
          <p:nvPr/>
        </p:nvPicPr>
        <p:blipFill rotWithShape="1">
          <a:blip r:embed="rId2">
            <a:extLst>
              <a:ext uri="{28A0092B-C50C-407E-A947-70E740481C1C}">
                <a14:useLocalDpi xmlns:a14="http://schemas.microsoft.com/office/drawing/2010/main" val="0"/>
              </a:ext>
            </a:extLst>
          </a:blip>
          <a:srcRect r="3396" b="1"/>
          <a:stretch/>
        </p:blipFill>
        <p:spPr>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pic>
        <p:nvPicPr>
          <p:cNvPr id="7" name="Picture 6" descr="Background pattern&#10;&#10;Description automatically generated">
            <a:extLst>
              <a:ext uri="{FF2B5EF4-FFF2-40B4-BE49-F238E27FC236}">
                <a16:creationId xmlns:a16="http://schemas.microsoft.com/office/drawing/2014/main" id="{E7F70B06-AAA7-4226-BE94-F4C3ED1DDB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800" y="2112264"/>
            <a:ext cx="3962400" cy="2633472"/>
          </a:xfrm>
          <a:prstGeom prst="rect">
            <a:avLst/>
          </a:prstGeom>
        </p:spPr>
      </p:pic>
    </p:spTree>
    <p:extLst>
      <p:ext uri="{BB962C8B-B14F-4D97-AF65-F5344CB8AC3E}">
        <p14:creationId xmlns:p14="http://schemas.microsoft.com/office/powerpoint/2010/main" val="2114264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EF4EE3-B318-4591-BA9E-C509F93E0FE4}"/>
              </a:ext>
            </a:extLst>
          </p:cNvPr>
          <p:cNvSpPr txBox="1"/>
          <p:nvPr/>
        </p:nvSpPr>
        <p:spPr>
          <a:xfrm>
            <a:off x="0" y="0"/>
            <a:ext cx="12192000" cy="6824176"/>
          </a:xfrm>
          <a:prstGeom prst="rect">
            <a:avLst/>
          </a:prstGeom>
          <a:noFill/>
        </p:spPr>
        <p:txBody>
          <a:bodyPr wrap="square">
            <a:spAutoFit/>
          </a:bodyPr>
          <a:lstStyle/>
          <a:p>
            <a:pPr marL="0" marR="0" algn="ctr">
              <a:lnSpc>
                <a:spcPct val="107000"/>
              </a:lnSpc>
              <a:spcBef>
                <a:spcPts val="0"/>
              </a:spcBef>
              <a:spcAft>
                <a:spcPts val="800"/>
              </a:spcAft>
            </a:pP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সূরা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ইমরানঃ</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১৬তম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রুকু</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(১৪৯-১৫৫) আয়াত ১ম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সফলতা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নেই।আল্লাহই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অভিভাবক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শ্রেষ্ঠ</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مَوۡلٰىکُمۡ</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خَیۡرُ</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النّٰصِرِیۡنَ</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খেয়াল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জন্মালো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একেবারে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নিঃশেষ</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সুযোগ</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ঠিক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ঢুকিয়ে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পরিকল্পনাকে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বাস্তব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রূপ</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ফাতহুল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আলাইহি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ওয়াসাল্লাম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একমাসে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দূরত্ব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ঢুকিয়ে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বুখারীঃ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৩৩৫,</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স্থায়ীভাবে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শত্রুর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রা</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উম্মত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ভয়ও</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মুশরিকদের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উল্লিখিত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প্রতিশ্রুতির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সাধারণ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প্রতিশ্রুতি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আয়াত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মক্কাতেই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প্রতিশ্রুতি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প্রাথমিক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পর্যায়ে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জয়যুক্তই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تَحُسُّوْنَهُمْ</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باِذْنِهِ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ইঙ্গিত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মতভেদ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অবাধ্য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৫০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তীরন্দাজের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আপোসে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মতভেদ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সফলতা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লিপ্ত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পড়েছিলেন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সুযোগ</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পেয়েছিল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তোমাদের</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কিছু</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সংখ্যক</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দুনিয়া</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চাচ্ছিল</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এবং</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কিছু</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সংখ্যক</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চাচ্ছিল</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effectLst/>
                <a:latin typeface="Bangla" panose="03000603000000000000" pitchFamily="66" charset="0"/>
                <a:ea typeface="Calibri" panose="020F0502020204030204" pitchFamily="34" charset="0"/>
                <a:cs typeface="Bangla" panose="03000603000000000000" pitchFamily="66" charset="0"/>
              </a:rPr>
              <a:t>আখেরাত</a:t>
            </a:r>
            <a:r>
              <a:rPr lang="en-US" dirty="0">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পুনরায়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ঐ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পরীক্ষা</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অবহেলা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সত্ত্বেও</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মর্যাদা-সম্মান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এখানে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ভবিষ্যতে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উল্লেখ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ঘোষণা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দিয়েছেন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ময়দানের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হঠা</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ছত্রভঙ্গ</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অবস্থা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বিশৃঙ্খলার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অনেকেই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ময়দান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ছেড়ে</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জানিয়েছেন-দুঃখের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দুঃখ-কষ্ট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শক্তি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দৃঢ়সংকল্প</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উৎসাহ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গাম্ম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গনীমতের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বঞ্চিত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গাম্ম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গাম্ম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শহীদ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গাম্ম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বিরোধিতা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শহীদ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মিথ্যা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খবর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741096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66BC9F-A562-4B14-A7C6-86C095B0A779}"/>
              </a:ext>
            </a:extLst>
          </p:cNvPr>
          <p:cNvSpPr txBox="1"/>
          <p:nvPr/>
        </p:nvSpPr>
        <p:spPr>
          <a:xfrm>
            <a:off x="62145" y="79898"/>
            <a:ext cx="12129856" cy="6840655"/>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১৬তম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(১৪৯-১৫৫) আয়াত ২য়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৪।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চাঞ্চল্যকর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পরিস্থিতির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মুসলিমদের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পুনরায়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অনুগ্রহ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যুদ্ধের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ময়দানে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অবশিষ্ট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তন্দ্রার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সৃষ্টি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ঢুল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পক্ষ</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প্রশান্তি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সাহায্যের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দলীল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ত্বালহা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আমিও</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একজন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উহুদের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তন্দ্রার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সৃষ্টি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আমার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তরবারি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কয়েকবার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আমার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পড়ে</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যাওয়ার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উপক্রম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নিয়েছিলাম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সহীহ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বুখারী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৫।মুনাফিকরা এ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রকম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কঠিন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পরিস্থিতিতে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কেবল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নিয়েই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চিন্তিত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ভাবতো</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সম্পূর্ণ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ব্যাপারটাই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মিথ্যা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সহযোগিতা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বঞ্চিত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ইত্যাদি</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এখানে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পড়তাম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জানিয়েছেন-যেভাবেই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মৃত্যু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আসবেই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স্থানেই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যেখানে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পক্ষ</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লিখে</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দেওয়া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বাড়িতে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অবস্থান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মৃত্যু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যুদ্ধের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ময়দানে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লিখা</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তাহলে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কর্তৃক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ফায়সালা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সেখানেই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টেনে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৬।</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জিহাদের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বিভিন্ন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কৌশলের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এটাও</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কৌশল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মু’মিন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মুনাফিকের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রূপ</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বিকশিত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সাধারণ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মানুষও</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দেখে</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৭।</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উহুদ</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যুদ্ধে</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মুসলিমদের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দ্বারা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ভুল-ত্রুটি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ঘটেছিল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পূর্বের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দুর্বলতা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দুর্বলতার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সুযোগ</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গ্রহণ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শয়তান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পদস্খলন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ঘটাতে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সফলকাম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4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সাল্লাল্লাহু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আলাইহি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ওয়াসাল্লাম</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যখন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বড়</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পদস্খলন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অপরাধ</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মার্জনা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করুণাপূর্ণ</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ব্যবহার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رَضِيَ</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اللَّهُ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عَنْهُمْ</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وَرَضُوا</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عَنْهُ</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ৎ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সন্তুষ্ট</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হয়েছেন</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তারাও</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সন্তুষ্ট”</a:t>
            </a:r>
            <a:r>
              <a:rPr kumimoji="0" lang="en-US"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আত-তাওবাহঃ</a:t>
            </a:r>
            <a:r>
              <a:rPr kumimoji="0" lang="en-US"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১০০,মুজাদালাহঃ ২২</a:t>
            </a:r>
            <a:endParaRPr kumimoji="0" lang="en-US"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7381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5671CD-4E0E-4EC4-AE0F-C9EAA4514112}"/>
              </a:ext>
            </a:extLst>
          </p:cNvPr>
          <p:cNvSpPr txBox="1"/>
          <p:nvPr/>
        </p:nvSpPr>
        <p:spPr>
          <a:xfrm>
            <a:off x="62144" y="-79899"/>
            <a:ext cx="12197917" cy="7051867"/>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১৭তম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(১৫৬-১৭১)</a:t>
            </a:r>
            <a:r>
              <a:rPr lang="en-US" sz="11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 ১ম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ঈমানদারদেরকে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বিভ্রান্তিকর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আকীদা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দিচ্ছেন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মুনাফিকরা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পোষণ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ভীরুতার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পক্ষান্তরে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জান্মাবে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সাহসিকতা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রাস্তায়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উৎসাহ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পাকড়াও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সুদৃঢ়</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দুর্গের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অবস্থান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তবুও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(সূরা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৭৮ আয়াত)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আকীদা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সঠিক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শুদ্ধ।তাই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ভাগ্যে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যোগ্য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ধন-সম্পদ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উত্তম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নৈতিকতার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অধিকারী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অনুগ্রহসমূহের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কোমলতা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রহমতেরই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প্রচার-প্রসারের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কোমলতার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প্রয়োজন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কঠিন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মনস্তষ্টির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পরামর্শ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আয়াত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পরামর্শ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গুরুত্ব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প্রয়োজনীয়তা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বৈধতা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প্রমাণিত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পরামর্শ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সংকল্প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ভরসা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কার্যকরী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সংস্কারক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দ্বীন-প্রচারকদের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কয়েকটি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বিষয়কে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অপরিহার্য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সাব্যস্ত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আচার-ব্যবহার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কথা-বার্তায়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রূঢ়তা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ভুলভ্রান্তি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কষ্টদায়ক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বিষয়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সংঘটিত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প্রতিশোধমুলক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ব্যবস্থা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প্রদর্শন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তৃতীয়তঃ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পদস্খলন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ভুলভ্রান্তির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কল্যাণ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দোআ-প্রার্থনা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বাহ্যিক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আচার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আচরণে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সদ্ব্যবহার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সাহায্য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কেউ</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সাহায্য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ছাড়া</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সাহায্য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মুমিনগণ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নির্ভর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গলুল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অন্যায়ভাবে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গোপন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অসম্ভব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কেউ</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অন্যায়ভাবে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গোপন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অন্যায়ভাবে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গোপন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কেয়ামতের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প্রত্যেককে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মাত্রায়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সন্তুষ্টির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অনুসরণ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ক্রোধের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বাসস্থান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বিভিন্ন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864336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C5DB4A-6A8C-4C09-B81F-65936CEFDF46}"/>
              </a:ext>
            </a:extLst>
          </p:cNvPr>
          <p:cNvSpPr txBox="1"/>
          <p:nvPr/>
        </p:nvSpPr>
        <p:spPr>
          <a:xfrm>
            <a:off x="62144" y="0"/>
            <a:ext cx="12129856" cy="6813725"/>
          </a:xfrm>
          <a:prstGeom prst="rect">
            <a:avLst/>
          </a:prstGeom>
          <a:noFill/>
        </p:spPr>
        <p:txBody>
          <a:bodyPr wrap="square">
            <a:spAutoFit/>
          </a:bodyPr>
          <a:lstStyle/>
          <a:p>
            <a:pPr marL="0" marR="0" algn="ctr">
              <a:lnSpc>
                <a:spcPct val="107000"/>
              </a:lnSpc>
              <a:spcBef>
                <a:spcPts val="0"/>
              </a:spcBef>
              <a:spcAft>
                <a:spcPts val="800"/>
              </a:spcAft>
            </a:pPr>
            <a:r>
              <a:rPr lang="as-IN"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আলে ইমরানঃ ১৭তম রুকু (১৫৬-১৭১) আয়াত </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২য়</a:t>
            </a:r>
            <a:r>
              <a:rPr lang="as-IN"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স্লাইড</a:t>
            </a: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৫।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মানব-জাতিভুক্ত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বর্ণনা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স্থানীয়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ভাষায়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পায়গাম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পৌঁছাতে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বুঝা</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জাতিভুক্ত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ঘনিষ্ঠ</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তৃতীয়তঃ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হওয়াটাই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সমীচীন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প্রেরণের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গুরুত্বপূর্ণ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(ক)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তেলাওয়াত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আবৃত্তি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(খ)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পবিত্র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পরিশুদ্ধকরণ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(গ)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হিকমতের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৬।</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খারাপের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জায়েয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তা'আলার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ফলাফলের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খারাপ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বাহ্যিক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খারাপ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করা।মুসীবত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ওহুদের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নিজেদেরই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পাহাড়ের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ত্যাগ</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সত্ত্বেও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ত্যাগ</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৭।</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এসব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সমর্থনে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দু'প্রকার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এক</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ইযনে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শারয়ী</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শরীআতগত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সন্তুষ্টির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রয়েছে</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দুই</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ইযনে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কাওনী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প্রকৃতিগত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সন্তুষ্টি</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নেই</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সংঘটিত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যেমন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আয়াতে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বর্ণিত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অনুমোদন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ইচ্ছা</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ঘটনা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আগামীতে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যথাযথ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মুনাফিকদেরকে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হল।মুনাফিকদের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চরিত্র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ত্যাগ</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মৌখিকভাবে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লুক্কায়িত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দুর্বলতার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ৎ,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করা।মুনাফিকদের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চললে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প্রতিবাদ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সত্যবাদী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৮।</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কখনোই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জীবিকাপ্রাপ্ত,উহুদ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শহীদগণ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ভাইরা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দুনিয়াতে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অবস্থাসমূহ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সুখেভরা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কেউ</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বিমুখ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তাআলা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দিচ্ছি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প্রসঙ্গেই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আয়াত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মুসনাদ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আহমাদ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১/৩৬৫-৩৬৬,তারা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আনন্দ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শ্রমফল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098106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88560C-4E6A-442A-A19F-2DBA2CABB86C}"/>
              </a:ext>
            </a:extLst>
          </p:cNvPr>
          <p:cNvSpPr txBox="1"/>
          <p:nvPr/>
        </p:nvSpPr>
        <p:spPr>
          <a:xfrm>
            <a:off x="1" y="0"/>
            <a:ext cx="11931587" cy="5960158"/>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১৮তম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(১৭২-১৮০)</a:t>
            </a:r>
            <a:r>
              <a:rPr lang="en-US" sz="11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 ১ম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মদীনায়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পুনরায়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আশঙ্কা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প্রস্ত্তত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বড়ই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মর্মাহত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তবুও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প্রস্ত্তত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ডাকে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সৎকাজ</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অবলম্বন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মহাপুরস্কার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৮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মাইল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অবস্থিত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হামরাউল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মুশরিকরা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ইচ্ছার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পরিবর্তন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ঘটল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মদীনার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অভিমুখে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হামরাউল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সুফিয়ান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সংগ্রহ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পুনরায়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আক্রমণ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সিদ্ধান্ত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আহত-দুর্বল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ভীতিজনক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সমস্বরে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উঠলেন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যথেষ্ট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’৷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حَسۡبُنَا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اللّٰهُ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وَ</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نِعۡمَ</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الۡوَکِیۡلُ</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রওয়ানা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হাসবুনাল্লাহু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ওয়াকীল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উপকারিতা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ফলশ্রুতি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অনুগ্রহ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সঞ্চার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যুদ্ধ-বিগ্রহ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রইলেন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হামরাউল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ব্যবসা-বাণিজ্যের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সুযোগ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নেয়ামতটি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নেয়ামতের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ঊর্ধ্বে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বিশেষ</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ভঙ্গিতে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৪।</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শয়তান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বন্ধুদের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আমাকেই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400182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7C036D-E437-43D4-9E9D-21DB5EB28D96}"/>
              </a:ext>
            </a:extLst>
          </p:cNvPr>
          <p:cNvSpPr txBox="1"/>
          <p:nvPr/>
        </p:nvSpPr>
        <p:spPr>
          <a:xfrm>
            <a:off x="346228" y="186430"/>
            <a:ext cx="11585359" cy="6426183"/>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১৮তম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(১৭২-১৮০)</a:t>
            </a:r>
            <a:r>
              <a:rPr kumimoji="0" lang="en-US" sz="11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আয়াত ২য়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US" dirty="0">
              <a:solidFill>
                <a:srgbClr val="7030A0"/>
              </a:solidFill>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৫।</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কেউ</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যেন</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সন্দেহ</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কাফেরদিগকে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দীর্ঘায়ু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স্বাস্থ্য-সামর্থ্য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আরাম-আয়েশের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উপকরণ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দিয়েছেন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অপরাধ</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প্রবণতায়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অধিকতর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এগিয়ে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তাহলে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নির্দোষ</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উদ্দেশ্য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কয়েক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ভোগ</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মুসলিমরা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পেরেশান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ধন-সম্পদ</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ভোগ-বিলাস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গৌরবের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এগুলো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পক্ষ</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আযাবেরই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আখেরাতে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বৃদ্ধির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[সূরা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আত-তাওবাহ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৫৫]</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বিনিময়ে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কখনো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ক্ষতি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যন্ত্রণাদায়ক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কাফেরগণ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কিছুতেই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মঙ্গলের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পাপ</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বৃদ্ধি</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লাঞ্ছনাদায়ক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অন্যত্র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নিদর্শনকে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প্রত্যাখ্যান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এমনভাবে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ধ্বংসের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জানতেও</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আমার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কৌশল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অত্যন্ত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বলিষ্ঠ</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(সূরা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আল-আরাফ</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১৮২-১৮৩](সূরা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আল-আরাফঃ</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৯৪-৯৫</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মু’মিনূনঃ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৫৫-৫৬</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আল-আনআমঃ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৪২-৪৪</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আল-কালাম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৪৪-৪৫])</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৬।</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মহান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পরীক্ষার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কষ্টিপাথরে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ঘষে</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বন্ধু</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পরিষ্কার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লাঞ্ছিত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ধৈর্যশীল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মুনাফিক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পৃথক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উহুদের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ঈমানদারদেরকে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পরীক্ষা</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করেছিলেন।গায়েব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সম্পর্কে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অবহিত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রাসূলগণের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ইচ্ছা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মনোনীত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1100" b="0" i="0" u="none" strike="noStrike" kern="1200" cap="none" spc="0" normalizeH="0" baseline="0" noProof="0" dirty="0" err="1">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তাকওয়া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অবলম্বন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চললে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মহাপুরস্কার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৭।</a:t>
            </a:r>
            <a:r>
              <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আয়াতে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কৃপণের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কথা</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হচ্ছে</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দেওয়া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সম্পদ</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রাস্তায়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মালের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ওয়াজেব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যাকাতও</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আদায়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ব্যক্তিকে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ধন-মাল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ধন-মালের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আদায়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কিয়ামতের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আযাবের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সমস্ত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ধন-মালকে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মাথায়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টাক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পড়া</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অতিরিক্ত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বিষাক্ত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সাপের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আকৃতি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চোখের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দাগ</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সাপকে</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বেড়ির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গলায়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ঝুলিয়ে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দেওয়া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অতঃপর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উভয়</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কশে</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দংশন</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সঞ্চিত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ধনভান্ডার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বুখারী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১৪০৩নং)</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পরিচয়ঃআকাশমন্ডলী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পৃথিবীর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চরম</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স্বত্বাধিকার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কেবল</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আল্লাহরই</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সম্বন্ধে</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বিশেষভাবে</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অবহিত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2094676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616C03-8223-4330-8BFA-810126EAACAB}"/>
              </a:ext>
            </a:extLst>
          </p:cNvPr>
          <p:cNvSpPr txBox="1"/>
          <p:nvPr/>
        </p:nvSpPr>
        <p:spPr>
          <a:xfrm>
            <a:off x="0" y="62144"/>
            <a:ext cx="12260062" cy="7122014"/>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১৯তম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(১৮১-১৮৯) আয়াত ১ম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১।আয়াতে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ইয়াহুদীদের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কঠিন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ঔদ্ধত্যের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সতর্কীকরণ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শাস্তির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বিষয়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আলোচনা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ঈমানদারদেরকে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উৎসাহ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مَنْ</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ذَا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الَّذِي</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يُقْرِضُ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اللهَ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قَرْضًا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حَسَنًا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ঋণ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ঋণ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।(সূরা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বাক্বারাহ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২৪৫, সূরা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হাদীদ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১১)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ইয়াহুদীরা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প্রতিপালক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অভাবগ্রস্ত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ঋণ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চাচ্ছেন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কথারই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ভিত্তিতে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আয়াত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বেআদবীমূলক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পূর্বপুরুষদের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অন্যায়ভাবে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যাবতীয়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লিপিবদ্ধ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জাহান্নামের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কৃতকর্মের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মোটেই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ইয়াহুদীদের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মিথ্যা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প্রতিপন্ন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প্রতিজ্ঞা</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রসূলকেই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বিশ্বাস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সাদাকাকে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জ্বালিয়ে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আমার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স্পষ্ট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নিদর্শনসহ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সত্যবাদী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ইয়াহুদীদের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কাট-হুজ্জতির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আচরণ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আচরণ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কয়েকটি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নিষ্কৃতির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ভাল-মন্দ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-ই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পরিপূর্ণ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তৃতীয়তঃ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সফলতা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অর্জন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থাকাকালীন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প্রতিপালককে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স্বরূপ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চতুর্থতঃ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বাঁচিয়ে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ভাগ্যবান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ব্যর্থ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হতভাগা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2029098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3AF8F1-A24A-4152-B9A3-9B2E2A09FA0C}"/>
              </a:ext>
            </a:extLst>
          </p:cNvPr>
          <p:cNvSpPr txBox="1"/>
          <p:nvPr/>
        </p:nvSpPr>
        <p:spPr>
          <a:xfrm>
            <a:off x="363983" y="-22034"/>
            <a:ext cx="12029243" cy="615565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১৯তম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1"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(১৮১-১৮৯) আয়াত ২য় </a:t>
            </a:r>
            <a:r>
              <a:rPr kumimoji="0" lang="en-US" sz="2000" b="1"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৪।</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ঈমানদারদেরকে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অনুযায়ী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পরীক্ষা</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কথা</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আলোচিত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হয়েছে।তোমাদেরকে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অবশ্যই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ধন-সম্পদ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জীবনে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পরীক্ষা</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আগে</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কিতাব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হয়েছিল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মুশরিকদের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কষ্টদায়ক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কথা</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শুনবে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তাকওয়া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অবলম্বন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নিশ্চয়ই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দৃঢ়</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সংকল্পের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কাজ।বুখারীতে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বর্নিত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ঘটনা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এসেছে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আয়াতের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পরিপ্রেক্ষিতঃ</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উসামা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যায়েদ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রাদিয়াল্লাহু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আনহুমা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সাল্লাল্লাহু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আলাইহি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ওয়াসাল্লাম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গাধায়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চড়ে</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আমাকে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পেছনে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বসিয়ে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উবাদাকে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দেখতে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গিয়েছিলেন।পথিমধ্যে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আব্দুল্লাহ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উবাই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সালুলের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বৈঠকখানার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পাশ</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যাচ্ছিলেন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ইসলাম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কবুল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দাওয়াতও</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দিলেন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আব্দুল্লাহ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উবাই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বেআদবীমূলক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বাক্যও</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ব্যবহার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সেখানে কিছু মুসলিমও ছিলেন। তাঁরা তাদের বিপরীত রসূল (সাঃ)-এর প্রশংসা করলেন। তাদের উভয়ের মধ্যে ঝগড়া বেধে যাওয়ার উপক্রম হলে তিনি তাদেরকে থামালেন। অতঃপর তিনি সা’দ (রাঃ)-এর কাছে পৌঁছে তাঁকে এ ঘটনা শুনান।</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৫।</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আহলে-কিতাবদেরকে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তিরস্কার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হচ্ছে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মহান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অঙ্গীকার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নিয়েছিলেন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কিতাবে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তাওরাত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ইঞ্জীলে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কথাগুলো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লিপিবদ্ধ</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রয়েছে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শেষ</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নবীর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গুণাবলী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উল্লিখিত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সেগুলো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মানুষের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বর্ণনা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গোপন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সামান্য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পার্থিব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স্বার্থের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কারণে</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সাথে</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অঙ্গীকার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ভঙ্গ</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মুনাফিকদের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চরিত্র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ধরা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হয়েছে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সাঈদ</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খুদরী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রাদিয়াল্লাহু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যুগে</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মুনাফেক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সাথে</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যুদ্ধে</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যাওয়া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পিছপা</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আনন্দবোধ</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তারপর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যখন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ফিরে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আসতেন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তখন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ওযর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পেশ</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অন্যান্যভাবে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প্রশংসা</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শুনতে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চাইত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তখন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আয়াত</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নাযিল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বুখারীঃ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৪৫৬৭;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মুসলিমঃ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২৭৭৭]</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পরিচয়ঃ</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আসমান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যমীনের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সার্বভৌম</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মালিকানা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একমাত্র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আল্লাহরই</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কিছুর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ক্ষমতাবান</a:t>
            </a:r>
            <a:endParaRPr lang="en-US" sz="2000" dirty="0"/>
          </a:p>
        </p:txBody>
      </p:sp>
    </p:spTree>
    <p:extLst>
      <p:ext uri="{BB962C8B-B14F-4D97-AF65-F5344CB8AC3E}">
        <p14:creationId xmlns:p14="http://schemas.microsoft.com/office/powerpoint/2010/main" val="2088525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49EF0D-C458-4654-884F-F2B1C9B8215C}"/>
              </a:ext>
            </a:extLst>
          </p:cNvPr>
          <p:cNvSpPr txBox="1"/>
          <p:nvPr/>
        </p:nvSpPr>
        <p:spPr>
          <a:xfrm>
            <a:off x="133165" y="0"/>
            <a:ext cx="11842812" cy="5754973"/>
          </a:xfrm>
          <a:prstGeom prst="rect">
            <a:avLst/>
          </a:prstGeom>
          <a:noFill/>
        </p:spPr>
        <p:txBody>
          <a:bodyPr wrap="square">
            <a:spAutoFit/>
          </a:bodyPr>
          <a:lstStyle/>
          <a:p>
            <a:pPr marL="0" marR="0" algn="ctr">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২০তম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(১৯০-২০০) আয়াত ১ম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১৯০নং আয়াত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পর্যন্ত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আয়াতগুলো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তাহাজ্জুদ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পড়ার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উঠতেন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পড়তেন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ওযূ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৪৫৬৯-মুসলিম ২৫৬নং)</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নিশ্চয়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আকাশমন্ডলী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পরিবর্তনে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নিদর্শন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সুনিয়ন্ত্রিত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শৃঙ্খলা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সুব্যবস্থা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পরিমাণও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বিশৃঙ্খলা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সূক্ষ্ণভাবে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নিয়ন্ত্রণ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বিস্ময়কর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কুদরত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স্রষ্টার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প্রকৃতপক্ষে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জ্ঞানীই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যমীনের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রহস্য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যুক্তিসমূহ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চিন্তা-গবেষণা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বিশ্বস্রষ্টার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মহত্ত্ব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মহাশক্তি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এখতিয়ার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রহমত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প্রতিপালকত্ব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সঠিক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সক্ষম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আপনা-আপনিই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বেড়িয়ে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প্রতিপালক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পৃথিবীকে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অনর্থক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বান্দাদেরকে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পরীক্ষায়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সফলতা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চিরস্থায়ী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জান্নাতের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নিয়ামত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পরীক্ষায়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ব্যর্থ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জ্ঞানীজন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পাওয়ার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প্রার্থনা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লাঞ্ছনা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পাওয়ার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হাদীসের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শেষাংশঃ</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হে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কাঁদছেন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অথচ</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উত্তরে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কৃতজ্ঞ</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আমার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তেলাওয়াত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চিন্তা-গবেষণা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ধ্বংস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অনিবার্য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তেলাওয়াত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হিব্বানঃ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৬২০</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059308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75E325-F19D-4180-B62D-B8F6B0475351}"/>
              </a:ext>
            </a:extLst>
          </p:cNvPr>
          <p:cNvSpPr txBox="1"/>
          <p:nvPr/>
        </p:nvSpPr>
        <p:spPr>
          <a:xfrm>
            <a:off x="1" y="195309"/>
            <a:ext cx="12038120" cy="5466496"/>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২০তম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(১৯০-২০০) আয়াত ২য়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r>
              <a:rPr lang="en-US" sz="24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endParaRPr lang="en-US" sz="1200"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رَبَّنَاۤ</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اِنَّکَ</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مَنۡ</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تُدۡخِلِ</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النَّارَ</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فَقَدۡ</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اَخۡزَیۡتَه</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مَا</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لِلظّٰلِمِیۡنَ</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مِنۡ</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اَنۡصَارٍ</a:t>
            </a:r>
            <a:r>
              <a:rPr lang="en-US" sz="24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কাউকেও</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আগুনে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নিক্ষেপ</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করলে</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নিশ্চয়ই</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করলেন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যালেমদের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সাহায্যকারী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নেই।১৯২</a:t>
            </a: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رَبَّنَاۤ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اِنَّنَا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سَمِعۡنَا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مُنَادِیًا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یُّنَادِیۡ</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لِلۡاِیۡمَانِ</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اَنۡ</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اٰمِنُوۡا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بِرَبِّکُمۡ</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فَاٰمَنَّا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رَبَّنَا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فَاغۡفِرۡ</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ذُنُوۡبَنَا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کَفِّرۡ</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عَنَّا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سَیِّاٰتِنَا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تَوَفَّنَا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مَعَ</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الۡاَبۡرَارِ</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হে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আহবায়ককে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ঈমানের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আহ্বান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শুনেছি</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কাজেই</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ঈমান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এনেছি</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হে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পাপরাশি</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ক্ষমা</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মন্দ</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কাজগুলো</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দূরীভূত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সৎকর্মপরায়ণদের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সহগামী</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মৃত্যু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১৯৩</a:t>
            </a: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رَبَّنَا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اٰتِنَا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مَا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وَعَدۡتَّنَا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عَلٰی</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رُسُلِکَ</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تُخۡزِنَا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یَوۡمَ</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الۡقِیٰمَۃِ</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اِنَّکَ</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لَا</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تُخۡلِفُ</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الۡمِیۡعَادَ</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রাসূলগণের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মাধ্যমে</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প্রতিশ্রুতি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দিয়েছেন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কেয়ামতের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আমাদেরকে</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হেয়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করবেন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নিশ্চয়</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আপনি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প্রতিশ্রুতির</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ব্যতিক্রম</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না।১৯৪</a:t>
            </a:r>
          </a:p>
        </p:txBody>
      </p:sp>
    </p:spTree>
    <p:extLst>
      <p:ext uri="{BB962C8B-B14F-4D97-AF65-F5344CB8AC3E}">
        <p14:creationId xmlns:p14="http://schemas.microsoft.com/office/powerpoint/2010/main" val="333213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FFE6EF-1701-4526-8574-E0CAE1251362}"/>
              </a:ext>
            </a:extLst>
          </p:cNvPr>
          <p:cNvSpPr txBox="1"/>
          <p:nvPr/>
        </p:nvSpPr>
        <p:spPr>
          <a:xfrm>
            <a:off x="-1" y="0"/>
            <a:ext cx="12192001" cy="6832640"/>
          </a:xfrm>
          <a:prstGeom prst="rect">
            <a:avLst/>
          </a:prstGeom>
          <a:noFill/>
        </p:spPr>
        <p:txBody>
          <a:bodyPr wrap="square">
            <a:spAutoFit/>
          </a:bodyPr>
          <a:lstStyle/>
          <a:p>
            <a:pPr algn="ctr"/>
            <a:r>
              <a:rPr lang="as-IN" b="1" dirty="0">
                <a:solidFill>
                  <a:srgbClr val="7030A0"/>
                </a:solidFill>
                <a:latin typeface="Bangla" panose="03000603000000000000" pitchFamily="66" charset="0"/>
                <a:cs typeface="Bangla" panose="03000603000000000000" pitchFamily="66" charset="0"/>
              </a:rPr>
              <a:t>সূরা আলে ইমরানঃ ১০ম রুকু (৯২-১০১) আয়াত</a:t>
            </a:r>
            <a:r>
              <a:rPr lang="en-US" b="1" dirty="0">
                <a:solidFill>
                  <a:srgbClr val="7030A0"/>
                </a:solidFill>
                <a:latin typeface="Bangla" panose="03000603000000000000" pitchFamily="66" charset="0"/>
                <a:cs typeface="Bangla" panose="03000603000000000000" pitchFamily="66" charset="0"/>
              </a:rPr>
              <a:t> ১ম </a:t>
            </a:r>
            <a:r>
              <a:rPr lang="en-US" b="1" dirty="0" err="1">
                <a:solidFill>
                  <a:srgbClr val="7030A0"/>
                </a:solidFill>
                <a:latin typeface="Bangla" panose="03000603000000000000" pitchFamily="66" charset="0"/>
                <a:cs typeface="Bangla" panose="03000603000000000000" pitchFamily="66" charset="0"/>
              </a:rPr>
              <a:t>স্লাইড</a:t>
            </a:r>
            <a:endParaRPr lang="as-IN" b="1" dirty="0">
              <a:solidFill>
                <a:srgbClr val="7030A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১। আমরা যা ভালবাসি তা থেকে ব্যয় না করা পর্যন্ত  কখনো সওয়াব অর্জন করতে পারবো না।আল্লাহ সুস্পষ্ট জানিয়ে দিয়েছেন। আর আমরা যা কিছু ব্যয় করি, নিশ্চয় আল্লাহ সে সম্পর্কে সবিশেষ অবগত।</a:t>
            </a:r>
          </a:p>
          <a:p>
            <a:r>
              <a:rPr lang="as-IN" sz="2000" dirty="0">
                <a:solidFill>
                  <a:srgbClr val="0070C0"/>
                </a:solidFill>
                <a:latin typeface="Bangla" panose="03000603000000000000" pitchFamily="66" charset="0"/>
                <a:cs typeface="Bangla" panose="03000603000000000000" pitchFamily="66" charset="0"/>
              </a:rPr>
              <a:t>যখন এই আয়াত নাযিল হয়, </a:t>
            </a:r>
            <a:r>
              <a:rPr lang="as-IN" sz="2000" dirty="0">
                <a:solidFill>
                  <a:srgbClr val="00B050"/>
                </a:solidFill>
                <a:latin typeface="Bangla" panose="03000603000000000000" pitchFamily="66" charset="0"/>
                <a:cs typeface="Bangla" panose="03000603000000000000" pitchFamily="66" charset="0"/>
              </a:rPr>
              <a:t>তখন আবূ ত্বালহা আনসারী (রাঃ)মদীনার বিশিষ্ট সাহাবী</a:t>
            </a:r>
            <a:r>
              <a:rPr lang="en-US" sz="2000" dirty="0">
                <a:solidFill>
                  <a:srgbClr val="00B050"/>
                </a:solidFill>
                <a:latin typeface="Bangla" panose="03000603000000000000" pitchFamily="66" charset="0"/>
                <a:cs typeface="Bangla" panose="03000603000000000000" pitchFamily="66" charset="0"/>
              </a:rPr>
              <a:t> </a:t>
            </a:r>
            <a:r>
              <a:rPr lang="as-IN" sz="2000" dirty="0">
                <a:solidFill>
                  <a:srgbClr val="00B050"/>
                </a:solidFill>
                <a:latin typeface="Bangla" panose="03000603000000000000" pitchFamily="66" charset="0"/>
                <a:cs typeface="Bangla" panose="03000603000000000000" pitchFamily="66" charset="0"/>
              </a:rPr>
              <a:t>নবী করীম (সাঃ)-এর নিকট উপস্থিত হয়ে বললেন, হে আল্লাহর রসূল! বাইরুহা বাগানটি হল আমার কাছে সর্বাপেক্ষা প্রিয় বস্তু। সেটাকে আমি আল্লাহর সন্তুষ্টি লাভের উদ্দেশ্যে সাদাকা করছি। রসূল (সাঃ) বললেন, ‘‘সে তো বড়ই উপকারী সম্পদ। আমার মত হল, ওটাকে তুমি তোমার আত্মীয়দের মধ্যে বণ্টন করে দাও।’’ তাই রসূল (সাঃ)-এর পরামর্শ অনুযায়ী সেটাকে তিনি স্বীয় আত্মীয়-স্বজন এবং চাচাতো ভাইদের মধ্যে বণ্টন করে দিলেন। (মুসনাদ আহমাদ) </a:t>
            </a:r>
            <a:r>
              <a:rPr lang="as-IN" sz="2000" dirty="0">
                <a:solidFill>
                  <a:srgbClr val="0070C0"/>
                </a:solidFill>
                <a:latin typeface="Bangla" panose="03000603000000000000" pitchFamily="66" charset="0"/>
                <a:cs typeface="Bangla" panose="03000603000000000000" pitchFamily="66" charset="0"/>
              </a:rPr>
              <a:t>এইভাবে আরো অনেক সাহাবী তাঁদের প্রিয় জিনিস আল্লাহর পথে ব্যয় করেছেন।</a:t>
            </a:r>
          </a:p>
          <a:p>
            <a:r>
              <a:rPr lang="as-IN" sz="2000" dirty="0">
                <a:solidFill>
                  <a:srgbClr val="0070C0"/>
                </a:solidFill>
                <a:latin typeface="Bangla" panose="03000603000000000000" pitchFamily="66" charset="0"/>
                <a:cs typeface="Bangla" panose="03000603000000000000" pitchFamily="66" charset="0"/>
              </a:rPr>
              <a:t>২। </a:t>
            </a:r>
            <a:r>
              <a:rPr lang="as-IN" sz="2000" dirty="0">
                <a:solidFill>
                  <a:srgbClr val="00B050"/>
                </a:solidFill>
                <a:latin typeface="Bangla" panose="03000603000000000000" pitchFamily="66" charset="0"/>
                <a:cs typeface="Bangla" panose="03000603000000000000" pitchFamily="66" charset="0"/>
              </a:rPr>
              <a:t>আব্দুল্লাহ ইবনে আব্বাস রা বলেনঃ ইয়াকুব আ এর ‘ইরকুন নাসা’ নামক রোগ ছিল। এজন্য তিনি সিদ্ধান্ত নিয়েছিলেন যে, যদি তিনি এ রোগ থেকে </a:t>
            </a:r>
            <a:r>
              <a:rPr lang="as-IN" sz="2000" dirty="0">
                <a:solidFill>
                  <a:srgbClr val="0070C0"/>
                </a:solidFill>
                <a:latin typeface="Bangla" panose="03000603000000000000" pitchFamily="66" charset="0"/>
                <a:cs typeface="Bangla" panose="03000603000000000000" pitchFamily="66" charset="0"/>
              </a:rPr>
              <a:t>আরোগ্য লাভ করেন তাহলে তিনি উটের গোশত ভক্ষণ ত্যাগ করবেন। আয়াতে এ ঘটনার দিকেই ইঙ্গিত করা হয়েছে। [মুস্তাদরাকে হাকেমঃ ২/২৯২]</a:t>
            </a:r>
          </a:p>
          <a:p>
            <a:r>
              <a:rPr lang="as-IN" sz="2000" dirty="0">
                <a:solidFill>
                  <a:srgbClr val="0070C0"/>
                </a:solidFill>
                <a:latin typeface="Bangla" panose="03000603000000000000" pitchFamily="66" charset="0"/>
                <a:cs typeface="Bangla" panose="03000603000000000000" pitchFamily="66" charset="0"/>
              </a:rPr>
              <a:t>ইয়াহুদীরা আপত্তি করল যে, আপনারা উটের গোশত খান, দুধ পান করেন। অথচ এগুলো ইবরাহীম আলাইহিস সালামের প্রতি হারাম ছিল। রাসূলুল্লাহ সাল্লাল্লাহু আলাইহি ওয়াসাল্লাম উত্তরে বললেনঃ ভুল কথা, এগুলো তার প্রতি হালাল ছিল।</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যারা আল্লাহর উপর মিথ্যা রটনা করে তারাই যালেম।আল্লাহ সত্য বলেছেন কাজেই তোমরা একনিষ্ঠভাবে ইবরাহীমের মিল্লাত অনুসরণ কর, আর তিনি মুশরিকদের অন্তর্ভুক্ত ছিলেন না।</a:t>
            </a:r>
          </a:p>
          <a:p>
            <a:r>
              <a:rPr lang="as-IN" sz="2000" dirty="0">
                <a:solidFill>
                  <a:srgbClr val="0070C0"/>
                </a:solidFill>
                <a:latin typeface="Bangla" panose="03000603000000000000" pitchFamily="66" charset="0"/>
                <a:cs typeface="Bangla" panose="03000603000000000000" pitchFamily="66" charset="0"/>
              </a:rPr>
              <a:t>৩। ইয়াহুদীদের দ্বিতীয় অভিযোগের উত্তর। তারা বলত, বায়তুল মাকদিস তো প্রথম ইবাদত-খানা, মুহাম্মাদ (সাঃ) এবং তার সাথীরা নিজেদের ক্বিবলা কেন পরিবর্তন করে নিলো? এর উত্তরে বলা হল, তোমাদের এই দাবীও ভুল। প্রথম যে ঘর আল্লাহর ইবাদতের জন্য নির্মিত হয়, তা হল সেই ঘর, যা মক্কায় রয়েছে।আল্লাহ জানিয়েছেন-নিশ্চয় মানবজাতির জন্য সর্বপ্রথম যে ঘর প্রতিষ্ঠিত হয়েছিল তা তো বাক্কায়, বরকতময় ও সৃষ্টিজগতের দিশারী হিসাবে।</a:t>
            </a:r>
          </a:p>
          <a:p>
            <a:r>
              <a:rPr lang="as-IN" sz="2000" dirty="0">
                <a:solidFill>
                  <a:srgbClr val="00B050"/>
                </a:solidFill>
                <a:latin typeface="Bangla" panose="03000603000000000000" pitchFamily="66" charset="0"/>
                <a:cs typeface="Bangla" panose="03000603000000000000" pitchFamily="66" charset="0"/>
              </a:rPr>
              <a:t>আবু যর রাদিয়াল্লাহু আনহু রাসূল সা কে একবার জিজ্ঞেস করেন যে, জগতের সর্বপ্রথম মসজিদ কোনটি? উত্তর হলোঃ মসজিদুল হারাম। আবারো প্রশ্ন করা হলোঃ এরপর কোনটি? উত্তর হলোঃ মসজিদে বায়তুল-মুকাদ্দাস। আবার জিজ্ঞাসা করলেনঃ এই দুটি মসজিদ নির্মাণের মাঝখানে কতদিনের ব্যবধান ছিল? উত্তর হলোঃ চল্লিশ বৎসর। [বুখারীঃ ৩৩৬৬, মুসলিমঃ ৫২০]</a:t>
            </a:r>
          </a:p>
          <a:p>
            <a:r>
              <a:rPr lang="as-IN" sz="2000" dirty="0">
                <a:solidFill>
                  <a:srgbClr val="0070C0"/>
                </a:solidFill>
                <a:latin typeface="Bangla" panose="03000603000000000000" pitchFamily="66" charset="0"/>
                <a:cs typeface="Bangla" panose="03000603000000000000" pitchFamily="66" charset="0"/>
              </a:rPr>
              <a:t>৪।কা'বা গৃহের তিনটি বৈশিষ্ট্য বর্ণিত হয়েছে। প্রথমতঃ আল্লাহর কুদরতের নিদর্শনাবলীর মধ্যে অত্যন্ত গুরুত্বপূর্ণ একটি নিদর্শন,হচ্ছে মাকামে ইবরাহীম। দ্বিতীয়তঃ যে ব্যক্তি এতে প্রবেশ করে, সে নিরাপদ ও বিপদমুক্ত হয়ে যায়; তাকে হত্যা করা বৈধ নয়। তৃতীয়তঃ সারা বিশ্বের মুসলিমদের জন্য এতে হজ্জ পালন করা ফরয; যদি এ গৃহ পর্যন্ত পৌছার শক্তি ও সামর্থ্য থাকে।</a:t>
            </a:r>
          </a:p>
        </p:txBody>
      </p:sp>
    </p:spTree>
    <p:extLst>
      <p:ext uri="{BB962C8B-B14F-4D97-AF65-F5344CB8AC3E}">
        <p14:creationId xmlns:p14="http://schemas.microsoft.com/office/powerpoint/2010/main" val="2633236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E5694D-E5D4-402E-AB4F-189B3613E808}"/>
              </a:ext>
            </a:extLst>
          </p:cNvPr>
          <p:cNvSpPr txBox="1"/>
          <p:nvPr/>
        </p:nvSpPr>
        <p:spPr>
          <a:xfrm>
            <a:off x="106532" y="204186"/>
            <a:ext cx="12304450" cy="6991145"/>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২০তম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(১৯০-২০০) আয়াত ৩য়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4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ডাকে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সাড়া</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ফাতহুল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প্রত্যেক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প্রতিদান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একজন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সেও</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অনুরূপ</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প্রতিদান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উম্মে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সালামাহ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রাদিয়াল্লাহু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ওয়াসাল্লামকে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মহিলাদের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হিজরত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মুস্তাদরাকে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২/৩০০]</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গাফলতী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পাপ</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হিজরত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শাহাদাতের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মাফ</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পুরস্কার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রয়েছে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অবাধ</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বিচরণ</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কিছুতেই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আপনাকে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বিভ্রান্ত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ধন-সম্পদের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প্রাচুর্যের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এগুলো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ক্ষণস্থায়ী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সামগ্রী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ঈমানদারদেরকে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ধোঁকায়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লক্ষ্য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উচিত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বঞ্চিত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চিরস্থায়ী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পাদদেশে</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নদী</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প্রবাহিত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সেখানে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পক্ষ</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আতিথেয়তা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সৎকর্মপরায়ণদের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আহলে-কিতাবের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রিসালাতের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ধন্য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গুণাবলীর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আহলে-কিতাব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বিনয়াবত</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স্বল্পমূল্যে</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দুনিয়ার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স্বার্থে</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আয়াত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ইমানকে</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0"/>
              </a:spcAft>
              <a:buFont typeface="Symbol" panose="05050102010706020507" pitchFamily="18" charset="2"/>
              <a:buChar char=""/>
            </a:pP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2757366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107935-4B89-4A50-A658-30FC72659953}"/>
              </a:ext>
            </a:extLst>
          </p:cNvPr>
          <p:cNvSpPr txBox="1"/>
          <p:nvPr/>
        </p:nvSpPr>
        <p:spPr>
          <a:xfrm>
            <a:off x="186431" y="230818"/>
            <a:ext cx="11780668" cy="6393802"/>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আলে</a:t>
            </a:r>
            <a:r>
              <a:rPr kumimoji="0" lang="en-US" sz="200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ইমরানঃ</a:t>
            </a:r>
            <a:r>
              <a:rPr kumimoji="0" lang="en-US" sz="200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২০তম </a:t>
            </a:r>
            <a:r>
              <a:rPr kumimoji="0" lang="en-US" sz="200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(১৯০-২০০) আয়াত ৪র্থ </a:t>
            </a:r>
            <a:r>
              <a:rPr kumimoji="0" lang="en-US" sz="200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ঈমানদারগণ</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প্রতিযোগিতা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সবসময়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যুদ্ধের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প্রস্তুত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তাকওয়া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অবলম্বন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তোমরা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সফলকাম</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457200" marR="0" lvl="0" indent="0" algn="l" defTabSz="914400" rtl="0" eaLnBrk="1" fontAlgn="auto" latinLnBrk="0" hangingPunct="1">
              <a:lnSpc>
                <a:spcPct val="107000"/>
              </a:lnSpc>
              <a:spcBef>
                <a:spcPts val="0"/>
              </a:spcBef>
              <a:spcAft>
                <a:spcPts val="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یٰۤاَیُّهَا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الَّذِیۡنَ</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اٰمَنُوا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اصۡبِرُوۡا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صَابِرُوۡا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رَابِطُوۡا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وَ</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اتَّقُوا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اللّٰهَ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لَعَلَّکُمۡ</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تُفۡلِحُوۡنَ</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45720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সর্বশেষ</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আয়াতে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মুসলিমগণকে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চারটি</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বিষয়ে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নসীহত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হয়েছে</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(১)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(২)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মুসাবারাহ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(৩)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মুরাবাতা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(৪)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তাকওয়া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তিনের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অপরিহার্যভাবে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যুক্ত</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শাব্দিক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বিরত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রাখা</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কুরআন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সুন্নাহর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পরিভাষায়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নফসকে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প্রকৃতি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বিরুদ্ধ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বিষয়ের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জমিয়ে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রাখা</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তিনটি</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আলাত্ত্বা’আত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ৎ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সমস্ত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কাজের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হুকুম</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সেগুলোর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অনুবর্তিতা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কঠিনই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স্থির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রাখা</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আনিল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মা'আসী</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ৎ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সমস্ত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বিষয়ে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নিষেধ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সেগুলো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আকর্ষণীয়ই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স্বাদেরই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বিরত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রাখা</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আলাল-মাসায়েব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ৎ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বিপদাপদ</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কষ্টের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বেলায়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ধারণ</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হওয়া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দুঃখ-কষ্ট</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সুখ-শান্তিকে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পক্ষ</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আগত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মন-মস্তিস্ককে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সেজন্য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অধৈর্য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ইবনুল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কাইয়্যেম</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আল-জাওয়াবুল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কাফী</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লিমান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সাআলা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আনিদ</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দাওয়ায়িশ</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শাফী</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মাদারিজুস</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সালেকীন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মুসাবারাহ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শব্দটি</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থেকেই</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গৃহীত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হয়েছে</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শক্রর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মোকাবিলা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গিয়ে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দৃঢ়তা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অবলম্বন</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অথবা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পরস্পর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ধৈর্যের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প্রতিযোগিতা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110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মুরাবাতাহ</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অর্থ</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ঘোড়াকে</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বাধা</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যুদ্ধের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প্রস্তুতি</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গ্রহণ</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lang="en-US" dirty="0"/>
          </a:p>
        </p:txBody>
      </p:sp>
    </p:spTree>
    <p:extLst>
      <p:ext uri="{BB962C8B-B14F-4D97-AF65-F5344CB8AC3E}">
        <p14:creationId xmlns:p14="http://schemas.microsoft.com/office/powerpoint/2010/main" val="4173057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54ECEBE-9353-406C-9313-02A517A31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12" name="Freeform: Shape 11">
            <a:extLst>
              <a:ext uri="{FF2B5EF4-FFF2-40B4-BE49-F238E27FC236}">
                <a16:creationId xmlns:a16="http://schemas.microsoft.com/office/drawing/2014/main" id="{71A74C97-ECC4-4C3A-988A-A72C1F8BB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323162" cy="5593660"/>
          </a:xfrm>
          <a:custGeom>
            <a:avLst/>
            <a:gdLst>
              <a:gd name="connsiteX0" fmla="*/ 2177447 w 6323162"/>
              <a:gd name="connsiteY0" fmla="*/ 0 h 5593660"/>
              <a:gd name="connsiteX1" fmla="*/ 4826316 w 6323162"/>
              <a:gd name="connsiteY1" fmla="*/ 0 h 5593660"/>
              <a:gd name="connsiteX2" fmla="*/ 4971508 w 6323162"/>
              <a:gd name="connsiteY2" fmla="*/ 75777 h 5593660"/>
              <a:gd name="connsiteX3" fmla="*/ 5577109 w 6323162"/>
              <a:gd name="connsiteY3" fmla="*/ 586873 h 5593660"/>
              <a:gd name="connsiteX4" fmla="*/ 6323162 w 6323162"/>
              <a:gd name="connsiteY4" fmla="*/ 2829148 h 5593660"/>
              <a:gd name="connsiteX5" fmla="*/ 5990836 w 6323162"/>
              <a:gd name="connsiteY5" fmla="*/ 3748729 h 5593660"/>
              <a:gd name="connsiteX6" fmla="*/ 5006899 w 6323162"/>
              <a:gd name="connsiteY6" fmla="*/ 4604992 h 5593660"/>
              <a:gd name="connsiteX7" fmla="*/ 4790566 w 6323162"/>
              <a:gd name="connsiteY7" fmla="*/ 4768788 h 5593660"/>
              <a:gd name="connsiteX8" fmla="*/ 3012943 w 6323162"/>
              <a:gd name="connsiteY8" fmla="*/ 5593660 h 5593660"/>
              <a:gd name="connsiteX9" fmla="*/ 671286 w 6323162"/>
              <a:gd name="connsiteY9" fmla="*/ 4252856 h 5593660"/>
              <a:gd name="connsiteX10" fmla="*/ 421733 w 6323162"/>
              <a:gd name="connsiteY10" fmla="*/ 3909839 h 5593660"/>
              <a:gd name="connsiteX11" fmla="*/ 48655 w 6323162"/>
              <a:gd name="connsiteY11" fmla="*/ 3351082 h 5593660"/>
              <a:gd name="connsiteX12" fmla="*/ 0 w 6323162"/>
              <a:gd name="connsiteY12" fmla="*/ 3239820 h 5593660"/>
              <a:gd name="connsiteX13" fmla="*/ 0 w 6323162"/>
              <a:gd name="connsiteY13" fmla="*/ 2248150 h 5593660"/>
              <a:gd name="connsiteX14" fmla="*/ 1658 w 6323162"/>
              <a:gd name="connsiteY14" fmla="*/ 2239520 h 5593660"/>
              <a:gd name="connsiteX15" fmla="*/ 225714 w 6323162"/>
              <a:gd name="connsiteY15" fmla="*/ 1665285 h 5593660"/>
              <a:gd name="connsiteX16" fmla="*/ 1050970 w 6323162"/>
              <a:gd name="connsiteY16" fmla="*/ 665214 h 5593660"/>
              <a:gd name="connsiteX17" fmla="*/ 1923692 w 6323162"/>
              <a:gd name="connsiteY17" fmla="*/ 107844 h 559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323162" h="5593660">
                <a:moveTo>
                  <a:pt x="2177447" y="0"/>
                </a:moveTo>
                <a:lnTo>
                  <a:pt x="4826316" y="0"/>
                </a:lnTo>
                <a:lnTo>
                  <a:pt x="4971508" y="75777"/>
                </a:lnTo>
                <a:cubicBezTo>
                  <a:pt x="5197582" y="210111"/>
                  <a:pt x="5400550" y="381325"/>
                  <a:pt x="5577109" y="586873"/>
                </a:cubicBezTo>
                <a:cubicBezTo>
                  <a:pt x="6058235" y="1147205"/>
                  <a:pt x="6323162" y="1943505"/>
                  <a:pt x="6323162" y="2829148"/>
                </a:cubicBezTo>
                <a:cubicBezTo>
                  <a:pt x="6323162" y="3182494"/>
                  <a:pt x="6220623" y="3466081"/>
                  <a:pt x="5990836" y="3748729"/>
                </a:cubicBezTo>
                <a:cubicBezTo>
                  <a:pt x="5750480" y="4044392"/>
                  <a:pt x="5389327" y="4316711"/>
                  <a:pt x="5006899" y="4604992"/>
                </a:cubicBezTo>
                <a:cubicBezTo>
                  <a:pt x="4936343" y="4658116"/>
                  <a:pt x="4863453" y="4713117"/>
                  <a:pt x="4790566" y="4768788"/>
                </a:cubicBezTo>
                <a:cubicBezTo>
                  <a:pt x="4138128" y="5267012"/>
                  <a:pt x="3661945" y="5593660"/>
                  <a:pt x="3012943" y="5593660"/>
                </a:cubicBezTo>
                <a:cubicBezTo>
                  <a:pt x="2024062" y="5593660"/>
                  <a:pt x="1323723" y="5192693"/>
                  <a:pt x="671286" y="4252856"/>
                </a:cubicBezTo>
                <a:cubicBezTo>
                  <a:pt x="585906" y="4129842"/>
                  <a:pt x="502446" y="4017964"/>
                  <a:pt x="421733" y="3909839"/>
                </a:cubicBezTo>
                <a:cubicBezTo>
                  <a:pt x="254471" y="3685679"/>
                  <a:pt x="130655" y="3515312"/>
                  <a:pt x="48655" y="3351082"/>
                </a:cubicBezTo>
                <a:lnTo>
                  <a:pt x="0" y="3239820"/>
                </a:lnTo>
                <a:lnTo>
                  <a:pt x="0" y="2248150"/>
                </a:lnTo>
                <a:lnTo>
                  <a:pt x="1658" y="2239520"/>
                </a:lnTo>
                <a:cubicBezTo>
                  <a:pt x="51657" y="2045089"/>
                  <a:pt x="126469" y="1853225"/>
                  <a:pt x="225714" y="1665285"/>
                </a:cubicBezTo>
                <a:cubicBezTo>
                  <a:pt x="419948" y="1297585"/>
                  <a:pt x="697641" y="961011"/>
                  <a:pt x="1050970" y="665214"/>
                </a:cubicBezTo>
                <a:cubicBezTo>
                  <a:pt x="1311437" y="447090"/>
                  <a:pt x="1608578" y="257641"/>
                  <a:pt x="1923692" y="107844"/>
                </a:cubicBezTo>
                <a:close/>
              </a:path>
            </a:pathLst>
          </a:custGeom>
          <a:solidFill>
            <a:schemeClr val="bg1">
              <a:alpha val="3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5FB5F3BA-58DF-40DA-AE44-974A00E06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5930" y="1598213"/>
            <a:ext cx="5396070" cy="5259788"/>
          </a:xfrm>
          <a:custGeom>
            <a:avLst/>
            <a:gdLst>
              <a:gd name="connsiteX0" fmla="*/ 2739575 w 5261264"/>
              <a:gd name="connsiteY0" fmla="*/ 1369 h 4909930"/>
              <a:gd name="connsiteX1" fmla="*/ 3931992 w 5261264"/>
              <a:gd name="connsiteY1" fmla="*/ 357115 h 4909930"/>
              <a:gd name="connsiteX2" fmla="*/ 5228644 w 5261264"/>
              <a:gd name="connsiteY2" fmla="*/ 1704869 h 4909930"/>
              <a:gd name="connsiteX3" fmla="*/ 5261264 w 5261264"/>
              <a:gd name="connsiteY3" fmla="*/ 1769901 h 4909930"/>
              <a:gd name="connsiteX4" fmla="*/ 5261264 w 5261264"/>
              <a:gd name="connsiteY4" fmla="*/ 4640262 h 4909930"/>
              <a:gd name="connsiteX5" fmla="*/ 5239287 w 5261264"/>
              <a:gd name="connsiteY5" fmla="*/ 4674079 h 4909930"/>
              <a:gd name="connsiteX6" fmla="*/ 5039558 w 5261264"/>
              <a:gd name="connsiteY6" fmla="*/ 4893028 h 4909930"/>
              <a:gd name="connsiteX7" fmla="*/ 5018342 w 5261264"/>
              <a:gd name="connsiteY7" fmla="*/ 4909930 h 4909930"/>
              <a:gd name="connsiteX8" fmla="*/ 962510 w 5261264"/>
              <a:gd name="connsiteY8" fmla="*/ 4909930 h 4909930"/>
              <a:gd name="connsiteX9" fmla="*/ 821338 w 5261264"/>
              <a:gd name="connsiteY9" fmla="*/ 4707517 h 4909930"/>
              <a:gd name="connsiteX10" fmla="*/ 448558 w 5261264"/>
              <a:gd name="connsiteY10" fmla="*/ 3922606 h 4909930"/>
              <a:gd name="connsiteX11" fmla="*/ 221727 w 5261264"/>
              <a:gd name="connsiteY11" fmla="*/ 1588926 h 4909930"/>
              <a:gd name="connsiteX12" fmla="*/ 2739575 w 5261264"/>
              <a:gd name="connsiteY12" fmla="*/ 1369 h 4909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61264" h="4909930">
                <a:moveTo>
                  <a:pt x="2739575" y="1369"/>
                </a:moveTo>
                <a:cubicBezTo>
                  <a:pt x="3132207" y="14841"/>
                  <a:pt x="3535383" y="128133"/>
                  <a:pt x="3931992" y="357115"/>
                </a:cubicBezTo>
                <a:cubicBezTo>
                  <a:pt x="4474996" y="670619"/>
                  <a:pt x="4925124" y="1151857"/>
                  <a:pt x="5228644" y="1704869"/>
                </a:cubicBezTo>
                <a:lnTo>
                  <a:pt x="5261264" y="1769901"/>
                </a:lnTo>
                <a:lnTo>
                  <a:pt x="5261264" y="4640262"/>
                </a:lnTo>
                <a:lnTo>
                  <a:pt x="5239287" y="4674079"/>
                </a:lnTo>
                <a:cubicBezTo>
                  <a:pt x="5177453" y="4758643"/>
                  <a:pt x="5110673" y="4830413"/>
                  <a:pt x="5039558" y="4893028"/>
                </a:cubicBezTo>
                <a:lnTo>
                  <a:pt x="5018342" y="4909930"/>
                </a:lnTo>
                <a:lnTo>
                  <a:pt x="962510" y="4909930"/>
                </a:lnTo>
                <a:lnTo>
                  <a:pt x="821338" y="4707517"/>
                </a:lnTo>
                <a:cubicBezTo>
                  <a:pt x="672683" y="4465717"/>
                  <a:pt x="560617" y="4198197"/>
                  <a:pt x="448558" y="3922606"/>
                </a:cubicBezTo>
                <a:cubicBezTo>
                  <a:pt x="120358" y="3115488"/>
                  <a:pt x="-245146" y="2397572"/>
                  <a:pt x="221727" y="1588926"/>
                </a:cubicBezTo>
                <a:cubicBezTo>
                  <a:pt x="801679" y="584418"/>
                  <a:pt x="1736188" y="-33060"/>
                  <a:pt x="2739575" y="1369"/>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DE1994AC-22D1-4B48-9EDA-BE373E704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41758" y="1407380"/>
            <a:ext cx="5665992" cy="5466522"/>
          </a:xfrm>
          <a:custGeom>
            <a:avLst/>
            <a:gdLst>
              <a:gd name="connsiteX0" fmla="*/ 3113576 w 5665992"/>
              <a:gd name="connsiteY0" fmla="*/ 1556 h 5401530"/>
              <a:gd name="connsiteX1" fmla="*/ 4468777 w 5665992"/>
              <a:gd name="connsiteY1" fmla="*/ 405866 h 5401530"/>
              <a:gd name="connsiteX2" fmla="*/ 5525792 w 5665992"/>
              <a:gd name="connsiteY2" fmla="*/ 1317461 h 5401530"/>
              <a:gd name="connsiteX3" fmla="*/ 5665992 w 5665992"/>
              <a:gd name="connsiteY3" fmla="*/ 1506159 h 5401530"/>
              <a:gd name="connsiteX4" fmla="*/ 5665992 w 5665992"/>
              <a:gd name="connsiteY4" fmla="*/ 5401530 h 5401530"/>
              <a:gd name="connsiteX5" fmla="*/ 965932 w 5665992"/>
              <a:gd name="connsiteY5" fmla="*/ 5401530 h 5401530"/>
              <a:gd name="connsiteX6" fmla="*/ 836753 w 5665992"/>
              <a:gd name="connsiteY6" fmla="*/ 5181943 h 5401530"/>
              <a:gd name="connsiteX7" fmla="*/ 509793 w 5665992"/>
              <a:gd name="connsiteY7" fmla="*/ 4458111 h 5401530"/>
              <a:gd name="connsiteX8" fmla="*/ 251995 w 5665992"/>
              <a:gd name="connsiteY8" fmla="*/ 1805844 h 5401530"/>
              <a:gd name="connsiteX9" fmla="*/ 3113576 w 5665992"/>
              <a:gd name="connsiteY9" fmla="*/ 1556 h 5401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65992" h="5401530">
                <a:moveTo>
                  <a:pt x="3113576" y="1556"/>
                </a:moveTo>
                <a:cubicBezTo>
                  <a:pt x="3559807" y="16866"/>
                  <a:pt x="4018025" y="145625"/>
                  <a:pt x="4468777" y="405866"/>
                </a:cubicBezTo>
                <a:cubicBezTo>
                  <a:pt x="4871803" y="638554"/>
                  <a:pt x="5229811" y="952545"/>
                  <a:pt x="5525792" y="1317461"/>
                </a:cubicBezTo>
                <a:lnTo>
                  <a:pt x="5665992" y="1506159"/>
                </a:lnTo>
                <a:lnTo>
                  <a:pt x="5665992" y="5401530"/>
                </a:lnTo>
                <a:lnTo>
                  <a:pt x="965932" y="5401530"/>
                </a:lnTo>
                <a:lnTo>
                  <a:pt x="836753" y="5181943"/>
                </a:lnTo>
                <a:cubicBezTo>
                  <a:pt x="713569" y="4953383"/>
                  <a:pt x="611679" y="4708683"/>
                  <a:pt x="509793" y="4458111"/>
                </a:cubicBezTo>
                <a:cubicBezTo>
                  <a:pt x="136790" y="3540808"/>
                  <a:pt x="-278612" y="2724882"/>
                  <a:pt x="251995" y="1805844"/>
                </a:cubicBezTo>
                <a:cubicBezTo>
                  <a:pt x="911122" y="664202"/>
                  <a:pt x="1973207" y="-37572"/>
                  <a:pt x="3113576" y="1556"/>
                </a:cubicBezTo>
                <a:close/>
              </a:path>
            </a:pathLst>
          </a:custGeom>
          <a:noFill/>
          <a:ln w="19050">
            <a:solidFill>
              <a:srgbClr val="FFFF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86806086-A782-4311-A63B-1A68574D80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902" y="-15901"/>
            <a:ext cx="6578337" cy="5814891"/>
          </a:xfrm>
          <a:custGeom>
            <a:avLst/>
            <a:gdLst>
              <a:gd name="connsiteX0" fmla="*/ 1667657 w 6578337"/>
              <a:gd name="connsiteY0" fmla="*/ 0 h 5814891"/>
              <a:gd name="connsiteX1" fmla="*/ 5296215 w 6578337"/>
              <a:gd name="connsiteY1" fmla="*/ 0 h 5814891"/>
              <a:gd name="connsiteX2" fmla="*/ 5354505 w 6578337"/>
              <a:gd name="connsiteY2" fmla="*/ 38974 h 5814891"/>
              <a:gd name="connsiteX3" fmla="*/ 5772761 w 6578337"/>
              <a:gd name="connsiteY3" fmla="*/ 430996 h 5814891"/>
              <a:gd name="connsiteX4" fmla="*/ 6578337 w 6578337"/>
              <a:gd name="connsiteY4" fmla="*/ 2842158 h 5814891"/>
              <a:gd name="connsiteX5" fmla="*/ 6219497 w 6578337"/>
              <a:gd name="connsiteY5" fmla="*/ 3831001 h 5814891"/>
              <a:gd name="connsiteX6" fmla="*/ 5157059 w 6578337"/>
              <a:gd name="connsiteY6" fmla="*/ 4751758 h 5814891"/>
              <a:gd name="connsiteX7" fmla="*/ 4923464 w 6578337"/>
              <a:gd name="connsiteY7" fmla="*/ 4927890 h 5814891"/>
              <a:gd name="connsiteX8" fmla="*/ 3004017 w 6578337"/>
              <a:gd name="connsiteY8" fmla="*/ 5814891 h 5814891"/>
              <a:gd name="connsiteX9" fmla="*/ 475534 w 6578337"/>
              <a:gd name="connsiteY9" fmla="*/ 4373098 h 5814891"/>
              <a:gd name="connsiteX10" fmla="*/ 206071 w 6578337"/>
              <a:gd name="connsiteY10" fmla="*/ 4004246 h 5814891"/>
              <a:gd name="connsiteX11" fmla="*/ 79385 w 6578337"/>
              <a:gd name="connsiteY11" fmla="*/ 3833508 h 5814891"/>
              <a:gd name="connsiteX12" fmla="*/ 0 w 6578337"/>
              <a:gd name="connsiteY12" fmla="*/ 3721725 h 5814891"/>
              <a:gd name="connsiteX13" fmla="*/ 0 w 6578337"/>
              <a:gd name="connsiteY13" fmla="*/ 1581323 h 5814891"/>
              <a:gd name="connsiteX14" fmla="*/ 168477 w 6578337"/>
              <a:gd name="connsiteY14" fmla="*/ 1300525 h 5814891"/>
              <a:gd name="connsiteX15" fmla="*/ 885512 w 6578337"/>
              <a:gd name="connsiteY15" fmla="*/ 515238 h 5814891"/>
              <a:gd name="connsiteX16" fmla="*/ 1494824 w 6578337"/>
              <a:gd name="connsiteY16" fmla="*/ 90742 h 5814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578337" h="5814891">
                <a:moveTo>
                  <a:pt x="1667657" y="0"/>
                </a:moveTo>
                <a:lnTo>
                  <a:pt x="5296215" y="0"/>
                </a:lnTo>
                <a:lnTo>
                  <a:pt x="5354505" y="38974"/>
                </a:lnTo>
                <a:cubicBezTo>
                  <a:pt x="5505893" y="152699"/>
                  <a:pt x="5645664" y="283643"/>
                  <a:pt x="5772761" y="430996"/>
                </a:cubicBezTo>
                <a:cubicBezTo>
                  <a:pt x="6292274" y="1033532"/>
                  <a:pt x="6578337" y="1889809"/>
                  <a:pt x="6578337" y="2842158"/>
                </a:cubicBezTo>
                <a:cubicBezTo>
                  <a:pt x="6578337" y="3222117"/>
                  <a:pt x="6467617" y="3527065"/>
                  <a:pt x="6219497" y="3831001"/>
                </a:cubicBezTo>
                <a:cubicBezTo>
                  <a:pt x="5959965" y="4148933"/>
                  <a:pt x="5569997" y="4441763"/>
                  <a:pt x="5157059" y="4751758"/>
                </a:cubicBezTo>
                <a:cubicBezTo>
                  <a:pt x="5080873" y="4808882"/>
                  <a:pt x="5002168" y="4868026"/>
                  <a:pt x="4923464" y="4927890"/>
                </a:cubicBezTo>
                <a:cubicBezTo>
                  <a:pt x="4218974" y="5463640"/>
                  <a:pt x="3704799" y="5814891"/>
                  <a:pt x="3004017" y="5814891"/>
                </a:cubicBezTo>
                <a:cubicBezTo>
                  <a:pt x="1936240" y="5814891"/>
                  <a:pt x="1180025" y="5383723"/>
                  <a:pt x="475534" y="4373098"/>
                </a:cubicBezTo>
                <a:cubicBezTo>
                  <a:pt x="383343" y="4240819"/>
                  <a:pt x="293225" y="4120515"/>
                  <a:pt x="206071" y="4004246"/>
                </a:cubicBezTo>
                <a:cubicBezTo>
                  <a:pt x="160920" y="3943985"/>
                  <a:pt x="118700" y="3887339"/>
                  <a:pt x="79385" y="3833508"/>
                </a:cubicBezTo>
                <a:lnTo>
                  <a:pt x="0" y="3721725"/>
                </a:lnTo>
                <a:lnTo>
                  <a:pt x="0" y="1581323"/>
                </a:lnTo>
                <a:lnTo>
                  <a:pt x="168477" y="1300525"/>
                </a:lnTo>
                <a:cubicBezTo>
                  <a:pt x="359173" y="1017017"/>
                  <a:pt x="599372" y="753795"/>
                  <a:pt x="885512" y="515238"/>
                </a:cubicBezTo>
                <a:cubicBezTo>
                  <a:pt x="1073010" y="358870"/>
                  <a:pt x="1278109" y="216205"/>
                  <a:pt x="1494824" y="90742"/>
                </a:cubicBezTo>
                <a:close/>
              </a:path>
            </a:pathLst>
          </a:custGeom>
          <a:noFill/>
          <a:ln w="19050">
            <a:solidFill>
              <a:srgbClr val="FFFF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 name="Picture 2" descr="Text, whiteboard&#10;&#10;Description automatically generated">
            <a:extLst>
              <a:ext uri="{FF2B5EF4-FFF2-40B4-BE49-F238E27FC236}">
                <a16:creationId xmlns:a16="http://schemas.microsoft.com/office/drawing/2014/main" id="{71C96FC8-BE17-42B9-9188-FDB227B524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792" y="1987018"/>
            <a:ext cx="4076949" cy="1351995"/>
          </a:xfrm>
          <a:prstGeom prst="rect">
            <a:avLst/>
          </a:prstGeom>
        </p:spPr>
      </p:pic>
      <p:pic>
        <p:nvPicPr>
          <p:cNvPr id="5" name="Picture 4" descr="A bouquet of red roses&#10;&#10;Description automatically generated with medium confidence">
            <a:extLst>
              <a:ext uri="{FF2B5EF4-FFF2-40B4-BE49-F238E27FC236}">
                <a16:creationId xmlns:a16="http://schemas.microsoft.com/office/drawing/2014/main" id="{8E8C0D16-736F-436F-ADAF-998F6B9727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05875" y="3377869"/>
            <a:ext cx="3371725" cy="2101391"/>
          </a:xfrm>
          <a:prstGeom prst="rect">
            <a:avLst/>
          </a:prstGeom>
        </p:spPr>
      </p:pic>
      <p:sp>
        <p:nvSpPr>
          <p:cNvPr id="13" name="TextBox 12">
            <a:extLst>
              <a:ext uri="{FF2B5EF4-FFF2-40B4-BE49-F238E27FC236}">
                <a16:creationId xmlns:a16="http://schemas.microsoft.com/office/drawing/2014/main" id="{668C79DF-3AD4-4F98-8F47-B15E751EB51F}"/>
              </a:ext>
            </a:extLst>
          </p:cNvPr>
          <p:cNvSpPr txBox="1"/>
          <p:nvPr/>
        </p:nvSpPr>
        <p:spPr>
          <a:xfrm>
            <a:off x="1320323" y="5989823"/>
            <a:ext cx="6124574" cy="655116"/>
          </a:xfrm>
          <a:prstGeom prst="rect">
            <a:avLst/>
          </a:prstGeom>
          <a:noFill/>
        </p:spPr>
        <p:txBody>
          <a:bodyPr wrap="square">
            <a:spAutoFit/>
          </a:bodyPr>
          <a:lstStyle/>
          <a:p>
            <a:pPr marL="0" marR="0" algn="ctr">
              <a:lnSpc>
                <a:spcPct val="107000"/>
              </a:lnSpc>
              <a:spcBef>
                <a:spcPts val="0"/>
              </a:spcBef>
              <a:spcAft>
                <a:spcPts val="800"/>
              </a:spcAft>
            </a:pPr>
            <a:r>
              <a:rPr lang="en-US" sz="36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সূরা </a:t>
            </a:r>
            <a:r>
              <a:rPr lang="en-US" sz="36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আলে</a:t>
            </a:r>
            <a:r>
              <a:rPr lang="en-US" sz="36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r>
              <a:rPr lang="en-US" sz="36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ইমরান</a:t>
            </a:r>
            <a:r>
              <a:rPr lang="en-US" sz="36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r>
              <a:rPr lang="en-US" sz="36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সমাপ্ত</a:t>
            </a:r>
            <a:endParaRPr lang="en-US" sz="3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9185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CC6FDB-3C7E-4C49-B7CA-6DA07DD96DEA}"/>
              </a:ext>
            </a:extLst>
          </p:cNvPr>
          <p:cNvSpPr txBox="1"/>
          <p:nvPr/>
        </p:nvSpPr>
        <p:spPr>
          <a:xfrm>
            <a:off x="0" y="62145"/>
            <a:ext cx="12192000" cy="7445884"/>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সূরা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আন</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নিসাঃ</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১ম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রুকু</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(১-১০) আয়াত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(মদীনায়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অবতীর্ণ</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১ম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প্রথম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সাতটি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সূরা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গণ্য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মুসনাদে</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আহমাদ</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৬/৮৫, ৬/৯৬] </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আবদুল্লাহ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মাসউদ</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রাদিয়াল্লাহু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সূরা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পড়বে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অমুখাপেক্ষী</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সূরা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আন-নিসা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সৌন্দর্যপূর্ণ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সুনান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দারেমীঃ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৩৩৯৫]‘</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নিসা’র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মহিলাগণ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সূরায়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মহিলাদের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গুরুত্বপূর্ণ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এরই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সূরাকে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‘সূরা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endPar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সংক্রান্ত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বিধান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স্ত্রীদের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ইত্যাদি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সন্তান-সন্ততি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স্বামী-স্ত্রী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ছেলে-মেয়ে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নির্ভর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সহানুভূতি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সহমর্মিতা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আন্তরিকতার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তুলাদণ্ডে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পরিমাপ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চুক্তির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মাধ্যমেও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নির্ধারণ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দুষ্কর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আদায়ের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আল্লাহ-ভীতি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এই তাকওয়া দেশের প্রচলিত আইন ও প্রশাসনিক শক্তির চেয়ে অনেক বড়। তাই আলোচ্য সূরাটিও তাকওয়ার বিধান দিয়ে শুরু হয়েছে। সম্ভবতঃ এ কারণেই রাসূল সা বিয়ের খোতবায় এ আয়াতটি পাঠ করতেন। বিয়ের খোতবায় এ আয়াতটি পাঠ করা সুন্নাত।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হলেন</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যিনি সমগ্র সৃষ্টিলোকের লালন-পালনের যিম্মাদার এবং যার রুবুবিয়্যাত বা পালন-নীতির দৃষ্টান্ত সৃষ্টির প্রতিটি স্তরে স্তরে সুস্পষ্টভাবে প্রকাশিত।</a:t>
            </a:r>
            <a:endPar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 প্রাণ’ বলতে মানবকুলের পিতা আদম (আঃ)-কে বুঝানো হয়েছে। আর </a:t>
            </a:r>
            <a:r>
              <a:rPr lang="ar-AE"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خَلَقَ مِنْهَا زَوْجَهَا  </a:t>
            </a: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এতে </a:t>
            </a:r>
            <a:r>
              <a:rPr lang="ar-AE"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مِنْهَا </a:t>
            </a: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থেকে উক্ত প্রাণ অর্থাৎ, আদম (আঃ)-কেই বুঝানো হয়েছে। অর্থাৎ, আদম (আঃ) থেকেই তাঁর স্ত্রী হাওয়াকে সৃষ্টি করেন।</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যার নাম উচ্চারণ করে একে অন্যের থেকে অধিকার দাবী কর এবং যার নামে শপথ করে অন্যের কাছ থেকে নিজের উদ্দেশ্য হাসিল করে থাক সে মহান সত্ত্বার তাকওয়া অবলম্বন করা ও আত্মীয়তার সম্পর্কে - তা পিতার দিক থেকেই হোক, অথবা মায়ের দিক থেকেই হোক - তাদের অধিকার সম্পর্কে সচেতন থেকে আদায়ের যথাযথ ব্যবস্থা অবলম্বন করার নির্দেশনা।</a:t>
            </a:r>
          </a:p>
          <a:p>
            <a:pPr marL="0" marR="0">
              <a:lnSpc>
                <a:spcPct val="107000"/>
              </a:lnSpc>
              <a:spcBef>
                <a:spcPts val="0"/>
              </a:spcBef>
              <a:spcAft>
                <a:spcPts val="800"/>
              </a:spcAft>
            </a:pP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7945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F8288E-A3AC-43F1-8485-B796341FF7C4}"/>
              </a:ext>
            </a:extLst>
          </p:cNvPr>
          <p:cNvSpPr txBox="1"/>
          <p:nvPr/>
        </p:nvSpPr>
        <p:spPr>
          <a:xfrm>
            <a:off x="0" y="107899"/>
            <a:ext cx="12192000" cy="6926576"/>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১ম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(১-১০) আয়াত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00B050"/>
                </a:solidFill>
                <a:latin typeface="Bangla" panose="03000603000000000000" pitchFamily="66" charset="0"/>
                <a:ea typeface="Calibri" panose="020F0502020204030204" pitchFamily="34" charset="0"/>
                <a:cs typeface="Bangla" panose="03000603000000000000" pitchFamily="66" charset="0"/>
              </a:rPr>
              <a:t>২য়</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আরহাম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শব্দটি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বহুবচনবোধক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শব্দ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একবচন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রাহেম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জরায়ু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গর্ভাশয়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জন্মসূত্রেই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মানুষ</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বন্ধনে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আবদ্ধ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বুনিয়াদকে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পরিভাষায়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সেলায়ে-রাহমী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রকম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বিচ্ছিন্নতা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কেত্বয়ে-রাহমী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2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অভাবগ্রস্ত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ব্যক্তিকে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সওয়াব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সঙ্গে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আদায়ের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পূণ্য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৷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১৪৬৬,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১০০০</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রিযিকের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প্রাচুর্য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দীর্ঘ</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উচিত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সুসম্পর্ক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বজায়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২০৬৭;</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ইচ্ছার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অবগত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রয়েছেন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লজ্জার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অথবা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সমাজ</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সুব্যবহার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নেই।নিশ্চয়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পর্যবেক্ষক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ইয়াতীম’শব্দটির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নিঃসঙ্গ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ঝিনুকের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একটিমাত্র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দুররাতুন-ইয়াতীমাতুন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নিঃসঙ্গ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পরিভাষায়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শিশু-সন্তানের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ইন্তেকাল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হয়।মহানবী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দাউদঃ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২৮৭৩</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ধন-সম্পদ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সমর্পণ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বদল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মিশিয়ে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নিশ্চয়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মহাপাপ</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পিতৃহীন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ভাল-মন্দ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শিখবে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ধন-সম্পদ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ফিরিয়ে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দাও।সম্পদ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প্রত্যার্পণ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বালেগ</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ভাল-মন্দ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বিবেচনা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200" dirty="0">
              <a:effectLst/>
              <a:latin typeface="Bangla" panose="03000603000000000000" pitchFamily="66" charset="0"/>
              <a:ea typeface="Calibri" panose="020F0502020204030204" pitchFamily="34" charset="0"/>
              <a:cs typeface="Bangla" panose="03000603000000000000" pitchFamily="66" charset="0"/>
            </a:endParaRPr>
          </a:p>
          <a:p>
            <a:pPr marL="0" marR="0" lvl="0" indent="0" defTabSz="914400" rtl="0" eaLnBrk="1" fontAlgn="auto" latinLnBrk="0" hangingPunct="1">
              <a:lnSpc>
                <a:spcPct val="107000"/>
              </a:lnSpc>
              <a:spcBef>
                <a:spcPts val="0"/>
              </a:spcBef>
              <a:spcAft>
                <a:spcPts val="800"/>
              </a:spcAft>
              <a:buClrTx/>
              <a:buSzTx/>
              <a:buFontTx/>
              <a:buNone/>
              <a:tabLst/>
              <a:defRPr/>
            </a:pPr>
            <a:endParaRPr lang="en-US" sz="2000" dirty="0">
              <a:solidFill>
                <a:srgbClr val="00B050"/>
              </a:solidFill>
              <a:latin typeface="Bangla" panose="03000603000000000000" pitchFamily="66" charset="0"/>
              <a:ea typeface="Calibri" panose="020F0502020204030204" pitchFamily="34" charset="0"/>
              <a:cs typeface="Bangla" panose="03000603000000000000" pitchFamily="66" charset="0"/>
            </a:endParaRPr>
          </a:p>
          <a:p>
            <a:pPr marL="0" marR="0" lvl="0" indent="0" defTabSz="914400" rtl="0" eaLnBrk="1" fontAlgn="auto" latinLnBrk="0" hangingPunct="1">
              <a:lnSpc>
                <a:spcPct val="107000"/>
              </a:lnSpc>
              <a:spcBef>
                <a:spcPts val="0"/>
              </a:spcBef>
              <a:spcAft>
                <a:spcPts val="800"/>
              </a:spcAft>
              <a:buClrTx/>
              <a:buSzTx/>
              <a:buFontTx/>
              <a:buNone/>
              <a:tabLst/>
              <a:defRPr/>
            </a:pPr>
            <a:endPar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8031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938C78-8CA2-43F0-9EC8-CF94E02A5A30}"/>
              </a:ext>
            </a:extLst>
          </p:cNvPr>
          <p:cNvSpPr txBox="1"/>
          <p:nvPr/>
        </p:nvSpPr>
        <p:spPr>
          <a:xfrm>
            <a:off x="133165" y="175675"/>
            <a:ext cx="11931588" cy="7585218"/>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১ম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(১-১০) আয়াত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৩য়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৩।আয়াতে ইয়াতীম মেয়েদের বৈবাহিক জীবনের যাবতীয় অধিকার সংরক্ষণের উপর বিশেষ গুরুত্ব আরোপ করা হয়েছে। সাধারণ আইন-কানুনের মত তা শুধু প্রশাসনের উপর ন্যস্ত করার পরিবর্তে জনসাধারণের মধ্যে আল্লাহ-ভীতির অনুভূতি জাগ্রত করা হয়েছে। বলা হয়েছে যে, যদি ইনসাফ করতে পারবে না বলে মনে কর, তাহলে ইয়াতীম মেয়েদেরকে বিয়ে করবে না; বরং সে ক্ষেত্রে অন্য মেয়েদেরকেই বিয়ে করে নেবে।</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পবিত্র কুরআনে চারজন স্ত্রীর কথা বৈধ ঘোষণা করা হয়েছে এবং সাথে সাথে এও বলে দেয়া হয়েছে যে, যদি তোমরা তাদের মধ্যে সমতা বিধান তথা ন্যায় বিচার করতে না পার, তাহলে এক স্ত্রীর উপরই নির্ভর কর।</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যে ব্যক্তির দুই স্ত্রী রয়েছে, সে যদি এদের মধ্যে ব্যবহারের ক্ষেত্রে পূর্ণ সমতা ও ইনসাফ করতে না পারে, তবে কিয়ামতের ময়দানে সে এমনভাবে উঠবে যে, তার শরীরের এক পার্শ্ব অবশ হয়ে থাকবে। [আবু দাউদঃ ২১৩৩, তিরমিযীঃ ১১৪১,</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৪।স্বামীর প্রতি নির্দেশ দেয়া হচ্ছে যে, স্ত্রীর মাহর তাকেই পরিশোধ কর; অন্যকে নয় এবং মনের সন্তোষের সাথে প্রদান কর; অতঃপর সস্তুষ্ট চিত্তে তারা মাহরের কিছু অংশ ছেড়ে দিলে স্বামী তা স্বাচ্ছন্দ্যে ভোগ করতে পারে।</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৫। এমন সবার হাতেই সম্পদ অর্পন করা যাবে না যাদের হাতে পড়ে ধন-সম্পদ বিনষ্ট হওয়ার আশংকা রয়েছে। এতে ইয়াতীম শিশু বা নিজের সন্তানের কোন পার্থক্য নেই।</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৬। শিশুরা বিশেষ প্রকৃতি ও জ্ঞানবুদ্ধির বিকাশের মাপকাঠিতে তিন ভাগে বিভক্ত করা হয়েছে। (এক) বলেগ হওয়ার পূর্ব পর্যন্ত সময়, (দুই) বালেগ হওয়ার পরবর্তী সময়, (তিন) বালেগ হওয়ার আগেই জ্ঞান-বুদ্ধির যথেষ্ট বিকাশ। ইয়াতীম শিশুর অভিভাবকগণকে নির্দেশ দেয়া হয়েছে, যেন তারা শিশুর লেখাপড়া ও জীবন গঠনের উপযুক্ত ব্যবস্থা গ্রহণ করেন। অতঃপর বয়োবৃদ্ধির সঙ্গে সঙ্গে বিষয়বুদ্ধির বিকাশ ঘটানোর উদ্দেশ্যে ছোট ছোট কাজ কারবার ও লেন-দেনের দায়িত্ব অর্পণ করে তাদের পরীক্ষা করতে থাকেন।</a:t>
            </a:r>
          </a:p>
          <a:p>
            <a:pPr marL="0" marR="0" lvl="0" indent="0" defTabSz="914400" rtl="0" eaLnBrk="1" fontAlgn="auto" latinLnBrk="0" hangingPunct="1">
              <a:lnSpc>
                <a:spcPct val="107000"/>
              </a:lnSpc>
              <a:spcBef>
                <a:spcPts val="0"/>
              </a:spcBef>
              <a:spcAft>
                <a:spcPts val="800"/>
              </a:spcAft>
              <a:buClrTx/>
              <a:buSzTx/>
              <a:buFontTx/>
              <a:buNone/>
              <a:tabLst/>
              <a:defRPr/>
            </a:pPr>
            <a:r>
              <a:rPr lang="as-IN" sz="2000" dirty="0">
                <a:solidFill>
                  <a:srgbClr val="00B050"/>
                </a:solidFill>
                <a:latin typeface="Bangla" panose="03000603000000000000" pitchFamily="66" charset="0"/>
                <a:ea typeface="Calibri" panose="020F0502020204030204" pitchFamily="34" charset="0"/>
                <a:cs typeface="Bangla" panose="03000603000000000000" pitchFamily="66" charset="0"/>
              </a:rPr>
              <a:t>তারা বড় হয়ে যাবে বলে অপচয় করে তাড়াতাড়ি খেয়ে ফেল না। যে অভাবমুক্ত সে যেন নিবৃত্ত থাকে এবং যে বিত্তহীন সে যেন সংযত পরিমাণে ভোগ করে।সম্পদ ফিরিয়ে দিবে তখন সাক্ষী রেখো। আর হিসেব গ্রহণে আল্লাহই যথেষ্ট।</a:t>
            </a:r>
          </a:p>
          <a:p>
            <a:pPr marL="0" marR="0" lvl="0" indent="0" defTabSz="914400" rtl="0" eaLnBrk="1" fontAlgn="auto" latinLnBrk="0" hangingPunct="1">
              <a:lnSpc>
                <a:spcPct val="107000"/>
              </a:lnSpc>
              <a:spcBef>
                <a:spcPts val="0"/>
              </a:spcBef>
              <a:spcAft>
                <a:spcPts val="800"/>
              </a:spcAft>
              <a:buClrTx/>
              <a:buSzTx/>
              <a:buFontTx/>
              <a:buNone/>
              <a:tabLst/>
              <a:defRPr/>
            </a:pPr>
            <a:endParaRPr lang="en-US" sz="2000" dirty="0">
              <a:solidFill>
                <a:srgbClr val="00B050"/>
              </a:solidFill>
              <a:latin typeface="Bangla" panose="03000603000000000000" pitchFamily="66" charset="0"/>
              <a:ea typeface="Calibri" panose="020F0502020204030204" pitchFamily="34" charset="0"/>
              <a:cs typeface="Bangla" panose="03000603000000000000" pitchFamily="66" charset="0"/>
            </a:endParaRPr>
          </a:p>
          <a:p>
            <a:pPr marL="0" marR="0" lvl="0" indent="0" defTabSz="914400" rtl="0" eaLnBrk="1" fontAlgn="auto" latinLnBrk="0" hangingPunct="1">
              <a:lnSpc>
                <a:spcPct val="107000"/>
              </a:lnSpc>
              <a:spcBef>
                <a:spcPts val="0"/>
              </a:spcBef>
              <a:spcAft>
                <a:spcPts val="800"/>
              </a:spcAft>
              <a:buClrTx/>
              <a:buSzTx/>
              <a:buFontTx/>
              <a:buNone/>
              <a:tabLst/>
              <a:defRPr/>
            </a:pP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345061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9F9414-AD46-4250-BFB8-C44CD1B8CA69}"/>
              </a:ext>
            </a:extLst>
          </p:cNvPr>
          <p:cNvSpPr txBox="1"/>
          <p:nvPr/>
        </p:nvSpPr>
        <p:spPr>
          <a:xfrm>
            <a:off x="213064" y="69143"/>
            <a:ext cx="11789546" cy="698466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 ১ম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Times New Roman" panose="02020603050405020304" pitchFamily="18" charset="0"/>
              </a:rPr>
              <a:t>(১-১০) আয়াত</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00B050"/>
                </a:solidFill>
                <a:latin typeface="Bangla" panose="03000603000000000000" pitchFamily="66" charset="0"/>
                <a:ea typeface="Calibri" panose="020F0502020204030204" pitchFamily="34" charset="0"/>
                <a:cs typeface="Bangla" panose="03000603000000000000" pitchFamily="66" charset="0"/>
              </a:rPr>
              <a:t>৪র্থ</a:t>
            </a:r>
            <a:r>
              <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৭।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পিতা-মাতা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পরিত্যক্ত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সম্পত্তিতে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পুরুষের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পিতা-মাতা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আত্মীয়-স্বজনের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পরিত্যক্ত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সম্পত্তিতে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নারীরও</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অল্পই</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বেশীই</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নির্ধারিত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অংশ।এ</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পরিমাণ</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৮।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অধিকারী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আত্মীয়-স্বজনদের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মীরাসের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তাদেরকেও</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বণ্টনের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অসিয়তের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মাধ্যমে</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ভালবাসাজড়িত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কণ্ঠে</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৯।নসীহত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তত্ত্বাবধানে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ইয়াতীমরা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রয়েছে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ঐরূপ</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ব্যবহার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যেরূপ</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পছন্দ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সন্তানদের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১০।নিশ্চয়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অন্যায়ভাবে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গ্রাস</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আগুনই</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খাচ্ছে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অচিরেই</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জ্বলন্ত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জ্বলবে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হুরায়রা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রাদিয়াল্লাহু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সাল্লাম</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সাতটি</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ধ্বংসাত্মক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সাহাবায়ে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সেগুলো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অন্যায়ভাবে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প্রাণ</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খাওয়া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ইয়াতিমের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গ্রাস</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মাঠ</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পলায়ন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মিথ্যা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অপবাদ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বুখারী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২৭৬৬</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পর্যবেক্ষন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رَقِیۡبًا</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endParaRPr kumimoji="0" lang="en-US" sz="2000" b="0"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812701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69C478-5FDE-4FD7-A36A-9E5DFDD60CD4}"/>
              </a:ext>
            </a:extLst>
          </p:cNvPr>
          <p:cNvSpPr txBox="1"/>
          <p:nvPr/>
        </p:nvSpPr>
        <p:spPr>
          <a:xfrm>
            <a:off x="0" y="1"/>
            <a:ext cx="12118019" cy="7149008"/>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সূরা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আন</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নিসাঃ</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 ২য় </a:t>
            </a:r>
            <a:r>
              <a:rPr lang="en-US" sz="2000" b="1" dirty="0" err="1">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রুকু</a:t>
            </a:r>
            <a:r>
              <a:rPr lang="en-US" sz="2000" b="1" dirty="0">
                <a:solidFill>
                  <a:srgbClr val="00B050"/>
                </a:solidFill>
                <a:effectLst/>
                <a:latin typeface="Bangla" panose="03000603000000000000" pitchFamily="66" charset="0"/>
                <a:ea typeface="Calibri" panose="020F0502020204030204" pitchFamily="34" charset="0"/>
                <a:cs typeface="Times New Roman" panose="02020603050405020304" pitchFamily="18" charset="0"/>
              </a:rPr>
              <a:t>(১১-১৪) আয়াত</a:t>
            </a:r>
          </a:p>
          <a:p>
            <a:pPr marL="0" marR="0">
              <a:lnSpc>
                <a:spcPct val="107000"/>
              </a:lnSpc>
              <a:spcBef>
                <a:spcPts val="0"/>
              </a:spcBef>
              <a:spcAft>
                <a:spcPts val="800"/>
              </a:spcAft>
            </a:pP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ই</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সলাম-পূর্বকালে আরব ও অনারব জাতিসমূহের মধ্যে দুর্বল শ্রেণী, ইয়াতীম বালক-বালিকা ও অবলা নারী চিরকালই যুলুম-নির্যাতনের স্বীকার ছিল। ইসলামই সর্বপ্রথম তাদের ন্যায্য অধিকার প্রদান করে। এরপর সব অধিকার সংরক্ষণেরও চমৎকার ব্যবস্থা গ্রহণ করে।</a:t>
            </a: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এক পুত্রের অংশ দুই কন্যার অংশের সমান; কিন্তু শুধু কন্যা দুইয়ের বেশী থাকলে তাদের জন্য পরিত্যক্ত সম্পত্তির তিন ভাগের দু’ভাগ, আর মাত্র এক কন্য থাকলে তার জন্য অর্ধেক। তার সন্তান থাকলে তার পিতা-মাতা প্রত্যেকের জন্য পরিত্যক্ত সম্পত্তির ছয় ভাগের এক ভাগ; সে নিঃসন্তান হলে এবং পিতা-মাতাই উত্তরাধিকারী হলে তার মাতার জন্য তিন ভাগের এক ভাগ; তার ভাই-বোন থাকলে মাতার জন্য ছয় ভাগের এক ভাগ; এ সবই সে যা ওসিয়াত করে তা দেয়ার এবং ঋণ পরিশোধের পর। তোমাদের পিতা ও সন্তানদের মধ্যে উপকারে কে তোমাদের নিকটতর তা তোমরা জান না। এ বিধান আল্লাহর;</a:t>
            </a: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 </a:t>
            </a:r>
            <a:r>
              <a:rPr lang="as-IN"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স্ত্রী মারা গেলে স্বামী কি পাবেঃ  </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 স্ত্রীদের পরিত্যক্ত সম্পত্তির অর্ধেক তোমাদের জন্য, যদি তাদের কোন সন্তান না থাকে এবং তাদের সন্তান থাকলে তোমাদের জন্য তাদের পরিত্যক্ত সম্পত্তির চার ভাগের এক ভাগ; ওসিয়ত পালন এবং ঋন পরিশোধের পর। </a:t>
            </a:r>
          </a:p>
          <a:p>
            <a:pPr marL="0" marR="0">
              <a:lnSpc>
                <a:spcPct val="107000"/>
              </a:lnSpc>
              <a:spcBef>
                <a:spcPts val="0"/>
              </a:spcBef>
              <a:spcAft>
                <a:spcPts val="800"/>
              </a:spcAft>
            </a:pPr>
            <a:r>
              <a:rPr lang="as-IN"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স্বামী মারা গেলে স্ত্রী কি পাবেঃ </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 সন্তান না থাকলে তাদের জন্য তোমাদের পরিত্যক্ত সম্পত্তির চার ভাগের এক ভাগ, আর তোমাদের সন্তান থাকলে তাদের জন্য তোমাদের পরিত্যক্ত সম্পত্তির আট ভাগের এক ভাগ; তোমরা যা ওসিয়াত করবে তা দেয়ার পর এবং ঋণ পরিশোধের পর। </a:t>
            </a:r>
          </a:p>
          <a:p>
            <a:pPr marL="0" marR="0">
              <a:lnSpc>
                <a:spcPct val="107000"/>
              </a:lnSpc>
              <a:spcBef>
                <a:spcPts val="0"/>
              </a:spcBef>
              <a:spcAft>
                <a:spcPts val="800"/>
              </a:spcAft>
            </a:pPr>
            <a:r>
              <a:rPr lang="ar-AE" dirty="0">
                <a:solidFill>
                  <a:srgbClr val="0070C0"/>
                </a:solidFill>
                <a:effectLst/>
                <a:latin typeface="Bangla" panose="03000603000000000000" pitchFamily="66" charset="0"/>
                <a:ea typeface="Calibri" panose="020F0502020204030204" pitchFamily="34" charset="0"/>
                <a:cs typeface="Times New Roman" panose="02020603050405020304" pitchFamily="18" charset="0"/>
              </a:rPr>
              <a:t>كَلالَة </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এর অর্থ হল, এমন মৃত যার না পিতা আছে, না পুত্রঃ  ইবন আব্বাস রাদিয়াল্লাহু আনহুমা বলেন, যে মৃত ব্যক্তির ঊর্ধ্বতন ও অধঃস্তন কেউ নেই, সে-ই কালালাহ। তাবারী </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আর যদি কোন পুরুষ অথবা নারীর ‘কালালাহ বা পিতা-মাতা ও সন্তানহীন উত্তরাধিকারী হয়, আর থাকে তার এক বৈপিত্রেয় ভাই বা বোন, তবে প্রত্যেকের জন্য ছয় ভাগের এক ভাগ। তারা এর বেশী হলে সবাই সমান অংশীদার হবে তিন ভাগের এক ভাগে; এটা যা ওসিয়াত করা হয় তা দেয়ার পর এবং ঋণ পরিশোধের পর, কারো ক্ষতি না করে। এ হচ্ছে আল্লাহর নির্দেশ। আর আল্লাহ সর্বজ্ঞ, সহনশীল।</a:t>
            </a: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এসব আল্লাহর নির্ধারিত সীমা। কেউ আল্লাহ্‌ ও তাঁর রাসূলের আনুগত্য করলে আল্লাহ তাকে প্রবেশ করাবেন জান্নাতে, যার পাদদেশে নদী প্রবাহিত; তারা সেখানে স্থায়ী হবে আর এটাই হলো মহাসাফল্য। </a:t>
            </a:r>
            <a:endPar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৫। আর কেউ আল্লাহ ও তার রাসূলের অবাধ্য হলে এবং তার নির্ধারিত সীমা লংঘন করলে তিনি তাকে আগুনে নিক্ষেপ করবেন; সেখানে সে স্থায়ী হবে এবং তার জন্য লাঞ্ছনাদায়ক শাস্তি রয়েছে</a:t>
            </a:r>
          </a:p>
          <a:p>
            <a:pPr marL="0" marR="0">
              <a:lnSpc>
                <a:spcPct val="107000"/>
              </a:lnSpc>
              <a:spcBef>
                <a:spcPts val="0"/>
              </a:spcBef>
              <a:spcAft>
                <a:spcPts val="800"/>
              </a:spcAft>
            </a:pPr>
            <a:r>
              <a:rPr lang="as-IN"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 পরিচয়ঃ আল্লাহ সর্বজ্ঞ, প্রজ্ঞাময়।</a:t>
            </a:r>
          </a:p>
          <a:p>
            <a:pPr marL="0" marR="0" algn="ctr">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0152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FFB1E3-DDBA-4DD3-9F3C-6C1E0B04D22F}"/>
              </a:ext>
            </a:extLst>
          </p:cNvPr>
          <p:cNvSpPr txBox="1"/>
          <p:nvPr/>
        </p:nvSpPr>
        <p:spPr>
          <a:xfrm>
            <a:off x="88776" y="79899"/>
            <a:ext cx="12103223" cy="8109977"/>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আন</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নিসাঃ</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৩য়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(১৫-২২) আয়াত ১ম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এটা হল ব্যভিচারী নারীর এমন শাস্তি যা ইসলামের প্রাথমিক পর্যায়ে যখন ব্যভিচারের কোন শাস্তি নির্দিষ্ট ছিল না, তখন সাময়িকভাবে এই শাস্তি কার্যকরী ছিল।</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 নারীদের মধ্যে যারা ব্যভিচার করে তাদের বিরুদ্ধে চারজন পুরুষ সাক্ষী যদি  সাক্ষ্য দেয় তবে তাদেরকে ঘরে অবরুদ্ধ করবে, যে পর্যন্ত না তাদের মৃত্যু হয় বা আল্লাহ তাদের জন্য অন্য কোন ব্যবস্থা করেন।এ শর্তটি খুবই কঠোর। দৈবাৎ ও কদাচিৎ তা পাওয়া যেতে পারে। এ শর্ত আরোপের কারণ, যাতে স্ত্রীর স্বামী, তার জননী অথবা অন্য স্ত্রী অথবা ভাই-বোন ব্যক্তিগত জিঘাংসার বশবর্তী হয়ে অহেতুক অপবাদ আরোপ করার সুযোগ না পায় অথবা অন্য অমঙ্গলকামী লোকেরা শক্রতাবশতঃ অপবাদ আরোপ করতে সাহসী না হয়।</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এখানে যে ব্যবস্থার ওয়াদা করেছেন সূরা আন-নূরে আল্লাহ্ তা'আলা সে ব্যবস্থা করেছেন। তিনি অবিবাহিতদের জন্য বেত্রাঘাত এবং বিবাহিতদের জন্য পাথরের আঘাতে নিহত করা দ্বারা এ আয়াতকে রহিত করেছেন। অনুরূপভাবে বিভিন্ন হাদীসে সুস্পষ্টভাবে তার নির্দেশ এসেছে।(- মুসলিমঃ ১৬৯০, আবু দাউদঃ ৪৪১৫, তিরমিযীঃ ১৪৩৪, মুসনাদে আহমাদঃ ৫/৩১৮)তারা তাওবাহ করে এবং নিজেদেরকে সংশোধন করে নেয় তবে তাদের থেকে বিরত থাকবে। আল্লাহ পরম তাওবাহ কবুলকারী, পরম দয়ালু।</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অজ্ঞাতসারে এবং না জেনে-শুনে গোনাহ করলে তাওবা কবুল হবে এবং জ্ঞাতসারে জেনে-শুনে গোনাহ করলে তাওবা কবুল হবে না। কিন্তু সাহাবায়ে কেরাম এ আয়াতের যে তাফসীর করেছেন তা এই যে, এখানে আয়াতের </a:t>
            </a:r>
            <a:r>
              <a:rPr lang="ar-AE" sz="20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بِجَهَالَةٍ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 এই নয় যে, সে গোনাহর কাজটি যে গোনাহ, তা জানে না কিংবা গোনাহর ইচ্ছা নেই; বরং অর্থ এই যে, গোনাহর অশুভ পরিণাম ও আখেরাতের আযাবের ব্যাপারে গাফেল বা অসতর্কতাই তার গোনাহর কাজ করার কারণ; যদিও গোনাহটি যে গোনাহ, তা সে জানে এবং তার ইচ্ছাও করে। তাই </a:t>
            </a:r>
            <a:r>
              <a:rPr lang="ar-AE" sz="20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جهالة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শব্দটি এখানে নির্বুদ্ধিতা ও বোকামির অর্থে ব্যবহৃত হয়েছে।</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তাড়াতাড়ি তাওবাহ করা শর্তের অর্থ হলো দুটি- (এক) মৃত্যুর বড় শ্বাস বের না হওয়ার আগ পর্যন্ত করা। [তিরমিযীঃ ৩৫৩৭, ইবন মাজাহঃ ৪২৫৩] (দুই) সূর্য পশ্চিম দিকে উদিত হওয়ার আগ পর্যন্ত করা। [ সূরা আল-আনআমঃ ১৫৮]</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 দুই ব্যক্তির তাওবা কবুল হবে না ও কষ্টদায়ক শাস্তির ব্যবস্থা রয়েছেঃ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ক) আজীবন মন্দ কাজ করে  মৃত্যুর সময় কৃত তওবা গৃহীত হয় 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খ) কাফের ব্যক্তি</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 আল্লাহ তা'আলা এই নির্লজ্জ অশ্লীল, মারাত্মক ঘৃণ্য ও নিকৃষ্ট পন্থার কাজটি নিষিদ্ধ করে দিয়েছেন এবং একে 'আল্লাহর অসন্তুষ্টির কারণ বলে অভিহিত করেছেন।</a:t>
            </a:r>
          </a:p>
          <a:p>
            <a:pPr marL="0" marR="0">
              <a:lnSpc>
                <a:spcPct val="107000"/>
              </a:lnSpc>
              <a:spcBef>
                <a:spcPts val="0"/>
              </a:spcBef>
              <a:spcAft>
                <a:spcPts val="800"/>
              </a:spcAft>
            </a:pPr>
            <a:endParaRPr lang="en-US"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209340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590B1F-603A-4596-8DDA-A49B7F5171C2}"/>
              </a:ext>
            </a:extLst>
          </p:cNvPr>
          <p:cNvSpPr txBox="1"/>
          <p:nvPr/>
        </p:nvSpPr>
        <p:spPr>
          <a:xfrm>
            <a:off x="62144" y="0"/>
            <a:ext cx="12129856" cy="6617324"/>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৩য়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(১৫-২২) আয়াত ২য়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dirty="0">
              <a:solidFill>
                <a:prstClr val="black"/>
              </a:solidFill>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৪। ইবন আব্বাস রাদিয়াল্লাহু আনহুমা বলেন, ইসলামপূর্বযুগে কোন লোক মারা গেলে তার অভিভাবকরা তার স্ত্রীর অধিকারী হয়ে যেত। সে ইচ্ছে করলে তাকে বিয়ে করত অথবা অন্যের নিকট বিয়ে দিয়ে দিত। তখন এ আয়াতটি নাযিল হয় ৷ [বুখারী ৪৫৭৯] স্বামীর অন্য স্ত্রীর গর্ভজাত পুত্র নিজেও পিতার মৃত্যুর পর তাকে বিবাহ বন্ধনে আবদ্ধ করতে পারতো</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ইমানদারদের সম্বোধন করে আল্লাহ জানিয়েছেন- হে ঈমানদারগণ! যবরদস্তি করে নারীদের উত্তরাধিকার হওয়া তোমাদের জন্য বৈধ নয়। তোমরা তাদেরকে যা দিয়েছ তা থেকে কিছু আত্মসাৎ করার উদ্দেশ্যে তাদেরকে অবরুদ্ধ করে রেখো না।</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যে মহিলা স্বামীর অবাধ্য সে মহিলা থেকে নিজেকে রক্ষার জন্য পুরুষটি তাকে দেয়া সম্পদ ফেরৎ নিতে পারবে।</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অশ্লীলতা ও অবাধ্যতা ব্যতীত অন্য কোন এমন দোষ যদি স্ত্রীর মধ্যে থাকে, যে দোষের কারণে স্বামী তাকে অপছন্দ করে, তাহলে সে যেন তাড়াহুড়া করে তাকে তালাক না দেয়, বরং সে যেন ধৈর্য ও সহ্যের পথ অবলম্বন করে। হতে পারে এতে মহান আল্লাহ তার জন্য অজস্র কল্যাণ দান করবেন। অর্থাৎ, সৎ সন্তানাদি দান করবেন কিংবা তার কারণে আল্লাহ তাআলা তার ব্যবসা বা কাজে বরকত দান করা সহ আরো অনেক কিছু দেবেন। যেমন আল্লাহ বলেছেন- তোমরা তাদের সাথে সৎভাবে জীবন যাপন করবে; তোমরা যদি তাদেরকে অপছন্দ কর তবে এমন হতে পারে যে, আল্লাহ যাতে প্রভূত কল্যাণ রেখেছেন তোমরা তাকেই অপছন্দ করছ।</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রাসূল</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বলেছেনঃ</a:t>
            </a:r>
            <a:r>
              <a:rPr kumimoji="0" lang="en-US"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কোন মু’মিন পুরুষ যেন কোন মু’মিন নারীকে ঘৃণা না করে। তার কোন একটি অভ্যাস তার কাছে খারাপ লাগলেও অপরটি ভাল লাগবে। (মুসলিম ১৪৬৯নং)</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৫। স্বামী নিজ ইচ্ছায় তালাক দিলে স্ত্রীর কাছ থেকে মোহর ফেরৎ নিতে কঠোরভাবে নিষেধ করা হয়েছে। </a:t>
            </a:r>
            <a:r>
              <a:rPr kumimoji="0" lang="ar-AE"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Times New Roman" panose="02020603050405020304" pitchFamily="18" charset="0"/>
              </a:rPr>
              <a:t>قِنْطَارٌ </a:t>
            </a: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বলা হয় ধন-ভান্ডার এবং প্রচুর সম্পদকে। অর্থাৎ, মোহর যতটা পরিমাণই হোক না কেন তা ফেরৎ নিতে পারবে না। যদি এ রকম কর, তাহলে তা যুলুম এবং প্রকাশ্য পাপ হবে। কাতাদা বলেন, দৃঢ় প্রতিশ্রুতি বা পাকাপোক্ত অঙ্গীকার বলে বিয়ে বুঝানো হয়েছে। কারণ বিয়ের সময় মাহর দেয়া এবং স্ত্রীকে সঠিকভাবে পরিচালনা কিংবা সুন্দরভাবে বিদায় করার অঙ্গীকার করার মত চুক্তি সংঘটিত হয়ে থাকে।</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৬। জাহেলিয়াত যুগে পিতার মৃত্যুর পর তার স্ত্রীকে পুত্ররা বিনাদ্বিধায় বিয়ে করে নিত। [দেখুনঃ বুখারীঃ ৪৫৭৯] </a:t>
            </a:r>
            <a:endParaRPr lang="en-US" sz="2000" dirty="0">
              <a:solidFill>
                <a:srgbClr val="7030A0"/>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3193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6D4BD2-BB5A-4025-88DC-C3F55921FEDA}"/>
              </a:ext>
            </a:extLst>
          </p:cNvPr>
          <p:cNvSpPr txBox="1"/>
          <p:nvPr/>
        </p:nvSpPr>
        <p:spPr>
          <a:xfrm>
            <a:off x="0" y="0"/>
            <a:ext cx="12191999" cy="664797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সূরা আলে ইমরানঃ ১০ম রুকু (৯২-১০১) আয়াত</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lang="en-US" sz="2400" dirty="0">
                <a:solidFill>
                  <a:srgbClr val="7030A0"/>
                </a:solidFill>
                <a:latin typeface="Bangla" panose="03000603000000000000" pitchFamily="66" charset="0"/>
                <a:cs typeface="Bangla" panose="03000603000000000000" pitchFamily="66" charset="0"/>
              </a:rPr>
              <a:t>২য়</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স্লাইড</a:t>
            </a:r>
            <a:endPar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৫।</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ইবনে আব্বাস বলেন, আয়াতে কুফর বলতে বোঝানো হয়েছে এমন ব্যক্তির কাজকে, যে হজ করাকে নেককাজ হিসেবে নিল </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Bangla" panose="03000603000000000000" pitchFamily="66" charset="0"/>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না</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আর হজ ত্যাগ করাকে গোনাহের কাজ মনে করল না।আয়াতে স্পষ্টভাবে ঘোষণা, আল্লাহ্ তা'আলা তার সৃষ্টির কোন</a:t>
            </a:r>
            <a:endPar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কিছুর মুখাপেক্ষী নয়। যদি সমস্ত লোকই কাফের হয়ে যায় তবুও এতে তার রাজত্বে সামান্য হ্রাস-বৃদ্ধি ঘটবে না</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a:t>
            </a:r>
            <a:endParaRPr lang="en-US" sz="2400" dirty="0">
              <a:solidFill>
                <a:srgbClr val="7030A0"/>
              </a:solidFill>
              <a:latin typeface="Bangla" panose="03000603000000000000" pitchFamily="66" charset="0"/>
              <a:cs typeface="Bangla" panose="03000603000000000000" pitchFamily="66"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৬। আহলে কিতাবদের সম্বোধন করে জানাচ্ছেন, কেনো কুফরি করছে, আর ঈমানদারদের বাধা দান করছে অথচ নিজ কিতাবে </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Bangla" panose="03000603000000000000" pitchFamily="66" charset="0"/>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এই রাসূল  সম্পর্কে জানে।</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৭। আল্লাহ তা'আলা মুমিনদেরকে সাবধান করছেন যে, তারা যেন আহলে কিতাব তথা ইয়াহুদী ও নাসারাদের আনুগত্য না করে। </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Bangla" panose="03000603000000000000" pitchFamily="66" charset="0"/>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কেননা তারা মুমিনদেরকে আল্লাহ তা'আলা যে নবী ও কিতাবের নেয়ামত প্রদান করেছেন সেটার হিংসায় জ্বলে যাচ্ছে।তাদের </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Bangla" panose="03000603000000000000" pitchFamily="66" charset="0"/>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অনুসরণ করলে তারা মুমিনদেরকে কাফের বানিয়ে ছাড়বে।(বাকারা-১০৯ আয়াত থেকে জানা যায়)</a:t>
            </a:r>
          </a:p>
          <a:p>
            <a:pPr marL="0" marR="0" lvl="0" indent="0" defTabSz="914400" rtl="0" eaLnBrk="1" fontAlgn="auto" latinLnBrk="0" hangingPunct="1">
              <a:lnSpc>
                <a:spcPct val="100000"/>
              </a:lnSpc>
              <a:spcBef>
                <a:spcPts val="0"/>
              </a:spcBef>
              <a:spcAft>
                <a:spcPts val="0"/>
              </a:spcAft>
              <a:buClrTx/>
              <a:buSzTx/>
              <a:buFontTx/>
              <a:buNone/>
              <a:tabLst/>
              <a:defRPr/>
            </a:pP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একটি ঘটনা জানা যায়-আনসারের দু’টি গোত্র আউস এবং খাযরাজ এক মজলিসে এক সাথে বসে আলাপ-আলোচনা করছিল। ইত্যবসরে শাস বিন ক্বাইস ইয়াহুদী তাদের পাশ দিয়ে যাওয়ার সময় তাদের পারস্পরিক এই সৌহার্দ্য দেখে জ্বলে উঠল। যারা একে অপরের কঠোর শত্রু ছিল, তারা আজ ইসলামের বর</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ক</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তে দুধে চিনির মত পরস্পর অন্তরঙ্গ বন্ধুতে পরিণত হয়েছে!এরপর</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সে</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লোক</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দিয়ে</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বুয়াস যুদ্ধের কথা স্মরন করিয়ে দিয়ে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তাদের</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en-US" sz="240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সেই</a:t>
            </a:r>
            <a:r>
              <a:rPr kumimoji="0" lang="en-US"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সম্পর্ক নষ্ট করার চেষ্টা চালালো। রাসূল সা পরিস্থিতি নিয়ন্ত্রনে আনেন।</a:t>
            </a:r>
          </a:p>
          <a:p>
            <a:pPr marL="0" marR="0" lvl="0" indent="0" defTabSz="914400" rtl="0" eaLnBrk="1" fontAlgn="auto" latinLnBrk="0" hangingPunct="1">
              <a:lnSpc>
                <a:spcPct val="100000"/>
              </a:lnSpc>
              <a:spcBef>
                <a:spcPts val="0"/>
              </a:spcBef>
              <a:spcAft>
                <a:spcPts val="0"/>
              </a:spcAft>
              <a:buClrTx/>
              <a:buSzTx/>
              <a:buFontTx/>
              <a:buNone/>
              <a:tabLst/>
              <a:defRPr/>
            </a:pPr>
            <a:r>
              <a:rPr kumimoji="0" lang="as-IN" sz="240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৮। আল্লাহ জানাচ্ছেন কুফরী হওয়া কিভাবে সম্ভব হতে পারে? তাদের কাছে তো আল্লাহ্‌র আয়াতসমূহ দিন রাত্রি নাযিল হচ্ছেই। তাছাড়া তাদের সাথে আছেন আল্লাহর নবী যিনি  তেলাওয়াত করে শোনাচ্ছেন এবং তাদের কাছে প্রচার করে বেড়াচ্ছেন। এমতাবস্থায় তাদের পক্ষ থেকে কুফরী হওয়া আশ্চর্যজনক নয় কি?</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a:t>
            </a:r>
            <a:endParaRPr kumimoji="0" lang="as-IN" sz="1800" b="1"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endParaRPr>
          </a:p>
        </p:txBody>
      </p:sp>
    </p:spTree>
    <p:extLst>
      <p:ext uri="{BB962C8B-B14F-4D97-AF65-F5344CB8AC3E}">
        <p14:creationId xmlns:p14="http://schemas.microsoft.com/office/powerpoint/2010/main" val="3483292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63A027-2106-4B1E-98F1-C601E1F19707}"/>
              </a:ext>
            </a:extLst>
          </p:cNvPr>
          <p:cNvSpPr txBox="1"/>
          <p:nvPr/>
        </p:nvSpPr>
        <p:spPr>
          <a:xfrm>
            <a:off x="0" y="1"/>
            <a:ext cx="12192000" cy="6787243"/>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আন</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নিসাঃ</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৪র্থ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(২৩-২৫) আয়াত ১ম </a:t>
            </a:r>
            <a:r>
              <a:rPr lang="en-US" sz="20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2000" b="1"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sz="2000" dirty="0">
                <a:effectLst/>
                <a:latin typeface="Bangla" panose="03000603000000000000" pitchFamily="66" charset="0"/>
                <a:ea typeface="Calibri" panose="020F0502020204030204" pitchFamily="34" charset="0"/>
                <a:cs typeface="Bangla" panose="03000603000000000000" pitchFamily="66" charset="0"/>
              </a:rPr>
              <a:t>১। </a:t>
            </a: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আলোচ্য আয়াতসমূহে যাদের সাথে বিয়ে হারাম, এমন নারীদের বিবরণ দেয়া হয়েছে। তারা দুই ভাগে বিভক্তঃ </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এক. ঐ সমস্ত হারাম নারী কোন অবস্থাতেই হালাল হয় না, তাদেরকে ‘মুহাররামাতে আবাদীয়্যা’ বা ‘চিরতরে হারাম মহিলা’ বলা হয়।</a:t>
            </a:r>
          </a:p>
          <a:p>
            <a:pPr marL="0" marR="0">
              <a:lnSpc>
                <a:spcPct val="107000"/>
              </a:lnSpc>
              <a:spcBef>
                <a:spcPts val="0"/>
              </a:spcBef>
              <a:spcAft>
                <a:spcPts val="800"/>
              </a:spcAft>
            </a:pPr>
            <a:r>
              <a:rPr lang="as-IN"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জাতীয় মহিলা তিন শ্রেণীরঃ (১) বংশগত হারাম নারী, (২) দুধের কারণে হারাম নারী এবং (৩) শ্বশুর সম্পর্কের কারণে হারাম নারী চিরতরে হারাম।</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দুই. কোন কোন নারী চিরতরে হারাম নয়, কোন কোন অবস্থায় তারা হালালও হয়ে যায়। তাদেরকে ‘মুহাররামাতে মুআক্কাতাহ’ বা সাময়িক কারণে হারাম বলা হয়। এরা আবার দু' শ্রেণীতে বিভক্তঃ </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(ক) পরস্ত্রী সে যতক্ষণ পর্যন্ত পরের স্ত্রী থাকে ততক্ষণ পর্যন্ত হারাম। কিন্তু যখনই অপরের স্ত্রী হওয়া থেকে মুক্ত হবে তখনই সে হালাল হয়ে যাবে। </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(খ) কোন কোন মহিলা শুধুমাত্র অন্যের সাথে একসাথে বিবাহ করা হারাম। যেমন, দুই বোনকে একসাথে স্ত্রী হিসেবে রাখা। খালা ও বোনঝিকে একসাথে স্ত্রী হিসেবে রাখা।</a:t>
            </a:r>
            <a:r>
              <a:rPr lang="as-IN" sz="20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রাসূলুল্লাহ সাল্লাল্লাহু আলাইহি ওয়া সাল্লাম বলেছেন, দুধ পানের সময়টুকু যেন ঐ সময়েই সংঘটিত হয় যখন সন্তানের দুধ ছাড়া আর কোন খাবার দিয়ে ক্ষুধা নিবারণ হতো না। [বুখারী ৫১০২; মুসলিম: ১৪৫৫]</a:t>
            </a:r>
          </a:p>
          <a:p>
            <a:pPr marL="0" marR="0">
              <a:lnSpc>
                <a:spcPct val="107000"/>
              </a:lnSpc>
              <a:spcBef>
                <a:spcPts val="0"/>
              </a:spcBef>
              <a:spcAft>
                <a:spcPts val="800"/>
              </a:spcAft>
            </a:pPr>
            <a:r>
              <a:rPr lang="as-IN" sz="20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তোমাদের জন্য হারাম করা হয়েছে তোমাদের মা, মেয়ে, বোন, ফুফু খালা, ভাইয়ের মেয়ে, বোনের মেয়ে, দুধমা, দুধবোন, শাশুড়ী ও তোমাদের স্ত্রীদের মধ্যে যার সাথে সংগত হয়েছ তার আগের স্বামীর ঔরসে তার গর্ভজাত মেয়ে, যারা তোমাদের অভিভাবকত্ব আছে, তবে যদি তাদের সাথে সঙ্গত না হয়ে থাক, তাতে তোমাদের কোন অপরাধ নেই। আর তোমাদের জন্য নিষিদ্ধ তোমাদের ঔরসজাত ছেলের স্ত্রী ও দুই বোনকে একত্র করা, আগে যা হয়েছে, হয়েছে। নিশ্চয়ই আল্লাহ ক্ষমাশীল, পরম দয়ালু।</a:t>
            </a:r>
          </a:p>
          <a:p>
            <a:pPr marL="0" marR="0">
              <a:lnSpc>
                <a:spcPct val="107000"/>
              </a:lnSpc>
              <a:spcBef>
                <a:spcPts val="0"/>
              </a:spcBef>
              <a:spcAft>
                <a:spcPts val="800"/>
              </a:spcAft>
            </a:pPr>
            <a:r>
              <a:rPr lang="as-IN"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অধিকারভুক্ত দাসী বলতে ঐ সমস্ত নারীদেরকে বুঝায়, যারা কাফের ছিল। মুসলিমগণ যুদ্ধে তাদের পুরুষদের পরাজিত করে তাদেরকে নিজেদের অধিকারে নিয়ে আসে, তখন তাদেরকে মুসলিমদের জন্য বিয়ে ছাড়াই হালাল করা হয়েছে। তবে যুদ্ধ-বন্দিনী দাসীদের সাথে সংগম করার ব্যাপারে কিছু নিয়মনীতি রয়েছে।</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0413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55BE1-4DF2-482B-AC1A-A32EB79E07AE}"/>
              </a:ext>
            </a:extLst>
          </p:cNvPr>
          <p:cNvSpPr txBox="1"/>
          <p:nvPr/>
        </p:nvSpPr>
        <p:spPr>
          <a:xfrm>
            <a:off x="1" y="124287"/>
            <a:ext cx="12038120" cy="6895221"/>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সূরা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আন</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নিসাঃ</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 ৪র্থ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রুকু</a:t>
            </a:r>
            <a:r>
              <a:rPr kumimoji="0" lang="en-US" sz="2000" b="1" i="0" u="none" strike="noStrike" kern="1200" cap="none" spc="0" normalizeH="0" baseline="0" noProof="0" dirty="0">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(২৩-২৫) আয়াত ২য় </a:t>
            </a:r>
            <a:r>
              <a:rPr kumimoji="0" lang="en-US" sz="2000" b="1" i="0" u="none" strike="noStrike" kern="1200" cap="none" spc="0" normalizeH="0" baseline="0" noProof="0" dirty="0" err="1">
                <a:ln>
                  <a:noFill/>
                </a:ln>
                <a:solidFill>
                  <a:srgbClr val="00B05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lang="en-US"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কুরআন ও হাদীসে যে মহিলাদের সাথে বিবাহ করা হারাম বলে ঘোষিত হয়েছে, তাদেরকে ছাড়া অন্য মহিলাদেরকে বিবাহ করা জায়েয চারটি শর্তের ভিত্তিতে। (ক) তলব করতে হবে। অর্থাৎ, উভয় পক্ষের মধ্যে ইজাব ও কবুল (প্রস্তাব ও গ্রহণ) হতে হবে (এক পক্ষ প্রস্তাব দিবে এবং অপর পক্ষ কবুল করবে)। (খ) দেনমোহর আদায় করতে হবে। (গ) তাকে সব সময়ের জন্য বিবাহ বন্ধনে রাখা উদ্দেশ্য হবে, কেবল কাম-প্রবৃত্তি চরিতার্থ করাই লক্ষ্য হবে না। (যেমন, ব্যভিচারে অথবা শীয়া সম্প্রদায়ের মধ্যে প্রচলিত মুতআ’ তথা কেবল যৌনক্ষুধা নিবারণের লক্ষ্যে কয়েক দিন বা কয়েক ঘণ্টার জন্য সাময়িকভাবে চুক্তিবিবাহ হয়ে থাকে)। (ঘ) গোপন প্রেমের মাধ্যমে যেন না হয়, বরং সাক্ষীর উপস্থিতিতে বিবাহ হবে। এই চারটি শর্ত আলোচ্য আয়াত থেকেই সংগৃহীত।</a:t>
            </a:r>
          </a:p>
          <a:p>
            <a:r>
              <a:rPr lang="as-IN" sz="2000" dirty="0">
                <a:solidFill>
                  <a:srgbClr val="0070C0"/>
                </a:solidFill>
                <a:latin typeface="Bangla" panose="03000603000000000000" pitchFamily="66" charset="0"/>
                <a:cs typeface="Bangla" panose="03000603000000000000" pitchFamily="66" charset="0"/>
              </a:rPr>
              <a:t>আলী রা বলেন, রাসূলুল্লাহ সাল্লাল্লাহু আলাইহি ওয়া সাল্লাম খায়বার যুদ্ধের কালে মুত'আ বিয়ে ও গৃহপালিত গাধার গোস্ত হারাম করেছেন। [বুখারী ৫১১৫, ৫৫২৩; আরও দেখুন বুখারীঃ ৪২১৬, মুসলিমঃ ১৪০৬, ১৪০৭]</a:t>
            </a:r>
          </a:p>
          <a:p>
            <a:r>
              <a:rPr lang="as-IN" sz="2000" dirty="0">
                <a:solidFill>
                  <a:srgbClr val="0070C0"/>
                </a:solidFill>
                <a:latin typeface="Bangla" panose="03000603000000000000" pitchFamily="66" charset="0"/>
                <a:cs typeface="Bangla" panose="03000603000000000000" pitchFamily="66" charset="0"/>
              </a:rPr>
              <a:t>ইবন আব্বাস রা বলেন, মাহর নির্ধারণের পর কোন বিষয়ে পরস্পর রাযী অর্থ, ধার্যকৃত পূর্ণ মাহর প্রদান করে স্ত্রীকে তার মাহরের পূর্ণ অধিকার প্রদান করা। [তাবারী; আত-তাফসীরুস সহীহ]</a:t>
            </a:r>
          </a:p>
          <a:p>
            <a:r>
              <a:rPr lang="as-IN" sz="2000" dirty="0">
                <a:solidFill>
                  <a:srgbClr val="0070C0"/>
                </a:solidFill>
                <a:latin typeface="Bangla" panose="03000603000000000000" pitchFamily="66" charset="0"/>
                <a:cs typeface="Bangla" panose="03000603000000000000" pitchFamily="66" charset="0"/>
              </a:rPr>
              <a:t>৩। যার স্বাধীন নারীদেরকে বিয়ে করার শক্তি-সামর্থ্য নেই কিংবা প্রয়োজনীয় আসবাবপত্র নেই, সে ঈমানদার দাসীদেরকে বিয়ে করতে পারে। কোন অবস্থাতেই কাফের দাসীদেরকে বিয়ে করা জায়েয নেই। যদিও তারা কিতাবী হয়। [তাবারী; আদওয়াউল বায়ান] ক্রীতদাসীদের মালিকই তাদের ওলী ও অভিভাবক। মনিবের অনুমতি ব্যতীত তার বিবাহ হতে পারে না। অনুরূপ ক্রীতদাসও তার মালিকের অনুমতি ছাড়া কোথাও বিয়ে করতে পারে না।</a:t>
            </a:r>
          </a:p>
          <a:p>
            <a:r>
              <a:rPr lang="as-IN" sz="2000" dirty="0">
                <a:solidFill>
                  <a:srgbClr val="0070C0"/>
                </a:solidFill>
                <a:latin typeface="Bangla" panose="03000603000000000000" pitchFamily="66" charset="0"/>
                <a:cs typeface="Bangla" panose="03000603000000000000" pitchFamily="66" charset="0"/>
              </a:rPr>
              <a:t>•</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এই ক্রীতদাসীদেরকে বিবাহ করার অনুমতি কেবল তাদের জন্য রয়েছে, যারা নিজেদের যৌবনের যৌন উত্তেজনা আয়ত্তে রাখার শক্তি রাখে না এবং ব্যভিচারে লিপ্ত হয়ে যাওয়ার আশঙ্কা করে।</a:t>
            </a:r>
          </a:p>
          <a:p>
            <a:r>
              <a:rPr lang="as-IN" sz="2000" dirty="0">
                <a:solidFill>
                  <a:srgbClr val="0070C0"/>
                </a:solidFill>
                <a:latin typeface="Bangla" panose="03000603000000000000" pitchFamily="66" charset="0"/>
                <a:cs typeface="Bangla" panose="03000603000000000000" pitchFamily="66" charset="0"/>
              </a:rPr>
              <a:t>•</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মুক্ত নারীর শাস্তির কথা এখানে বলা হয় নি।, ব্যভিচারিনী মহিলা ও ব্যভিচার পুরুষের প্রত্যেককে একশত বেত্রাঘাত করা [সূরা আন-নূর: ২] সে হিসেবে এ আয়াত দ্বারা বোঝা যায় যে, ব্যভিচারিনী দাসীর শাস্তি হবে পঞ্চাশ বেত্রাঘাত। কিন্তু ব্যভিচারী দাসের ব্যাপারটি ভিন্ন কোন আয়াতে আসে নি। তাই ব্যাভিচারিনী দাসীর শাস্তি </a:t>
            </a:r>
            <a:r>
              <a:rPr lang="en-US" sz="2000" dirty="0" err="1">
                <a:solidFill>
                  <a:srgbClr val="0070C0"/>
                </a:solidFill>
                <a:latin typeface="Bangla" panose="03000603000000000000" pitchFamily="66" charset="0"/>
                <a:cs typeface="Bangla" panose="03000603000000000000" pitchFamily="66" charset="0"/>
              </a:rPr>
              <a:t>মতই</a:t>
            </a:r>
            <a:r>
              <a:rPr lang="as-IN" sz="2000" dirty="0">
                <a:solidFill>
                  <a:srgbClr val="0070C0"/>
                </a:solidFill>
                <a:latin typeface="Bangla" panose="03000603000000000000" pitchFamily="66" charset="0"/>
                <a:cs typeface="Bangla" panose="03000603000000000000" pitchFamily="66" charset="0"/>
              </a:rPr>
              <a:t> সেভাবে ব্যভিচারী দাসের ক্ষেত্রেও তেমনি অর্ধেক শাস্তি হবে; কারণ দাসত্বের দিক থেকে উভয়েই সমান। এটাও এক প্রকার কিয়াস। [আদওয়াউল বায়ান]  দাস-দাসীরা বিবাহিত হোক বা অবিবাহিত হোক তাদের কোন রজম তথা প্রস্তারাঘাতে মৃত্যুদণ্ড বা দেশান্তর নেই।•</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দাসী বিয়ে করার চেয়ে ধৈর্যধারণ করা উত্তম। যাতে করে আল্লাহ্ তাআলা যখন তাকে সামর্থ দিবে, তখন যেন স্বাধীনা নারী বিয়ে করতে পারে। </a:t>
            </a:r>
            <a:r>
              <a:rPr lang="as-IN" sz="1400" dirty="0">
                <a:solidFill>
                  <a:srgbClr val="0070C0"/>
                </a:solidFill>
                <a:latin typeface="Bangla" panose="03000603000000000000" pitchFamily="66" charset="0"/>
                <a:cs typeface="Bangla" panose="03000603000000000000" pitchFamily="66" charset="0"/>
              </a:rPr>
              <a:t>[তাবারী; আত-তাফসীরুস সহীহ]</a:t>
            </a:r>
            <a:r>
              <a:rPr lang="en-US" sz="1400" dirty="0">
                <a:solidFill>
                  <a:srgbClr val="0070C0"/>
                </a:solidFill>
                <a:latin typeface="Bangla" panose="03000603000000000000" pitchFamily="66" charset="0"/>
                <a:cs typeface="Bangla" panose="03000603000000000000" pitchFamily="66" charset="0"/>
              </a:rPr>
              <a:t> ২য় </a:t>
            </a:r>
            <a:r>
              <a:rPr lang="en-US" sz="1400" dirty="0" err="1">
                <a:solidFill>
                  <a:srgbClr val="0070C0"/>
                </a:solidFill>
                <a:latin typeface="Bangla" panose="03000603000000000000" pitchFamily="66" charset="0"/>
                <a:cs typeface="Bangla" panose="03000603000000000000" pitchFamily="66" charset="0"/>
              </a:rPr>
              <a:t>স্লাইড</a:t>
            </a:r>
            <a:endParaRPr lang="as-IN" dirty="0"/>
          </a:p>
        </p:txBody>
      </p:sp>
    </p:spTree>
    <p:extLst>
      <p:ext uri="{BB962C8B-B14F-4D97-AF65-F5344CB8AC3E}">
        <p14:creationId xmlns:p14="http://schemas.microsoft.com/office/powerpoint/2010/main" val="847848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Text, whiteboard&#10;&#10;Description automatically generated">
            <a:extLst>
              <a:ext uri="{FF2B5EF4-FFF2-40B4-BE49-F238E27FC236}">
                <a16:creationId xmlns:a16="http://schemas.microsoft.com/office/drawing/2014/main" id="{8CD5B849-DC6D-41AE-B0F6-2F95436D25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609173"/>
            <a:ext cx="3292524" cy="1091865"/>
          </a:xfrm>
          <a:prstGeom prst="rect">
            <a:avLst/>
          </a:prstGeom>
        </p:spPr>
      </p:pic>
      <p:cxnSp>
        <p:nvCxnSpPr>
          <p:cNvPr id="12" name="Straight Connector 11">
            <a:extLst>
              <a:ext uri="{FF2B5EF4-FFF2-40B4-BE49-F238E27FC236}">
                <a16:creationId xmlns:a16="http://schemas.microsoft.com/office/drawing/2014/main" id="{D4BDCD00-BA97-40D8-93CD-0A9CA931BE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02080" y="3429000"/>
            <a:ext cx="2636520" cy="0"/>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7" name="Picture 6" descr="Background pattern&#10;&#10;Description automatically generated">
            <a:extLst>
              <a:ext uri="{FF2B5EF4-FFF2-40B4-BE49-F238E27FC236}">
                <a16:creationId xmlns:a16="http://schemas.microsoft.com/office/drawing/2014/main" id="{1B77FBF6-2C32-4A3A-96F7-DDDFB60E29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9115" y="3678013"/>
            <a:ext cx="3279025" cy="2043617"/>
          </a:xfrm>
          <a:prstGeom prst="rect">
            <a:avLst/>
          </a:prstGeom>
        </p:spPr>
      </p:pic>
      <p:cxnSp>
        <p:nvCxnSpPr>
          <p:cNvPr id="14" name="Straight Connector 13">
            <a:extLst>
              <a:ext uri="{FF2B5EF4-FFF2-40B4-BE49-F238E27FC236}">
                <a16:creationId xmlns:a16="http://schemas.microsoft.com/office/drawing/2014/main" id="{2D631E40-F51C-4828-B23B-DF90351329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5" name="Picture 4" descr="Background pattern&#10;&#10;Description automatically generated">
            <a:extLst>
              <a:ext uri="{FF2B5EF4-FFF2-40B4-BE49-F238E27FC236}">
                <a16:creationId xmlns:a16="http://schemas.microsoft.com/office/drawing/2014/main" id="{3F703B77-545C-49F3-B994-D4C5D60582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6676" y="1498690"/>
            <a:ext cx="6184580" cy="3854474"/>
          </a:xfrm>
          <a:prstGeom prst="rect">
            <a:avLst/>
          </a:prstGeom>
        </p:spPr>
      </p:pic>
      <p:sp>
        <p:nvSpPr>
          <p:cNvPr id="11" name="TextBox 10">
            <a:extLst>
              <a:ext uri="{FF2B5EF4-FFF2-40B4-BE49-F238E27FC236}">
                <a16:creationId xmlns:a16="http://schemas.microsoft.com/office/drawing/2014/main" id="{8AEC5FC7-86C6-4DC7-805E-073029657FAF}"/>
              </a:ext>
            </a:extLst>
          </p:cNvPr>
          <p:cNvSpPr txBox="1"/>
          <p:nvPr/>
        </p:nvSpPr>
        <p:spPr>
          <a:xfrm>
            <a:off x="3660559" y="6012076"/>
            <a:ext cx="6096000" cy="592663"/>
          </a:xfrm>
          <a:prstGeom prst="rect">
            <a:avLst/>
          </a:prstGeom>
          <a:noFill/>
        </p:spPr>
        <p:txBody>
          <a:bodyPr wrap="square">
            <a:spAutoFit/>
          </a:bodyPr>
          <a:lstStyle/>
          <a:p>
            <a:pPr marL="0" marR="0" algn="ctr">
              <a:lnSpc>
                <a:spcPct val="107000"/>
              </a:lnSpc>
              <a:spcBef>
                <a:spcPts val="0"/>
              </a:spcBef>
              <a:spcAft>
                <a:spcPts val="800"/>
              </a:spcAft>
            </a:pPr>
            <a:r>
              <a:rPr lang="en-US" sz="3200" b="1"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৪র্থ </a:t>
            </a:r>
            <a:r>
              <a:rPr lang="en-US" sz="3200" b="1"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পারা</a:t>
            </a:r>
            <a:r>
              <a:rPr lang="en-US" sz="3200" b="1"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sz="3200" b="1"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সমাপ্ত</a:t>
            </a:r>
            <a:endParaRPr lang="en-US" sz="3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678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9EE63E-DDB7-4D68-9B98-E6A6486D91E0}"/>
              </a:ext>
            </a:extLst>
          </p:cNvPr>
          <p:cNvSpPr txBox="1"/>
          <p:nvPr/>
        </p:nvSpPr>
        <p:spPr>
          <a:xfrm>
            <a:off x="0" y="0"/>
            <a:ext cx="12192000" cy="6851363"/>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১১তম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(১০২-১০৯)</a:t>
            </a:r>
            <a:r>
              <a:rPr lang="en-US" sz="11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 ১ম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স্লাইড</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ঐ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অর্জন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আব্দুল্লাহ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মাসউদ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কাতাদাহ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হাসান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রাহিমাহুমুল্লাহ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প্রত্যেক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বিপরীতে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সর্বদা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বিস্মৃত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সর্বদা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কৃতজ্ঞতা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অকৃতজ্ঞ</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কাসীর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সেটার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প্রকৃতপক্ষে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তাকওয়া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ঐক্য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প্রতিষ্ঠিত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থাকা।দু’টি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বিচ্যুত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পরস্পর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বিচ্ছিন্ন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পড়বে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ভিন্ন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ভিন্ন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১।তাকওয়া অর্জন.২।সকলে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সম্মিলিতভাবে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কুর’আন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সাহাবায়ে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মতপার্থক্য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থাকলেও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কুরআন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নি’আমতের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স্মরন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দিচ্ছেন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সঞ্চার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পরস্পর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অগ্নিগর্তের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দ্বারপ্রান্ত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করেছেন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নিদর্শনসমূহ</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স্পষ্টভাবে</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বিবৃত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হেদায়াত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এখানে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এমন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একটি</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দল</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সফলকাম</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আবার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(১১০)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শ্রেষ্ঠ</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জাতির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মনব</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কল্যানে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সৃষ্টি</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প্রধান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বৈশিষ্ট্য</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উল্লেখ</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-সৎ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আদেশ</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বিরত</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থাকার</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a:t>
            </a:r>
            <a:r>
              <a:rPr lang="en-US"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মারুফ</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শব্দের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আভিধানিক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সৎকর্ম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সাধারণ্যে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কমান্ড</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ৎ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মারুফ</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শব্দের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প্রদান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খারাপ</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মন্দকাজ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অতএব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হচ্ছে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প্রদান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মন্দ</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আমার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শপথ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সৎকাজের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আদেশ</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অসৎকাজ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নতুবা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অচিরেই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পক্ষ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শাস্তি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দোআ</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তিরমিযীঃ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২১৬৯, </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আবুবকর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ছিদ্দীক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শুনেছি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যখন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দেখে</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অথচ</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পরিবর্তন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সকলের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শাস্তি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ব্যাপকভাবে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নামিয়ে</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দেন।ইবনু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মাজাহ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তিরমিযী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মিশকাত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/৫১৪২।</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4053103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25A758-3D9C-4B7D-BA78-4BBFA130B884}"/>
              </a:ext>
            </a:extLst>
          </p:cNvPr>
          <p:cNvSpPr txBox="1"/>
          <p:nvPr/>
        </p:nvSpPr>
        <p:spPr>
          <a:xfrm>
            <a:off x="-1" y="1"/>
            <a:ext cx="12126897" cy="643810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সূরা আলে ইমরানঃ ১১তম রুকু (১০২-১০৯) আয়াত</a:t>
            </a:r>
            <a:r>
              <a:rPr kumimoji="0" lang="en-US"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 ২য় </a:t>
            </a:r>
            <a:r>
              <a:rPr kumimoji="0" lang="en-US" sz="2400" b="0" i="0" u="none" strike="noStrike" kern="1200" cap="none" spc="0" normalizeH="0" baseline="0" noProof="0" dirty="0" err="1">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rPr>
              <a:t>স্লাইড</a:t>
            </a:r>
            <a:endParaRPr kumimoji="0" lang="as-IN" sz="2400" b="0" i="0" u="none" strike="noStrike" kern="1200" cap="none" spc="0" normalizeH="0" baseline="0" noProof="0" dirty="0">
              <a:ln>
                <a:noFill/>
              </a:ln>
              <a:solidFill>
                <a:srgbClr val="7030A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আমর বিল মা‘রূফ ও নাহী ‘আনিল মুনকার-এর গুরুদায়িত্ব সকল মুসলিমের উপর ন্যস্ত। যা তারা স্থান-কাল-পাত্র ভেদে দূরদর্শিতার সাথে পালন করবেন। নাহী ‘আনিল মুনকার ব্যতীত আমর বিল মা‘রূফ যথার্থভাবে কার্যকর হয় না। যেভাবে করনীয়ঃ</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(১) মন্দকে ভাল দ্বারা প্রতিরোধ করা : হা-মীম সাজদাহ ৪১/৩৪-৩৫)</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(২) প্রজ্ঞাপূর্ণ আচরণ ও সুন্দর উপদেশ দেওয়া : নাহল ১৬/১২৫)</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৩। দূরদর্শিতার সাথে একাকী বা সংঘবদ্ধভাবে আদেশ বা নিষেধ করা : ইউসুফ ১২/১০৮</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৪। আল্লাহর সন্তুষ্টির লক্ষ্যে স্থির থাকা : শো‘আরা ২৬/১০৯</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৫। যথাযোগ্য ইলমের অধিকারী হওয়াঃ ফাত্বির ৩৫/২৮</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৬।  সর্বদা মধ্যপন্থী হওয়া : বাক্বারাহ ২/১৪৩</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৭। সহজ পথ বেছে নেওয়া : বাক্বারাহ ২/১৮৫</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৮। বিপদাপদে ধৈর্য ধারণ করাঃ আহক্বাফ ৪৬/৩৫</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৯। আক্বীদার সঠিক অবস্থানে রুপান্তরকে অগ্রাধিকার দেওয়া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১০। সমাজ সংস্কারে নিরন্তর প্রচেষ্টা অব্যাহত রাখাঃ (নূহ ৭১/৫)</a:t>
            </a:r>
            <a:endPar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স্পষ্ট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নিদর্শনসমূহ</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আসার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নিজেদের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মতান্তর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সৃষ্টি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বিভিন্ন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ভাগ</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হয়েছে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ইহুদি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খৃস্টানরা।আল্লাহ</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মুমিনদের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নিষেধ</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করেছেন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জন্য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রয়েছে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মহাশাস্তি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রাসূলুল্লাহ</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দুই</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কিতাবী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সম্প্রদায়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দ্বীনের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বাহাত্তর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বিভক্ত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হয়েছে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উম্মত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তিহাত্তর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বিভক্ত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প্রত্যেক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দলই</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জাহান্নামে</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কেবলমাত্র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একটি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ব্যতীত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আল-জামাআতের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অনুসারী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আমার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উম্মতের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মধ্যে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বেরুবে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যাদেরকে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কুপ্রবৃত্তি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এমনভাবে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তাড়িয়ে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বেড়াবে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পাগলা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কামড়ানো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ব্যক্তিকে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সর্বদা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তাড়িয়ে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বেড়ায়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দাউদঃ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৪৫৯৭,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মুসনাদে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আহমাদঃ</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৪/১০২</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আখেরাতের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ময়দানে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গ্রুপ</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দেখা</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ক)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মুখ</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উজ্জ্বল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অনুগ্রহে</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স্থায়ী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খ)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মুখ</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আববাস</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এ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আহলে-সুন্নাত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আহলে-বিদআতকে</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বুঝিয়েছেন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ইবনে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কাসীর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ও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ফাতহুল</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ক্বাদীর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2000" dirty="0">
                <a:solidFill>
                  <a:srgbClr val="0070C0"/>
                </a:solidFill>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পরিচয়ঃ</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উপর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যুলুম</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করবেন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r>
              <a:rPr kumimoji="0" lang="en-US" sz="2000" b="0" i="0" u="none" strike="noStrike" kern="1200" cap="none" spc="0" normalizeH="0" baseline="0" noProof="0" dirty="0">
                <a:ln>
                  <a:noFill/>
                </a:ln>
                <a:solidFill>
                  <a:prstClr val="black"/>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আসমানে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যমীনে</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আল্লাহরই</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এবং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আল্লাহর</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কাছেই</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প্রত্যাবর্তিত</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000" b="0" i="0" u="none" strike="noStrike" kern="1200" cap="none" spc="0" normalizeH="0" baseline="0" noProof="0" dirty="0" err="1">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হবে</a:t>
            </a:r>
            <a:r>
              <a:rPr kumimoji="0" lang="en-US" sz="2000" b="0" i="0" u="none" strike="noStrike" kern="1200" cap="none" spc="0" normalizeH="0" baseline="0" noProof="0" dirty="0">
                <a:ln>
                  <a:noFill/>
                </a:ln>
                <a:solidFill>
                  <a:srgbClr val="0070C0"/>
                </a:solidFill>
                <a:effectLst/>
                <a:uLnTx/>
                <a:uFillTx/>
                <a:latin typeface="Bangla" panose="03000603000000000000" pitchFamily="66" charset="0"/>
                <a:ea typeface="Calibri" panose="020F0502020204030204" pitchFamily="34" charset="0"/>
                <a:cs typeface="Bangla" panose="03000603000000000000" pitchFamily="66" charset="0"/>
              </a:rPr>
              <a:t>।</a:t>
            </a:r>
            <a:endParaRPr lang="en-US" sz="2000" dirty="0"/>
          </a:p>
        </p:txBody>
      </p:sp>
    </p:spTree>
    <p:extLst>
      <p:ext uri="{BB962C8B-B14F-4D97-AF65-F5344CB8AC3E}">
        <p14:creationId xmlns:p14="http://schemas.microsoft.com/office/powerpoint/2010/main" val="193853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671014-8BB1-4212-9C44-FDC021BCC019}"/>
              </a:ext>
            </a:extLst>
          </p:cNvPr>
          <p:cNvSpPr txBox="1"/>
          <p:nvPr/>
        </p:nvSpPr>
        <p:spPr>
          <a:xfrm>
            <a:off x="1" y="62144"/>
            <a:ext cx="12082508" cy="7344511"/>
          </a:xfrm>
          <a:prstGeom prst="rect">
            <a:avLst/>
          </a:prstGeom>
          <a:noFill/>
        </p:spPr>
        <p:txBody>
          <a:bodyPr wrap="square">
            <a:spAutoFit/>
          </a:bodyPr>
          <a:lstStyle/>
          <a:p>
            <a:pPr marL="0" marR="0" algn="ctr">
              <a:lnSpc>
                <a:spcPct val="107000"/>
              </a:lnSpc>
              <a:spcBef>
                <a:spcPts val="0"/>
              </a:spcBef>
              <a:spcAft>
                <a:spcPts val="800"/>
              </a:spcAft>
            </a:pPr>
            <a:r>
              <a:rPr lang="en-US"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১২তম </a:t>
            </a:r>
            <a:r>
              <a:rPr lang="en-US"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(১১০-১২০) আয়াত</a:t>
            </a:r>
            <a:endParaRPr lang="en-US" b="1" dirty="0">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শ্রেষ্ঠ</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উম্মত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সৎকাজের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নির্দেশ</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অসৎকাজে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বলেছেনঃ</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সত্তরটি</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জাতিকে</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পূর্ণ</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তন্মধ্যে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তোমরাই</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নিকট</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সবচেয়ে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উত্তম</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সবচেয়ে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বেশী</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সম্মানিত</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তিরমিযীঃ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৩০০১,</a:t>
            </a:r>
          </a:p>
          <a:p>
            <a:pPr marL="0" marR="0">
              <a:lnSpc>
                <a:spcPct val="107000"/>
              </a:lnSpc>
              <a:spcBef>
                <a:spcPts val="0"/>
              </a:spcBef>
              <a:spcAft>
                <a:spcPts val="800"/>
              </a:spcAft>
            </a:pP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জান্নাতীদের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কাতার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একশ</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বিশটি</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তন্মধ্যে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আশিটি</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কাতার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উম্মতের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তিরমিযীঃ</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২৫৪৬,</a:t>
            </a:r>
          </a:p>
          <a:p>
            <a:pPr marL="0" marR="0">
              <a:lnSpc>
                <a:spcPct val="107000"/>
              </a:lnSpc>
              <a:spcBef>
                <a:spcPts val="0"/>
              </a:spcBef>
              <a:spcAft>
                <a:spcPts val="800"/>
              </a:spcAft>
            </a:pP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উম্মত</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জান্নাতীদের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অর্ধেক</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বুখারীঃ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৬৫২৮,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২২১।এ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উম্মত</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সবার</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আগে</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জান্নাতে</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প্রবেশ</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৮৫৫,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ইবনে</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মাজাহঃ</a:t>
            </a:r>
            <a:r>
              <a:rPr lang="en-US" sz="16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১০৮৩</a:t>
            </a: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২।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ইহুদিরা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খৃস্টানরা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أَذًى</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মৌখিকভাবে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মিথ্যা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অপবাদ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রটানো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মুসলমানদের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সাময়িকভাবে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as-IN"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তবে যুদ্ধের ময়দানে মুসলিমদের পরাজিত করতে পারবে না।</a:t>
            </a:r>
            <a:endPar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৩</a:t>
            </a:r>
            <a:r>
              <a:rPr lang="en-US" sz="16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অবাধ্যতা</a:t>
            </a:r>
            <a:r>
              <a:rPr lang="en-US" sz="16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সীমালংঘনের</a:t>
            </a:r>
            <a:r>
              <a:rPr lang="en-US" sz="16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16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গযবের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স্বরূপ</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ইয়াহুদীদের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লাঞ্ছনা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দরিদ্রতা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চাপিয়ে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দেওয়া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হয়েছে,তবে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সাময়িকভাবে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বাঁচার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আশ্রয়ে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ৎ,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গ্রহণ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অথবা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দেশে</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ট্যাক্স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আশ্রিত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পছন্দ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আশ্রয়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ব্যাখ্যা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(ক)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দেশের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সাধারণ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আশ্রয়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(খ)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শক্তির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সহায়তা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লাভ</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মানুষ</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সাধারণ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শব্দ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সকলকেই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শামিল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৪।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ইয়াহুদী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নাসারা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সম্প্রদায়ের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এনেছে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গুণাগুণ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বর্ণনা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প্রথমত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সুপ্রতিষ্ঠিত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কিছুই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পথ</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টলাতে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দ্বিতীয়ত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বিভিন্ন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আয়াতসমূহ</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তেলাওয়াত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তৃতীয়ত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চতুর্থত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রাখে</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পঞ্চমত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সৎকাজের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আদেশ</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ষষ্টত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অসৎকাজ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নিষেধ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করে।৫।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কল্যান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পূন্যের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ফল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মুত্তাকীদের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৬।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কুফরী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সম্পদ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সন্তান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সন্তুতি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আসবে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দুনিয়ার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জীবনে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ব্যয়ের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উদাহরন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দিয়েছেন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প্রচন্ড</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ঠান্ডা</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অথবা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প্রবল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ঝড়ো</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হাওয়ার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সবুজ-শ্যামল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শস্যক্ষেতকে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নিজেরাই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৭।</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হে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ঈমানদারগণ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নিজেদের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ছাড়া</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কাউকে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ঘনিষ্ঠ</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অন্তরঙ্গ</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মিত্ররূপে</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গ্রহণ</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بطانة</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শব্দের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অর্থ</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অভিভাবক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রহস্যবিদ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ইয়াহুদী</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নাসারা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কপট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মুনাফেক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মুশরেক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সত্যিকার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হিতাকাঙ্খী</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সর্বদাই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ব্যাপৃত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ধর্মীয়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পার্থিব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সাধনে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সচেষ্ট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দ্বীন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দুনিয়ার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এটাই</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কাম্য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মুসলমানরা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বন্ধু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ভালবাসে;কিন্তু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ভালবাসে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সমস্ত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কিতাবে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কিন্তু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কুর’আনে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বিশ্বাস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মুসলিমের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মঙ্গল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অমঙ্গল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আনন্দিত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৮।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ইসলামের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শত্রুদের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ষড়যন্ত্র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ক্ষতি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থেকে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রক্ষার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দুটি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উপাদান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জানিয়েছেনঃ</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ধৈর্যশীল</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মুত্তাকী</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হও</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পরিচয়ঃ</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অন্তরে</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যা</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রয়েছে</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সম্বন্ধে</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সবিশেষ</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6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অবহিত</a:t>
            </a:r>
            <a:r>
              <a:rPr lang="en-US" sz="16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6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600" dirty="0">
                <a:solidFill>
                  <a:srgbClr val="0070C0"/>
                </a:solidFill>
                <a:effectLst/>
                <a:latin typeface="Bangla" panose="03000603000000000000" pitchFamily="66"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96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5902EA-115B-4054-AD24-179835A41900}"/>
              </a:ext>
            </a:extLst>
          </p:cNvPr>
          <p:cNvSpPr txBox="1"/>
          <p:nvPr/>
        </p:nvSpPr>
        <p:spPr>
          <a:xfrm>
            <a:off x="0" y="106532"/>
            <a:ext cx="12020365" cy="6740307"/>
          </a:xfrm>
          <a:prstGeom prst="rect">
            <a:avLst/>
          </a:prstGeom>
          <a:noFill/>
        </p:spPr>
        <p:txBody>
          <a:bodyPr wrap="square">
            <a:spAutoFit/>
          </a:bodyPr>
          <a:lstStyle/>
          <a:p>
            <a:pPr algn="ctr"/>
            <a:r>
              <a:rPr lang="as-IN" dirty="0">
                <a:solidFill>
                  <a:srgbClr val="0070C0"/>
                </a:solidFill>
                <a:latin typeface="Bangla" panose="03000603000000000000" pitchFamily="66" charset="0"/>
                <a:cs typeface="Bangla" panose="03000603000000000000" pitchFamily="66" charset="0"/>
              </a:rPr>
              <a:t>সূরা আলে ইমরানঃ ১৩তম রুকু (১২১-১২৯) আয়াত</a:t>
            </a:r>
          </a:p>
          <a:p>
            <a:r>
              <a:rPr lang="as-IN" dirty="0">
                <a:latin typeface="Bangla" panose="03000603000000000000" pitchFamily="66" charset="0"/>
                <a:cs typeface="Bangla" panose="03000603000000000000" pitchFamily="66" charset="0"/>
              </a:rPr>
              <a:t>১</a:t>
            </a:r>
            <a:r>
              <a:rPr lang="as-IN" dirty="0">
                <a:solidFill>
                  <a:srgbClr val="7030A0"/>
                </a:solidFill>
                <a:latin typeface="Bangla" panose="03000603000000000000" pitchFamily="66" charset="0"/>
                <a:cs typeface="Bangla" panose="03000603000000000000" pitchFamily="66" charset="0"/>
              </a:rPr>
              <a:t>। এটা হল উহুদ যুদ্ধের ঘটনা, যা ৬ই শাওয়াল হিজরী ৩য় সনে সংঘটিত হয়েছিল। তিন হাজার কাফের উহুদ পাহাড়ের নিকটে যুদ্ধের তাঁবু খাটিয়েছে, ১হাজার মুসলিম সেনাবাহিনী নিয়ে রওয়ানা হয়ে শ্বাউত স্থান থেকে ৩০০ জন মুনাফিকের সর্দারের সাথে ফিরে যায়, বাকী থাকে ৭০০জন।প্রত্যুষে বের হয়ে যুদ্ধের জন্য মুমিনগণকে ঘাঁটিতে বিন্যস্ত করছিলেন;</a:t>
            </a:r>
            <a:r>
              <a:rPr lang="en-US" dirty="0">
                <a:solidFill>
                  <a:srgbClr val="7030A0"/>
                </a:solidFill>
                <a:latin typeface="Bangla" panose="03000603000000000000" pitchFamily="66" charset="0"/>
                <a:cs typeface="Bangla" panose="03000603000000000000" pitchFamily="66" charset="0"/>
              </a:rPr>
              <a:t> </a:t>
            </a:r>
            <a:r>
              <a:rPr lang="as-IN" dirty="0">
                <a:solidFill>
                  <a:srgbClr val="0070C0"/>
                </a:solidFill>
                <a:latin typeface="Bangla" panose="03000603000000000000" pitchFamily="66" charset="0"/>
                <a:cs typeface="Bangla" panose="03000603000000000000" pitchFamily="66" charset="0"/>
              </a:rPr>
              <a:t>২।  দুই দল হলো আউস গোত্রের বনী হারেসা এবং খাযরাজ গোত্রের বনী সালমা। এরা উভয়ই আব্দুল্লাহ ইবনে উবাইয়ের দেখাদেখি দুর্বলতা প্রদর্শন করেছিল। আল্লাহ উভয়ের অভিভাবক ছিলেন, আর আল্লাহর উপরই যেন মুমিনগণ নির্ভর করে এই আয়াত দিয়ে সাহস সঞ্চার হয়। সংখ্যাধিক্য ও সাজ-সরঞ্জাম ও অস্ত্রশস্ত্র সংগ্রহ করার পর ভরসা একমাত্র আল্লাহ পাকের উপরই করা দরকার।যুদ্ধ শুরু হলে সেনাপতি উমর রা এর কাছে আরো লোক চেয়ে পত্র পাঠান, প্রতিউত্তরে উমর রা বলেন- আমি তোমাদেরকে এমন একজনের সন্ধান দেব যিনি সবচেয়ে বেশী সাহায্য করতে পারেন, যাঁর সেনাবাহিনী সদা প্রস্তুত, তিনি হচ্ছেন, আল্লাহ তা'আলা। সুতরাং তোমরা তার কাছেই সাহায্য চাও।-- এরপর আমরা যুদ্ধ করলাম এবং যুদ্ধে জয়লাভ করলাম মুসনাদে আহমাদ ১/৪৯</a:t>
            </a:r>
            <a:r>
              <a:rPr lang="as-IN" dirty="0">
                <a:solidFill>
                  <a:srgbClr val="7030A0"/>
                </a:solidFill>
                <a:latin typeface="Bangla" panose="03000603000000000000" pitchFamily="66" charset="0"/>
                <a:cs typeface="Bangla" panose="03000603000000000000" pitchFamily="66" charset="0"/>
              </a:rPr>
              <a:t>;</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৩। বদর যুদ্ধের দিকে দৃষ্টি আকৃষ্ট করা হচ্ছে-যাতে মুসলিমরা পুরোপুরি তাওয়াক্কুলের পরিচয় দিয়েছিল এবং আল্লাহ তা'আলা তাদের সাহায্য করে সাফল্য দান করেছিলেন। অথচ তারা সংখ্যায় ছিলে অতি নগণ্য</a:t>
            </a:r>
            <a:r>
              <a:rPr lang="en-US" dirty="0">
                <a:solidFill>
                  <a:srgbClr val="7030A0"/>
                </a:solidFill>
                <a:latin typeface="Bangla" panose="03000603000000000000" pitchFamily="66" charset="0"/>
                <a:cs typeface="Bangla" panose="03000603000000000000" pitchFamily="66" charset="0"/>
              </a:rPr>
              <a:t>।</a:t>
            </a:r>
            <a:r>
              <a:rPr lang="as-IN" dirty="0">
                <a:solidFill>
                  <a:srgbClr val="7030A0"/>
                </a:solidFill>
                <a:latin typeface="Bangla" panose="03000603000000000000" pitchFamily="66" charset="0"/>
                <a:cs typeface="Bangla" panose="03000603000000000000" pitchFamily="66" charset="0"/>
              </a:rPr>
              <a:t> এরপর ৩হাজার ফেরেশতা পাঠিয়ে সাহায্য যথেষ্ট নয় কি বলে ফেরেশতা প্রেরণের উদ্দেশ্য তাদের দ্বারা যুদ্ধ জয় করানো ছিল না; বরং উদ্দেশ্য ছিল মুসলিম বাহিনীকে সান্তনা প্রদান করা, তাদের মনোবল দৃঢ় করা এবং বিজয়ের সুসংবাদ দেয়া। কিছু কিছু কাজের মাধ্যমে ফেরেশতাগণ মুসলিমদের আশ্বস্ত করছিলেন যে, তারাও যুদ্ধে অংশ গ্রহণ করছেন। প্রকৃতপক্ষে তাদের কাজ ছিল মুসলিমদের মনোবল অটুট রাখা এবং সান্ত্বনা দেয়া। পুরো যুদ্ধটাই ফেরেশতাদের দ্বারা করানো উদ্দেশ্য ছিল না।</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সূরা আল-আনফালের আয়াতে এক হাজার(মুসলিম তিনশত তের জন আর শত্রু সংখ্যা এক হাজার)-, সূরা আলে-ইমরানে প্রথমে তিন হাজার(শক্রদের সংখ্যা মুসলিমদের তিনগুণ বেশী ছিল। এ সংবাদে মুসলিমদের মধ্যে কিছুটা অস্থিরতা দেখা দিলে তিন হাজার ফেরেশতা প্রেরণের ওয়াদা ) এবং পরে পাঁচ হাজার ফেরেশতা প্রেরণের ওয়াদা করা হয়েছে। তবে শর্ত ছিল দুটিঃ (এক) মুসলিমগণ ধৈর্য ও আল্লাহভীতির উচ্চস্তরে পৌছলে, (দুই) শক্ররা আকস্মিক আক্রমন চালালে।</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আর এটা তো আল্লাহ  শুধু সুসংবাদ ও  আত্মিক প্রশান্তির জন্য করেছেন। আর সাহায্য তো শুধু পরাক্রান্ত, প্রজ্ঞাময় আল্লাহর কাছ থেকেই হয়।</a:t>
            </a:r>
            <a:r>
              <a:rPr lang="as-IN" dirty="0">
                <a:solidFill>
                  <a:srgbClr val="00B050"/>
                </a:solidFill>
                <a:latin typeface="Bangla" panose="03000603000000000000" pitchFamily="66" charset="0"/>
                <a:cs typeface="Bangla" panose="03000603000000000000" pitchFamily="66" charset="0"/>
              </a:rPr>
              <a:t>আল্লাহ তা'আলা আয়াতে বলেন যে, তিনি তার বান্দাদেরকে সাহায্য করবেন দু'টি কারণের কোন একটি কারণে। এক. তিনি হত্যা, বন্দী, গণীমত, শহর বিজয় ইত্যাদির মাধ্যমে কাফেরদের এক শক্তি ও ভিত্তি ভেঙে দেবেন; ফলে মুমিনরা শক্তিশালী হবে ও কাফেররা দুর্বল হবে। দুই. কাফেররা মুসলিমদের উপর জয়ী হওয়ার জন্য আশা করবে এবং প্রচেষ্টা চালাবে, কিন্তু আল্লাহ্ তাআলা মুসলিমদেরকে বিজয়ী করবেন ফলে তারা লাঞ্ছিত ও নিরাশ হয়ে ফিরে যাবে।</a:t>
            </a:r>
            <a:r>
              <a:rPr lang="as-IN" dirty="0">
                <a:solidFill>
                  <a:srgbClr val="7030A0"/>
                </a:solidFill>
                <a:latin typeface="Bangla" panose="03000603000000000000" pitchFamily="66" charset="0"/>
                <a:cs typeface="Bangla" panose="03000603000000000000" pitchFamily="66" charset="0"/>
              </a:rPr>
              <a:t>৪। এরপর উহুদ যুদ্ধের কথা এসছে। ওহুদ যুদ্ধে রাসূলুল্লাহ সা এর সম্মুখস্থ উপর ও নীচের চারটি দাঁতের মধ্যে থেকে নীচের পাটির ডান দিকের একটি দাত পড়ে গিয়েছিল এবং মুখমণ্ডল আহত হয়ে পড়েছিল। এতে দুঃখিত হয়ে উচ্চারণ করেছিলেনঃ “যারা নিজেদের নবীর সাথে এমন দুর্ব্যবহার করে, তারা কেমন করে সাফল্য অর্জন করবে? অথচ নবী তাদেরকে আল্লাহর দিকে আহবান করেন।” এরই প্রেক্ষিতে আলোচ্য আয়াত নাযিল হয়। [বুখারী, মুসলিমঃ ১৭৯১] এ আয়াতে রাসূলুল্লাহ সাল্লাল্লাহু আলাইহি ওয়া সাল্লামকে ধৈর্য ও সহনশীলতার শিক্ষা দেয়া হয়েছে। অনুরূপভাবে রাসূল সাল্লাল্লাহু আলাইহি ওয়াসাল্লাম রুকু থেকে উঠার পর কাফেরদের উপর বদ দোআ করতেন, কিন্তু এ আয়াত নাযিল হওয়ার পর তিনি তা ত্যাগ করেন৷ [বুখারীঃ ৪৫৬০, ৪০৬৯, ৪০৭০ মুসলিমঃ ৬৭৫]</a:t>
            </a:r>
          </a:p>
          <a:p>
            <a:r>
              <a:rPr lang="as-IN" dirty="0">
                <a:solidFill>
                  <a:srgbClr val="00B050"/>
                </a:solidFill>
                <a:latin typeface="Bangla" panose="03000603000000000000" pitchFamily="66" charset="0"/>
                <a:cs typeface="Bangla" panose="03000603000000000000" pitchFamily="66" charset="0"/>
              </a:rPr>
              <a:t>আল্লাহর পরিচয়ঃ  আল্লাহ্ সর্বশ্রোতা, সর্বজ্ঞ।</a:t>
            </a:r>
            <a:r>
              <a:rPr lang="en-US" dirty="0">
                <a:solidFill>
                  <a:srgbClr val="00B050"/>
                </a:solidFill>
                <a:latin typeface="Bangla" panose="03000603000000000000" pitchFamily="66" charset="0"/>
                <a:cs typeface="Bangla" panose="03000603000000000000" pitchFamily="66" charset="0"/>
              </a:rPr>
              <a:t> </a:t>
            </a:r>
            <a:r>
              <a:rPr lang="as-IN" dirty="0">
                <a:solidFill>
                  <a:srgbClr val="00B050"/>
                </a:solidFill>
                <a:latin typeface="Bangla" panose="03000603000000000000" pitchFamily="66" charset="0"/>
                <a:cs typeface="Bangla" panose="03000603000000000000" pitchFamily="66" charset="0"/>
              </a:rPr>
              <a:t>আসমানে ও যমী</a:t>
            </a:r>
            <a:r>
              <a:rPr lang="en-US" dirty="0" err="1">
                <a:solidFill>
                  <a:srgbClr val="00B050"/>
                </a:solidFill>
                <a:latin typeface="Bangla" panose="03000603000000000000" pitchFamily="66" charset="0"/>
                <a:cs typeface="Bangla" panose="03000603000000000000" pitchFamily="66" charset="0"/>
              </a:rPr>
              <a:t>নের</a:t>
            </a:r>
            <a:r>
              <a:rPr lang="as-IN" dirty="0">
                <a:solidFill>
                  <a:srgbClr val="00B050"/>
                </a:solidFill>
                <a:latin typeface="Bangla" panose="03000603000000000000" pitchFamily="66" charset="0"/>
                <a:cs typeface="Bangla" panose="03000603000000000000" pitchFamily="66" charset="0"/>
              </a:rPr>
              <a:t> সব আল্লাহরই তিনি যাকে ইচ্ছে ক্ষমা করেন এবং শাস্তি দেন। আর আল্লাহ ক্ষমাশীল, পরম দয়ালু।</a:t>
            </a:r>
          </a:p>
        </p:txBody>
      </p:sp>
    </p:spTree>
    <p:extLst>
      <p:ext uri="{BB962C8B-B14F-4D97-AF65-F5344CB8AC3E}">
        <p14:creationId xmlns:p14="http://schemas.microsoft.com/office/powerpoint/2010/main" val="569847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41873D-F019-452E-B7AE-DDDF0B701023}"/>
              </a:ext>
            </a:extLst>
          </p:cNvPr>
          <p:cNvSpPr txBox="1"/>
          <p:nvPr/>
        </p:nvSpPr>
        <p:spPr>
          <a:xfrm>
            <a:off x="97653" y="71021"/>
            <a:ext cx="12029243" cy="6597255"/>
          </a:xfrm>
          <a:prstGeom prst="rect">
            <a:avLst/>
          </a:prstGeom>
          <a:noFill/>
        </p:spPr>
        <p:txBody>
          <a:bodyPr wrap="square">
            <a:spAutoFit/>
          </a:bodyPr>
          <a:lstStyle/>
          <a:p>
            <a:pPr marL="0" marR="0" algn="ctr">
              <a:lnSpc>
                <a:spcPct val="107000"/>
              </a:lnSpc>
              <a:spcBef>
                <a:spcPts val="0"/>
              </a:spcBef>
              <a:spcAft>
                <a:spcPts val="800"/>
              </a:spcAft>
            </a:pPr>
            <a:r>
              <a:rPr lang="en-US" sz="2000" b="1" dirty="0">
                <a:solidFill>
                  <a:srgbClr val="0070C0"/>
                </a:solidFill>
                <a:latin typeface="Bangla" panose="03000603000000000000" pitchFamily="66" charset="0"/>
                <a:ea typeface="Calibri" panose="020F0502020204030204" pitchFamily="34" charset="0"/>
                <a:cs typeface="Times New Roman" panose="02020603050405020304" pitchFamily="18" charset="0"/>
              </a:rPr>
              <a:t>সূ</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১৪তম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(১৩০-১৪৩) আয়াত</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হে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মুমিনগণ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চক্রবৃদ্ধিহারে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তাকওয়া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অবলম্বন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সফলকাম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অবাধ্যতা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পার্থিব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লোভনীয়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সর্বাধিক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মারাত্মক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নিষেধ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আকইয়াশের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যুগের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উসুল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ঘটনা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খাওয়ার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জাহেলিয়াতে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সাধারণ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ঋণ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যাওয়ার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পরিশোধের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বৃদ্ধি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সূদও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বর্ধিত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latin typeface="Bangla" panose="03000603000000000000" pitchFamily="66" charset="0"/>
                <a:ea typeface="Calibri" panose="020F0502020204030204" pitchFamily="34" charset="0"/>
                <a:cs typeface="Bangla" panose="03000603000000000000" pitchFamily="66" charset="0"/>
              </a:rPr>
              <a:t>মুমিনদের</a:t>
            </a:r>
            <a:r>
              <a:rPr lang="en-US" sz="2000" dirty="0">
                <a:solidFill>
                  <a:srgbClr val="7030A0"/>
                </a:solidFill>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বাঁচার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বিষয়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অত্যন্ত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গুরুত্বপূর্ণঃ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তা'আলার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আনুগত্যেরও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মকবুল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নিষ্ঠাবান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পরহেযগার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লক্ষণাদি</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মৌখিক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দ্বারাই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আনুগত্যকারীর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৪।</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প্রতিযোগিতামুলকভাবে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অগ্রসর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দ্বিতীয়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মুত্তাকীদের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সৎকর্ম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সম্ভব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মুত্তাকীদের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গুনাবলী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সৎ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সচ্ছল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অসচ্ছল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অবস্থায়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সংবরণকারী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মানুষের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ক্ষমাশীল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মুহসিনদেরকে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ভালবাসেন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অশ্লীল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প্রার্থনা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জেনে-বুঝে</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পুনরায়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4212373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A0C897-E4D5-4DFE-BA72-E7A4B44115E7}"/>
              </a:ext>
            </a:extLst>
          </p:cNvPr>
          <p:cNvSpPr txBox="1"/>
          <p:nvPr/>
        </p:nvSpPr>
        <p:spPr>
          <a:xfrm>
            <a:off x="1" y="-1"/>
            <a:ext cx="12192000" cy="6766917"/>
          </a:xfrm>
          <a:prstGeom prst="rect">
            <a:avLst/>
          </a:prstGeom>
          <a:noFill/>
        </p:spPr>
        <p:txBody>
          <a:bodyPr wrap="square">
            <a:spAutoFit/>
          </a:bodyPr>
          <a:lstStyle/>
          <a:p>
            <a:pPr marL="457200" marR="0" algn="ctr">
              <a:lnSpc>
                <a:spcPct val="107000"/>
              </a:lnSpc>
              <a:spcBef>
                <a:spcPts val="0"/>
              </a:spcBef>
              <a:spcAft>
                <a:spcPts val="800"/>
              </a:spcAft>
            </a:pP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সূরা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১৫তম </a:t>
            </a:r>
            <a:r>
              <a:rPr lang="en-US" sz="2000" b="1"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রুকু</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(১৪৪-১৪৮)</a:t>
            </a:r>
            <a:r>
              <a:rPr lang="en-US" sz="11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b="1" dirty="0">
                <a:solidFill>
                  <a:srgbClr val="0070C0"/>
                </a:solidFill>
                <a:effectLst/>
                <a:latin typeface="Bangla" panose="03000603000000000000" pitchFamily="66" charset="0"/>
                <a:ea typeface="Calibri" panose="020F0502020204030204" pitchFamily="34" charset="0"/>
                <a:cs typeface="Bangla" panose="03000603000000000000" pitchFamily="66" charset="0"/>
              </a:rPr>
              <a:t>আয়াত</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একজন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গুণান্বিত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বড়</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বৈশিষ্ট্য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ঊর্ধ্বে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এমনও</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গুণের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প্রাপ্ত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কারণসমূহের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এও</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রটিয়ে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দেওয়া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খবর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দমে</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যুদ্ধক্ষেত্র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দাঁড়ান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আয়াত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অবতীর্ণ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করীম</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হওয়া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নতুন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পৃষ্ঠ</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প্রদর্শন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কখনো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সহিষ্ণুতার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দৃঢ়পদ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অনুগ্রহের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কৃতজ্ঞতার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বাস্তব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পেশ</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শীঘ্রই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কৃতজ্ঞদেরকে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পুরস্কৃত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২।আল্লাহর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অনুমতি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যেহেতু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মেয়াদ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সুনির্ধারিত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উৎসাহ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বাড়ানোর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হচ্ছে</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নির্দিষ্ট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আসবেই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যাওয়ার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ভীরুতা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দেখানোর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লাভ</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চাইলে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পাওয়া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পাওয়া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পক্ষান্তরে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কামনা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নিয়ামত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দুনিয়াও</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বিরাট</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সংখ্যক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ঈমান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প্রশিক্ষণ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প্রাপ্ত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পথে</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বিপর্যয়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ঘটেছিল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হীনবল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দুর্বল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নত</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এইভাবে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বলতো</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رَبَّنَا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اغۡفِرۡ</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لَنَا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ذُنُوۡبَنَا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اِسۡرَافَنَا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فِیۡۤ</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اَمۡرِنَا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ثَبِّتۡ</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اَقۡدَامَنَا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انۡصُرۡنَا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عَلَی</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الۡقَوۡمِ</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الۡکٰفِرِیۡنَ</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হে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পাপ</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কাজের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সীমালংঘন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আপনি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ক্ষমা</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সুদৃঢ়</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রাখুন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কাফের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সম্প্রদায়ের</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বিরুদ্ধে</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আমাদেরকে</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সাহায্য</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১৪৭</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ধৈর্যশীলদেরকে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ভালবাসেন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দুনিয়ার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আখেরাতের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উত্তম</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পুরস্কার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মুহসিনদেরকে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ভালবাসেন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উহুদ</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যুদ্ধের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পরাজয়ের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সুযোগ</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গ্রহণ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অথবা</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মুনাফিক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পরামর্শ</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দিচ্ছিল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পূর্বপুরুষদের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ধর্মে</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মুসলিমদেরকে</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কাফেরদের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আনুগত্য</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ধ্বংস</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অনিষ্টের</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কারণ</a:t>
            </a:r>
            <a:r>
              <a:rPr lang="en-US" sz="18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4087689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988</TotalTime>
  <Words>10917</Words>
  <Application>Microsoft Office PowerPoint</Application>
  <PresentationFormat>Widescreen</PresentationFormat>
  <Paragraphs>252</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Meiryo</vt:lpstr>
      <vt:lpstr>Arial</vt:lpstr>
      <vt:lpstr>Bangla</vt:lpstr>
      <vt:lpstr>Calibri</vt:lpstr>
      <vt:lpstr>Calibri Light</vt:lpstr>
      <vt:lpstr>Rockwell</vt:lpstr>
      <vt:lpstr>Symbol</vt:lpstr>
      <vt:lpstr>Office Theme</vt:lpstr>
      <vt:lpstr>দয়াময় মেহেরবান আল্লাহর নামে  আমার রমাদান                          আপণ সাথী আল কুর’আন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দয়াময় মেহেরবান আল্লাহর নামে  আমার রমাদান                    আপণ সাথী কুর’আন </dc:title>
  <dc:creator>Mahbuba Rehana Raheen</dc:creator>
  <cp:lastModifiedBy>Mahbuba Rehana Raheen</cp:lastModifiedBy>
  <cp:revision>34</cp:revision>
  <dcterms:created xsi:type="dcterms:W3CDTF">2021-04-12T03:12:15Z</dcterms:created>
  <dcterms:modified xsi:type="dcterms:W3CDTF">2021-04-26T04:59:28Z</dcterms:modified>
</cp:coreProperties>
</file>