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7" r:id="rId23"/>
    <p:sldId id="277" r:id="rId24"/>
    <p:sldId id="288" r:id="rId25"/>
    <p:sldId id="278" r:id="rId26"/>
    <p:sldId id="279" r:id="rId27"/>
    <p:sldId id="280" r:id="rId28"/>
    <p:sldId id="289" r:id="rId29"/>
    <p:sldId id="281" r:id="rId30"/>
    <p:sldId id="282" r:id="rId31"/>
    <p:sldId id="290" r:id="rId32"/>
    <p:sldId id="283" r:id="rId33"/>
    <p:sldId id="291" r:id="rId34"/>
    <p:sldId id="284" r:id="rId35"/>
    <p:sldId id="292" r:id="rId36"/>
    <p:sldId id="285" r:id="rId37"/>
    <p:sldId id="293" r:id="rId38"/>
    <p:sldId id="294"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781E9"/>
    <a:srgbClr val="8C4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37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6170-118C-47FF-BF7C-EDE1638DB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26AE1-EACD-4282-A0CE-F9402660F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4C5F9-E763-406D-AF39-418174AC7638}"/>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5" name="Footer Placeholder 4">
            <a:extLst>
              <a:ext uri="{FF2B5EF4-FFF2-40B4-BE49-F238E27FC236}">
                <a16:creationId xmlns:a16="http://schemas.microsoft.com/office/drawing/2014/main" id="{B1A7E28F-5973-4495-97C5-9E01482A0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0F75-89BD-48A8-99D1-77CBE52E7FAA}"/>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27773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DCAA-B2AE-49E0-B960-2DAACD3173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AE784-2700-4D92-A1A0-420705A27B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2EBA8-6048-4F09-9542-F64E743812AF}"/>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5" name="Footer Placeholder 4">
            <a:extLst>
              <a:ext uri="{FF2B5EF4-FFF2-40B4-BE49-F238E27FC236}">
                <a16:creationId xmlns:a16="http://schemas.microsoft.com/office/drawing/2014/main" id="{EE322C65-4CEF-4E48-B88F-8DAE42B1B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BE576-78C8-4D51-B845-EABCB409E22F}"/>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355036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E25F0-DAB0-4600-9BFC-616E2F796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EE500-D4CA-4DF5-9923-BAD5480F7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02BFD-C8B0-4899-AFFA-17F5ADEB6C21}"/>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5" name="Footer Placeholder 4">
            <a:extLst>
              <a:ext uri="{FF2B5EF4-FFF2-40B4-BE49-F238E27FC236}">
                <a16:creationId xmlns:a16="http://schemas.microsoft.com/office/drawing/2014/main" id="{89BC94E6-411D-4C53-BD50-10B664F5E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F9C02-A608-4034-B0BD-2471B959D171}"/>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224799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AAFE-24BB-4B02-978A-59D92A0B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29C13-6493-4BE0-9B32-2DFB6B57E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1AC1D-41DA-454C-8933-5121F6296347}"/>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5" name="Footer Placeholder 4">
            <a:extLst>
              <a:ext uri="{FF2B5EF4-FFF2-40B4-BE49-F238E27FC236}">
                <a16:creationId xmlns:a16="http://schemas.microsoft.com/office/drawing/2014/main" id="{1151CD1B-9311-4F32-88A7-122A14261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D4AA1-1240-4C6C-92D0-759F6FC41233}"/>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106746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3A95-7304-48F8-AF43-3209D834B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5C9C4-3354-48FD-A7B5-7EEBF8890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C5834-72E7-437C-8FFD-994BD82B1715}"/>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5" name="Footer Placeholder 4">
            <a:extLst>
              <a:ext uri="{FF2B5EF4-FFF2-40B4-BE49-F238E27FC236}">
                <a16:creationId xmlns:a16="http://schemas.microsoft.com/office/drawing/2014/main" id="{39286FA8-BFF5-486E-AD0A-26C89A1FB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03C5A-3010-46E4-BEC4-C12E693CA3EA}"/>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16234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E1F-F16F-4B55-B3F5-C0CE9C395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A3001-97D7-498C-B7CA-128CA5AFE4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4691A-A056-442D-9916-BC7E255CD3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5AD8E-040F-4682-A83B-2001D486BC01}"/>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6" name="Footer Placeholder 5">
            <a:extLst>
              <a:ext uri="{FF2B5EF4-FFF2-40B4-BE49-F238E27FC236}">
                <a16:creationId xmlns:a16="http://schemas.microsoft.com/office/drawing/2014/main" id="{9C3AB9F0-C1E4-42FD-A05D-7F2C24A97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B8CCE-B70D-4ACC-83CD-F6B825DF3BEE}"/>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252167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E058-239F-4BAD-8180-1808F57AF0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27B514-2CDD-4CC8-8B39-EEFD9E2F7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9A00F8-05D9-470D-80AC-980EB54EA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7A0D48-9BC7-45FB-8A95-80DB64A85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FC060-0429-4376-98E8-574FA30B1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68FE7B-7C3F-430E-9EAF-D7DC60BFDCAE}"/>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8" name="Footer Placeholder 7">
            <a:extLst>
              <a:ext uri="{FF2B5EF4-FFF2-40B4-BE49-F238E27FC236}">
                <a16:creationId xmlns:a16="http://schemas.microsoft.com/office/drawing/2014/main" id="{500858A1-E897-4DE8-AB43-28EBCAA5A9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76678C-C0F9-47B1-B4AD-6D092A117A48}"/>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15640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EBBC-63E3-4DEE-9078-36537DD33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9EC55-F347-44D3-B878-2EFA3B0032FF}"/>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4" name="Footer Placeholder 3">
            <a:extLst>
              <a:ext uri="{FF2B5EF4-FFF2-40B4-BE49-F238E27FC236}">
                <a16:creationId xmlns:a16="http://schemas.microsoft.com/office/drawing/2014/main" id="{8D69CB81-634E-4BC8-8B30-BF69926FBF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3325CE-4248-4C28-8765-1A85C347E792}"/>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200176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2A308-8BB7-4FC8-9C0C-7A3ADA7125C3}"/>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3" name="Footer Placeholder 2">
            <a:extLst>
              <a:ext uri="{FF2B5EF4-FFF2-40B4-BE49-F238E27FC236}">
                <a16:creationId xmlns:a16="http://schemas.microsoft.com/office/drawing/2014/main" id="{1D3C08DD-68DC-4E97-8D5F-27660386D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3AE682-1B0B-456E-B02F-1934F7E1FAD3}"/>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425484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0899-3F5F-4354-8F30-69812A66A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08B18-08B3-4120-A7FE-F474DD7EF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EA050-E927-42A3-BEDE-34CBCD633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4BD43-6B67-421C-8042-DDD96A50DEDD}"/>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6" name="Footer Placeholder 5">
            <a:extLst>
              <a:ext uri="{FF2B5EF4-FFF2-40B4-BE49-F238E27FC236}">
                <a16:creationId xmlns:a16="http://schemas.microsoft.com/office/drawing/2014/main" id="{AAAB0B15-B170-4438-BABE-70FF9BE4A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58D05-7933-4C11-9965-C180695A2298}"/>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374822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851B-D5B5-4D58-B12B-763553613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1E3E6-2300-4813-AE76-8B9C0C7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CB177-0E86-4C1A-BF24-38C2F1179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75EAF-6AF7-41B9-AAC5-A8253A4945E2}"/>
              </a:ext>
            </a:extLst>
          </p:cNvPr>
          <p:cNvSpPr>
            <a:spLocks noGrp="1"/>
          </p:cNvSpPr>
          <p:nvPr>
            <p:ph type="dt" sz="half" idx="10"/>
          </p:nvPr>
        </p:nvSpPr>
        <p:spPr/>
        <p:txBody>
          <a:bodyPr/>
          <a:lstStyle/>
          <a:p>
            <a:fld id="{5D927A13-F8FB-4B48-83EA-9E75A9EEED77}" type="datetimeFigureOut">
              <a:rPr lang="en-US" smtClean="0"/>
              <a:t>4/28/2021</a:t>
            </a:fld>
            <a:endParaRPr lang="en-US"/>
          </a:p>
        </p:txBody>
      </p:sp>
      <p:sp>
        <p:nvSpPr>
          <p:cNvPr id="6" name="Footer Placeholder 5">
            <a:extLst>
              <a:ext uri="{FF2B5EF4-FFF2-40B4-BE49-F238E27FC236}">
                <a16:creationId xmlns:a16="http://schemas.microsoft.com/office/drawing/2014/main" id="{A5085052-90A7-4D0A-A483-91B77BE97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91EB9-733A-4CCF-93F6-302648871BEF}"/>
              </a:ext>
            </a:extLst>
          </p:cNvPr>
          <p:cNvSpPr>
            <a:spLocks noGrp="1"/>
          </p:cNvSpPr>
          <p:nvPr>
            <p:ph type="sldNum" sz="quarter" idx="12"/>
          </p:nvPr>
        </p:nvSpPr>
        <p:spPr/>
        <p:txBody>
          <a:bodyPr/>
          <a:lstStyle/>
          <a:p>
            <a:fld id="{676973B7-E0F8-416B-A5BD-61C18A69F0C6}" type="slidenum">
              <a:rPr lang="en-US" smtClean="0"/>
              <a:t>‹#›</a:t>
            </a:fld>
            <a:endParaRPr lang="en-US"/>
          </a:p>
        </p:txBody>
      </p:sp>
    </p:spTree>
    <p:extLst>
      <p:ext uri="{BB962C8B-B14F-4D97-AF65-F5344CB8AC3E}">
        <p14:creationId xmlns:p14="http://schemas.microsoft.com/office/powerpoint/2010/main" val="422234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FE347-79E4-4A22-BDC5-747A481F2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2C87F-134C-4C5B-B9B6-A2484D346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CD957-E450-433B-9FB9-879F5DC33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27A13-F8FB-4B48-83EA-9E75A9EEED77}" type="datetimeFigureOut">
              <a:rPr lang="en-US" smtClean="0"/>
              <a:t>4/28/2021</a:t>
            </a:fld>
            <a:endParaRPr lang="en-US"/>
          </a:p>
        </p:txBody>
      </p:sp>
      <p:sp>
        <p:nvSpPr>
          <p:cNvPr id="5" name="Footer Placeholder 4">
            <a:extLst>
              <a:ext uri="{FF2B5EF4-FFF2-40B4-BE49-F238E27FC236}">
                <a16:creationId xmlns:a16="http://schemas.microsoft.com/office/drawing/2014/main" id="{C3AAA78B-E2B6-4EA6-97BA-5ACA64DFC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AC68D1-C0C9-4B47-B330-7BF499E30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973B7-E0F8-416B-A5BD-61C18A69F0C6}" type="slidenum">
              <a:rPr lang="en-US" smtClean="0"/>
              <a:t>‹#›</a:t>
            </a:fld>
            <a:endParaRPr lang="en-US"/>
          </a:p>
        </p:txBody>
      </p:sp>
    </p:spTree>
    <p:extLst>
      <p:ext uri="{BB962C8B-B14F-4D97-AF65-F5344CB8AC3E}">
        <p14:creationId xmlns:p14="http://schemas.microsoft.com/office/powerpoint/2010/main" val="792358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AE8F86BE-C9C6-46B8-82D5-EBC1A7CC6115}"/>
              </a:ext>
            </a:extLst>
          </p:cNvPr>
          <p:cNvPicPr>
            <a:picLocks noChangeAspect="1"/>
          </p:cNvPicPr>
          <p:nvPr/>
        </p:nvPicPr>
        <p:blipFill rotWithShape="1">
          <a:blip r:embed="rId2">
            <a:extLst>
              <a:ext uri="{28A0092B-C50C-407E-A947-70E740481C1C}">
                <a14:useLocalDpi xmlns:a14="http://schemas.microsoft.com/office/drawing/2010/main" val="0"/>
              </a:ext>
            </a:extLst>
          </a:blip>
          <a:srcRect t="743" r="23585" b="8348"/>
          <a:stretch/>
        </p:blipFill>
        <p:spPr>
          <a:xfrm>
            <a:off x="354025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F2D68-B705-4908-B540-42C5F8325666}"/>
              </a:ext>
            </a:extLst>
          </p:cNvPr>
          <p:cNvSpPr>
            <a:spLocks noGrp="1"/>
          </p:cNvSpPr>
          <p:nvPr>
            <p:ph type="ctrTitle"/>
          </p:nvPr>
        </p:nvSpPr>
        <p:spPr>
          <a:xfrm>
            <a:off x="477981" y="1122363"/>
            <a:ext cx="5514446" cy="2827318"/>
          </a:xfrm>
        </p:spPr>
        <p:txBody>
          <a:bodyPr anchor="b">
            <a:normAutofit/>
          </a:bodyPr>
          <a:lstStyle/>
          <a:p>
            <a:pPr marL="0" marR="0">
              <a:lnSpc>
                <a:spcPct val="107000"/>
              </a:lnSpc>
              <a:spcBef>
                <a:spcPts val="0"/>
              </a:spcBef>
              <a:spcAft>
                <a:spcPts val="800"/>
              </a:spcAft>
            </a:pPr>
            <a:r>
              <a:rPr lang="en-US" sz="2700" b="1" kern="1200" dirty="0">
                <a:solidFill>
                  <a:srgbClr val="FF00FF"/>
                </a:solidFill>
                <a:effectLst/>
                <a:latin typeface="Bangla" panose="03000603000000000000" pitchFamily="66" charset="0"/>
                <a:ea typeface="+mj-ea"/>
                <a:cs typeface="Times New Roman" panose="02020603050405020304" pitchFamily="18" charset="0"/>
              </a:rPr>
              <a:t>দয়াময় </a:t>
            </a:r>
            <a:r>
              <a:rPr lang="en-US" sz="2700" b="1" kern="1200" dirty="0" err="1">
                <a:solidFill>
                  <a:srgbClr val="FF00FF"/>
                </a:solidFill>
                <a:effectLst/>
                <a:latin typeface="Bangla" panose="03000603000000000000" pitchFamily="66" charset="0"/>
                <a:ea typeface="+mj-ea"/>
                <a:cs typeface="Times New Roman" panose="02020603050405020304" pitchFamily="18" charset="0"/>
              </a:rPr>
              <a:t>মেহেরবান</a:t>
            </a:r>
            <a:r>
              <a:rPr lang="en-US" sz="2700" b="1" kern="1200" dirty="0">
                <a:solidFill>
                  <a:srgbClr val="FF00FF"/>
                </a:solidFill>
                <a:effectLst/>
                <a:latin typeface="Bangla" panose="03000603000000000000" pitchFamily="66" charset="0"/>
                <a:ea typeface="+mj-ea"/>
                <a:cs typeface="Times New Roman" panose="02020603050405020304" pitchFamily="18" charset="0"/>
              </a:rPr>
              <a:t> </a:t>
            </a:r>
            <a:r>
              <a:rPr lang="en-US" sz="2700" b="1" kern="1200" dirty="0" err="1">
                <a:solidFill>
                  <a:srgbClr val="FF00FF"/>
                </a:solidFill>
                <a:effectLst/>
                <a:latin typeface="Bangla" panose="03000603000000000000" pitchFamily="66" charset="0"/>
                <a:ea typeface="+mj-ea"/>
                <a:cs typeface="Times New Roman" panose="02020603050405020304" pitchFamily="18" charset="0"/>
              </a:rPr>
              <a:t>আল্লাহর</a:t>
            </a:r>
            <a:r>
              <a:rPr lang="en-US" sz="2700" b="1" kern="1200" dirty="0">
                <a:solidFill>
                  <a:srgbClr val="FF00FF"/>
                </a:solidFill>
                <a:effectLst/>
                <a:latin typeface="Bangla" panose="03000603000000000000" pitchFamily="66" charset="0"/>
                <a:ea typeface="+mj-ea"/>
                <a:cs typeface="Times New Roman" panose="02020603050405020304" pitchFamily="18" charset="0"/>
              </a:rPr>
              <a:t> </a:t>
            </a:r>
            <a:r>
              <a:rPr lang="en-US" sz="2700" b="1" kern="1200" dirty="0" err="1">
                <a:solidFill>
                  <a:srgbClr val="FF00FF"/>
                </a:solidFill>
                <a:effectLst/>
                <a:latin typeface="Bangla" panose="03000603000000000000" pitchFamily="66" charset="0"/>
                <a:ea typeface="+mj-ea"/>
                <a:cs typeface="Times New Roman" panose="02020603050405020304" pitchFamily="18" charset="0"/>
              </a:rPr>
              <a:t>নামে</a:t>
            </a:r>
            <a:br>
              <a:rPr lang="en-US" sz="2700" b="1" kern="1200" dirty="0">
                <a:solidFill>
                  <a:srgbClr val="7030A0"/>
                </a:solidFill>
                <a:effectLst/>
                <a:latin typeface="Bangla" panose="03000603000000000000" pitchFamily="66" charset="0"/>
                <a:ea typeface="+mj-ea"/>
                <a:cs typeface="Times New Roman" panose="02020603050405020304" pitchFamily="18" charset="0"/>
              </a:rPr>
            </a:br>
            <a:r>
              <a:rPr lang="en-US" sz="2700" b="1" kern="1200" dirty="0">
                <a:solidFill>
                  <a:srgbClr val="8C448E"/>
                </a:solidFill>
                <a:effectLst/>
                <a:latin typeface="Bangla" panose="03000603000000000000" pitchFamily="66" charset="0"/>
                <a:ea typeface="+mj-ea"/>
                <a:cs typeface="Times New Roman" panose="02020603050405020304" pitchFamily="18" charset="0"/>
              </a:rPr>
              <a:t>     </a:t>
            </a:r>
            <a:r>
              <a:rPr lang="en-US" sz="2700" b="1" kern="1200" dirty="0">
                <a:solidFill>
                  <a:srgbClr val="0000FF"/>
                </a:solidFill>
                <a:effectLst/>
                <a:latin typeface="Bangla" panose="03000603000000000000" pitchFamily="66" charset="0"/>
                <a:ea typeface="+mj-ea"/>
                <a:cs typeface="Times New Roman" panose="02020603050405020304" pitchFamily="18" charset="0"/>
              </a:rPr>
              <a:t>আমার </a:t>
            </a:r>
            <a:r>
              <a:rPr lang="en-US" sz="2700" b="1" kern="1200" dirty="0" err="1">
                <a:solidFill>
                  <a:srgbClr val="0000FF"/>
                </a:solidFill>
                <a:effectLst/>
                <a:latin typeface="Bangla" panose="03000603000000000000" pitchFamily="66" charset="0"/>
                <a:ea typeface="+mj-ea"/>
                <a:cs typeface="Times New Roman" panose="02020603050405020304" pitchFamily="18" charset="0"/>
              </a:rPr>
              <a:t>রমাদান</a:t>
            </a:r>
            <a:r>
              <a:rPr lang="en-US" sz="2700" b="1" kern="1200" dirty="0">
                <a:solidFill>
                  <a:srgbClr val="0000FF"/>
                </a:solidFill>
                <a:effectLst/>
                <a:latin typeface="Bangla" panose="03000603000000000000" pitchFamily="66" charset="0"/>
                <a:ea typeface="+mj-ea"/>
                <a:cs typeface="Times New Roman" panose="02020603050405020304" pitchFamily="18" charset="0"/>
              </a:rPr>
              <a:t>            </a:t>
            </a:r>
            <a:br>
              <a:rPr lang="en-US" sz="2700" b="1" kern="1200" dirty="0">
                <a:solidFill>
                  <a:srgbClr val="0000FF"/>
                </a:solidFill>
                <a:effectLst/>
                <a:latin typeface="Bangla" panose="03000603000000000000" pitchFamily="66" charset="0"/>
                <a:ea typeface="+mj-ea"/>
                <a:cs typeface="Times New Roman" panose="02020603050405020304" pitchFamily="18" charset="0"/>
              </a:rPr>
            </a:br>
            <a:r>
              <a:rPr lang="en-US" sz="2700" b="1" kern="1200" dirty="0">
                <a:solidFill>
                  <a:srgbClr val="0000FF"/>
                </a:solidFill>
                <a:effectLst/>
                <a:latin typeface="Bangla" panose="03000603000000000000" pitchFamily="66" charset="0"/>
                <a:ea typeface="+mj-ea"/>
                <a:cs typeface="Times New Roman" panose="02020603050405020304" pitchFamily="18" charset="0"/>
              </a:rPr>
              <a:t>   </a:t>
            </a:r>
            <a:r>
              <a:rPr lang="en-US" sz="2700" b="1" kern="1200" dirty="0" err="1">
                <a:solidFill>
                  <a:srgbClr val="0000FF"/>
                </a:solidFill>
                <a:effectLst/>
                <a:latin typeface="Bangla" panose="03000603000000000000" pitchFamily="66" charset="0"/>
                <a:ea typeface="+mj-ea"/>
                <a:cs typeface="Times New Roman" panose="02020603050405020304" pitchFamily="18" charset="0"/>
              </a:rPr>
              <a:t>আপণ</a:t>
            </a:r>
            <a:r>
              <a:rPr lang="en-US" sz="2700" b="1" kern="1200" dirty="0">
                <a:solidFill>
                  <a:srgbClr val="0000FF"/>
                </a:solidFill>
                <a:effectLst/>
                <a:latin typeface="Bangla" panose="03000603000000000000" pitchFamily="66" charset="0"/>
                <a:ea typeface="+mj-ea"/>
                <a:cs typeface="Times New Roman" panose="02020603050405020304" pitchFamily="18" charset="0"/>
              </a:rPr>
              <a:t> </a:t>
            </a:r>
            <a:r>
              <a:rPr lang="en-US" sz="2700" b="1" kern="1200" dirty="0" err="1">
                <a:solidFill>
                  <a:srgbClr val="0000FF"/>
                </a:solidFill>
                <a:effectLst/>
                <a:latin typeface="Bangla" panose="03000603000000000000" pitchFamily="66" charset="0"/>
                <a:ea typeface="+mj-ea"/>
                <a:cs typeface="Times New Roman" panose="02020603050405020304" pitchFamily="18" charset="0"/>
              </a:rPr>
              <a:t>সাথী</a:t>
            </a:r>
            <a:r>
              <a:rPr lang="en-US" sz="2700" b="1" kern="1200" dirty="0">
                <a:solidFill>
                  <a:srgbClr val="0000FF"/>
                </a:solidFill>
                <a:effectLst/>
                <a:latin typeface="Bangla" panose="03000603000000000000" pitchFamily="66" charset="0"/>
                <a:ea typeface="+mj-ea"/>
                <a:cs typeface="Times New Roman" panose="02020603050405020304" pitchFamily="18" charset="0"/>
              </a:rPr>
              <a:t> </a:t>
            </a:r>
            <a:r>
              <a:rPr lang="en-US" sz="2700" b="1" kern="1200" dirty="0" err="1">
                <a:solidFill>
                  <a:srgbClr val="0000FF"/>
                </a:solidFill>
                <a:effectLst/>
                <a:latin typeface="Bangla" panose="03000603000000000000" pitchFamily="66" charset="0"/>
                <a:ea typeface="+mj-ea"/>
                <a:cs typeface="Times New Roman" panose="02020603050405020304" pitchFamily="18" charset="0"/>
              </a:rPr>
              <a:t>আল</a:t>
            </a:r>
            <a:r>
              <a:rPr lang="en-US" sz="2700" b="1" kern="1200" dirty="0">
                <a:solidFill>
                  <a:srgbClr val="0000FF"/>
                </a:solidFill>
                <a:effectLst/>
                <a:latin typeface="Bangla" panose="03000603000000000000" pitchFamily="66" charset="0"/>
                <a:ea typeface="+mj-ea"/>
                <a:cs typeface="Times New Roman" panose="02020603050405020304" pitchFamily="18" charset="0"/>
              </a:rPr>
              <a:t> কুর</a:t>
            </a:r>
            <a:r>
              <a:rPr lang="en-US" sz="2700" b="1" kern="1200" dirty="0">
                <a:solidFill>
                  <a:srgbClr val="0000FF"/>
                </a:solidFill>
                <a:effectLst/>
                <a:latin typeface="Times New Roman" panose="02020603050405020304" pitchFamily="18" charset="0"/>
                <a:ea typeface="+mj-ea"/>
                <a:cs typeface="Times New Roman" panose="02020603050405020304" pitchFamily="18" charset="0"/>
              </a:rPr>
              <a:t>’</a:t>
            </a:r>
            <a:r>
              <a:rPr lang="en-US" sz="2700" b="1" kern="1200" dirty="0">
                <a:solidFill>
                  <a:srgbClr val="0000FF"/>
                </a:solidFill>
                <a:effectLst/>
                <a:latin typeface="Bangla" panose="03000603000000000000" pitchFamily="66" charset="0"/>
                <a:ea typeface="+mj-ea"/>
                <a:cs typeface="Times New Roman" panose="02020603050405020304" pitchFamily="18" charset="0"/>
              </a:rPr>
              <a:t>আন</a:t>
            </a:r>
            <a:br>
              <a:rPr lang="en-US" sz="3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dirty="0">
              <a:solidFill>
                <a:srgbClr val="0000FF"/>
              </a:solidFill>
            </a:endParaRPr>
          </a:p>
        </p:txBody>
      </p:sp>
      <p:sp>
        <p:nvSpPr>
          <p:cNvPr id="3" name="Subtitle 2">
            <a:extLst>
              <a:ext uri="{FF2B5EF4-FFF2-40B4-BE49-F238E27FC236}">
                <a16:creationId xmlns:a16="http://schemas.microsoft.com/office/drawing/2014/main" id="{061DAC8A-FD4C-4A73-A1B0-A8787ED5587D}"/>
              </a:ext>
            </a:extLst>
          </p:cNvPr>
          <p:cNvSpPr>
            <a:spLocks noGrp="1"/>
          </p:cNvSpPr>
          <p:nvPr>
            <p:ph type="subTitle" idx="1"/>
          </p:nvPr>
        </p:nvSpPr>
        <p:spPr>
          <a:xfrm>
            <a:off x="477980" y="4872922"/>
            <a:ext cx="4023359" cy="1208141"/>
          </a:xfrm>
        </p:spPr>
        <p:txBody>
          <a:bodyPr>
            <a:normAutofit fontScale="92500"/>
          </a:bodyPr>
          <a:lstStyle/>
          <a:p>
            <a:pPr marL="0" marR="0">
              <a:lnSpc>
                <a:spcPct val="90000"/>
              </a:lnSpc>
              <a:spcBef>
                <a:spcPts val="1000"/>
              </a:spcBef>
              <a:spcAft>
                <a:spcPts val="0"/>
              </a:spcAft>
            </a:pPr>
            <a:r>
              <a:rPr lang="en-US" sz="2000" b="1" kern="1200" dirty="0">
                <a:solidFill>
                  <a:srgbClr val="FF00FF"/>
                </a:solidFill>
                <a:effectLst/>
                <a:latin typeface="Bangla" panose="03000603000000000000" pitchFamily="66" charset="0"/>
                <a:ea typeface="+mn-ea"/>
              </a:rPr>
              <a:t>কুর</a:t>
            </a:r>
            <a:r>
              <a:rPr lang="en-US" sz="2000" b="1" kern="1200" dirty="0">
                <a:solidFill>
                  <a:srgbClr val="FF00FF"/>
                </a:solidFill>
                <a:effectLst/>
                <a:latin typeface="Times New Roman" panose="02020603050405020304" pitchFamily="18" charset="0"/>
                <a:ea typeface="+mn-ea"/>
              </a:rPr>
              <a:t>’</a:t>
            </a:r>
            <a:r>
              <a:rPr lang="en-US" sz="2000" b="1" kern="1200" dirty="0">
                <a:solidFill>
                  <a:srgbClr val="FF00FF"/>
                </a:solidFill>
                <a:effectLst/>
                <a:latin typeface="Bangla" panose="03000603000000000000" pitchFamily="66" charset="0"/>
                <a:ea typeface="+mn-ea"/>
              </a:rPr>
              <a:t>আন </a:t>
            </a:r>
            <a:r>
              <a:rPr lang="en-US" sz="2000" b="1" kern="1200" dirty="0" err="1">
                <a:solidFill>
                  <a:srgbClr val="FF00FF"/>
                </a:solidFill>
                <a:effectLst/>
                <a:latin typeface="Bangla" panose="03000603000000000000" pitchFamily="66" charset="0"/>
                <a:ea typeface="+mn-ea"/>
              </a:rPr>
              <a:t>মাজীদঃ</a:t>
            </a:r>
            <a:r>
              <a:rPr lang="en-US" sz="2000" b="1" kern="1200" dirty="0">
                <a:solidFill>
                  <a:srgbClr val="FF00FF"/>
                </a:solidFill>
                <a:effectLst/>
                <a:latin typeface="Bangla" panose="03000603000000000000" pitchFamily="66" charset="0"/>
                <a:ea typeface="+mn-ea"/>
              </a:rPr>
              <a:t> ৫ম </a:t>
            </a:r>
            <a:r>
              <a:rPr lang="en-US" sz="2000" b="1" kern="1200" dirty="0" err="1">
                <a:solidFill>
                  <a:srgbClr val="FF00FF"/>
                </a:solidFill>
                <a:effectLst/>
                <a:latin typeface="Bangla" panose="03000603000000000000" pitchFamily="66" charset="0"/>
                <a:ea typeface="+mn-ea"/>
              </a:rPr>
              <a:t>পারা</a:t>
            </a:r>
            <a:endParaRPr lang="en-US" sz="1400" dirty="0">
              <a:solidFill>
                <a:srgbClr val="FF00FF"/>
              </a:solidFill>
              <a:effectLst/>
              <a:latin typeface="Times New Roman" panose="02020603050405020304" pitchFamily="18" charset="0"/>
              <a:ea typeface="Times New Roman" panose="02020603050405020304" pitchFamily="18" charset="0"/>
            </a:endParaRPr>
          </a:p>
          <a:p>
            <a:pPr marL="0" marR="0">
              <a:lnSpc>
                <a:spcPct val="90000"/>
              </a:lnSpc>
              <a:spcBef>
                <a:spcPts val="1000"/>
              </a:spcBef>
              <a:spcAft>
                <a:spcPts val="0"/>
              </a:spcAft>
            </a:pPr>
            <a:r>
              <a:rPr lang="en-US" sz="2000" b="1" kern="1200" dirty="0" err="1">
                <a:solidFill>
                  <a:srgbClr val="FF00FF"/>
                </a:solidFill>
                <a:effectLst/>
                <a:latin typeface="Bangla" panose="03000603000000000000" pitchFamily="66" charset="0"/>
                <a:ea typeface="+mn-ea"/>
              </a:rPr>
              <a:t>মোট</a:t>
            </a:r>
            <a:r>
              <a:rPr lang="en-US" sz="2000" b="1" kern="1200" dirty="0">
                <a:solidFill>
                  <a:srgbClr val="FF00FF"/>
                </a:solidFill>
                <a:effectLst/>
                <a:latin typeface="Bangla" panose="03000603000000000000" pitchFamily="66" charset="0"/>
                <a:ea typeface="+mn-ea"/>
              </a:rPr>
              <a:t> </a:t>
            </a:r>
            <a:r>
              <a:rPr lang="en-US" sz="2000" b="1" kern="1200" dirty="0" err="1">
                <a:solidFill>
                  <a:srgbClr val="FF00FF"/>
                </a:solidFill>
                <a:effectLst/>
                <a:latin typeface="Bangla" panose="03000603000000000000" pitchFamily="66" charset="0"/>
                <a:ea typeface="+mn-ea"/>
              </a:rPr>
              <a:t>রুকুঃ</a:t>
            </a:r>
            <a:r>
              <a:rPr lang="en-US" sz="2000" b="1" kern="1200" dirty="0">
                <a:solidFill>
                  <a:srgbClr val="FF00FF"/>
                </a:solidFill>
                <a:effectLst/>
                <a:latin typeface="Bangla" panose="03000603000000000000" pitchFamily="66" charset="0"/>
                <a:ea typeface="+mn-ea"/>
              </a:rPr>
              <a:t>  ১৬রুকু</a:t>
            </a:r>
            <a:endParaRPr lang="en-US" sz="1400" dirty="0">
              <a:solidFill>
                <a:srgbClr val="FF00FF"/>
              </a:solidFill>
              <a:effectLst/>
              <a:latin typeface="Times New Roman" panose="02020603050405020304" pitchFamily="18" charset="0"/>
              <a:ea typeface="Times New Roman" panose="02020603050405020304" pitchFamily="18" charset="0"/>
            </a:endParaRPr>
          </a:p>
          <a:p>
            <a:pPr marL="0" marR="0">
              <a:lnSpc>
                <a:spcPct val="90000"/>
              </a:lnSpc>
              <a:spcBef>
                <a:spcPts val="1000"/>
              </a:spcBef>
              <a:spcAft>
                <a:spcPts val="0"/>
              </a:spcAft>
            </a:pPr>
            <a:r>
              <a:rPr lang="en-US" sz="2000" b="1" kern="1200" dirty="0">
                <a:solidFill>
                  <a:srgbClr val="FF00FF"/>
                </a:solidFill>
                <a:effectLst/>
                <a:latin typeface="Bangla" panose="03000603000000000000" pitchFamily="66" charset="0"/>
                <a:ea typeface="+mn-ea"/>
              </a:rPr>
              <a:t>সূরা </a:t>
            </a:r>
            <a:r>
              <a:rPr lang="en-US" sz="2000" b="1" kern="1200" dirty="0" err="1">
                <a:solidFill>
                  <a:srgbClr val="FF00FF"/>
                </a:solidFill>
                <a:effectLst/>
                <a:latin typeface="Bangla" panose="03000603000000000000" pitchFamily="66" charset="0"/>
                <a:ea typeface="+mn-ea"/>
              </a:rPr>
              <a:t>সমূহঃ</a:t>
            </a:r>
            <a:r>
              <a:rPr lang="en-US" sz="2000" b="1" kern="1200" dirty="0">
                <a:solidFill>
                  <a:srgbClr val="FF00FF"/>
                </a:solidFill>
                <a:effectLst/>
                <a:latin typeface="Bangla" panose="03000603000000000000" pitchFamily="66" charset="0"/>
                <a:ea typeface="+mn-ea"/>
              </a:rPr>
              <a:t> </a:t>
            </a:r>
            <a:r>
              <a:rPr lang="en-US" sz="2000" b="1" kern="1200" dirty="0">
                <a:solidFill>
                  <a:srgbClr val="FF00FF"/>
                </a:solidFill>
                <a:effectLst/>
                <a:latin typeface="Bangla" panose="03000603000000000000" pitchFamily="66" charset="0"/>
                <a:ea typeface="Times New Roman" panose="02020603050405020304" pitchFamily="18" charset="0"/>
              </a:rPr>
              <a:t>আন </a:t>
            </a:r>
            <a:r>
              <a:rPr lang="en-US" sz="2000" b="1" kern="1200" dirty="0" err="1">
                <a:solidFill>
                  <a:srgbClr val="FF00FF"/>
                </a:solidFill>
                <a:effectLst/>
                <a:latin typeface="Bangla" panose="03000603000000000000" pitchFamily="66" charset="0"/>
                <a:ea typeface="Times New Roman" panose="02020603050405020304" pitchFamily="18" charset="0"/>
              </a:rPr>
              <a:t>নিসাঃ</a:t>
            </a:r>
            <a:r>
              <a:rPr lang="en-US" sz="2000" b="1" kern="1200" dirty="0">
                <a:solidFill>
                  <a:srgbClr val="FF00FF"/>
                </a:solidFill>
                <a:effectLst/>
                <a:latin typeface="Bangla" panose="03000603000000000000" pitchFamily="66" charset="0"/>
                <a:ea typeface="Times New Roman" panose="02020603050405020304" pitchFamily="18" charset="0"/>
              </a:rPr>
              <a:t> (৫-২১) </a:t>
            </a:r>
            <a:r>
              <a:rPr lang="en-US" sz="2000" b="1" kern="1200" dirty="0" err="1">
                <a:solidFill>
                  <a:srgbClr val="FF00FF"/>
                </a:solidFill>
                <a:effectLst/>
                <a:latin typeface="Bangla" panose="03000603000000000000" pitchFamily="66" charset="0"/>
                <a:ea typeface="Times New Roman" panose="02020603050405020304" pitchFamily="18" charset="0"/>
              </a:rPr>
              <a:t>রুকু</a:t>
            </a:r>
            <a:endParaRPr lang="en-US" sz="1400" dirty="0">
              <a:solidFill>
                <a:srgbClr val="FF00FF"/>
              </a:solidFill>
              <a:effectLst/>
              <a:latin typeface="Times New Roman" panose="02020603050405020304" pitchFamily="18" charset="0"/>
              <a:ea typeface="Times New Roman" panose="02020603050405020304" pitchFamily="18" charset="0"/>
            </a:endParaRPr>
          </a:p>
          <a:p>
            <a:pPr algn="l"/>
            <a:endParaRPr lang="en-US"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9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50D05-2A95-4AB0-9B51-632AC7E99884}"/>
              </a:ext>
            </a:extLst>
          </p:cNvPr>
          <p:cNvSpPr txBox="1"/>
          <p:nvPr/>
        </p:nvSpPr>
        <p:spPr>
          <a:xfrm>
            <a:off x="88777" y="115410"/>
            <a:ext cx="12103223" cy="678724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৮ম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(৫১-৫৯)</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২য়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lang="en-US" dirty="0">
              <a:solidFill>
                <a:srgbClr val="7030A0"/>
              </a:solidFill>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৬।</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কাফেরদের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বিপরীতে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ঈমানদার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যারা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নিরবচ্ছিন্ন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নিয়ামত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আলোচনা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হচ্ছে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৭।</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চিরস্নিগ্ধ</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ঘন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পবিত্র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ছায়া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পরিপূর্ণ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আরামকে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বুঝানো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হয়েছে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এমন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ছায়ায়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যদি</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আরোহণকারী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ভ্রমণ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তাহলে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একশত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বছর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ভ্রমণ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ইচ্ছা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এ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পড়তে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সম্প্রসারিত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ছায়া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সূরা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ওয়াকিয়াঃ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৩০,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বুখারীঃ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৩২৫২</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চিরস্থায়ী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৮।</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প্রথম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আয়াতটি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হওয়ার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বিশেষ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ঘটনা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রয়েছে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উসমান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ত্বালহা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ব্যাপারে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হয়েছে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বংশগতভাবেই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শরীফের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তত্ত্বাবধায়ক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চাবি-রক্ষক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ছিলেন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হুদাইবিয়ার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সন্ধির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সময়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ইসলাম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গ্রহণ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করেছিলেন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মক্কা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বিজয়ের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শরীফে</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উপস্থিত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তওয়াফ</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ইত্যাদি</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উসমান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ত্বালহা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ডেকে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পাঠালেন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অতঃপর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শরীফের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হস্তান্তর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বললেন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এগুলো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আজকের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অঙ্গীকার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পুণ্যের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কাসীর</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মধ্যে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আমানতদারী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মধ্যে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ঈমান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মধ্যে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প্রতিশ্রুতি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রক্ষার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নিয়মানুবর্তিতা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মুসনাদে</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আহমাদ</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৩/১৩৫</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মধ্যে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বিচারকার্য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পরিচালনা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তখন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ন্যায়পরায়ণতার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বিচার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উপদেশ</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উৎকৃষ্ট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ইসলামের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কয়েকটি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মৌলিক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নীতির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আলোচনাও</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এসে</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গেছে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প্রথমতঃ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প্রকৃত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হুকুম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নির্দেশ</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দানের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মালিক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তা'আলা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পৃথিবীর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শাসকবর্গ</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আজ্ঞাবহ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sz="2000" dirty="0">
                <a:solidFill>
                  <a:prstClr val="black"/>
                </a:solidFill>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দ্বিতীয়তঃ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পদসমূহ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অধিবাসীদের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অধিকার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জনসংখ্যার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বন্টন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এগুলো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প্রদত্ত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শুধুমাত্র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সংশ্লিষ্ট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দায়িত্বের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যোগ্য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যথার্থ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লোককেই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তৃতীয়তঃ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পৃথিবীতে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শুধুমাত্র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একজন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প্রতিনিধি</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আমানতদার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হিসেবেই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দেশের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আইন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প্রণয়নে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সমস্ত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নীতিমালার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অনুসরণে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বাধ্য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ক্ষমতার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অধিকারী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তা'আলার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ওহীর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মাধ্যমে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বাতলে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হয়েছে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চতুর্থতঃ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নিকট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যখন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মোকদ্দমা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আসবে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তখন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বংশ</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বর্ণ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এমনকি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মতবাদের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পার্থক্য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সঠিক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ন্যায়সংগত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মীমাংসা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কর্তৃপক্ষের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ফরয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পরিচয়ঃ</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নিশ্চয়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পরাক্রমশালী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প্রজ্ঞাময়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সর্বশ্রোতা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সর্বদ্রষ্টা</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57761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E804C-AFBF-4FB6-8B75-8B16834B4545}"/>
              </a:ext>
            </a:extLst>
          </p:cNvPr>
          <p:cNvSpPr txBox="1"/>
          <p:nvPr/>
        </p:nvSpPr>
        <p:spPr>
          <a:xfrm>
            <a:off x="71021" y="0"/>
            <a:ext cx="12055875" cy="666310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৮ম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(৫১-৫৯)</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৩য়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lang="en-US" dirty="0">
              <a:solidFill>
                <a:srgbClr val="7030A0"/>
              </a:solidFill>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৯।</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ঈমাদারদের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সম্বোধন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ক্ষমতাশীলদের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উলিল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উলুল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আভিধানিক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ব্যবস্থাপনার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দায়িত্ব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অর্পিত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আব্বাস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মুজাহিদ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হাসান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র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প্রমূখ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মুফাসসিরগণ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ফোকাহা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সম্প্রদায়কে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উলুল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সাব্যস্ত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ওয়াসাল্লামের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প্রতিনিধি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৷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ব্যবস্থাপনার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দায়িত্ব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অর্পিত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মুফাসসিরীনের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প্রমূখ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সাহাবায়ে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উলুল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পরিচালনার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দায়িত্ব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ইমাম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সুদ্দী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পোষণ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তাফসীরে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শব্দটির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শাসক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উভয়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শ্রেণীকেই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বোঝায়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প্রেক্ষিত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রয়েছে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জবরদস্তিমূলক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শুধুমাত্র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শাসকগোষ্ঠী</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দ্বারাই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সম্ভব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বিশ্বাস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আস্থার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ফকীহগণই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পেরেছিলেন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সর্বযুগে</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প্রতিভাত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أَلاَ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لَهُ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الْخَلْقُ</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وَالْأَمْرُ</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নির্দেশদান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আরাফঃ</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৫৪)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اِنِ</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الْحُكْمُ</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إلاَّ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للهِ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অধিকার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ইউসুফঃ</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৪০)</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৮০)</a:t>
            </a:r>
            <a:r>
              <a:rPr lang="en-US" sz="2000" dirty="0">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অবাধ্যতায়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১৮৪০নং)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إِنَّمَا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الطَّاعَةُ</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فِي</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المَعْرُوْفِ</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৭১৪৫)</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আলেম-উলামা,আমীর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শাসকের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একেবারে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শর্তহীনভাবে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শর্তসাপেক্ষ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১০।</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মতভেদ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ঘটলে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উপস্থাপিত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আখেরাতে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পন্থাই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পরিণামে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প্রকৃষ্টতর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96860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D1368-8ADA-4365-A79E-935BF7578474}"/>
              </a:ext>
            </a:extLst>
          </p:cNvPr>
          <p:cNvSpPr txBox="1"/>
          <p:nvPr/>
        </p:nvSpPr>
        <p:spPr>
          <a:xfrm>
            <a:off x="62143" y="0"/>
            <a:ext cx="12055875" cy="6782540"/>
          </a:xfrm>
          <a:prstGeom prst="rect">
            <a:avLst/>
          </a:prstGeom>
          <a:noFill/>
        </p:spPr>
        <p:txBody>
          <a:bodyPr wrap="square">
            <a:spAutoFit/>
          </a:bodyPr>
          <a:lstStyle/>
          <a:p>
            <a:pPr marL="0" marR="0" algn="ctr">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সূরা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৯ম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(৬০-৭০)</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১ম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 যারা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অথচ</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বিভিন্ন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সমস্যার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সমাধান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বিচারের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সমাধান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তাগূতের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নিষেধ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শয়তান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ভীষণভাবে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পথভ্রষ্ট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শামিল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যারা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সুন্নাহ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ফায়সালার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দু’টিকে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শরণাপন্ন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বক্তব্য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ফায়সালা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আহবান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।(সূরা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৫১)</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তাগুদের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যাওয়ার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কৃতকর্মের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শপথ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কল্যাণ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চাইনি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৩।</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(যারা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তাগুদের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উপেক্ষা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সদুপদেশ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সম্বন্ধে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মর্মস্পর্শী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উপেক্ষা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ওয়ায-নসীহত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হৃদয়স্পর্শী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উত্তম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শত্রুদের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ষড়যন্ত্রসমূহকে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ব্যর্থ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প্রচেষ্টা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নেওয়া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উচিত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৪। ৬১-৬৪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মুনাফিকদের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হয়েছে।এখানে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বিবাদের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ফায়সালা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গ্রহণের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শরণাপন্ন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অসম্মান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মুনাফিকদের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সম্পর্কযুক্ত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জীবদ্দশায়ই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সম্ভব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মৃত্যুর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তেলাওয়াত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নাজায়েয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৫।</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শপথ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যতক্ষন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বিবাদ-বিসম্বাদের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বিচার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অর্পণ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সর্বান্তকরণে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আয়াতের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ফায়সালার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বিরোধিতা</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দূরের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রাখাও</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ঈমানের</a:t>
            </a:r>
            <a:r>
              <a:rPr lang="en-US" dirty="0">
                <a:solidFill>
                  <a:srgbClr val="54823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548235"/>
                </a:solidFill>
                <a:effectLst/>
                <a:latin typeface="Bangla" panose="03000603000000000000" pitchFamily="66" charset="0"/>
                <a:ea typeface="Calibri" panose="020F0502020204030204" pitchFamily="34" charset="0"/>
                <a:cs typeface="Bangla" panose="03000603000000000000" pitchFamily="66" charset="0"/>
              </a:rPr>
              <a:t>পরিপন্থী</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হওয়ার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সঠিক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ব্যক্তির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খেজুর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ঝগড়া</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পথ</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পরিস্কার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জমির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অস্বীকার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উভয়ে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শালিসের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জমিতে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পড়শীর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জমিতে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লোকটি</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ফুফাত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চেহারা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রক্তবর্ণ</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ধারণ</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জমিতে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আটকে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শপথ</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আয়াতটি</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ঘটনাকে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কেন্দ্র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২৩৫৯, ২৩৬০,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২৩৫৭</a:t>
            </a:r>
            <a:endParaRPr lang="en-US" sz="14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70789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C05F9-0839-45D0-9D0C-07D4D10C0D58}"/>
              </a:ext>
            </a:extLst>
          </p:cNvPr>
          <p:cNvSpPr txBox="1"/>
          <p:nvPr/>
        </p:nvSpPr>
        <p:spPr>
          <a:xfrm>
            <a:off x="1" y="1"/>
            <a:ext cx="12126896" cy="725076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noProof="0" dirty="0">
                <a:solidFill>
                  <a:srgbClr val="0070C0"/>
                </a:solidFill>
                <a:latin typeface="Bangla" panose="03000603000000000000" pitchFamily="66" charset="0"/>
                <a:ea typeface="Calibri" panose="020F0502020204030204" pitchFamily="34" charset="0"/>
                <a:cs typeface="Bangla" panose="03000603000000000000" pitchFamily="66" charset="0"/>
              </a:rPr>
              <a:t>সূ</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৯ম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(৬০-৭০)</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২য় </a:t>
            </a:r>
            <a:r>
              <a:rPr kumimoji="0" lang="en-US" sz="24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sz="24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নসীহত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সুদৃঢ়</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সাব্যস্ত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পুরস্কার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পরিচালিত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৭।</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সিদ্দীক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সত্যনিষ্ঠ</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শহীদ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সৎকর্মপরায়ণ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এখানে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প্রতিদানের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المَرْءُ</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مَنْ</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أَحَبَّ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ভালোবাসে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৬১৬৮,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২৬৪১নং)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সাহাবাগণ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কখনও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চাইতেন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বিশেষভাবে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দরখাস্ত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أَسْأَلُكَ</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مُرَافَقَتَكَ</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فِي</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الجَنَّةِ</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নফল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পড়ার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فَأَعِنِّي</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عَلى</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نَفْسِكَ</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بِكَثْرَةِ</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السُّجُوْدِ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সিজদা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সাহায্য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৪৮৯নং)</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জিজ্ঞাসা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মর্যাদা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গোষ্ঠীর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পোষণ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নির্ধারিত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পৌছতে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আলাইহি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ওয়াসাল্লাম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পৃথিবীতে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কিছুতেই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হইনি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সুসংবাদ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গভীর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হাশরের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মাঠেও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৬১৬৭,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২৬৩৯</a:t>
            </a:r>
          </a:p>
          <a:p>
            <a:pPr marL="0" marR="0">
              <a:lnSpc>
                <a:spcPct val="107000"/>
              </a:lnSpc>
              <a:spcBef>
                <a:spcPts val="0"/>
              </a:spcBef>
              <a:spcAft>
                <a:spcPts val="800"/>
              </a:spcAft>
            </a:pPr>
            <a:r>
              <a:rPr lang="as-IN" sz="2000" b="0" i="0" dirty="0">
                <a:solidFill>
                  <a:srgbClr val="00B050"/>
                </a:solidFill>
                <a:effectLst/>
                <a:latin typeface="Bangla" panose="03000603000000000000" pitchFamily="66" charset="0"/>
                <a:cs typeface="Bangla" panose="03000603000000000000" pitchFamily="66" charset="0"/>
              </a:rPr>
              <a:t>রাসূল সাল্লাল্লাহু আলাইহি ওয়াসাল্লাম এরশাদ করেছেনঃ “জান্নাতবাসীরা নিজেদের জানালা দিয়ে উপরের শ্রেণীর লোকদেরকে তেমনিভাবে দেখতে পাবে, যেমন পৃথিবীতে তোমরা সূদুর দিগন্তে নক্ষত্রকে দেখ। বলা হল, হে আল্লাহর রাসূল! এরা কি শুধু নবী-রাসূলগণ? রাসূল সাল্লাল্লাহু আলাইহি ওয়াসাল্লাম বললেনঃ অবশ্যই না, এমন কিছু লোক যারা আল্লাহর উপর ঈমান এনেছে এবং নবী-রাসূলদের সত্যায়ন করেছে।” [বুখারীঃ ৩২৫৬, মুসলিমঃ ২৮৩১]</a:t>
            </a:r>
            <a:endPar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effectLst/>
                <a:latin typeface="Bangla" panose="03000603000000000000" pitchFamily="66" charset="0"/>
                <a:ea typeface="Calibri" panose="020F0502020204030204" pitchFamily="34" charset="0"/>
                <a:cs typeface="Bangla" panose="03000603000000000000" pitchFamily="66" charset="0"/>
              </a:rPr>
              <a:t>এইগুলো</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সর্বজ্ঞ</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হিসেবে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যথেষ্ট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13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A0F053-D429-41C5-9CCD-716D0C858642}"/>
              </a:ext>
            </a:extLst>
          </p:cNvPr>
          <p:cNvSpPr txBox="1"/>
          <p:nvPr/>
        </p:nvSpPr>
        <p:spPr>
          <a:xfrm>
            <a:off x="62144" y="106532"/>
            <a:ext cx="11967098" cy="6594690"/>
          </a:xfrm>
          <a:prstGeom prst="rect">
            <a:avLst/>
          </a:prstGeom>
          <a:noFill/>
        </p:spPr>
        <p:txBody>
          <a:bodyPr wrap="square">
            <a:spAutoFit/>
          </a:bodyPr>
          <a:lstStyle/>
          <a:p>
            <a:pPr marL="0" marR="0" algn="ctr">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সূরা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১০ম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(৭১-৭৬)</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১ম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মুমিনগণ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বিভক্ত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অগ্রসর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একসঙ্গে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অগ্রসর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সংগ্রহ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গ্রহণের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ওহোদ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পরাজয়ের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পার্শ্ববর্তী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এলাকার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গোত্রগুলোর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গিয়েছিল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বিপদ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চতুর্দিক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মুসলমানদেরকে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ঘিরে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ফেলেছিল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প্রতিদিনই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নানান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দুঃসংবাদ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উমুক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মুসলমানদের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নাগাড়ে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বিশ্বাসঘাতকতা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প্রচারকদেরকে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দাওয়াত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বাইরে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জানমালের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নিরাপত্তা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এসব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বিপদের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ঢেউয়ের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আঘাতে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ইসলামের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ডুবে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মুসলমানদের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সতর্কতামূলক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প্রস্তুতি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রওয়ানা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সুশৃংখল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বাতলে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রওয়ানা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সম্মিলিত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বড়</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সৈন্যদল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মুনাফিকদের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গড়িমসি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মুসীবত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সঙ্গে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পক্ষান্তরে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বিজয়ের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পাল্টিয়ে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ফেলত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যুদ্ধলন্দ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বিজয়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বাড়িয়ে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আদওয়াউল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৩।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বিনিময়ে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সংগ্রাম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বিজয়ী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লড়াই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পূজারী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সন্তুষ্টি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অর্জনের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প্রাচুর্য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সমৃদ্ধির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সম্ভাবনা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ত্যাগ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প্রস্তুত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যায়৷ইবনে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উচিত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বিনিময়ে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জীবনকে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বিনিময়ে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দ্বীনকে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মুনাফিক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বুঝানো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p:txBody>
      </p:sp>
    </p:spTree>
    <p:extLst>
      <p:ext uri="{BB962C8B-B14F-4D97-AF65-F5344CB8AC3E}">
        <p14:creationId xmlns:p14="http://schemas.microsoft.com/office/powerpoint/2010/main" val="116536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4FC9EB-6573-402D-84E7-5F2D236731D0}"/>
              </a:ext>
            </a:extLst>
          </p:cNvPr>
          <p:cNvSpPr txBox="1"/>
          <p:nvPr/>
        </p:nvSpPr>
        <p:spPr>
          <a:xfrm>
            <a:off x="0" y="0"/>
            <a:ext cx="12055876" cy="6267934"/>
          </a:xfrm>
          <a:prstGeom prst="rect">
            <a:avLst/>
          </a:prstGeom>
          <a:noFill/>
        </p:spPr>
        <p:txBody>
          <a:bodyPr wrap="square">
            <a:spAutoFit/>
          </a:bodyPr>
          <a:lstStyle/>
          <a:p>
            <a:pPr marL="0" marR="0">
              <a:lnSpc>
                <a:spcPct val="107000"/>
              </a:lnSpc>
              <a:spcBef>
                <a:spcPts val="0"/>
              </a:spcBef>
              <a:spcAft>
                <a:spcPts val="800"/>
              </a:spcAft>
            </a:pPr>
            <a:endParaRPr lang="en-US" sz="20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১০ম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(৭১-৭৬)</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২য়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lang="en-US" dirty="0">
              <a:solidFill>
                <a:srgbClr val="0070C0"/>
              </a:solidFill>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৪।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নিপীড়িতদেরকে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অত্যাচার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দোআ</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নগরী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স্থানান্তরের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ব্যবস্থা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দ্বিতীয়টি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সাহায্যকারী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পাঠান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প্রার্থনাই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নিয়েছিলেন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যাওয়া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অবশিষ্ট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মুসলিমগণ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শিশুরা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যুলুম-অত্যাচারে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অতিষ্ঠ</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সাহায্যের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দু’আ</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0070C0"/>
                </a:solidFill>
                <a:latin typeface="Bangla" panose="03000603000000000000" pitchFamily="66" charset="0"/>
                <a:ea typeface="Calibri" panose="020F0502020204030204" pitchFamily="34" charset="0"/>
                <a:cs typeface="Bangla" panose="03000603000000000000" pitchFamily="66" charset="0"/>
              </a:rPr>
              <a:t>জিহাদের</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latin typeface="Bangla" panose="03000603000000000000" pitchFamily="66" charset="0"/>
                <a:ea typeface="Calibri" panose="020F0502020204030204" pitchFamily="34" charset="0"/>
                <a:cs typeface="Bangla" panose="03000603000000000000" pitchFamily="66" charset="0"/>
              </a:rPr>
              <a:t>দুটি</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latin typeface="Bangla" panose="03000603000000000000" pitchFamily="66" charset="0"/>
                <a:ea typeface="Calibri" panose="020F0502020204030204" pitchFamily="34" charset="0"/>
                <a:cs typeface="Bangla" panose="03000603000000000000" pitchFamily="66" charset="0"/>
              </a:rPr>
              <a:t>রুপ</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latin typeface="Bangla" panose="03000603000000000000" pitchFamily="66" charset="0"/>
                <a:ea typeface="Calibri" panose="020F0502020204030204" pitchFamily="34" charset="0"/>
                <a:cs typeface="Bangla" panose="03000603000000000000" pitchFamily="66" charset="0"/>
              </a:rPr>
              <a:t>এখানে</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latin typeface="Bangla" panose="03000603000000000000" pitchFamily="66" charset="0"/>
                <a:ea typeface="Calibri" panose="020F0502020204030204" pitchFamily="34" charset="0"/>
                <a:cs typeface="Bangla" panose="03000603000000000000" pitchFamily="66" charset="0"/>
              </a:rPr>
              <a:t>এসেছে</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a:t>
            </a:r>
            <a:endPar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প্রতিষ্ঠা</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প্রচার-প্রসার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জয়যুক্ত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আলেমগণ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যুলুম-অত্যাচারের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বেষ্টনে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অবরুদ্ধ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যুলুম-অত্যাচার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দেওয়ার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৫।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উভয়েরই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প্রয়োজন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উভয়ের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লক্ষ্যের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তফা</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রাজ্য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প্রবৃত্তি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পক্ষান্তরে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লক্ষ্য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অনুপ্রাণিত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তাগূতী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শয়তানী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অর্জনের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চক্রান্ত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বাহ্যিক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উপকরণাদির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প্রাচুর্য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সংখ্যাধিক্যকে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উদ্যমের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শয়তানের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চক্রান্ত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টিকবে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349786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10BDE1-61B3-4CF2-AF2B-1F66D9B442FC}"/>
              </a:ext>
            </a:extLst>
          </p:cNvPr>
          <p:cNvSpPr txBox="1"/>
          <p:nvPr/>
        </p:nvSpPr>
        <p:spPr>
          <a:xfrm>
            <a:off x="0" y="62143"/>
            <a:ext cx="12191999" cy="6437853"/>
          </a:xfrm>
          <a:prstGeom prst="rect">
            <a:avLst/>
          </a:prstGeom>
          <a:noFill/>
        </p:spPr>
        <p:txBody>
          <a:bodyPr wrap="square">
            <a:spAutoFit/>
          </a:bodyPr>
          <a:lstStyle/>
          <a:p>
            <a:pPr marL="0" marR="0" algn="ctr">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সূরা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১১তম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(৭৭-৮৭)</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১ম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মক্কায়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সংখ্যা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যুদ্ধসামগ্রীর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স্বল্পতার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যোগ্যতা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অত্যাচারমূলক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আচরণকে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হিম্মতের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প্রদর্শন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দ্বিতীয়টি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ইসলামী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নির্দেশাবলীর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সুদৃঢ়</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ভিত্তির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প্রতিষ্ঠিত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মদীনায়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সম্মিলিত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প্রতিষ্ঠিত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দেওয়া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পাওয়ার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দুর্বলতা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উদ্যমহীনতা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কিছুদিনের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অবকাশ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চাচ্ছিল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আত-তাফসীরুস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তাকওয়া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উত্তম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পরিমাণও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তুলনায়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নেয়ামতসমূহকে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কয়েকটি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ক)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অল্প</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খ)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ক্ষণস্থায়ী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অনন্ত-অফুরন্ত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গ)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নেয়ামতসমূহের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অস্থিরতাও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জঞ্জালমুক্ত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ঘ)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অনিশ্চিত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নিশ্চিত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তাফসীরে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৩।</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মুনাফিকদের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বুঝানো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অবকাশ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ধ্বংসশীল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ভোগ-সামগ্রী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ক্ষণস্থায়ী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চিরস্থায়ী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দ্বিতীয়তঃ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নির্ধারিত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সুদৃঢ়</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দুর্গের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পশ্চাৎপদ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আব্বাস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কল্যাণ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বিজয়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গনীমত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অকল্যাণ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ওহুদের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বিপদ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সংঘটিত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বোঝানো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কল্যাণ-অকল্যাণ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উভয়ই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বিবেক-বুদ্ধির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স্বল্পতা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মূর্খতা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যুলুম-অত্যাচারের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আধিক্যের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বোঝে</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6477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CFB78-F7D1-45BE-9896-50CB607CA7D2}"/>
              </a:ext>
            </a:extLst>
          </p:cNvPr>
          <p:cNvSpPr txBox="1"/>
          <p:nvPr/>
        </p:nvSpPr>
        <p:spPr>
          <a:xfrm>
            <a:off x="0" y="150920"/>
            <a:ext cx="12046997" cy="694812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১১তম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(৭৭-৮৭)</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২য়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৪।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হাসানাহ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নেয়ামতকে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বোঝানো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হয়েছে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লাভ</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একান্তই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অনুগ্রহের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ফল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নিয়ামত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অনুদান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বেশী</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ইবাদত-আনুগত্য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তুলনায়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কিছুই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বলেছেন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রহমতে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অর্থা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ৎ,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আমলের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বিনিময়ে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জিজ্ঞাসা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আপনিও</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রহমত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ব্যতীত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বললেন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ততক্ষণ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পর্যন্ত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প্রবেশ</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যতক্ষণ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রহমতের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আঁচল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আমাকে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আবৃত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বুখারী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৫৬৭৩নং)</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অকল্যাণ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অনিষ্ট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যদিও</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হতেই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যেমন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كُلٌّ</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مِنْ</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عِنْدِ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اللهِ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বাক্যের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পরিষ্কার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যেহেতু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অকল্যাণ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অথবা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বদলা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অর্থা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ৎ,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অবহেলা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ফল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যেমন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অন্যত্র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বলেছেন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وَمَا</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أَصَابَكُمْ</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مِنْ</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مُصِيبَةٍ</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فَبِمَا</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كَسَبَتْ</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أَيْدِيكُمْ</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وَيَعْفُو</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عَنْ</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كَثِيرٍ</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যেসব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বিপদ-আপদ</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আপতিত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কর্মেরই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ফল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৩০)</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৫। আপনাকে আমরা মানুষের জন্য রাসূলরূপে পাঠিয়েছি(৩); আর সাক্ষী হিসেবে আল্লাহই যথেষ্ট। আয়াতের দ্বারা প্রমাণিত হয় যে, মহানবী সা কে সমগ্র মানবমণ্ডলীর জন্য রাসূল বানিয়ে পাঠানো হয়েছে।</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৬। আল্লাহ জানিয়েছেন- রাসূলের আনুগত্য করলে সে তো আল্লাহরই আনুগত্য করল আর কেউ মুখ ফিরিয়ে নিলে আপনাকে তো আমরা তাদের উপর তত্ত্বাবধায়ক করে পাঠাই নি। রাসূলুল্লাহ সা বলেছেন, আমার উম্মতের সকল লোক জান্নাতে প্রবেশ করবে। কিন্তু যে অস্বীকার করেছে (সে জান্নাতবাসী হতে পারবে না)। জিজ্ঞাসা করা হলঃ কে অস্বীকার করেছে, হে রাসূল! উত্তরে বললেনঃ যে আমার অনুসরণ করল সে জান্নাতে প্রবেশ করবে। আর যে ব্যক্তি আমার অনুসরণ করল না, সে অস্বীকার করল। [বুখারীঃ ৭২৮০]</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৭। মুনাফিকদের কথা উল্লেখ - মুনাফিকরা রাসূলের সা মজলিসে যে কথা প্রকাশ করে, রাতে তার বিপরীত কথা বলে এবং ষড়যন্ত্রের জাল বোনে। রাসূল সা কে তাদের ব্যাপারে বিমুখতা অবলম্বন  এবং আল্লাহর উপর ভরসা রাখার কথা আল্লাহ জানিয়ে বলছেন- আপনি তাদেরকে উপেক্ষা করুন এবং আল্লাহর প্রতি ভরসা করুন; আর কাজ উদ্ধারের জন্য আল্লাহই যথেষ্ট।</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4395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780E1-01B4-4EF1-A9B1-DF3B375046E3}"/>
              </a:ext>
            </a:extLst>
          </p:cNvPr>
          <p:cNvSpPr txBox="1"/>
          <p:nvPr/>
        </p:nvSpPr>
        <p:spPr>
          <a:xfrm>
            <a:off x="62144" y="112762"/>
            <a:ext cx="12129856" cy="746108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১১তম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(৭৭-৮৭)</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৩য়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৮। আল্লাহ আল কুর’আন একটি নিদর্শন এ ব্যপারে জানাচ্ছেন-  তারা কুরআনকে গভীরভাবে অনুধাবন( </a:t>
            </a:r>
            <a:r>
              <a:rPr lang="ar-AE" sz="2000" dirty="0">
                <a:solidFill>
                  <a:srgbClr val="0070C0"/>
                </a:solidFill>
                <a:latin typeface="Bangla" panose="03000603000000000000" pitchFamily="66" charset="0"/>
                <a:ea typeface="Calibri" panose="020F0502020204030204" pitchFamily="34" charset="0"/>
                <a:cs typeface="Bangla" panose="03000603000000000000" pitchFamily="66" charset="0"/>
              </a:rPr>
              <a:t>یَتَدَبَّرُوۡنَ) </a:t>
            </a: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করে না? যদি তা আল্লাহ ব্যতীত অন্য কারো নিকট হতে আসত, তবে তারা এতে অনেক অসঙ্গতি পেত।</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পবিত্র কুরআনে কোন একটি বিষয়েও অসংগতি নেই। অতএব, এটা একান্তভাবেই আল্লাহর কালাম</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৯। ভিত্তিহীন অতিরঞ্জিত আশংকার খবর এসে মদিনায় পৌঁছতো৷ এর ফলে হঠাৎ মদীনা ও তার আশেপাশে ভীতি ছড়িয়ে পড়তো ৷ কখনো ধূর্ত শত্রু কোন যথার্থ বিপদকে গোপন করার জন্য সন্তোষজনক খবর পাঠাতো এবং তা শুনে সাধারণ মানুষ নিশ্চিন্ত ও গাফেল হয়ে পড়তো। এই ধরনের খবর শুনে; তাতে তা শান্তির (জয়ের) হোক অথবা ভয়ের (পরাজয়ের) হোক তা সাধারণের মাঝে প্রচার না করে রসূল (সাঃ)-এর নিকট পৌঁছে দাও কিংবা জ্ঞানী ও তত্ত্বানুসন্ধানীদের কাছে পৌঁছে দাও;</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আয়াত দ্বারা প্রতীয়মান হচ্ছে যে, কোন শ্রুত কথা যাচাই, অনুসন্ধান ব্যতিরেকে বর্ণনা করা উচিত নয়। কোন লোকের পক্ষে মিথ্যাবাদী হওয়ার জন্য এতটুকুই যথেষ্ট যে, সে কোন রকম যাচাই না করেই সমস্ত শ্রুত কথা প্রচার করে। [মুসলিম: ৫]</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আয়াতে দু'রকম লোকের নিকট খবর প্রত্যাবর্তন করতে নির্দেশ দেয়া হয়েছে। তাদের একজন হলেন রাসূল সা এবং অপরজন হচ্ছেন, ‘উলুল আমর’।</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আল্লাহ জানাচ্ছেন--তোমাদের প্রতি যদি আল্লাহ্‌র অনুগ্রহ ও রহমত না থাকত তবে তোমাদের অল্প সংখ্যক ছাড়া সকলে শয়তানের অনুসরণ করত।</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১০। আয়াতের প্রথম বাক্যে রাসূল সা-কে নির্দেশ দেয়া হয়েছে যে, “আপনি একাই যুদ্ধের জন্য প্রস্তুত হয়ে পড়ুন; কেউ আপনার সাথে থাক বা নাই থাক। কিন্তু সঙ্গে সঙ্গে দ্বিতীয় বাক্যে  বলা হয়েছে যে, অন্যান্য মুসলিমদেরকে এ ব্যাপারে উৎসাহ দানের কাজটিও পরিহার করবেন না। যদি তারা যুদ্ধের জন্য উদ্বুদ্ধ না হয়, তবে আপনার দায়িত্ব পালিত হয়ে গেল; তাদের কর্মের জন্য আপনাকে জবাবদিহি করতে হবে না।</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কিসে উদ্বুদ্ধ করা হবে, তা এ আয়াতে বলা হয় নি। অন্য আয়াতে এসেছে, আর আপনি মুমিনদেরকে যুদ্ধে উদ্বুদ্ধ করুন। [সূরা আল-আনফাল: ৬৫]</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আশা করা যায় আল্লাহ কাফেরদের যুদ্ধ বন্ধ করে দেবেন এবং তাদেরকে ভীত ও পরাজিত করে দেবেন। আর আপনাকে একাই জয়ী করবেন”</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3332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21517-ED38-49A8-A5C3-1B200A771536}"/>
              </a:ext>
            </a:extLst>
          </p:cNvPr>
          <p:cNvSpPr txBox="1"/>
          <p:nvPr/>
        </p:nvSpPr>
        <p:spPr>
          <a:xfrm>
            <a:off x="79898" y="1"/>
            <a:ext cx="12112101" cy="688938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১১তম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(৭৭-৮৭)</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৪র্থ</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১১। শাফা’আত অর্থাৎ সুপারিশকে ভাল ও মন্দ দু’ভাগে বিভক্ত করে বলা হয়েছে যে, যে ব্যক্তি ভালো সুপারিশ করবে, সে সওয়াবের অংশ পাবে এবং যে ব্যক্তি মন্দ সুপারিশ করবে, সে আযাবের অংশ পাবে। আল্লাহ জানাচ্ছেন- কেউ কোন ভাল কাজের সুপারিশ করলে তাতে তার অংশ থাকবে এবং কেউ কোন মন্দ কাজের সুপারিশ করলে তাতে তার অংশ থাকবে।রাসূল সাল্লাল্লাহু 'আলাইহি ওয়াসাল্লাম বলেনঃ “যে ব্যক্তি কোন সৎকাজে অপরকে উদ্বুদ্ধ করে, সেও ততটুকু সওয়াব পায়, যতটুকু সৎকর্মী পায়।” [মুসলিমঃ ১৮৯৩]</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১২। আর আল্লাহ সব কিছুর উপর নজর রাখেন(</a:t>
            </a:r>
            <a:r>
              <a:rPr kumimoji="0" lang="ar-AE"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وَ کَانَ اللّٰهُ عَلٰی کُلِّ شَیۡءٍ مُّقِیۡتًا </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আল্লাহর নামঃ </a:t>
            </a:r>
            <a:r>
              <a:rPr kumimoji="0" lang="ar-AE"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مُّقِیۡتًا </a:t>
            </a: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আভিধানিক দিক দিয়ে </a:t>
            </a:r>
            <a:r>
              <a:rPr kumimoji="0" lang="ar-AE"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مُقِيْتٌ </a:t>
            </a: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শব্দের অর্থ তিনটিঃ (১) শক্তিশালী, সংরক্ষক ও ক্ষমতাবান, (২) উপস্থিত ও দর্শক এবং (৩) রুযী বন্টনকারী। উল্লেখিত বাক্যে তিনটি অর্থই প্রযোজ্য।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প্রথম অর্থ- </a:t>
            </a: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আল্লাহ্ তাআলা প্রত্যেক বস্তুর উপর ক্ষমতাবান। যে কাজ করে এবং যে সুপারিশ করে তাদেরকে প্রতিদান কিংবা শাস্তিদান তার পক্ষে কঠিন নয়। </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দ্বিতীয় অর্থ- </a:t>
            </a: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আল্লাহ্ তা'আলা প্রত্যেক বস্তুর পরিদর্শক। কে কোন নিয়তে সুপারিশ করে; আল্লাহর ওয়াস্তে মুসলিম ভাইয়ের সাহায্যার্থে করে, না ঘুষ হিসেবে তার কাছ থেকে কোন মতলব হাসিলের উদ্দেশ্যে করে, তিনি সে সবই জানেন</a:t>
            </a: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তৃতীয় অর্থ </a:t>
            </a: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রিযিক ও রুযী বন্টনের কাজে আল্লাহ স্বয়ং যিম্মাদার।</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যার জন্য যতটুকু লিখে দিয়েছেন, সে ততটুকু অবশ্যই পাবে। কারো সুপারিশে তিনি প্রভাবিত হবেন না; বরং যাকে যতটুকু ইচ্ছা দেবেন। তবে সুপারিশকারী ব্যক্তি মাঝখান থেকে সওয়াব পেয়ে যাবে।</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আল্লাহ তা'আলা ততক্ষণ পর্যন্ত বান্দার সাহায্য অব্যাহত রাখেন, যতক্ষণ সে কোন মুসলিম ভাইয়ের সাহায্যে ব্যাপৃত থাকে। তোমরা সুপারিশ কর, সওয়াব পাবে। অতঃপর আল্লাহ স্বীয় পয়গম্বরের মাধ্যমে যে ফয়সালা করেন তাতে সন্তুষ্ট থাক। [মুসলিমঃ ২৬২৭] </a:t>
            </a:r>
            <a:endParaRPr kumimoji="0" lang="en-US"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lang="en-US" dirty="0">
                <a:solidFill>
                  <a:srgbClr val="00B050"/>
                </a:solidFill>
                <a:latin typeface="Bangla" panose="03000603000000000000" pitchFamily="66" charset="0"/>
                <a:ea typeface="Calibri" panose="020F0502020204030204" pitchFamily="34" charset="0"/>
                <a:cs typeface="Bangla" panose="03000603000000000000" pitchFamily="66" charset="0"/>
              </a:rPr>
              <a:t>১৩। </a:t>
            </a: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সালামের উৎপত্তি সম্পর্কে রাসূলাল্লাহ সাল্লাল্লাহু আলাইহি ওয়াসাল্লাম বলেনঃ আল্লাহ তা'আলা যখন আদম আলাইহিস সালামকে সৃষ্টি করেন তখন তার উচ্চতা ছিল ষাট হাত। আল্লাহ তা'আলা তাকে সৃষ্টি করে বললেন, যাও, ফেরেশতাদের অবস্থানরত দলকে সালাম করো এবং মন দিয়ে শুনবে, তারা তোমার সালামের কি জবাব দেয়।</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এটাই হবে তোমার এবং তোমার সন্তানদের সালাম। সুতরাং আদম 'আলাইহিস সালাম গিয়ে বললেনঃ আসসালামু আলাইকুম। ফেরেশতাগণ জবাব দিলেন- ওয়া আলাইকুমুসসালাম ওয়া রাহমাতুল্লাহ। ফেরেশতাগণ ওয়া রাহমাতুল্লাহ বৃদ্ধি করলেন। তারপর যারা জন্নাতে যাবে তারা প্রত্যেকেই আদম 'আলাইহিস সালাম-এর আকৃতি বিশিষ্ট হবে। তখন থেকে এখন পর্যন্ত মানুষের উচ্চতা ক্রমাগত হ্রাস পেয়েই আসছে। [বুখারীঃ ৬২২৭]</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40600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A6FD9F-A5D8-4345-B37F-9C1C7BEF42D1}"/>
              </a:ext>
            </a:extLst>
          </p:cNvPr>
          <p:cNvSpPr txBox="1"/>
          <p:nvPr/>
        </p:nvSpPr>
        <p:spPr>
          <a:xfrm>
            <a:off x="0" y="97654"/>
            <a:ext cx="12038120" cy="6669326"/>
          </a:xfrm>
          <a:prstGeom prst="rect">
            <a:avLst/>
          </a:prstGeom>
          <a:noFill/>
        </p:spPr>
        <p:txBody>
          <a:bodyPr wrap="square">
            <a:spAutoFit/>
          </a:bodyPr>
          <a:lstStyle/>
          <a:p>
            <a:pPr marL="0" marR="0" algn="ctr">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সূরা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৫ম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(২৬-৩৩)</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১ম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a:t>
            </a:r>
            <a:r>
              <a:rPr lang="en-US" dirty="0">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 তা'আলা তোমাদের মা ও কন্যাদের হারাম হওয়ার ব্যাপারটি বিস্তারিত বর্ণনা করতে চান। আর এটাও জানিয়ে দিতে চান যে, এটা পূর্বে কখনও হালাল ছিল না। সব শরীআতেই মা ও মেয়ে হারাম ছিল। [আত-তাফসীরুস সহীহ]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ব্যভিচার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মতাদর্শে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ইয়াহুদী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মুসলিমরাও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ব্যভিচারে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লিপ্ত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প্রবৃত্তি-পুজারী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তাবারী</a:t>
            </a:r>
            <a:r>
              <a:rPr lang="en-US" dirty="0">
                <a:solidFill>
                  <a:srgbClr val="0070C0"/>
                </a:solidFill>
                <a:latin typeface="Bangla" panose="03000603000000000000" pitchFamily="66" charset="0"/>
                <a:ea typeface="Calibri" panose="020F0502020204030204" pitchFamily="34" charset="0"/>
                <a:cs typeface="Bangla" panose="03000603000000000000" pitchFamily="66" charset="0"/>
              </a:rPr>
              <a:t>)</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বান্দাকে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বিধান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সৃষ্টিগতভাবে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মাঝে</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কাম-বাসনার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উপাদানও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অক্ষম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পড়ত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স্বাধীন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প্রয়োজনের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ইনসাফ</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সুবিচারের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একাধিক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৩।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ক)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পরস্পরের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মধ্যে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পন্থায়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ভোগ</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সম্পূর্ণরূপে</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নিষিদ্ধ</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নিজস্ব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সম্পদও</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অপব্যয়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নিষিদ্ধ</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খ)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ব্যবসা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পরস্পরের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সন্তুষ্টি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হালাল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এসেছে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ক্রেতা-বিক্রেতা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উভয়ের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ততক্ষণ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ক্রয়-বিক্রয়ের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ব্যাপারে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এখতিয়ার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যতক্ষণ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অপর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বুখারী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হওয়ার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পরও</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সুযোগ</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থাকবে-যারা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খেয়ার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সুযোগের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অধিকার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শর্তে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সওদা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বুখারী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২১০৭]</a:t>
            </a:r>
          </a:p>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গ)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যেসব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ক্ষেত্রে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ব্যবসার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ধোঁকা-প্রতারণা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ইত্তাদির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আশ্রয়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হস্তগত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সেসব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পন্থায়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অর্জন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হারাম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বাতিল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পন্থা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ব্যবসা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রিযক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হালালকৃত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বিষয়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শর্ত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হচ্ছে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এটাকে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সত্যবাদিতা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সততার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পরিচালনা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ঘ)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নিজেদের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আত্মহত্যা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বড়</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বলেছেন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ব্যক্তি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মিথ্যা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শপথ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ধর্মের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উপর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তাহলে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ঐ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ধর্মের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অন্তর্ভুক্ত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আদম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মালিক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এমন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গ্রহণযোগ্য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দুনিয়াতে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নিজেকে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দিয়েই</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কেয়ামতের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শাস্তি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মুমিনকে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লা'নত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অনুরূপভাবে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মুমিনকে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কুফরীর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অপবাদ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সেও</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বুখারীঃ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৬০৪৭,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১৭৬]</a:t>
            </a:r>
          </a:p>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৪।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জেনে-শুনে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সীমালঙ্ঘন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অন্যায়ভাবে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নিষিদ্ধ</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কাজ</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আগুন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৫।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ছোট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পাপগুলো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ক্ষমা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সম্মানজনক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স্থানে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প্রবেশ</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আব্বাস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এমন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পরিণতিতে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হাদীসে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দেখানো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অথবা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গযবের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এসেছে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অথবা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লানতের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অথবা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আযাবের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কথা</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এসেছে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তাই</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সংখ্যা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অনেক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সাতশ</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বর্ণনা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করেছেন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তাবারী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20153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2F0A1-D5A7-402C-93FD-3D660593F6FA}"/>
              </a:ext>
            </a:extLst>
          </p:cNvPr>
          <p:cNvSpPr txBox="1"/>
          <p:nvPr/>
        </p:nvSpPr>
        <p:spPr>
          <a:xfrm>
            <a:off x="79899" y="245927"/>
            <a:ext cx="11993732" cy="66998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১১তম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(৭৭-৮৭)</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rPr>
              <a:t>৫ম</a:t>
            </a:r>
            <a:r>
              <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১৩। আয়াতে সালাম ও তার প্রতিউত্তরে উত্তম ভাবে দেয়ার কথা এসেছে।</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মূলত: ‘আস-সালাম’ শব্দটি আল্লাহ্ তা'আলার উত্তম নামসমূহের অন্যতম। যার অর্থ শান্তি ও নিরাপত্তার আধার। বান্দা যখন এ কথা বলে তখন সে তার ভাইয়ের জন্য শান্তি, নিরাপত্তা ও হেফাযত কামনা করে। সে হিসেবে আস-সালামু আলাইকুম এর অর্থ, আল্লাহ্ তা'আলা তোমাদের সংরক্ষক।</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ইসলামী সালামে বিরাট অর্থগত ব্যাপ্তি রয়েছে। যথা, (১) এটি আল্লাহর একটি নাম। তাছাড়া এতে রয়েছে আল্লাহ তা'আলার যিকর, (২) আল্লাহর কথা মনে করিয়ে দেয়া, (৩) মুসলিম ভাইয়ের প্রতি ভালবাসা ও সম্প্রীতি প্রকাশ, ৪) মুসলিম ভাইয়ের জন্য সর্বোত্তম দোআ এবং (৫) মুসলিম ভাইয়ের সাথে এ চুক্তি যে, আমার হাত ও মুখ দ্বারা আপনার কোন কষ্ট হবে না।</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কেবল ‘আসসালামু আলাইকুম’ বললে দশটি নেকী হয়, ‘ওয়া রাহমাতুল্লাহ’ যোগ করলে বিশটি নেকী হয় এবং ‘ওয়া বারাকাতুহু’ পর্যন্ত বললে ত্রিশটি নেকী হয়। (মুসনাদ আহমাদ ৪/৪৩৯-৪৪০) মনে রাখা দরকার যে, এই নির্দেশ কেবল মুসলিমদের জন্য। ইয়াহুদী ও খ্রিষ্টানদের ক্ষেত্রে প্রথমতঃ তাদেরকে প্রথমে সালাম দেওয়া যাবে না। দ্বিতীয়তঃ তারা সালাম দিলে কোন কিছু বৃদ্ধি না করে কেবল, ‘ওয়া আলাইকুম’ বলে উত্তর দিতে হবে। (বুখারী-মুসলিম)</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১৪। মানুষ এবং ইসলামী অধিকার; যথা সালাম ও সালামের জবাব ইত্যাদি সবই এর অন্তর্ভুক্ত। আল্লাহ্ তা'আলা এগুলোরও হিসাব নেবেন।</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১৫। আল্লাহ, তিনি ছাড়া অন্য কোন প্রকৃত ইলাহ নেই; অবশ্যই তিনি তোমাদেরকে কেয়ামতের দিন একত্র করবেন, এতে কোন সন্দেহ নেই। আর আল্লাহ্‌র চেয়ে বেশী সত্যবাদী কে?</a:t>
            </a:r>
          </a:p>
          <a:p>
            <a:pPr marL="0" marR="0" lvl="0" indent="0" defTabSz="914400" rtl="0" eaLnBrk="1" fontAlgn="auto" latinLnBrk="0" hangingPunct="1">
              <a:lnSpc>
                <a:spcPct val="107000"/>
              </a:lnSpc>
              <a:spcBef>
                <a:spcPts val="0"/>
              </a:spcBef>
              <a:spcAft>
                <a:spcPts val="800"/>
              </a:spcAft>
              <a:buClrTx/>
              <a:buSzTx/>
              <a:buFontTx/>
              <a:buNone/>
              <a:tabLst/>
              <a:defRPr/>
            </a:pPr>
            <a:r>
              <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rPr>
              <a:t>আল্লাহর পরিচয়ঃ আল্লাহ শক্তিতে প্রবলতর ও শাস্তিদানে কঠোরতর।</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as-IN" sz="2000" dirty="0">
              <a:solidFill>
                <a:srgbClr val="0070C0"/>
              </a:solidFill>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28815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35DBB-E9E9-419D-B190-24068B742E45}"/>
              </a:ext>
            </a:extLst>
          </p:cNvPr>
          <p:cNvSpPr txBox="1"/>
          <p:nvPr/>
        </p:nvSpPr>
        <p:spPr>
          <a:xfrm>
            <a:off x="79899" y="212397"/>
            <a:ext cx="12112101" cy="6775701"/>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১২তম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(৮৮-৯১)</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স্লাইড</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১। অত্র আয়াতে মুনাফিকদের সম্বন্ধে সাহাবাদের দুই মতামত উল্লেখ হয়েছে।</a:t>
            </a:r>
          </a:p>
          <a:p>
            <a:pPr marL="0" marR="0">
              <a:lnSpc>
                <a:spcPct val="107000"/>
              </a:lnSpc>
              <a:spcBef>
                <a:spcPts val="0"/>
              </a:spcBef>
              <a:spcAft>
                <a:spcPts val="800"/>
              </a:spcAft>
            </a:pP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যায়েদ ইবন সাবেত রা বলেন, রাসূলুল্লাহ সা যখন ওহুদের যুদ্ধে বের হলেন তখন তার সাথীদের মধ্য থেকে কিছু লোক ফিরে চলে আসলেন। তাদের ব্যাপারে সাহাবাগণ দ্বিমত পোষণ করলেন। কেউ বললেন হত্যা করব, কেউ বললেন হত্যা করব না। তখন এ আয়াত নাযিল হয় এবং রাসূল সাল্লাল্লাহু আলাইহি ওয়াসাল্লাম বললেনঃ এই মদীনা নগরী কিছু মানুষকে দেশান্তর করে যেমনিভাবে আগুন দূর করে লোহার ময়লাকে। [বুখারীঃ ১৮৮৪, ৪০৫০, ৪৫৮৯, মুসলিমঃ ১৩৮৪, ২৭৭৬]</a:t>
            </a:r>
          </a:p>
          <a:p>
            <a:pPr marL="0" marR="0">
              <a:lnSpc>
                <a:spcPct val="107000"/>
              </a:lnSpc>
              <a:spcBef>
                <a:spcPts val="0"/>
              </a:spcBef>
              <a:spcAft>
                <a:spcPts val="800"/>
              </a:spcAft>
            </a:pP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 জানাচ্ছেন-  আল্লাহ তাদেরকে তাদের কৃতকর্মের জন্য পূর্বাবস্থায় ফিরিয়ে দিয়েছেন। আল্লাহ যাকে পথভ্রষ্ট করেন তোমরা কি তাকে সৎপথে পরিচালিত করতে চাও? আর আল্লাহ কাউকেও পথভ্রষ্ট করলে আপনি তার জন্য কখনো কোন পথ পাবেন না।</a:t>
            </a:r>
          </a:p>
          <a:p>
            <a:pPr marL="0" marR="0">
              <a:lnSpc>
                <a:spcPct val="107000"/>
              </a:lnSpc>
              <a:spcBef>
                <a:spcPts val="0"/>
              </a:spcBef>
              <a:spcAft>
                <a:spcPts val="800"/>
              </a:spcAft>
            </a:pPr>
            <a:r>
              <a:rPr lang="en-US" sz="2400"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ar-AE" sz="2400"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كَسَبُوا </a:t>
            </a:r>
            <a:r>
              <a:rPr lang="en-US" sz="2400"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a:t>
            </a: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তকর্ম) বলতে রসূল (সাঃ)-এর বিরোধিতা এবং জিহাদ থেকে বিমুখতা অবলম্বন করা। </a:t>
            </a:r>
            <a:r>
              <a:rPr lang="ar-AE" sz="2400"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أَرْكَسَهُمْ (</a:t>
            </a: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বিপরীত দিকে ঘুরিয়ে দিয়েছেন বা পূর্বাবস্থায় ফিরিয়ে দিয়েছেন) কুফরী ও ভ্রষ্টতা দিকেই ফিরিয়ে দিয়েছেন অথবা তার কারণে ধ্বংস করে দিয়েছেন।</a:t>
            </a:r>
          </a:p>
          <a:p>
            <a:pPr marL="0" marR="0">
              <a:lnSpc>
                <a:spcPct val="107000"/>
              </a:lnSpc>
              <a:spcBef>
                <a:spcPts val="0"/>
              </a:spcBef>
              <a:spcAft>
                <a:spcPts val="800"/>
              </a:spcAft>
            </a:pP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২।এখানে মুনাফিক ও কাফেররা, তাদের মতো মুমিনদের কুফরিতে আসার ইচ্ছে করে। হিজরত দু’অর্থে ব্যবহৃত হয়- (ক) দ্বীনের খাতিরে দেশ ত্যাগ করা, যতদিন তাওবা কবুল হওয়ার সময় থাকবে, ততদিন হিজরত বাকী থাকবে। [আবু দাউদঃ ২৪৭৯](খ) পাপ কাজ বর্জন করা। ঐ ব্যক্তি মুহাজির, যে আল্লাহর নিষিদ্ধ বিষয় বর্জন করে। [মুসনাদে আহমাদঃ ৪/৯৯]</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হিজরত (দ্বীনের জন্য স্বদেশত্যাগ) করলে প্রমাণিত হয় যে, এখন সে নিষ্ঠাবান মুসলিমে পরিণত হয়েছে। এই অবস্থায় তার সাথে বন্ধুত্ব স্থাপন করা বৈধ নতুবা নয়।</a:t>
            </a: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06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E63C1F-A720-431A-BF0D-100445F3CCD8}"/>
              </a:ext>
            </a:extLst>
          </p:cNvPr>
          <p:cNvSpPr txBox="1"/>
          <p:nvPr/>
        </p:nvSpPr>
        <p:spPr>
          <a:xfrm>
            <a:off x="1" y="0"/>
            <a:ext cx="12192000" cy="6066404"/>
          </a:xfrm>
          <a:prstGeom prst="rect">
            <a:avLst/>
          </a:prstGeom>
          <a:noFill/>
        </p:spPr>
        <p:txBody>
          <a:bodyPr wrap="square">
            <a:spAutoFit/>
          </a:bodyPr>
          <a:lstStyle/>
          <a:p>
            <a:endParaRPr lang="en-US" dirty="0"/>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সূরা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আন</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নিসাঃ</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১২তম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রুকু</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(৮৮-৯১)</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আয়াত</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২য়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স্লাইড</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৩। ৮৮ থেকে ৯১ আয়াতসমূহে তিনটি দলের কথা বর্ণিত হয়েছে এবং তাদের সম্পর্কে দুটি বিধান উল্লেখিত হয়েছে।</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 মুসলমানদের বিরুদ্ধে যুদ্ধরত কাফের জাতিদের সাথে যেসব মুনাফিক মুসলমান সম্পর্ক রাখে এবংইসলামী রাষ্ট্রের বিরুদ্ধে আক্রমণাত্মক ও শত্রুতামূলক </a:t>
            </a:r>
            <a:r>
              <a:rPr lang="en-US" sz="2000" dirty="0">
                <a:solidFill>
                  <a:srgbClr val="7030A0"/>
                </a:solidFill>
                <a:latin typeface="Bangla" panose="03000603000000000000" pitchFamily="66" charset="0"/>
                <a:cs typeface="Bangla" panose="03000603000000000000" pitchFamily="66" charset="0"/>
              </a:rPr>
              <a:t> </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কার্যকলাপে কার্যত অংশগ্রহণ করে, তাদের সম্পর্কে নির্দেশনা- সেখানেই গ্রেফতার করে হত্যা কর এবং তাদের মধ্য হতে কাউকেও বন্ধু ও সহায়রূপে </a:t>
            </a:r>
            <a:endParaRPr lang="en-US" sz="2000" dirty="0">
              <a:solidFill>
                <a:srgbClr val="7030A0"/>
              </a:solidFill>
              <a:latin typeface="Bangla" panose="03000603000000000000" pitchFamily="66" charset="0"/>
              <a:cs typeface="Bangla" panose="03000603000000000000" pitchFamily="66" charset="0"/>
            </a:endParaRP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গ্রহণ করো না। </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 যুদ্ধ করার ক্ষেত্রে দুই শ্রেণীর মানুষ এই নির্দেশ থেকে স্বতন্ত্র। একঃ এমন লোক যার সম্পর্ক এমন জাতির সাথে তোমাদের সন্ধিচুক্তি হয়ে আছে অথবা </a:t>
            </a:r>
            <a:endParaRPr lang="en-US" sz="2000" dirty="0">
              <a:solidFill>
                <a:srgbClr val="7030A0"/>
              </a:solidFill>
              <a:latin typeface="Bangla" panose="03000603000000000000" pitchFamily="66" charset="0"/>
              <a:cs typeface="Bangla" panose="03000603000000000000" pitchFamily="66" charset="0"/>
            </a:endParaRP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এমন লোক যে তাদের আশ্রয়ে যাদের সাথে তোমাদের সন্ধিচুক্তি হয়ে আছে। দুইঃ এমন লোক  না তোমাদের হয়ে যুদ্ধ করতে পছন্দ করে, না </a:t>
            </a:r>
            <a:r>
              <a:rPr lang="en-US" sz="2000" dirty="0">
                <a:solidFill>
                  <a:srgbClr val="7030A0"/>
                </a:solidFill>
                <a:latin typeface="Bangla" panose="03000603000000000000" pitchFamily="66" charset="0"/>
                <a:cs typeface="Bangla" panose="03000603000000000000" pitchFamily="66" charset="0"/>
              </a:rPr>
              <a:t> </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তোমাদের বিরুদ্ধে। তাদেরকে যুদ্ধ করা থেকে বিরত রাখাটা আল্লাহরই অনুগ্রহের ব্যাপার।</a:t>
            </a:r>
          </a:p>
          <a:p>
            <a:r>
              <a:rPr lang="as-IN" sz="2000" dirty="0">
                <a:solidFill>
                  <a:srgbClr val="00B050"/>
                </a:solidFill>
                <a:latin typeface="Bangla" panose="03000603000000000000" pitchFamily="66" charset="0"/>
                <a:cs typeface="Bangla" panose="03000603000000000000" pitchFamily="66" charset="0"/>
              </a:rPr>
              <a:t>৪। এখানে তিন দল লোকের কথা উল্লেখিত হয়েছেঃ</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 ক. (সাধারণ কাফেরদের মত)-মুসলিম হওয়ার জন্য যে সময় হিজরত করা শর্ত সাব্যস্ত হয়, সে সময় সামর্থ্য থাকা সত্বেও যারা হিজরত না করে </a:t>
            </a:r>
            <a:endParaRPr lang="en-US" sz="2000" dirty="0">
              <a:solidFill>
                <a:srgbClr val="7030A0"/>
              </a:solidFill>
              <a:latin typeface="Bangla" panose="03000603000000000000" pitchFamily="66" charset="0"/>
              <a:cs typeface="Bangla" panose="03000603000000000000" pitchFamily="66" charset="0"/>
            </a:endParaRP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কিংবা হিজরত করার পর দারুল ইসলাম ত্যাগ করে দারুল হারবে চলে যায়।</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a:t>
            </a:r>
            <a:r>
              <a:rPr lang="en-US" sz="2000" dirty="0">
                <a:solidFill>
                  <a:srgbClr val="7030A0"/>
                </a:solidFill>
                <a:latin typeface="Bangla" panose="03000603000000000000" pitchFamily="66" charset="0"/>
                <a:cs typeface="Bangla" panose="03000603000000000000" pitchFamily="66" charset="0"/>
              </a:rPr>
              <a:t> খ</a:t>
            </a:r>
            <a:r>
              <a:rPr lang="as-IN" sz="2000" dirty="0">
                <a:solidFill>
                  <a:srgbClr val="7030A0"/>
                </a:solidFill>
                <a:latin typeface="Bangla" panose="03000603000000000000" pitchFamily="66" charset="0"/>
                <a:cs typeface="Bangla" panose="03000603000000000000" pitchFamily="66" charset="0"/>
              </a:rPr>
              <a:t>.</a:t>
            </a:r>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(হত্যা ও ধরপাকড়ের আওতা বহির্ভূত) যারা স্বয়ং মুসলিমদের সাথে ‘যুদ্ধ নয় চুক্তি করে কিংবা এরূপ চুক্তিকারীদের সাথে চুক্তি করে।</a:t>
            </a: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a:t>
            </a:r>
            <a:r>
              <a:rPr lang="en-US" sz="2000" dirty="0">
                <a:solidFill>
                  <a:srgbClr val="7030A0"/>
                </a:solidFill>
                <a:latin typeface="Bangla" panose="03000603000000000000" pitchFamily="66" charset="0"/>
                <a:cs typeface="Bangla" panose="03000603000000000000" pitchFamily="66" charset="0"/>
              </a:rPr>
              <a:t> গ</a:t>
            </a:r>
            <a:r>
              <a:rPr lang="as-IN" sz="2000" dirty="0">
                <a:solidFill>
                  <a:srgbClr val="7030A0"/>
                </a:solidFill>
                <a:latin typeface="Bangla" panose="03000603000000000000" pitchFamily="66" charset="0"/>
                <a:cs typeface="Bangla" panose="03000603000000000000" pitchFamily="66" charset="0"/>
              </a:rPr>
              <a:t>. (প্রথম দলের অনুরূপ শাস্তির যোগ্য।)যারা সাময়িকভাবে বিপদ থেকে আত্মরক্ষার উদ্দেশ্যে শান্তিচুক্তি করে অতঃপর মুসলিমদের বিরুদ্ধে যুদ্ধ করার </a:t>
            </a:r>
            <a:endParaRPr lang="en-US" sz="2000" dirty="0">
              <a:solidFill>
                <a:srgbClr val="7030A0"/>
              </a:solidFill>
              <a:latin typeface="Bangla" panose="03000603000000000000" pitchFamily="66" charset="0"/>
              <a:cs typeface="Bangla" panose="03000603000000000000" pitchFamily="66" charset="0"/>
            </a:endParaRPr>
          </a:p>
          <a:p>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আহবান জানানো হলে তাতে অংশগ্রহণ করে এবং চুক্তিতে কায়েম না থাকে।</a:t>
            </a:r>
          </a:p>
          <a:p>
            <a:r>
              <a:rPr lang="as-IN" sz="2000" dirty="0">
                <a:solidFill>
                  <a:srgbClr val="0070C0"/>
                </a:solidFill>
                <a:latin typeface="Bangla" panose="03000603000000000000" pitchFamily="66" charset="0"/>
                <a:cs typeface="Bangla" panose="03000603000000000000" pitchFamily="66" charset="0"/>
              </a:rPr>
              <a:t>কতিপয় মুশরিক মক্কা থেকে মদীনায় আগমন করে এবং প্রকাশ করে যে, তারা মুসলিম; হিজরত করে মদীনায় এসেছে। কিছুদিন পর তারা দ্বীনত্যাগী হয়ে যায় এবং রাসূল সাল্লাল্লাহু 'আলাইহি ওয়াসাল্লামের কাছে পণ্যদ্রব্য আনার অজুহাত পেশ করে পুনরায় মক্কা চলে যায়। এরপর তারা আর ফিরে আসেনি। এদের সম্পর্কে মুসলিমদের মধ্যে দ্বিমত দেখা দেয়। কেউ কেউ বলল এরা কাফের, আর কেউ কেউ বলল এরা মুমিন। আল্লাহ্ তা'আলা ৮৮ ও ৮৯ নং আয়াতে এদের কাফের হওয়া সম্পর্কে বর্ণনা করেছেন এবং এদেরকে হত্যা করার বিধান দিয়েছেন</a:t>
            </a:r>
          </a:p>
        </p:txBody>
      </p:sp>
    </p:spTree>
    <p:extLst>
      <p:ext uri="{BB962C8B-B14F-4D97-AF65-F5344CB8AC3E}">
        <p14:creationId xmlns:p14="http://schemas.microsoft.com/office/powerpoint/2010/main" val="164823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095465-9E87-420A-A1CC-A034A0C942DF}"/>
              </a:ext>
            </a:extLst>
          </p:cNvPr>
          <p:cNvSpPr txBox="1"/>
          <p:nvPr/>
        </p:nvSpPr>
        <p:spPr>
          <a:xfrm>
            <a:off x="0" y="0"/>
            <a:ext cx="12579658" cy="6699334"/>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১৩ম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(৯২-৯৬)</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স্লাইড</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১। একজন মু’মিনের অপর মু’মিনকে হত্যা করা নিষেধ ও হারাম।</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এখানে ভুলক্রমে হত্যা হয়ে গেলে তার জরিমানা কি, তা বলা হচ্ছে। দু’টি জিনিসের কথা বলা হয়েছে। একটি হচ্ছে, কাফফারা (প্রায়শ্চিত্ত) ও ক্ষমা স্বরূপ। আর তা হল, একজন মুসলিম ক্রীতদাস স্বাধীন করা। দ্বিতীয়টি হচ্ছে বান্দাদের অধিকার স্বরূপ। আর তা হল, ‘দিয়াত’ রক্তপণ আদায় করা। নিহত ব্যক্তির রক্তের বিনিময় স্বরূপ যে জিনিস তার (নিহতের) উত্তরাধিকারীদেরকে দেওয়া হয়, তাকে ‘দিয়াত’ (রক্তপণ) বলা হয়। এর পরিমাণ হাদীস অনুযায়ী ১০০টি উট অথবা তার সমপরিমাণ মূল্য সোনা, রূপা বা দেশে প্রচলিত মুদ্রা। ক্ষমা করে দেওয়াকে সাদাকা বলে আখ্যায়িত করার উদ্দেশ্য হল, ক্ষমা করার প্রতি উৎসাহিত করা।</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২।আল্লাহ জানাচ্ছেন- যদি সে তোমাদের শত্রু পক্ষের লোক হয় এবং বিশ্বাসী হয়, তবে এক বিশ্বাসী দাস মুক্ত করা বিধেয়। আর যদি সে এমন এক সম্প্রদায়ভুক্ত হয়, যার সাথে তোমরা চুক্তিবদ্ধ, তবে তার পরিজনবর্গকে রক্তপণ অর্পণ এবং এক বিশ্বাসী দাস মুক্ত করা বিধেয়।  কেউ যদি (উক্ত দাস) না পায় (বা মুক্ত করার সামর্থ্য না রাখে), তাহলে সে একাদিক্রমে দু’মাস রোযা রাখবে। তওবার (সংশোধনের) জন্য এ আল্লাহর বিধান। বস্তুতঃ আল্লাহ সর্বজ্ঞ, প্রজ্ঞাময়।</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৩। ইচ্ছাকৃত হত্যা করার শাস্তি বলা হয়েছে। ইচ্ছাকৃত মুমিনকে হত্যার শাস্তি জাহান্নাম; সেখানে সে স্থায়ী হবে এবং আল্লাহ তার প্রতি রুষ্ট হবেন, তাকে লা'নত করবেন এবং তার জন্য মহাশাস্তি প্রস্তুত রাখবেন।</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এখানে ঐ লোককে উদ্দেশ্য করা হয়েছে, যে ইসলামকে ভালভাবে জানল, শরীআতকে বুঝল, তারপর কোন মুমিনকে হত্যা করল- তার শাস্তি হবে জাহান্নাম। [বুখারীঃ ৩৮৫৫</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হত্যা তিন প্রকারেরঃ (ক) ভুলক্রমে হত্যা (যা পূর্বের আয়াতে উল্লেখ হয়েছে)। (খ) প্রায় ইচ্ছাকৃতভাবে হত্যা; (এমন জিনিস দিয়ে ইচ্ছাকৃতভাবে আঘাত করা, যা দিয়ে সাধারণতঃ হত্যা করা যায় না।) যা হাদীস দ্বারা প্রমাণিত। (গ) ইচ্ছাকৃতভাবে হত্যা। অর্থাৎ, হত্যা করার ইচ্ছা ও নিয়ত করে হত্যা করা এবং এর জন্য সেই অস্ত্রও ব্যবহার করা হয় যা দিয়ে বাস্তবিকই হত্যা করা হয়। যেমন, তরবারী, খঞ্জর ইত্যাদি</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আবু বাকরাহ রা বলেন, রাসূলুল্লাহ সা বলেছেন, যখন দু মুসলিম তাদের অস্ত্র নিয়ে একে অপরের মুখোমুখি হয় তখন হত্যাকারী ব্যক্তি ও হত্যাকৃত ব্যক্তি উভয়ই জাহান্নামী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আবু বাকরাহ বলেন, আমি বললামঃ হে আল্লাহর রাসূল! হত্যাকারীর ব্যাপারটা তো স্পষ্ট, কিন্তু হত্যাকৃত ব্যক্তির কি অপরাধ? তিনি জবাব দিলেন যে, সে তার সাথীকে হত্যা করার লালস করছিল। [বুখারীঃ ৬৮৭৫, মুসলিমঃ ২৮৮৮]কেয়ামতের দিন প্রথম বিচার অনুষ্ঠিত হবে মানুষের রক্তক্ষরণ তথা হত্যার ব্যাপারে। [বুখারীঃ ৬৮৬৪, মুসলিমঃ ১৬৭৮]</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43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4FE27F-BC3D-4659-AE03-AB59CA7938F3}"/>
              </a:ext>
            </a:extLst>
          </p:cNvPr>
          <p:cNvSpPr txBox="1"/>
          <p:nvPr/>
        </p:nvSpPr>
        <p:spPr>
          <a:xfrm>
            <a:off x="79899" y="142043"/>
            <a:ext cx="12112101" cy="738189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১৩ম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(৯২-৯৬)</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২য়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৪</a:t>
            </a: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আয়াতের এ বাক্যে একটি সাধারণ নির্দেশঃ মুসলিমরা কোন কাজ সত্যাসত্য যাচাই না করে শুধু ধারণার বশবর্তী হয়ে কাজ করবে না। বলা হচ্ছে- তোমরা যখন আল্লাহর পথে সফর কর, তখন সত্যাসত্য অনুসন্ধান করে সব কাজ করো।</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যে ব্যক্তি নিজেকে মুসলিমরূপে পরিচয় দেয়, কালেমা পাঠ করে কিংবা অন্য কোন ইসলামী বৈশিষ্ট্য যথা আযান, সালাত ইত্যাদিতে যোগদান করে, তাকে মুসলিম মনে করা </a:t>
            </a:r>
            <a:r>
              <a:rPr kumimoji="0" lang="as-IN" sz="16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প্রত্যেক মুসলিমের অবশ্য কর্তব্য। সে আন্তরিকভাবে মুসলিম হয়েছে না কোন স্বার্থসিদ্ধির উদ্দেশ্যে ইসলাম গ্রহণ করেছে, একথা প্রমাণ করার জন্য অপেক্ষা করতে হবে।</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sz="16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কিছু সাহাবী কোন অঞ্চলে গিয়েছিলেন। সেখানে এক রাখাল ছাগল চরাচ্ছিল। মুসলিমদেরকে দেখে রাখাল সালাম করল। সাহাবাদের কেউ কেউ মনে করলেন যে, (সে একজন কাফের শত্রু।) সে স্বীয় প্রাণের ভয়ে নিজেকে মুসলিম বলে পরিচয় দিচ্ছে। সুতরাং তাঁরা সত্যতা যাচাই না করেই তাকে হত্যা করে দেন এবং তার ছাগলগুলো (গনীমতের মাল স্বরূপ) নিয়ে রসূল (সাঃ)-এর নিকট উপস্থিত হন। এই ঘটনাকে কেন্দ্র করে এই আয়াত নাযিল হয়। (সহীহ বুখারী, তিরমিযী তাফসীর সূরাতুননিসা)</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৫।  এমন এক সময় ছিল যখন মুসলিমরাও কাফের গোত্রগুলোর মধ্যে ছড়িয়ে ছিটিয়ে ছিলে। যুলুম নির্যাতনের ভয়ে ইসলামের কথা বাধ্য হয়ে গোপন রাখতো। এখন আল্লাহর অনুগ্রহে তোমরা সামাজিক জীবন-যাপনের সুবিধা ভোগ করছ। কাফেরদের মুকাবেলায় ইসলামের ঝাণ্ডা বুলন্দ করার যোগ্যতা লাভ করেছ। কাজেই যেসব মুসলিম এখনো প্রথম অবস্থায় আছে তাদের ব্যাপারে কোমল ব্যবহার ও সুবিধা দানের নীতি অবলম্বন না করলে তোমাদেরকে যে অনুগ্রহ করা হয়েছে, তার প্রতি যথার্থ কৃতজ্ঞতা প্রকাশ করা হবে না।</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৬। জান ও মাল সহ জিহাদে অংশ গ্রহণকারীরা বৈশিষ্ট্য লাভের অধিকারী হবে। </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যারা সঙ্গত ওজরের কারণে বাড়ীতে অবস্থান করে, তারাও মুজাহিদদের মত নেকীতে সমান সমান শরীক থাকবে। কারণ, (</a:t>
            </a:r>
            <a:r>
              <a:rPr kumimoji="0" lang="ar-AE"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حَبَسَهُمُ العُذْرُ) ‘‘</a:t>
            </a: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ওজরই তাদের পথে বাধা হয়েছে। (সহীহ বুখারী, জিহাদ অধ্যায়ঃ)</a:t>
            </a:r>
            <a:r>
              <a:rPr kumimoji="0" lang="en-US"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আর জিহাদে যারা অংশগ্রহণ করতে পারে না, তারা এই বৈশিষ্ট্য লাভ থেকে বঞ্চিত হলেও মহান আল্লাহ উভয়কেই উত্তম প্রতিদান দেওয়ার অঙ্গীকার করেছেন।এসব আল্লাহর কাছ থেকে মর্যাদা, ক্ষমা ও দয়া; আর আল্লাহ ক্ষমাশীল, পরম দয়ালু।</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sz="16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বারা ইবন আযেব রাদিয়াল্লাহু আনহু বলেনঃ যখন নাযিল হল “মুমিনদের মধ্যে যারা ঘরে বসে থাকে ও যারা আল্লাহর পথে স্বীয় ধন-প্রাণ দ্বারা জিহাদ করে তারা সমান নয়” তখন আব্দুল্লাহ ইবন উম্মে মাকতুম এসে বললেন, হে আল্লাহর রাসূল, আমি তো অন্ধ। তখন নাযিল হল “যারা অক্ষম নয়”-এ অংশটুকু। [বুখারীঃ ২৮৩১, ৪৫৯৩, মুসলিমঃ ১৮৯৮]</a:t>
            </a:r>
            <a:r>
              <a:rPr kumimoji="0" lang="en-US" sz="16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sz="16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আবু সাঈদ খুদরী রা বলেনঃ রাসূলুল্লাহ সা বলেছেন, হে আবু সাঈদ! যে আল্লাহকে রব হিসাবে মেনে, ইসলামকে দ্বীন হিসেবে পেয়ে এবং মুহাম্মাদ সা কে নবী হিসাবে মেনে নিয়ে সন্তুষ্ট তার জন্য জান্নাত অবধারিত। আবু সাঈদ এটা শুনে আশ্চর্য হয়ে বললেন, হে আল্লাহর রাসূল! আমাকে আবার বলুন। রাসূল তাই করলেন। তারপর বললেনঃ “আরো কিছু কাজ রয়েছে, যার দ্বারা জান্নাতে বান্দার মর্যাদা উন্নত করা হয়, দু’স্তরের মাঝখানের দূরত্ব আসমান ও যমীনের মাঝখানের দূরত্বের মত। তিনি বললেন, সেটা কি? হে আল্লাহর রাসূল! রাসূল বললেনঃ আল্লাহর রাস্তায় জিহাদ। [মুসলিমঃ ১৮৮৪]</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622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675FA-5573-4E38-AE95-FB51217731F1}"/>
              </a:ext>
            </a:extLst>
          </p:cNvPr>
          <p:cNvSpPr txBox="1"/>
          <p:nvPr/>
        </p:nvSpPr>
        <p:spPr>
          <a:xfrm>
            <a:off x="106532" y="176887"/>
            <a:ext cx="12085468" cy="6717608"/>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১৪তম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(৯৭-১০০)</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effectLst/>
                <a:latin typeface="Bangla" panose="03000603000000000000" pitchFamily="66" charset="0"/>
                <a:ea typeface="Calibri" panose="020F0502020204030204" pitchFamily="34" charset="0"/>
                <a:cs typeface="Bangla" panose="03000603000000000000" pitchFamily="66" charset="0"/>
              </a:rPr>
              <a:t>আ</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য়াত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মক্কায়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আশেপাশে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বসবাস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গিয়েছিল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পূর্বপুরুষদের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অঞ্চল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ছেড়ে</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অথচ</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কেন্দ্রীভূত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লক্ষ্যে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অতিশয়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প্রাণগ্রহণের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ফিরিশতাগণ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দুনিয়ায়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প্রশস্ত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এদেরই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আবাসস্থল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শিশুদেরকে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স্বতন্ত্র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উপায়-উপকরণ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বঞ্চিত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অজ্ঞ</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অচিরেই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মোচন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মোচনকারী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আয়াতসমূহে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বিষয়বস্তু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বর্ণিত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ফযীলত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বাকারাহঃ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২১৮,</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আত-তাওবাহঃ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২০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৪১)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সামর্থ্য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সত্বেও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দারুল-কুফর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শাস্তিবাণী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মৃত্যুবরণ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সওয়াব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যিম্মায়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সাব্যস্ত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আন-নিসাঃ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১০০]</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ওয়াসাল্লাম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গোনাহকে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নিঃশেষ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১২১;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খুযাইমাহ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২৫১৫]</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ইসলামের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নিয়ম-নীতি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কঠিন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উৎসাহ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বাধ্যতামূলক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পথিমধ্যেই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বিভিন্ন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বিভিন্নভাবে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উপহাস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আরম্ভ</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দয়ালু</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03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5B671-B9D1-45B1-AD81-42C68B2AD0BF}"/>
              </a:ext>
            </a:extLst>
          </p:cNvPr>
          <p:cNvSpPr txBox="1"/>
          <p:nvPr/>
        </p:nvSpPr>
        <p:spPr>
          <a:xfrm>
            <a:off x="0" y="0"/>
            <a:ext cx="12192000" cy="7525335"/>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১৫তম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(১০১-১০৪)</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এসেছে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100" dirty="0">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সফরে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থাকাকালীন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রাকআত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বিশিষ্ট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নামাযগুলো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দু’রাকআত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দেওয়া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إِنْ</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خِفْتُمْ</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লক্ষ্য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100" dirty="0">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কসরও</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শরীআতেরই</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পালনে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গোনাহ</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সওয়াব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পাওয়া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ইয়া'লা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উমাইয়্যা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ইবনুল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খাত্তাবকে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আয়াতে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বর্ণিত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আশংকা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কাফেররা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ফিতনা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সৃষ্টি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উল্লেখ</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জিজ্ঞেস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করলাম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এখন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মানুষ</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নিরাপদ</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তারপরও</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কসর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পড়ার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তখন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আনহু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বললেন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যেটাতে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আশ্চর্য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হয়েছ</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আমিও</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সেটাতে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আশ্চর্যবোধ</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আলাইহি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সাল্লামকে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জিজ্ঞেস</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বললেন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সদকা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যেটি</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উপর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সদকা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করেছেন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সদকা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গ্রহণ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৬৮৬</a:t>
            </a:r>
          </a:p>
          <a:p>
            <a:pPr marL="0" marR="0">
              <a:lnSpc>
                <a:spcPct val="107000"/>
              </a:lnSpc>
              <a:spcBef>
                <a:spcPts val="0"/>
              </a:spcBef>
              <a:spcAft>
                <a:spcPts val="800"/>
              </a:spcAft>
            </a:pP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সফরের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দূরত্ব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যথেষ্ট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মতভেদ</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রয়েছে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ইমাম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শওকানী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হাদীসে</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ফারসাখ</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৯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দুই</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মাইল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বর্ণিত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সেটাকেই</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প্রাধান্য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দিয়েছেন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নাইনুল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আওতার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৩/২২০)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অনুরূপ</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সত্যানুসন্ধানী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আলেমগণ</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অত্যাবশ্যক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সফর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করাকালীন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একই</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অবস্থানের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অবস্থানের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a:t>
            </a:r>
            <a:r>
              <a:rPr lang="en-US" sz="1100" dirty="0">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স্বালাতুল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খাউফ’ভয়ের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অনুমতি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দেওয়া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সৈন্য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অপরের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একেবারে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প্রস্তুত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দাঁড়াবে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ক্ষণেকের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অন্যমনস্কতা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কঠিন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বিপদের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স্বালাতুল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খাউফ</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100" dirty="0">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উভয়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রাকাআত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পড়ার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বর্ণিত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রাকাআতের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হাদীসে</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উল্লেখিত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রয়েছে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দুরাকাআতের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ফিরিয়েছেন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বুখারী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৯৪২: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৩০৫, ৩০৬;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তিরমিযী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৩০৩৫;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দাউদ</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১২৪২</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৩। এ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যেহেতু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দেওয়া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তাই</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ঘাটতি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পূরণের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দাঁড়িয়ে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বসে</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শায়িত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থেকো।ভয়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যুদ্ধ-অবস্থার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পরিসমাপ্তি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ঘটলে</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নিয়মে</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যেভাবে</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স্বাভাবিক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100" dirty="0">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100" dirty="0">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নিশ্চয়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নামাযকে</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বিশ্বাসীদের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নির্ধারিত</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অবশ্য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কর্তব্য</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8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৪।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বাতিলের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ঈমানদাররা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এতটুকু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কষ্টও</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বরদাশ্‌ত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সত্যিই</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বিস্ময়কর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অথচ</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ক্ষণস্থায়ী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স্বার্থ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ছাড়া</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কিছুই</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নেই</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বিপরীতপক্ষে</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ঈমানদাররা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আকাশ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পৃথিবীর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প্রভু</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পরওয়ারিদগারের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সন্তুষ্টি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নৈকট্য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চিরন্তন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আকাংখা</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পোষণ</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আহত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তোমরাও</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ওরাও</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আঘাতের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পাওয়ার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আছে</a:t>
            </a:r>
            <a:r>
              <a:rPr lang="en-US" sz="1600" dirty="0">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পরিচয়ঃ</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বস্তুতঃ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সর্বজ্ঞ</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প্রজ্ঞাময়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6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69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92A5C-4062-42D9-9D0C-0E29F112C13B}"/>
              </a:ext>
            </a:extLst>
          </p:cNvPr>
          <p:cNvSpPr txBox="1"/>
          <p:nvPr/>
        </p:nvSpPr>
        <p:spPr>
          <a:xfrm>
            <a:off x="115410" y="228505"/>
            <a:ext cx="12076590" cy="6940105"/>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সূরা </a:t>
            </a:r>
            <a:r>
              <a:rPr lang="en-US" sz="22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sz="22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a:t>
            </a:r>
            <a:r>
              <a:rPr lang="en-US" sz="22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১৬তম </a:t>
            </a:r>
            <a:r>
              <a:rPr lang="en-US" sz="22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a:t>
            </a:r>
            <a:r>
              <a:rPr lang="en-US" sz="22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(১০৫-১১২)</a:t>
            </a:r>
            <a:r>
              <a:rPr lang="en-US" sz="22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sz="22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১ম </a:t>
            </a:r>
            <a:r>
              <a:rPr lang="en-US" sz="22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100" dirty="0">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সূরা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১০৫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১১৩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ঘটনার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সম্পর্কযুক্ত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ঘটনাটি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হিজরতের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প্রাথমিক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সাধারণ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খারাপ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সাধারণ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খাদ্য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খেজুর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রিফা'আ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যায়েদ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ধরনের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সংগ্রহ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বস্তায়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অস্ত্র-শস্ত্রও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কক্ষে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সংরক্ষিত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রেখেছিলেন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মদীনাতে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উবাইরাক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গোত্রের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মুবাশশির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লাভ</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তন্মধ্যে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প্রকৃতই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মুনাফিক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বদনামী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রচনা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চালিয়ে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রিফা'আ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যায়েদের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রিফা'আ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ব্যাপারটি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ভ্রাতুষ্পপুত্র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উবায়রাক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সম্ভবত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লবীদ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লবীদ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ক্রোধাম্বিত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কোষমুক্ত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অপবাদ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চাপানো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বিভিন্ন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পন্থায়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রিফা'আ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আনহুমার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জন্মেছিল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উবাইরাকের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উবায়রাক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রিফা'আ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বিরুদ্ধে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অভিযোগ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শরীআতসম্মত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ছাড়াই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অপবাদ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অতিবাহিত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কয়েকটি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ঘটনা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সত্যসহ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বিচার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বিশ্বাসঘাতকদের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উবাইরাক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সমর্থনে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ধারণার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নুমানকে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নিশ্চয়ই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ভংগকারী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অথচ</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সংগেই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পরামর্শ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সর্বতোভাবে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পথভ্রষ্ট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বদ্ধপরিকর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ছিল।এদিক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মুনাফেকী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পড়ে</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যাওয়ার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মক্কায়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সুলাফা</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সুমাইয়া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মুর্তাদ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১১৫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বিরুদ্ধাচারণের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কঠিন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শাস্তির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ঘোষণা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৩০৩৬;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355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5BE95-8FF4-489D-98BF-616862310183}"/>
              </a:ext>
            </a:extLst>
          </p:cNvPr>
          <p:cNvSpPr txBox="1"/>
          <p:nvPr/>
        </p:nvSpPr>
        <p:spPr>
          <a:xfrm>
            <a:off x="284085" y="230819"/>
            <a:ext cx="11833934" cy="586897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১৬তম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(১০৫-১১২)</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 ২য়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৩।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প্রার্থনা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নিশ্চয়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চরম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ক্ষমাশীল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দয়ালু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বিশ্বাসঘাতক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পাপিষ্ঠকে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ভালবাসেন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লজ্জা</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মানুষের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দৃষ্টি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গোপনীয়তা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অবলম্বন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লজ্জা</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দৃষ্টি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গোপনীয়তা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অবলম্বন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অথচ</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সঙ্গে</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পার্থিব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স্বপক্ষে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বিতর্ক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কিয়ামতের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সম্মুখে</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স্বপক্ষে</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অথবা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উকিল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জানাচ্ছেন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কেউ</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মন্দ</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কাজ</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অথবা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যুলুম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প্রার্থনা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ক্ষমাশীল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৪।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তাওবার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মোটামুটি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বিষয়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জরুরীঃ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(ক)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অতীত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অনুতপ্ত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হওয়া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(খ)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উপস্থিত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অবিলম্বে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ত্যাগ</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কগ</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ভবিষ্যতে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বেঁচে</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দৃঢ়সংকল্প</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হওয়া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তাছাড়া</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বান্দাহর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যেসব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সম্পর্ক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সেগুলো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বান্দাহর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থেকেই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মাফ</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পরিশোধ</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তাওবার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অন্যতম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শর্ত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৫।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কেউ</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পাপ</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কাজ</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ওটা</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ক্ষতির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জন্যই</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সর্বজ্ঞ</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প্রজ্ঞাময়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বোঝা</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বহনকারী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অপরের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বোঝা</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বহন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ইসরাঈলঃ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১৫)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অর্থা</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ৎ,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কিয়ামতে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কেউ</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দায়িত্ব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গ্রহণ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৬।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লোক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পাপ</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অপর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নিরপরাধ</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ব্যক্তিকে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সেজন্য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অভিযুক্ত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দ্বিগুণ</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অত্যন্ত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কঠোর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নির্মম</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শাস্তির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যোগ্য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যায়</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একে</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আসল</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গোনাহর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দ্বিতীয়তঃ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অপবাদের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কঠোর</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শাস্তি</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যেমন উবাইরিক গোত্রের লোকেরা নিজেরা চুরি করে অপরের উপর চুরির অপবাদ চাপিয়ে দিয়েছিল। এ ধমক সকলের জন্য ব্যাপক;</a:t>
            </a:r>
            <a:endPar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74864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15B20E-0C27-4AEE-8C1C-A7A15C15FA4E}"/>
              </a:ext>
            </a:extLst>
          </p:cNvPr>
          <p:cNvSpPr txBox="1"/>
          <p:nvPr/>
        </p:nvSpPr>
        <p:spPr>
          <a:xfrm>
            <a:off x="142043" y="176887"/>
            <a:ext cx="11869444" cy="6783011"/>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১৭তম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(১১৩-১১৫)</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১।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এখানে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অনুগ্রহের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স্মরন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দিচ্ছেন।আল্লাহ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তাআলার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বিশেষ</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হিফাযত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রক্ষণাবেক্ষণের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উল্লেখ</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নবীদের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প্রয়োগ</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err="1">
                <a:latin typeface="Bangla" panose="03000603000000000000" pitchFamily="66" charset="0"/>
                <a:ea typeface="Calibri" panose="020F0502020204030204" pitchFamily="34" charset="0"/>
                <a:cs typeface="Bangla" panose="03000603000000000000" pitchFamily="66" charset="0"/>
              </a:rPr>
              <a:t>।</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কিতাব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হিকমত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আপনি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জানতেন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আপনাকে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শিক্ষা</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দিয়েছেন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রয়েছে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কিতাব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হেকমত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শব্দটি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উল্লেখ</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ইঙ্গিত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আলাইহি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ওয়াসাল্লামের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সুন্নাহ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শিক্ষার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হেকমত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তা'আলারই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নাযিলকৃত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আলেমগণ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مَتْلُوّ</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তিলাওয়াত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(২)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غَيْرُ</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مَتْلُوّ</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তিলাওয়াত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প্রথম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কুরআনকে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শব্দাবলী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উভয়ই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নাযিলকৃত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দ্বিতীয়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হাদীস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সুন্নাহ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শব্দাবলী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আলাইহি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ওয়াসাল্লামের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মৰ্ম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তা'আলার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গুপ্ত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পরামর্শ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মুনাফিকদের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কথা-বার্তাকে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বুঝানো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আপোসে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বিরুদ্ধে</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অপরের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বিরুদ্ধে</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অধিকাংশ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গোপন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পরামর্শে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কল্যাণ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কল্যাণ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সাদকাহ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সৎকাজ</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স্থাপনের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সন্তুষ্টি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লাভের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আশায়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অবশ্যই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পুরস্কার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আলাইহি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ওয়াসাল্লাম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বলেছেনঃ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সিয়াম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সদকা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উত্তম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অবশ্যই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বললেনঃ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মীমাংসা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নষ্ট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হওয়া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গর্দান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কাটার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২৫০৯]</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ব্যক্তি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মিথ্যুক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মাঝে</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মীমাংসা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ভাল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কথার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প্রচার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ভাল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বেড়ায়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২৬৯২-মুসলিম ২৬০৫)</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৩।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হিদায়াতের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পরিষ্কার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যাওয়ার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বিরোধিতা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মু’মিনদের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ত্যাগ</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অন্য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পথের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অনুসরণ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ইসলাম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খারিজ</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গণ্য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ব্যাপারেই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শাস্তির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হয়েছে।আয়াত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গুরুত্বপূর্ণ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মাসআলা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বিরোধিতাকারী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প্রকাশিত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সেটার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বিরোধিতা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উম্মতের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ইজমা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বিষয়ে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ঐক্যমতে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পৌছার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সেটার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বিরোধিতা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অবৈধ</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পথভ্রষ্টতায়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একমত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মুমিনদের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পথের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বিপরীতে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চলার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সুযোগ</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উম্মতকে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ভ্রষ্টতার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ঐক্যবদ্ধ</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জামাআতের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সহীহ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আলবানী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১৭৫৯নং)</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14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C0F7E-FBA3-4EC7-AAAE-B72DF3419384}"/>
              </a:ext>
            </a:extLst>
          </p:cNvPr>
          <p:cNvSpPr txBox="1"/>
          <p:nvPr/>
        </p:nvSpPr>
        <p:spPr>
          <a:xfrm>
            <a:off x="-1" y="79899"/>
            <a:ext cx="12118019" cy="699242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৫ম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(২৬-৩৩)</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sz="2400" dirty="0">
                <a:solidFill>
                  <a:srgbClr val="7030A0"/>
                </a:solidFill>
                <a:latin typeface="Bangla" panose="03000603000000000000" pitchFamily="66" charset="0"/>
                <a:ea typeface="Calibri" panose="020F0502020204030204" pitchFamily="34" charset="0"/>
                <a:cs typeface="Bangla" panose="03000603000000000000" pitchFamily="66" charset="0"/>
              </a:rPr>
              <a:t>২য়</a:t>
            </a:r>
            <a:r>
              <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sz="24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৬।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উম্মে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আরজি</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গ্রহণ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শাহাদাত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ফযীলতপূর্ণ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বঞ্চিতা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মীরাসও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অর্ধেক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ভিত্তিতে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মুসনাদ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আহমাদ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৬/৩২২)</a:t>
            </a:r>
            <a:endParaRPr lang="en-US" sz="12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2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শ্রেষ্ঠত্ব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লালসা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প্রাপ্য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প্রাপ্য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নিশ্চয়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সর্বজ্ঞ</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as-IN"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 এবং তার রাসূল সাল্লাল্লাহু আলাইহি ওয়াসাল্লাম শুধু ঐ সমস্ত গুণ-বৈশিষ্টের ক্ষেত্রেই অন্যের সাথে প্রতিযেগিতামূলকভাবে এগিয়ে যাওয়ার প্রতি উৎসাহ প্রদান করেছেন, যেগুলো মানুষের সাধ্যায়ত্ত, যেগুলো চেষ্টা-সাধনার মাধ্যমে মানুষ অর্জন করতে পারে।</a:t>
            </a:r>
            <a:endPar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নারী-পুরুষের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কর্মদক্ষতা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যোগ্যতা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শক্তিমত্তার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ব্যবধান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মহাশক্তিমান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অটল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ফায়সালা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পরিবর্তন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উপার্জনের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ঘাটতি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2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৭।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নারী-পুরুষের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ত্যক্ত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ওয়ারেস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পিতা-মাতা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নিকটাত্মীয়রা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2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মুহাজেররা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মদীনায়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হিজরত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আনসারদের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নিকটাত্মীয়দের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ওয়াসাল্লাম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ভ্রাতৃত্ব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বন্ধন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দিয়েছিলেন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মুহাজেররা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ওয়ারিস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আলোচ্য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রহিত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২২৯২, ৪৫৮০, ৬৭৪৭]</a:t>
            </a:r>
            <a:endParaRPr lang="en-US" sz="12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200" dirty="0">
                <a:effectLst/>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অংগীকারাবদ্ধ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সত্বেও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চুক্তিবদ্ধ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অপরের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ওয়ারিশ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আত্মীয়রা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বিধানে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আল-আনফাল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৭৫;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আল-আহযাব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৬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রহিত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মুস্তাদরাকে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৪/৩৪৬;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তাবারী</a:t>
            </a:r>
            <a:endParaRPr lang="en-US" sz="2000" dirty="0">
              <a:solidFill>
                <a:srgbClr val="0070C0"/>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অত্যন্ত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2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সর্বকিছুর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200" dirty="0">
              <a:effectLst/>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96310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92E36-B93C-45C0-9D19-2FCA5514AD22}"/>
              </a:ext>
            </a:extLst>
          </p:cNvPr>
          <p:cNvSpPr txBox="1"/>
          <p:nvPr/>
        </p:nvSpPr>
        <p:spPr>
          <a:xfrm>
            <a:off x="124287" y="115409"/>
            <a:ext cx="11984856" cy="7296293"/>
          </a:xfrm>
          <a:prstGeom prst="rect">
            <a:avLst/>
          </a:prstGeom>
          <a:noFill/>
        </p:spPr>
        <p:txBody>
          <a:bodyPr wrap="square">
            <a:spAutoFit/>
          </a:bodyPr>
          <a:lstStyle/>
          <a:p>
            <a:pPr marL="0" marR="0" algn="ctr">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১৮তম </a:t>
            </a:r>
            <a:r>
              <a:rPr lang="en-US"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(১১৬-১২৬)</a:t>
            </a:r>
            <a:r>
              <a:rPr lang="en-US"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r>
              <a:rPr lang="en-US"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১ম </a:t>
            </a:r>
            <a:r>
              <a:rPr lang="en-US"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স্লাইড</a:t>
            </a:r>
            <a:endParaRPr lang="en-US"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১। আল্লাহ তার সাথে শির্ক করাকে ক্ষমা করেন না; আর তার থেকে ছোট যাবতীয় গোনাহ যাকে ইচ্ছা ক্ষমা করে দেবেন, আর যে কেউ আল্লাহ্‌র সাথে শির্ক করে সে ভীষণভাবে পথ ভ্রষ্ট হয়।</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r-AE" sz="2000"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إِنَاثٌ</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নারী) বলতে হয় সেই মূর্তি বা দেবী যাদের নাম ছিল স্ত্রীবাচক। যেমন, উয্যা, মানাত, নায়েলা ইত্যাদি। অথবা এ থেকে ফিরিশতাদেরকে বুঝানো হয়েছে। কেননা, আরবের মুশরিকরা ফিরিশতাদেরকে আল্লাহর বেটী গণ্য করত এবং তাদের ইবাদত করত। মূর্তি, ফিরিশতা বা অন্য কোন সত্তার ইবাদত করার মানেই হল প্রকৃতার্থে শয়তানের ইবাদত করা।</a:t>
            </a:r>
          </a:p>
          <a:p>
            <a:pPr marL="0" marR="0">
              <a:lnSpc>
                <a:spcPct val="107000"/>
              </a:lnSpc>
              <a:spcBef>
                <a:spcPts val="0"/>
              </a:spcBef>
              <a:spcAft>
                <a:spcPts val="800"/>
              </a:spcAft>
            </a:pP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২। মহান আল্লাহ, শয়তানের কাজের ধরন বা ষড়যন্ত্রের ধরন জানিয়ে বলেছেন- এ সকল লোকের বাসস্থান জাহান্নাম। তা হতে তারা নিষ্কৃতির উপায় পাবে না।</a:t>
            </a:r>
          </a:p>
          <a:p>
            <a:pPr marL="0" marR="0">
              <a:lnSpc>
                <a:spcPct val="107000"/>
              </a:lnSpc>
              <a:spcBef>
                <a:spcPts val="0"/>
              </a:spcBef>
              <a:spcAft>
                <a:spcPts val="800"/>
              </a:spcAft>
            </a:pP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আল্লাহ তাকে (শয়তানকে) অভিসম্পাত করেছেন এবং সে (শয়তান) বলেছে, ‘আমি তোমার দাসদের এক নির্দিষ্ট অংশকে (নিজের দলে) গ্রহণ করবই।</a:t>
            </a:r>
          </a:p>
          <a:p>
            <a:pPr marL="0" marR="0">
              <a:lnSpc>
                <a:spcPct val="107000"/>
              </a:lnSpc>
              <a:spcBef>
                <a:spcPts val="0"/>
              </a:spcBef>
              <a:spcAft>
                <a:spcPts val="800"/>
              </a:spcAft>
            </a:pP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অর্থাৎ তাদের সময়, পরিশ্রম, প্রচেষ্টা,শক্তি ও যোগ্যতা এবং তাদের সন্তান ও ধন-সম্পদ থেকে নিজের একটি অংশ নিয়ে নেবো৷ তাদের এমনভাবে প্ররোচিত করবো যার ফলে তারা এ সবের একটি বিরাট অংশ আমার পথে ব্যয় করবে৷</a:t>
            </a:r>
          </a:p>
          <a:p>
            <a:pPr marL="0" marR="0">
              <a:lnSpc>
                <a:spcPct val="107000"/>
              </a:lnSpc>
              <a:spcBef>
                <a:spcPts val="0"/>
              </a:spcBef>
              <a:spcAft>
                <a:spcPts val="800"/>
              </a:spcAft>
            </a:pP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মিথ্যা বাসনা হল এমন আশা-আকাঙ্ক্ষা, যা মানুষের মনে শয়তানের কুমন্ত্রণা ও তার হস্তক্ষেপ দ্বারা সৃষ্টি হয় এবং মানুষের ভ্রষ্টতার কারণ হয়।</a:t>
            </a:r>
          </a:p>
          <a:p>
            <a:pPr marL="0" marR="0">
              <a:lnSpc>
                <a:spcPct val="107000"/>
              </a:lnSpc>
              <a:spcBef>
                <a:spcPts val="0"/>
              </a:spcBef>
              <a:spcAft>
                <a:spcPts val="800"/>
              </a:spcAft>
            </a:pP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আয়াতে বর্ণিত, </a:t>
            </a:r>
            <a:r>
              <a:rPr lang="ar-AE" sz="2000"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خَلْقَ اللَّهِ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অর্থ  আল্লাহর সৃষ্টি। এর আরেক অর্থ, ‘আল্লাহর দ্বীন’ যা ইবন আব্বাস রা থেকে বর্ণিত হয়েছে। [তাবারী] সুতরাং দ্বীনের মধ্যে পরিবর্তন, পরিবর্ধন করার জন্যও শয়তান কিছু লোককে নিয়োজিত করবে।</a:t>
            </a:r>
          </a:p>
          <a:p>
            <a:pPr marL="0" marR="0">
              <a:lnSpc>
                <a:spcPct val="107000"/>
              </a:lnSpc>
              <a:spcBef>
                <a:spcPts val="0"/>
              </a:spcBef>
              <a:spcAft>
                <a:spcPts val="800"/>
              </a:spcAft>
            </a:pP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 তা'আলার লা'নত করেছেন সে সমস্ত মহিলাদের উপর যারা শরীর কেটে উল্কি আঁকে এবং যারা এ অংকনের কাজ করে, আরো লা'নত করেছেন যারা সৌন্দর্য বৃদ্ধির জন্য ভ্রু কাটে এবং যারা সৌন্দর্য বৃদ্ধির জন্য দাঁত কাটে। আল্লাহর সৃষ্টিকে পরিবর্তন করে। [বুখারীঃ ৪৮৮৬]</a:t>
            </a:r>
          </a:p>
          <a:p>
            <a:pPr marL="0" marR="0">
              <a:lnSpc>
                <a:spcPct val="107000"/>
              </a:lnSpc>
              <a:spcBef>
                <a:spcPts val="0"/>
              </a:spcBef>
              <a:spcAft>
                <a:spcPts val="800"/>
              </a:spcAft>
            </a:pP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সে তাদেরকে প্রতিশ্রুতি দেয় এবং তাদের হৃদয়ে মিথ্যা বাসনার সৃষ্টি করে। আর শয়তান তাদেরকে যে প্রতিশ্রুতি দেয়, তা ছলনা মাত্র।</a:t>
            </a:r>
          </a:p>
          <a:p>
            <a:pPr marL="0" marR="0">
              <a:lnSpc>
                <a:spcPct val="107000"/>
              </a:lnSpc>
              <a:spcBef>
                <a:spcPts val="0"/>
              </a:spcBef>
              <a:spcAft>
                <a:spcPts val="800"/>
              </a:spcAft>
            </a:pPr>
            <a:r>
              <a:rPr lang="as-IN"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৩। যারা বিশ্বাস করে ও সৎকাজ করে, তাদের জন্য জান্নাত যার পাদদেশে নদীসমূহ প্রবাহিত, সেখানে তারা চিরকাল থাকবে। আল্লাহর প্রতিশ্রুতি সত্য। আর কে আছে আল্লাহ অপেক্ষা অধিক সত্যবাদী?</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38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9F1DD-1111-4706-BDF7-B9F934F031DA}"/>
              </a:ext>
            </a:extLst>
          </p:cNvPr>
          <p:cNvSpPr txBox="1"/>
          <p:nvPr/>
        </p:nvSpPr>
        <p:spPr>
          <a:xfrm>
            <a:off x="88777" y="390617"/>
            <a:ext cx="11949343" cy="625652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সূরা </a:t>
            </a:r>
            <a:r>
              <a:rPr kumimoji="0" lang="en-US" sz="18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আন</a:t>
            </a:r>
            <a:r>
              <a:rPr kumimoji="0" lang="en-US" sz="18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নিসাঃ</a:t>
            </a:r>
            <a:r>
              <a:rPr kumimoji="0" lang="en-US" sz="18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১৮তম </a:t>
            </a:r>
            <a:r>
              <a:rPr kumimoji="0" lang="en-US" sz="18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রুকু</a:t>
            </a:r>
            <a:r>
              <a:rPr kumimoji="0" lang="en-US" sz="18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(১১৬-১২৬)</a:t>
            </a:r>
            <a:r>
              <a:rPr kumimoji="0" lang="en-US" sz="18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আয়াত</a:t>
            </a:r>
            <a:r>
              <a:rPr kumimoji="0" lang="en-US" sz="18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২য় </a:t>
            </a:r>
            <a:r>
              <a:rPr kumimoji="0" lang="en-US" sz="18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স্লাইড</a:t>
            </a:r>
            <a:endParaRPr lang="en-US" sz="2000" dirty="0">
              <a:solidFill>
                <a:prstClr val="black"/>
              </a:solidFill>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৪। তোমাদের খেয়াল-খুশী ও কিতাবীদের খেয়াল-খুশী অনুসারে কাজ হবে না; কেউ মন্দ কাজ করলে তার প্রতিফল সে পাবে এবং আল্লাহ ছাড়া তার জন্য সে কোন অভিভাবক ও সহায় পাবে না।</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আলোচ্য আয়াতে মুসলিমদেরকে নির্দেশ দেয়া হয়েছে যে, শুধু দাবী ও বাসনায় লিপ্ত হয়ো না; বরং কাজের চিন্তা কর। কেননা, তোমরা অমুক নবী কিংবা গ্রন্থের অনুসারী শুধু এ বিষয় দ্বারাই তোমরা সাফল্য অর্জন করতে পারবে না। বরং এ গ্রন্থের প্রতি বিশুদ্ধ ঈমান এবং তদনুযায়ী সৎকার্য সম্পাদনের মধ্যেই প্রকৃত সাফল্য নিহিত রয়েছে।</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 আয়াত নাযিল হলে সাহাবায়ে কেরাম অত্যন্ত চিন্তিত হয়ে পড়েন। আবু হুরায়রা রাদিয়াল্লাহু আনহু বলেনঃ “যে কেউ কোন অসৎকাজ করবে, সে জন্য তাকে শাস্তি দেয়া হবে”। আয়াতটি যখন নাযিল হল, তখন আমরা খুব দুঃখিত ও চিন্তাযুক্ত হয়ে পড়লাম এবং রাসূল সাল্লাল্লাহু আলাইহি ওয়াসাল্লামের কাছে গিয়ে বললামঃ এ আয়াতটি তো কোন কিছুই ছাড়েনি। সামান্য মন্দ কাজ হলেও তার সাজা দেয়া হবে। রাসূল সাল্লাল্লাহু আলাইহি ওয়াসাল্লাম বললেনঃ চিন্তা করো না, সাধ্যমত কাজ করে যাও।</a:t>
            </a:r>
            <a:r>
              <a:rPr kumimoji="0" lang="en-US"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কেননা, (উল্লেখিত শাস্তি যে জাহান্নামই হবে, তা জরুরী নয়) তোমরা দুনিয়াতে যে কোন কষ্ট বা বিপদাপদে পড়, তাতে তোমাদের গোনাহর কাফফারা এবং মন্দ কাজের শাস্তি হয়ে থাকে। এমনকি যদি কারো পায়ে কাটা ফুটে, তাও গোনাহর কাফফারা বৈ নয়।’ [মুসলিমঃ ২৫৭৪]</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৫। আর পুরুষ বা নারীর মধ্যে কেউ মুমিন অবস্থায় সৎকাজ করলে, তারা জান্নাতে প্রবেশ করবে এবং তাদের প্রতি অণু পরিমাণও যুলুম করা হবে না।</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৬। সফলতার একটি মান-নির্ণায়ক এবং আদর্শ পেশ করা হচ্ছে। মান-নির্ণায়ক হল, নিজেকে আল্লাহর কাছে সমর্পণ করা, সৎকাজে নিরত থাকা এবং ইবরাহীমী ধর্মের অনুসরণ করা।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 আদর্শ ইবরাহীম (আঃ); যাঁকে আল্লাহ তাআলা নিজের খলীল বানিয়ে ছিলেন। খলীলের অর্থ হল, যার অন্তরে মহান আল্লাহর ভালোবাসা এমনভাবে বদ্ধমূল হয়ে যায় যে, তাতে আর কারো জন্য স্থান থাকে না।</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আল্লাহর পরিচয়ঃ আসমান ও যমীনে যা কিছু আছে সব আল্লাহরই এবং সবকিছুকে আল্লাহ পরিবেষ্টন করে রয়েছেন।</a:t>
            </a:r>
          </a:p>
        </p:txBody>
      </p:sp>
    </p:spTree>
    <p:extLst>
      <p:ext uri="{BB962C8B-B14F-4D97-AF65-F5344CB8AC3E}">
        <p14:creationId xmlns:p14="http://schemas.microsoft.com/office/powerpoint/2010/main" val="3688244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146E4-B596-428B-B79B-A2B46CFAF820}"/>
              </a:ext>
            </a:extLst>
          </p:cNvPr>
          <p:cNvSpPr txBox="1"/>
          <p:nvPr/>
        </p:nvSpPr>
        <p:spPr>
          <a:xfrm>
            <a:off x="0" y="283419"/>
            <a:ext cx="12055876" cy="6680419"/>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১৯তম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(১২৭-১৩৪)</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স্লাইড</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 উরওয়া ইবন যুবাইর বলেন, তিনি আয়েশা রাদিয়াল্লাহু আনহাকে এ আয়াত সম্পর্কে জিজ্ঞেস করলে তিনি বলেন, তখনকার সময় কারও কারও তত্ত্বাবধানে ইয়াতীম মেয়েরা থাকতো। তারা সে সব ইয়াতীম মেয়েদেরকে মাহর না দিয়েই বিয়ে করতে চাইতো। তখন এ সূরার প্রাথমিক আয়াতগুলো নাযিল হয়। কিন্তু এর বাইরেও কিছু ইয়াতিম থাকতো যাদের সম্পদ ও সৌন্দর্য ছিল না। তারা তাদেরকে বিয়ে করতে চাইতো না। তখন এ আয়াত নাযিল হয়। [মুসলিম: ৩০১৮]</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যাতে ছেলেদের সাথে মেয়েদেরকেও অংশীদার নিযুক্ত করা হয়েছে। অথচ জাহেলী যুগে কেবল ছেলেদেরকেই অংশীদার মনে করা হত। আর ছোট অসহায় শিশুরা এবং মহিলারা মীরাস থেকে বঞ্চিত হত। শরীয়ত তাদের সকলকে অংশীদার বানিয়েছে।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 কিতাবের এ নির্দেশ- ইয়াতীমদের সাথে ন্যায়পরায়ণতাপূর্ণ আচরণ করো। ইয়াতীম মেয়ে সুশ্রী হোক অথবা কুশ্রী হোক, উভয় অবস্থাতে তাদের সাথে সুবিচার করো।</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 স্ত্রী যদি তার প্রাপ্য অধিকার (মোহর অথবা ভরণ-পোষণ বা নিজের পালা থেকে) কিছু ত্যাগ করে স্বামীর সাথে মীমাংসা, সন্ধি ও আপোস করে নেয়, তাহলে তাতে স্বামী-স্ত্রীর কারোর কোন গুনাহ নেই। কেননা, (ত্বালাকের পথ গ্রহণ না করে) আপোস করাই উত্তম। সকল মু’মিনদের মাতা সাওদা (রাঃ) বার্ধক্যে পৌঁছে গেলে তিনি তাঁর পালা আয়েশা (রাঃ) কে দান করে দিয়েছিলেন এবং এটাকে রসূল (সাঃ) গ্রহণও করে নিয়েছিলেন। (সহীহ বুখারী ও মুসলিম, বিবাহ অধ্যায়)</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আয়েশা রাদিয়াল্লাহু আনহা বলেনঃ এ আয়াতটি এমন মহিলা সম্পর্কে নাযিল হয়েছে, যে কোন পুরুষের কাছে ছিল কিন্তু তার সন্তান-সন্ততি হওয়ার সম্ভাবনা পেরিয়ে গেছে। ফলে সে তাকে তালাক দিয়ে আরেকটি বিয়ে করতে চাইল। তখন সে মহিলা বলল, আমাকে তালাক দিও না, আমাকে রাত্রির ভাগ দিও না। [বুখারীঃ ৪৬০১, আবু দাউদঃ ২১৩৫]আল্লাহ জানাচ্ছেন-- মানুষের অন্তরসমূহে লোভজনিত কৃপণতা বিদ্যমান। আর যদি তোমরা সৎকর্মপরায়ণ হও ও মুত্তাকী হও, তবে তোমরা যা কর আল্লাহ তো তার খবর রাখেন।</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৩।আন্তরিক এই ভালোবাসা যদি বাহ্যিক অধিকারসমূহে সমতা বজায় রাখার পথে বাধা না হয়, তাহলে তা আল্লাহর নিকট পাকড়াও যোগ্য হবে না। যেমন নবী করীম (সাঃ) এর অতি উত্তম দৃষ্টান্ত পেশ করেছেন। নবী করীম (সাঃ)-এরও তাঁর স্ত্রীদের মধ্যে আয়েশা (রাযীআল্লাহু আনহা)র প্রতি সব চেয়ে বেশী ভালোবাসা ছিল। </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তবে শরীআত নির্ধারিত অধিকার যেমন, রাত্রী যাপন, সহবাস, খোরপোষ ইত্যাদির ব্যাপারে ‘আদল’ অবশ্যই করা যায় এবং করতে হবে। সেটা না করতে পারলে তাকে একটি বিয়েই করতে 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 সাল্লাল্লাহু আলাইহি ওয়াসাল্লাম বলেছেনঃ যার দু’জন স্ত্রী আছে তারপর সে একজনের প্রতি বেশী ঝুঁকে গেল, কেয়ামতের দিন সে এমনভাবে আসবে যেন তার একপাশ্ব বাঁকা হয়ে আছে। [আবু দাউদঃ ২১৩৩]</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665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BB0E2-BA2D-4702-97CD-C190809ED478}"/>
              </a:ext>
            </a:extLst>
          </p:cNvPr>
          <p:cNvSpPr txBox="1"/>
          <p:nvPr/>
        </p:nvSpPr>
        <p:spPr>
          <a:xfrm>
            <a:off x="221942" y="186431"/>
            <a:ext cx="11656380" cy="589937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সূরা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আন</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নিসাঃ</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১৯তম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রুকু</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(১২৭-১৩৪)</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আয়াত</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২য়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স্লাইড</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৪। আর যদি তারা পরস্পর পৃথক হয়ে যায় তবে আল্লাহ তার প্রাচুর্য দ্বারা প্রত্যেককে অভাবমুক্ত করবেন। আল্লাহ প্রাচুর্যময়, প্রজ্ঞাময়।</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কুরআনুল কারীম উভয় পক্ষকে একদিকে স্বীয় অভাব অভিযোগ দূর করা ও ন্যায্য অধিকার লাভ করার আইনতঃ অধিকার দিয়েছে। অপরদিকে ত্যাগ, ধৈর্য, সংযম ও উন্নত চরিত্র আয়ত্ব করার উপদেশ দিয়েছে। এখানে শিক্ষা দেয়া হয়েছে যে, বিবাহ বিচ্ছেদ হতে যথাসাধ্য বিরত থাকা কর্তব্য। বরং উভয় পক্ষেই কিছু কিছু ত্যাগ স্বীকার করে সমঝোতায় আসা বাঞ্ছনীয়। তারপরও যদি বিচ্ছেদ হয়ে যায়, তবে জীবন সম্পর্কে হতাশ হওয়া উচিত নয়। আল্লাহ প্রত্যেককেই তাঁর রহমতে স্থান দিবেন।</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৫। আসমান ও জমীনে যা কিছু আছে সবই আল্লাহ তা'আলার। এখানে এই উক্তিটির তিনবার পুনরাবৃত্তি করা হয়েছে। প্রথমবার বোঝানো হয়েছে, আল্লাহর সচ্ছলতা, প্রাচুর্য ও তার দরবারে অভাবহীনতা। দ্বিতীয়বার বোঝানো হয়েছে যে, কারো অবাধ্যতায় আল্লাহ তা'আলার কোনই ক্ষতি-বৃদ্ধি হয় না। তৃতীয়বার আল্লাহ্ তা'আলার অপার রহমত ও সহায়তার প্রতি ইঙ্গিত করা হয়েছে যে, তোমরা যদি আল্লাহভীতি ও আনুগত্য কর, তবে তিনি তোমাদের সব কাজে সহযোগিতা করবেন, এবং অনায়াসে তা সু-সম্পন্ন করে দেবেন।</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৬। হে মানুষ! তিনি ইচ্ছে করলে তোমাদেরকে অপসারিত করতে ও অপরকে আনতে পারেন; আর আল্লাহ্ তা করতে সম্পূর্ণ সক্ষম।</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 তাআলার পূর্ণ পরাক্রমশালিতার বিকাশ। অন্যত্র বলেছেন, [</a:t>
            </a:r>
            <a:r>
              <a:rPr kumimoji="0" lang="ar-AE"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Times New Roman" panose="02020603050405020304" pitchFamily="18" charset="0"/>
              </a:rPr>
              <a:t>وَإِنْ تَتَوَلَّوْا يَسْتَبْدِلْ قَوْمًا غَيْرَكُمْ ثُمَّ لا يَكُونُوا أَمْثَالَكُمْ] (محمد: 38) </a:t>
            </a: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অর্থাৎ, যদি তোমরা বিমুখ হও তাহলে তিনি অন্য জাতিকে তোমাদের স্থলবর্তী করবেন; অতঃপর তারা তোমাদের মত হবে না। (সূরা মুহাম্মাদঃ ৩৮)( সূরা আল-আনআমঃ ১৩৩]</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“তিনি ইচ্ছে করলে তোমাদেরকে অপসৃত করতে পারেন এবং এক নূতন সৃষ্টি নিয়ে আসতে পারেন। আর এটা আল্লাহর পক্ষে কঠিন নয়।” [সূরা ইবরাহীম ১৯; সূরা ফাতির: ১৬]</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৭। দুনিয়ার পুরস্কার চাইলেই তাকে তা দেয়া হবে। মূলত: অন্য আয়াতে সেটাকে শর্তযুক্ত করে বলা হয়েছে যে, “যে দুনিয়া চায়, তাকে আমি দুনিয়াতে যা ইচ্ছা করি যতটুকু ইচ্ছা করি প্রদান করি।” [সূরা আল-ইসরা: ১৮] সুতরাং দুনিয়া চাইলেই পাবে, তা কিন্তু নয়। যাকে যতটুকু দেয়ার ইচ্ছা আল্লাহর হবে, ততটুকুই সে পাবে। এর বাইরে নয়।</a:t>
            </a:r>
          </a:p>
        </p:txBody>
      </p:sp>
    </p:spTree>
    <p:extLst>
      <p:ext uri="{BB962C8B-B14F-4D97-AF65-F5344CB8AC3E}">
        <p14:creationId xmlns:p14="http://schemas.microsoft.com/office/powerpoint/2010/main" val="16061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D861B4-5AFE-4EAC-9B7F-DAE2B40BA7DE}"/>
              </a:ext>
            </a:extLst>
          </p:cNvPr>
          <p:cNvSpPr txBox="1"/>
          <p:nvPr/>
        </p:nvSpPr>
        <p:spPr>
          <a:xfrm>
            <a:off x="0" y="0"/>
            <a:ext cx="12126897" cy="7259327"/>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২০তম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(১৩৫-১৪১)</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স্লাইড</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 আয়াতে মহান আল্লাহ ঈমানদারকে সুবিচার প্রতিষ্ঠিত করার এবং ন্যায় অনুযায়ী সাক্ষ্য দেওয়ার প্রতি তাকীদ করছেন, যদিও তার কারণে তাকে অথবা তার পিতা-মাতা ও আত্মীয়-স্বজনদেরকে ক্ষতির শিকার হতে হয় তবুও। কেননা, সব কিছুর উপর সত্যের থাকে কর্তৃত্ব ও প্রাধান্য।</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কোন ধনবানের ধন এবং কোন দরিদ্রের দরিদ্রতার ভয় যেন তোমাদেরকে সত্য কথা বলার পথে বাধা না দেয়। বরং আল্লাহ এদের তুলনায় তোমাদের অনেক কাছে এবং তাঁর সন্তুষ্টি সবার ঊর্ধ্বে। আল্লাহ জানাচ্ছেন- তোমরা ন্যায়বিচার করতে প্রবৃত্তির অনুগামী হয়ো না। যদি তোমরা পেঁচালো কথা বল বা পাশ কাটিয়ে যাও তবে তোমরা যা কর আল্লাহ তো তার সম্যক খবর রাখেন।</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 বিশ্বাসীদেরকে বিশ্বাস করা ও ঈমানদারদেরকে ঈমান আনার প্রতি তাকীদ করার মাধ্যমে ঈমানকে পরিপূর্ণ করার এবং তার উপর সুদৃঢ় ও অবিচল থাকার নির্দেশ দেওয়া হয়েছে।কুফরী করার দুটি অর্থ হয়। (এক) সুস্পষ্ট ও দ্ব্যর্থহীন ভাষায় অস্বীকার করা। (দুই) মুখে মেনে নেয়া কিন্তু মনে মনে অস্বীকার করা। অথবা নিজের মনের ভাবের মাধ্যমে একথা প্রমাণ করা যে, সে যে জিনিষটি মেনে নেয়ার দাবী করছে আসলে সেটিকে মানে না। এখানে কুফর শব্দটি দুটি অর্থেই ব্যবহৃত হয়েছে।</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৩। নিশ্চয় যারা ঈমান আনে ও পরে কুফরী করে এবং আবার ঈমান আনে, আবার কুফরী করে, তারপর তাদের কুফরী প্রবৃত্তি বৃদ্ধি পায়, আল্লাহ তাদেরকে কিছুতেই ক্ষমা করবেন না এবং তাদেরকে কোন পথ দেখাবেন না।এখানে মুনাফিক বা ইহুদিদের কথা বলা হয়েছে। মুনাফিকদেরকে শুভ সংবাদ দিন যে, তাদের জন্য কষ্টদায়ক শাস্তি রয়েছে।</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৪। কাফের ও মুশরিকদের সাথে আন্তরিক বন্ধুত্ব ও সৌহার্দ্য স্থাপন করাকে নিষিদ্ধ করে এ ধরণের আচরণে লিপ্ত ব্যক্তিদের প্রতি সতর্কবাণী উচ্চারণ করা হয়েছে। তারা মুনাফিক ও কাফেরদের সাথে বন্ধুত্ব করে সম্মান কামনা করত। অথচ এটা হল লাঞ্ছনা ও অপমানের পথ, ইজ্জত ও সম্মানের পথ নয়।</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বলা হয়েছেঃ “তারা কি ওদের কাছে গিয়ে ইজ্জত-সম্মান লাভ করতে চায়? তবে ইজ্জত-সম্মানতো সম্পূর্ণভাবে আল্লাহরই মালিকানাধীন।”</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কেউ সম্মান চাইলে জেনে রেখো, সমস্ত সম্মান আল্লাহরই জন্য। (সূরা ফাত্বিরঃ ১০) তিনি আরো বলেন, সম্মান তো আল্লাহ, তাঁর রাসূল এবং মু’মিনদের জন্যই, কিন্তু মুনাফিকরা তা জানে না। (সূরা মুনাফিকুনঃ ৮</a:t>
            </a: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354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A5D4D-0477-41BF-B693-2431CCC96D79}"/>
              </a:ext>
            </a:extLst>
          </p:cNvPr>
          <p:cNvSpPr txBox="1"/>
          <p:nvPr/>
        </p:nvSpPr>
        <p:spPr>
          <a:xfrm>
            <a:off x="88776" y="88777"/>
            <a:ext cx="12103223" cy="68965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সূরা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আন</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নিসাঃ</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২০তম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রুকু</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(১৩৫-১৪১)</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আয়াত</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২য়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স্লাইড</a:t>
            </a:r>
            <a:endPar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৫। নিষেধ করা সত্ত্বেও যদি তোমরা এমন মজলিসে বস, যেখানে আল্লাহর আয়াতের সাথে ঠাট্টা ও বিদ্রূপ করা হয় এবং তার যদি কোন প্রতিবাদ না কর, তাহলে তোমরাও তাদের মত পাপে সমান সমান শরীক হবে।  ‘‘যে ব্যক্তি আল্লাহ ও শেষ দিবসের প্রতি বিশ্বাস রাখে, সে যেন এমন দাওয়াতে শরীক না হয়, যেখানে মদ পরিবেশন করা হয়।(মুসনাদ আহমাদ ১/২০।</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বাতিলপন্থীদের মজলিশে উপস্থিত ও তার হুকুম কয়েক প্রকার। প্রথমতঃ তাদের কুফরী চিন্তাধারার প্রতি সম্মতি ও সন্তুষ্টি সহকারে যোগদান করা। এটা মারাত্মক অপরাধ ও কুফরী। দ্বিতীয়তঃ গৃহিত আলোচনা চলাকালে বিনা প্রয়োজনে অপছন্দ সহকারে উপবেশন করা। এটা অত্যন্ত অন্যায় ও ফাসেকী। তৃতীয়তঃ পার্থিব প্রয়োজনবশতঃ বিরক্তি সহকারে বসা জায়েয। চতুর্থতঃ জোর-জবরদস্তির কারণে বাধ্য হয়ে বা অনিচ্ছাকৃতভাবে বসা ক্ষমার যোগ্য। পঞ্চমতঃ তাদের সৎপথে আনয়নের উদ্দেশ্যে উপস্থিত হওয়া সওয়াবের কাজ।মহান আল্লাহ সাবধান করে দিয়েছেন- নয়তো তোমরাও তাদের মত হবে। মুনাফিক এবং কাফের সবাইকে আল্লাহ তো জাহান্নামে একত্র করবেন।</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৬। প্রত্যেক যুগের মুনাফিকদের বৈশিষ্ট্য। মৌখিক স্বীকারোক্তি ও ইসলামের গণ্ডীর মধ্যে নামমাত্র প্রবেশের মাধ্যমে মুসলিম হিসাবে যতটুকু স্বার্থ ভোগ করা যায় তা তারা ভোগ করে। আবার অন্যদিকে কাফের হিসাবে যে স্বার্থটুকু ভোগ করা সম্ভব তা ভোগ করার জন্য তারা কাফেরদের সাথে যোগ দেয়। তাদেরকে বলেঃ আমরা মোটেই গোড়া বা প্রতিক্রিয়াশীল অথবা মৌলবাদী-বিদ্বেষপরায়ণ মুসলিম নই। মুসলিমদের সাথে আমাদের নামের সম্পর্ক আছে কিন্তু আমাদের মানসিক ঝোঁক, আগ্রহ ও বিশ্বস্ততা রয়েছে তোমাদের প্রতি। চিন্তা-ভাবনা, আচার-ব্যবহার, রুচি-প্রকৃতি ইত্যাদি সবদিক দিয়ে তোমাদের সাথে আমাদের গভীর মিল। তাছাড়া ইসলাম ও কুফরীর সংঘর্ষে আমরা তোমাদের পক্ষই অবলম্বন করব।</a:t>
            </a:r>
          </a:p>
          <a:p>
            <a:pPr marL="0" marR="0" lvl="0" indent="0" defTabSz="914400" rtl="0" eaLnBrk="1" fontAlgn="auto" latinLnBrk="0" hangingPunct="1">
              <a:lnSpc>
                <a:spcPct val="107000"/>
              </a:lnSpc>
              <a:spcBef>
                <a:spcPts val="0"/>
              </a:spcBef>
              <a:spcAft>
                <a:spcPts val="800"/>
              </a:spcAft>
              <a:buClrTx/>
              <a:buSzTx/>
              <a:buFontTx/>
              <a:buNone/>
              <a:tabLst/>
              <a:defRPr/>
            </a:pPr>
            <a:r>
              <a:rPr kumimoji="0" lang="as-IN"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 জানাচ্ছেন-- আল্লাহ কেয়ামতের দিন তোমাদের মধ্যে বিচার মীমাংসা করবেন এবং আল্লাহ কখনই মুমিনদের বিরুদ্ধে কাফেরদের জন্য কোন পথ রাখবেন না।বিজয় দান করবেন না। এর বিভিন্ন অর্থ বর্ণনা করা হয়েছে। যেমন, (ক) মুসলিমদের এ জয় কিয়ামতের দিন লাভ হবে। (খ) হুজ্জত ও প্রমাণাদির দিক দিয়ে কাফেররা মুসলিমদের উপর জয়লাভ করতে পারবে না। (গ) কাফেরদের এমন বিজয় আসবে না, যাতে মুসলিমদের রাজ্য ও প্রতিপত্তি একেবারে নিঃশেষ হয়ে যাবে এবং তাদেরকে মুদ্রিত ভুল শব্দের মত বিশ্বের মানচিত্র থেকে মিটিয়ে দেওয়া হবে। একটি সহীহ হাদীস থেকেও এই অর্থের সমর্থন পাওয়া যায়। (ঘ) যতদিন পর্যন্ত মুসলিমরা নিজেদের দ্বীন অনুযায়ী আমল করবে, বাতিলের প্রতি অসন্তুষ্ট থাকবে এবং অন্যায় কাজে বাধা দেবে, ততদিন পর্যন্ত কাফেররা তাদের উপর জয়লাভ করতে পারবে না।</a:t>
            </a:r>
          </a:p>
        </p:txBody>
      </p:sp>
    </p:spTree>
    <p:extLst>
      <p:ext uri="{BB962C8B-B14F-4D97-AF65-F5344CB8AC3E}">
        <p14:creationId xmlns:p14="http://schemas.microsoft.com/office/powerpoint/2010/main" val="124302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DF309-66A1-4C2E-8748-EA2CEE896F1C}"/>
              </a:ext>
            </a:extLst>
          </p:cNvPr>
          <p:cNvSpPr txBox="1"/>
          <p:nvPr/>
        </p:nvSpPr>
        <p:spPr>
          <a:xfrm>
            <a:off x="0" y="159131"/>
            <a:ext cx="12192000" cy="6699334"/>
          </a:xfrm>
          <a:prstGeom prst="rect">
            <a:avLst/>
          </a:prstGeom>
          <a:noFill/>
        </p:spPr>
        <p:txBody>
          <a:bodyPr wrap="square">
            <a:spAutoFit/>
          </a:bodyPr>
          <a:lstStyle/>
          <a:p>
            <a:pPr marL="0" marR="0" algn="ctr">
              <a:lnSpc>
                <a:spcPct val="107000"/>
              </a:lnSpc>
              <a:spcBef>
                <a:spcPts val="0"/>
              </a:spcBef>
              <a:spcAft>
                <a:spcPts val="800"/>
              </a:spcAft>
            </a:pP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সূরা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আন</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নিসাঃ</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২১তম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রুকু</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(১৪২-১৫২)</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আয়াত</a:t>
            </a:r>
            <a:r>
              <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১ম </a:t>
            </a:r>
            <a:r>
              <a:rPr lang="en-US" sz="22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স্লাইড</a:t>
            </a:r>
            <a:endParaRPr lang="en-US" sz="22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 মুনাফিকদের চরিত্র তুলে ধরা হয়েছে—</a:t>
            </a:r>
          </a:p>
          <a:p>
            <a:pPr marL="0" marR="0">
              <a:lnSpc>
                <a:spcPct val="107000"/>
              </a:lnSpc>
              <a:spcBef>
                <a:spcPts val="0"/>
              </a:spcBef>
              <a:spcAft>
                <a:spcPts val="800"/>
              </a:spcAft>
            </a:pPr>
            <a:r>
              <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as-IN"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নিশ্চয় মুনাফিকরা আল্লাহর সাথে ধোঁকাবাজি করে বস্তুতঃ তিনি তাদেরকে ধোঁকায় ফেলেন। আর যখন তারা সালাতে দাঁড়ায় তখন শৈথিল্যের সাথে দাঁড়ায়, শুধুমাত্র লোক দেখানোর জন্য এবং আল্লাহকে তারা অল্পই স্মরণ করে।</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আয়াতে মুনাফিকদের তিনটি খারাপ গুণ উল্লেখ করা হয়েছে। এক. তারা তাদের সালাতে অলসতা করে। দুই. তারা সালাতে প্রদর্শনেচ্ছা সহকারে দাঁড়ায়। তিন. তারা খুব কমই আল্লাহর যিকর 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নবী করীম (সাঃ) বলেন, ‘‘এটা মুনাফিকের নামায, এটা মুনাফিকের নামায, এটা মুনাফিকের নামায। সে বসে বসে সূর্যের অপেক্ষা করতে থাকে। অবশেষে যখন সূর্য শয়তানের দু’টি শিঙের মধ্যবর্তী স্থানে (অস্ত যাওয়ার কাছাকাছি সময়ে) পৌঁছে, তখন (তড়িঘড়ি) উঠে চারটি ঠোকর মেরে নেয়। (সহীহ মুসলিম,</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কাফেরদের কাছে গিয়ে ওদের সাথে এবং মুসলিমদের কাছে এসে এদের সাথে বন্ধুত্ব ও সম্পর্ক থাকার কথা প্রকাশ করে। মুনাফিকের উদাহরণ হচ্ছে, ঐ ছাগীর ন্যায়, যে দুই পাঠা ছাগলের মধ্যে ঘুরে বেড়ায়। (প্রবৃত্তির তাড়নায়) কখনও এটার কাছে যায়, কখনও অপরটির কাছে যায়। [মুসলিম: ২৭৮৪]</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•মুনাফিকরা তো জাহান্নামের নিম্নতমস্তরে থাকবে এবং তাদের জন্য আপনি কখনো কোন সহায় পাবেন না। এ আয়াতে বর্ণিত ‘দারকুল আসফাল’ বা নিম্নতম স্তর কি এ সম্পর্কে আবদুল্লাহ ইবন মাসউদ রা বলেন, সেটা হবে বদ্ধ সিন্ধুক। আবু হুরায়রা রা বলেন, ‘দারকুল আসফাল’ হচ্ছে, এমন কিছু ঘর যেগুলোর দরজা বন্ধ করা আছে। আর সেগুলোকে উপর ও নিচ থেকে প্রজ্জলিত করা হবে</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২।ঈমানদারদের আহবান করে বলছেন- হে মুমিনগণ! মুমিনগণ ছাড়া কাফেরদেরকে বন্ধুরূপে গ্রহণ করো না। তোমরা কি নিজেদের উপর আল্লাহর প্রকাশ্য অভিযোগ কায়েম করতে চাও। অর্থাৎ তোমরা নিজেদের বিরুদ্ধে আল্লাহর দলীল কায়েম করছ; যাতে তিনি তোমাদেরকে শাস্তি দিতে পারেন। (অর্থাৎ, আল্লাহর অবাধ্যতা এবং তাঁর নির্দেশ অমান্য করার কারণে।)</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৩। মুনাফিকদের মধ্য থেকে যে ব্যক্তি এই চারটি কর্মের প্রতি ঐকান্তিকতার সাথে যত্নবান হবে, সে জাহান্নামে যাওয়ার পরিবর্তে ঈমানদারদের সাথে জান্নাতে প্রবেশ করবে। </a:t>
            </a:r>
          </a:p>
          <a:p>
            <a:pPr marL="0" marR="0">
              <a:lnSpc>
                <a:spcPct val="107000"/>
              </a:lnSpc>
              <a:spcBef>
                <a:spcPts val="0"/>
              </a:spcBef>
              <a:spcAft>
                <a:spcPts val="800"/>
              </a:spcAft>
            </a:pP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যারা তাওবাহ করে, নিজেদেরকে সংশোধন করে, আল্লাহকে দৃঢ়ভাবে অবলম্বন করে এবং আল্লাহর উদ্দেশ্যে তাদের দ্বীনকে একনিষ্ট করে, তারা মুমিনদের সঙ্গে থাকবে এবং মুমিনদেরকে আল্লাহ অবশ্যই মহাপুরস্কার দেবেন।</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125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B1378C-DAF3-4578-877C-1A3E858BDF33}"/>
              </a:ext>
            </a:extLst>
          </p:cNvPr>
          <p:cNvSpPr txBox="1"/>
          <p:nvPr/>
        </p:nvSpPr>
        <p:spPr>
          <a:xfrm>
            <a:off x="221942" y="129875"/>
            <a:ext cx="11878321" cy="540577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সূরা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আন</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নিসাঃ</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২১তম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রুকু</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(১৪২-১৫২)</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আয়াত</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২য়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স্লাইড</a:t>
            </a:r>
            <a:endPar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৪।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কৃতজ্ঞতা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অন্যায়-অনাচার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নেওয়া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এটাই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নিয়ামতের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কৃতজ্ঞতা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তাওহীদ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রুবূবিয়্যাত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প্রতিপালকত্ব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মুহাম্মাদ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স্থাপন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সমবেত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রূপই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ভালবাসা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বিশ্বস্ততা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অনুভূতি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হৃদয়ে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ভরপুর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বিরোধীদের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প্রসঙ্গে</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বিন্দুমাত্র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ভালবাসা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আন্তরিকতা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বিশ্বস্ততার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তৃতীয়তঃ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নেয়ামগুলোকে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মর্জির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বাইরে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৫।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পরিলক্ষিত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বুঝাতে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ধর্মীয়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কল্যাণ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সমালোচনা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অসুবিধা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জনসমক্ষে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বর্ণনা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ব্যতিক্রম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মাঝে</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কয়েকটি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মঙ্গল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নিহিত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আছে।আল্লাহ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পছন্দ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স্বতন্ত্র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সর্বশ্রোতা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সর্বজ্ঞ</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lvl="0" indent="0" defTabSz="914400" rtl="0" eaLnBrk="1" fontAlgn="auto" latinLnBrk="0" hangingPunct="1">
              <a:lnSpc>
                <a:spcPct val="107000"/>
              </a:lnSpc>
              <a:spcBef>
                <a:spcPts val="0"/>
              </a:spcBef>
              <a:spcAft>
                <a:spcPts val="800"/>
              </a:spcAft>
              <a:buClrTx/>
              <a:buSzTx/>
              <a:buFontTx/>
              <a:buNone/>
              <a:tabLst/>
              <a:defRPr/>
            </a:pPr>
            <a:endPar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73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3782D-D399-4534-80EF-45F6D43D30C3}"/>
              </a:ext>
            </a:extLst>
          </p:cNvPr>
          <p:cNvSpPr txBox="1"/>
          <p:nvPr/>
        </p:nvSpPr>
        <p:spPr>
          <a:xfrm>
            <a:off x="186431" y="115410"/>
            <a:ext cx="11931588" cy="692119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সূরা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আন</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নিসাঃ</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২১তম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রুকু</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(১৪২-১৫২)</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আয়াত</a:t>
            </a:r>
            <a:r>
              <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 ৩য় </a:t>
            </a:r>
            <a:r>
              <a:rPr kumimoji="0" lang="en-US" sz="2200" b="0" i="0" u="none" strike="noStrike" kern="1200" cap="none" spc="0" normalizeH="0" baseline="0" noProof="0" dirty="0" err="1">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rPr>
              <a:t>স্লাইড</a:t>
            </a:r>
            <a:endPar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৬।</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মুসলমানদের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অত্যন্ত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উন্নত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পর্যায়ের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একদিকে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ন্যায়সঙ্গত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প্রতিশোধ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গ্রহণের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ইনসাফ</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ন্যায়নীতিকে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সমুন্নত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অপরদিকে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নৈতিকতা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মার্জনা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অনুপ্রাণিত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অনিবার্য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ফলশ্রুতি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এরশাদ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দুশমনী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এমতাবস্থায়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আন্তরিক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বন্ধু</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ফুসসিলাতঃ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৩৪</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সৎকাজ</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গোপনে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আল্লাহও</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মোচনকারী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ক্ষমতাবান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৭।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দুশমন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ইয়াহুদ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সম্প্রদায়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ইয়াহুদীরা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তাওরাত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ইঞ্জীল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নাসারারা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ইঞ্জীল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মুহাম্মাদ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এভাবে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সম্প্রদায়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ইয়াহুদী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অথচ</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বিদ'আত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উদ্ভাবিত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প্রস্তুত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লাঞ্ছনাদায়ক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শাস্তি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as-IN"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ইসলাম একদিকে মুসলিমদের প্রতি সদ্ব্যবহার ও পরমসহিষ্ণুতার ক্ষেত্রে যেমন উদার ও অবারিত দ্বার, অপরদিকে স্বীয় সীমারেখা সংরক্ষণের ব্যাপারে অতি সতর্ক, সজাগ ও কঠোর। ইসলাম অমুসলিমদের প্রতি উদারতার সাথে সাথে কুফর ও কু-প্রথার প্রতি ঘৃণা প্রকাশ করে। ইসলামের দৃষ্টিতে মুসলিম ও অমুসলিমরা দুটি পৃথক জাতি এবং মুসলিমদের জাতীয় প্রতীক ও স্বাতন্ত্র্য সযত্নে সংরক্ষণ করা একান্ত প্রয়োজন। শুধু ইবাদাতের ক্ষেত্রেই স্বাতন্ত্র্য বজায় রাখলে চলবে না, বরং সামাজিকতার ক্ষেত্রেও স্বাতন্ত্র্য বজায় রাখতে হবে। এ কথা কুরআন ও হাদীসে বার বার উল্লেখ করা হয়েছে।</a:t>
            </a:r>
            <a:endPar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বিমুখ</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প্রভেদ</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সচেষ্ট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অতএব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তা'আলাই</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মোকাবেলায়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যথেষ্ট</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শোনেন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বাকারাহঃ</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১৩৭</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200" dirty="0">
              <a:solidFill>
                <a:srgbClr val="0070C0"/>
              </a:solidFill>
              <a:latin typeface="Bangla" panose="03000603000000000000" pitchFamily="66"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Bangla" panose="030006030000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33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picture containing plant, flower, bouquet&#10;&#10;Description automatically generated">
            <a:extLst>
              <a:ext uri="{FF2B5EF4-FFF2-40B4-BE49-F238E27FC236}">
                <a16:creationId xmlns:a16="http://schemas.microsoft.com/office/drawing/2014/main" id="{20953F1B-CFA0-4977-A1BE-0F2DA9A3D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218" y="1001658"/>
            <a:ext cx="3597637" cy="3597637"/>
          </a:xfrm>
          <a:prstGeom prst="rect">
            <a:avLst/>
          </a:prstGeom>
        </p:spPr>
      </p:pic>
      <p:pic>
        <p:nvPicPr>
          <p:cNvPr id="5" name="Picture 4" descr="Text, whiteboard&#10;&#10;Description automatically generated">
            <a:extLst>
              <a:ext uri="{FF2B5EF4-FFF2-40B4-BE49-F238E27FC236}">
                <a16:creationId xmlns:a16="http://schemas.microsoft.com/office/drawing/2014/main" id="{15F85D5D-89B3-434E-A764-6BFB92375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7" y="2121492"/>
            <a:ext cx="4094960" cy="1357968"/>
          </a:xfrm>
          <a:prstGeom prst="rect">
            <a:avLst/>
          </a:prstGeom>
        </p:spPr>
      </p:pic>
      <p:sp>
        <p:nvSpPr>
          <p:cNvPr id="11" name="TextBox 10">
            <a:extLst>
              <a:ext uri="{FF2B5EF4-FFF2-40B4-BE49-F238E27FC236}">
                <a16:creationId xmlns:a16="http://schemas.microsoft.com/office/drawing/2014/main" id="{72B90D2A-DBFF-4B72-A024-EF9FF2F6286B}"/>
              </a:ext>
            </a:extLst>
          </p:cNvPr>
          <p:cNvSpPr txBox="1"/>
          <p:nvPr/>
        </p:nvSpPr>
        <p:spPr>
          <a:xfrm>
            <a:off x="2827634" y="4936096"/>
            <a:ext cx="5410844" cy="842667"/>
          </a:xfrm>
          <a:prstGeom prst="rect">
            <a:avLst/>
          </a:prstGeom>
          <a:noFill/>
        </p:spPr>
        <p:txBody>
          <a:bodyPr wrap="square">
            <a:spAutoFit/>
          </a:bodyPr>
          <a:lstStyle/>
          <a:p>
            <a:pPr marL="0" marR="0" algn="ctr">
              <a:lnSpc>
                <a:spcPct val="107000"/>
              </a:lnSpc>
              <a:spcBef>
                <a:spcPts val="0"/>
              </a:spcBef>
              <a:spcAft>
                <a:spcPts val="800"/>
              </a:spcAft>
            </a:pPr>
            <a:r>
              <a:rPr lang="en-US" sz="48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৫ম </a:t>
            </a:r>
            <a:r>
              <a:rPr lang="en-US" sz="48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পারা</a:t>
            </a:r>
            <a:r>
              <a:rPr lang="en-US" sz="4800" dirty="0">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 </a:t>
            </a:r>
            <a:r>
              <a:rPr lang="en-US" sz="4800" dirty="0" err="1">
                <a:solidFill>
                  <a:srgbClr val="FF00FF"/>
                </a:solidFill>
                <a:effectLst/>
                <a:latin typeface="Bangla" panose="03000603000000000000" pitchFamily="66" charset="0"/>
                <a:ea typeface="Calibri" panose="020F0502020204030204" pitchFamily="34" charset="0"/>
                <a:cs typeface="Times New Roman" panose="02020603050405020304" pitchFamily="18" charset="0"/>
              </a:rPr>
              <a:t>সমাপ্ত</a:t>
            </a:r>
            <a:endParaRPr lang="en-US" sz="48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hand holding a bouquet of flowers&#10;&#10;Description automatically generated">
            <a:extLst>
              <a:ext uri="{FF2B5EF4-FFF2-40B4-BE49-F238E27FC236}">
                <a16:creationId xmlns:a16="http://schemas.microsoft.com/office/drawing/2014/main" id="{978E82B6-39B1-4B2F-920B-C074F7BF5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669" y="2471396"/>
            <a:ext cx="856332" cy="755486"/>
          </a:xfrm>
          <a:prstGeom prst="rect">
            <a:avLst/>
          </a:prstGeom>
        </p:spPr>
      </p:pic>
    </p:spTree>
    <p:extLst>
      <p:ext uri="{BB962C8B-B14F-4D97-AF65-F5344CB8AC3E}">
        <p14:creationId xmlns:p14="http://schemas.microsoft.com/office/powerpoint/2010/main" val="298436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4D7199-255C-49BF-A699-8FF17454D039}"/>
              </a:ext>
            </a:extLst>
          </p:cNvPr>
          <p:cNvSpPr txBox="1"/>
          <p:nvPr/>
        </p:nvSpPr>
        <p:spPr>
          <a:xfrm>
            <a:off x="0" y="1"/>
            <a:ext cx="12064753" cy="6528775"/>
          </a:xfrm>
          <a:prstGeom prst="rect">
            <a:avLst/>
          </a:prstGeom>
          <a:noFill/>
        </p:spPr>
        <p:txBody>
          <a:bodyPr wrap="square">
            <a:spAutoFit/>
          </a:bodyPr>
          <a:lstStyle/>
          <a:p>
            <a:pPr marL="0" marR="0" algn="ctr">
              <a:lnSpc>
                <a:spcPct val="107000"/>
              </a:lnSpc>
              <a:spcBef>
                <a:spcPts val="0"/>
              </a:spcBef>
              <a:spcAft>
                <a:spcPts val="800"/>
              </a:spcAft>
            </a:pP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সূরা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নিসাঃ</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৬ষ্ঠ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রুকু</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(৩৪-৪২)</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rPr>
              <a:t> ১ম </a:t>
            </a:r>
            <a:r>
              <a:rPr lang="en-US" sz="2000" dirty="0" err="1">
                <a:solidFill>
                  <a:srgbClr val="FF00FF"/>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sz="2000" dirty="0">
              <a:solidFill>
                <a:srgbClr val="FF00FF"/>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১।</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কর্তৃত্ব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দায়িত্বশীলতার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১ম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প্রদত্তঃ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পুরুষোচিত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মেধাগত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যোগ্যতা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সৃষ্টিগতভাবেই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তুলনায়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২য়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সব-উপার্জিতঃ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দায়িত্ব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চাপিয়েছে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পূন্যবতি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গুনাবলী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জানিয়েছেন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ক)</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করা।খ</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ইজ্জত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রক্ষাকারিণী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সবচেয়ে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উত্তম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ঐ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অনুপস্থিত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সম্পদকে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হেফাযত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আহমাদঃ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২/২৫১, ৪৩২, ৪৩৮,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মুস্তাদরাকে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২/১৬১</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৩।</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সেসব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স্ত্রীলোক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শৈথিল্য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প্রদর্শন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সংশোধনের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পুরুষদেরকে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যথাক্রমে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বাতলে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প্রথম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নরমভাবে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বোঝাবে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তাতেও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সাময়িকভাবে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সংসর্গ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বুদ্ধিমতী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সতর্কতার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পৃথকতার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অসন্তুষ্টি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উপলব্ধি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কৃতকর্মের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অনুতপ্ত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৩য়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তাতেও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সংশোধন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মৃদুভাবে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তিরস্কার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মারধরের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প্রতিক্রিয়া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দানকেও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আলাইহি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ওয়াসাল্লাম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৯/৪৯৯,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৪১৮৯,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দাউদঃ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২১৪৬,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মাজাহঃ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১৯৮৫</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ব্যবস্থার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আরম্ভ</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বাড়াবাড়ি</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খোঁজাখুঁজি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সহনশীলতা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৪।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উল্লিখিত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গ্রহণ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চতুর্থ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ব্যবস্থাপনার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উল্লেখ</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এসেছে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উভয়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মুরুব্বী-অভিভাবক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শক্তিশালী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স্বামী-স্ত্রীর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দু’জন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নির্ধারণ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একজন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একজন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উভয়ে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নিষ্পত্তির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ইচ্ছা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অনুকূল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حكم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হাকাম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শব্দ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নির্বাচিত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সালিসদ্বয়ের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গুণ-বৈশিষ্টের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বিষয়টিও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নির্ধারণ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এতদুভয়ের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বিবাদ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গুণটি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ব্যক্তির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বিজ্ঞও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তৎসঙ্গে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বিশ্বস্ত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দ্বীনদারও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27324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D35FE-A15F-4DB5-9DD1-3969980A89A8}"/>
              </a:ext>
            </a:extLst>
          </p:cNvPr>
          <p:cNvSpPr txBox="1"/>
          <p:nvPr/>
        </p:nvSpPr>
        <p:spPr>
          <a:xfrm>
            <a:off x="62145" y="0"/>
            <a:ext cx="12129856" cy="681372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সূরা </a:t>
            </a:r>
            <a:r>
              <a:rPr kumimoji="0" lang="en-US" b="0" i="0" u="none" strike="noStrike" kern="1200" cap="none" spc="0" normalizeH="0" baseline="0" noProof="0" dirty="0" err="1">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আন</a:t>
            </a:r>
            <a:r>
              <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নিসাঃ</a:t>
            </a:r>
            <a:r>
              <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 ৬ষ্ঠ </a:t>
            </a:r>
            <a:r>
              <a:rPr kumimoji="0" lang="en-US" b="0" i="0" u="none" strike="noStrike" kern="1200" cap="none" spc="0" normalizeH="0" baseline="0" noProof="0" dirty="0" err="1">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রুকু</a:t>
            </a:r>
            <a:r>
              <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(৩৪-৪২)</a:t>
            </a:r>
            <a:r>
              <a:rPr kumimoji="0" lang="en-US" b="0" i="0" u="none" strike="noStrike" kern="1200" cap="none" spc="0" normalizeH="0" baseline="0" noProof="0" dirty="0" err="1">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dirty="0">
                <a:solidFill>
                  <a:srgbClr val="FF00FF"/>
                </a:solidFill>
                <a:latin typeface="Bangla" panose="03000603000000000000" pitchFamily="66" charset="0"/>
                <a:ea typeface="Calibri" panose="020F0502020204030204" pitchFamily="34" charset="0"/>
                <a:cs typeface="Bangla" panose="03000603000000000000" pitchFamily="66" charset="0"/>
              </a:rPr>
              <a:t>২য়</a:t>
            </a:r>
            <a:r>
              <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rPr>
              <a:t>স্লাইড</a:t>
            </a:r>
            <a:endPar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৫।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আদেশ</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দিচ্ছেন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ক)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ইবাদাত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a:solidFill>
                  <a:srgbClr val="0070C0"/>
                </a:solidFill>
                <a:latin typeface="Bangla" panose="03000603000000000000" pitchFamily="66" charset="0"/>
                <a:ea typeface="Calibri" panose="020F0502020204030204" pitchFamily="34" charset="0"/>
                <a:cs typeface="Bangla" panose="03000603000000000000" pitchFamily="66" charset="0"/>
              </a:rPr>
              <a:t>খ)</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সদ্ব্যবহার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পিতা-মাতা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আত্মীয়-স্বজন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ইয়াতীম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অভাবগ্রস্থ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প্রতিবেশী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দুর-প্রতিবেশী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সঙ্গী-সাথী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মুসাফির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অধিকারভুক্ত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দাস-দাসীদের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সেগুলোর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লোকই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শৈথিল্য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প্রদর্শন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মন-মানসিকতায়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আত্মগর্ব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অহমিকা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তাকাব্বুর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অহংকার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দাম্ভিকতা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বিদ্যমান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৬।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কাদের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পছন্দ</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নিশ্চয়ই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দাম্ভিক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অহংকারীকে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কৃপণতা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কৃপণতার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দিয়েছেন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بخل</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কাপণ্য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শব্দটি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সাধারণ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ব্যাপক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অর্থ-সম্পদ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জ্ঞান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অধিকার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সংক্রান্ত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সমস্ত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কার্পণ্যই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অন্তর্ভুক্ত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যারা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ধন-সম্পদ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শয়তান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সঙ্গী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সঙ্গী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৭।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আখেরাতে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৮।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আখেরাতের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অবস্থা</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পরিমাণও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পূণ্য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সেটাকে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বহুগুণ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বর্ধিত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মহাপুরস্কার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কেয়ামতের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ন্যায়বিচারের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দাড়িপাল্লা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আল-আম্বিয়া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৪৭</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ভিন্ন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ভিন্ন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কৃতকর্ম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সৎকাজ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অসৎকাজ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আয-যালযালাহ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৬-৮</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হাশরের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ময়দানে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উম্মতের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নবীগণকে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উম্মতের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পাপ-পুণ্য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সৎ-</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হিসেবে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উপস্থিত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উম্মতের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হিসেবে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উপস্থিত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একদা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মাসউদ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ইচ্ছা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পৌঁছলেন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যথেষ্ট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দেখলাম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দু’চোখ</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অশ্রু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সহীহ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হাশরের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মাঠে</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দূরাবস্থাঃ</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কিয়ামতের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এখানকার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জিজ্ঞাসাবাদ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হিসাব-নিকাশ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অব্যাহতি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লাভ</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পারতাম।তারা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কথাই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অঙ্গ-প্রত্যঙ্গ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নবীরাসূলগণ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সাক্ষ্য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আমলনামাসমূহেও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সবকিছু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বিধৃত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সর্বজ্ঞ</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عَلِیۡمً</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সবিশেষ</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অবহিত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خَبِیۡر</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b="0" i="0" u="none" strike="noStrike" kern="1200" cap="none" spc="0" normalizeH="0" baseline="0" noProof="0" dirty="0">
              <a:ln>
                <a:noFill/>
              </a:ln>
              <a:solidFill>
                <a:srgbClr val="FF00FF"/>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66648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B50C6-0471-4E66-81DE-D35726A9B8E2}"/>
              </a:ext>
            </a:extLst>
          </p:cNvPr>
          <p:cNvSpPr txBox="1"/>
          <p:nvPr/>
        </p:nvSpPr>
        <p:spPr>
          <a:xfrm>
            <a:off x="0" y="117445"/>
            <a:ext cx="12192000" cy="6335004"/>
          </a:xfrm>
          <a:prstGeom prst="rect">
            <a:avLst/>
          </a:prstGeom>
          <a:noFill/>
        </p:spPr>
        <p:txBody>
          <a:bodyPr wrap="square">
            <a:spAutoFit/>
          </a:bodyPr>
          <a:lstStyle/>
          <a:p>
            <a:pPr marL="0" marR="0" algn="ctr">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সূরা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৭ম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(৪৩-৫০)</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0070C0"/>
                </a:solidFill>
                <a:latin typeface="Bangla" panose="03000603000000000000" pitchFamily="66" charset="0"/>
                <a:ea typeface="Calibri" panose="020F0502020204030204" pitchFamily="34" charset="0"/>
                <a:cs typeface="Bangla" panose="03000603000000000000" pitchFamily="66" charset="0"/>
              </a:rPr>
              <a:t>      ১ম </a:t>
            </a:r>
            <a:r>
              <a:rPr lang="en-US" dirty="0" err="1">
                <a:solidFill>
                  <a:srgbClr val="0070C0"/>
                </a:solidFill>
                <a:latin typeface="Bangla" panose="03000603000000000000" pitchFamily="66" charset="0"/>
                <a:ea typeface="Calibri" panose="020F0502020204030204" pitchFamily="34" charset="0"/>
                <a:cs typeface="Bangla" panose="03000603000000000000" pitchFamily="66" charset="0"/>
              </a:rPr>
              <a:t>স্লাইড</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ইসলামী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শরীআতকে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বৈশিষ্ট্য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বিধি-বিধানকে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করেছেন।এখানে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ঐ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নেশাগ্রস্ত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মুসলিমগণ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উপলব্ধি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দ্বিতীয়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শর্ত-সাপেক্ষ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।)সূরা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আল-মায়েদার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অপবিত্রতা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সুস্পষ্ট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।(১মঃ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বাক্বারাহর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(২১৯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২য়ঃ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৪৩) ৩য়ঃআল-মায়িদাহঃ ৯০-৯১)।</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আউফ</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এগিয়ে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মাগরিবের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ইমামতি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সূরা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আল-কাফেরুন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তেলাওয়াত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এলোমেলো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খাওয়ার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বিবেকের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সুস্থতা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আদায়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নিষেধ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দাউদঃ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৩৬৭১;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৩০২৬</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অপবিত্র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অবস্থাতেও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নিষেধ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অত্যাবশ্যক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অপবিত্রতা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গোসলের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অপবিত্র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মসজিদে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মসজিদ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যাওয়ার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ঘর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মসজিদের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যাওয়া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মসজিদ-সীমানার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অতিক্রম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যাওয়ার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অনুমতি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৩।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তায়াম্মুমের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সফরে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নিয়েছিলেন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৩৩৬</a:t>
            </a:r>
            <a:r>
              <a:rPr lang="en-US" dirty="0">
                <a:solidFill>
                  <a:srgbClr val="7030A0"/>
                </a:solidFill>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ব্যবস্থাটি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একমাত্র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উম্মতে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মুহাম্মাদীকেই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তায়াম্মুম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পাওয়া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(ক)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ব্যক্তি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রোগীকে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বুঝানো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বৃদ্ধির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আশঙ্কা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(খ)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সফর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মুসাফির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সাধারণ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শব্দ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সফর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লম্বা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সংক্ষিপ্ত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(গ)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পেশাব-পায়খানার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প্রয়োজন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পূরণকারী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(ঘ)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সহবাসকারী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পাওয়া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যমীনের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মাটিকে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অর্জনের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৫২২নং)</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তায়াম্মুম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কিভাবে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জানিয়েছেন-فَامۡسَحُوۡا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بِوُجُوۡهِکُمۡ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اَیۡدِیۡکُمۡ</a:t>
            </a:r>
            <a:r>
              <a:rPr lang="en-US" dirty="0">
                <a:latin typeface="Bangla" panose="03000603000000000000" pitchFamily="66" charset="0"/>
                <a:ea typeface="Calibri" panose="020F0502020204030204" pitchFamily="34" charset="0"/>
                <a:cs typeface="Bangla" panose="03000603000000000000" pitchFamily="66" charset="0"/>
              </a:rPr>
              <a:t>   </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তায়াম্মুমের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বিসমিল্লাহ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উভয়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মুখমন্ডল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উভয়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উপরিভাগ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86690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C2E856-2564-4928-A054-7EA8510C810A}"/>
              </a:ext>
            </a:extLst>
          </p:cNvPr>
          <p:cNvSpPr txBox="1"/>
          <p:nvPr/>
        </p:nvSpPr>
        <p:spPr>
          <a:xfrm>
            <a:off x="150920" y="0"/>
            <a:ext cx="12041080" cy="6700168"/>
          </a:xfrm>
          <a:prstGeom prst="rect">
            <a:avLst/>
          </a:prstGeom>
          <a:noFill/>
        </p:spPr>
        <p:txBody>
          <a:bodyPr wrap="square">
            <a:spAutoFit/>
          </a:bodyPr>
          <a:lstStyle/>
          <a:p>
            <a:pPr algn="ctr"/>
            <a:r>
              <a:rPr lang="as-IN" sz="2400" dirty="0">
                <a:solidFill>
                  <a:srgbClr val="0070C0"/>
                </a:solidFill>
                <a:latin typeface="Bangla" panose="03000603000000000000" pitchFamily="66" charset="0"/>
                <a:cs typeface="Bangla" panose="03000603000000000000" pitchFamily="66" charset="0"/>
              </a:rPr>
              <a:t>সূরা আন নিসাঃ ৭ম রুকু(৪৩-৫০)আয়াত  </a:t>
            </a:r>
            <a:r>
              <a:rPr lang="en-US" sz="2400" dirty="0">
                <a:solidFill>
                  <a:srgbClr val="0070C0"/>
                </a:solidFill>
                <a:latin typeface="Bangla" panose="03000603000000000000" pitchFamily="66" charset="0"/>
                <a:cs typeface="Bangla" panose="03000603000000000000" pitchFamily="66" charset="0"/>
              </a:rPr>
              <a:t>২য়</a:t>
            </a:r>
            <a:r>
              <a:rPr lang="as-IN" sz="2400" dirty="0">
                <a:solidFill>
                  <a:srgbClr val="0070C0"/>
                </a:solidFill>
                <a:latin typeface="Bangla" panose="03000603000000000000" pitchFamily="66" charset="0"/>
                <a:cs typeface="Bangla" panose="03000603000000000000" pitchFamily="66" charset="0"/>
              </a:rPr>
              <a:t> স্লাইড</a:t>
            </a:r>
            <a:endPar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৪।</a:t>
            </a:r>
            <a:r>
              <a:rPr kumimoji="0" lang="en-US"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আয়াতে</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বলা</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হয়েছে</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ইয়াহুদী</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নাসররা</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নিজেরা</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পথভ্রষ্ট</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হওয়ার</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পাশাপাশি</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ঈমানদারদেরকেও</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পথভ্রষ্ট</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করতে</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চায়</a:t>
            </a:r>
            <a:endParaRPr kumimoji="0" lang="en-US"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৫।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শত্রুদেরকে</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ভালভাবে</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জানেন</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অভিভাবকত্বে</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আল্লাহই</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যথেষ্ট</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সাহায্যেও</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আল্লাহই</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যথেষ্ট</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کَفٰی</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بِاللّٰهِ</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وَلِیًّا</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وَّ</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کَفٰی</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بِاللّٰهِ</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b="0" i="0" u="none" strike="noStrike" kern="1200" cap="none" spc="0" normalizeH="0" baseline="0" noProof="0" dirty="0" err="1">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نَصِیۡرًا</a:t>
            </a:r>
            <a:r>
              <a:rPr kumimoji="0" lang="en-US" b="0" i="0" u="none" strike="noStrike" kern="1200" cap="none" spc="0" normalizeH="0" baseline="0" noProof="0" dirty="0">
                <a:ln>
                  <a:noFill/>
                </a:ln>
                <a:solidFill>
                  <a:srgbClr val="7030A0"/>
                </a:solidFill>
                <a:effectLst/>
                <a:uLnTx/>
                <a:uFillTx/>
                <a:latin typeface="Bangla" panose="03000603000000000000" pitchFamily="66" charset="0"/>
                <a:ea typeface="Calibri" panose="020F0502020204030204" pitchFamily="34" charset="0"/>
                <a:cs typeface="Bangla" panose="03000603000000000000" pitchFamily="66" charset="0"/>
              </a:rPr>
              <a:t>)</a:t>
            </a:r>
            <a:endPar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৬।</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ইয়াহুদীদের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ধৃষ্টতার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অমান্য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সঙ্গী-সাথীদেরকে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অভদ্রতা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বাহাদুরী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দেখিয়ে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সামনা-সামনিই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অনুরূপ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غَيْرَ</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مُسْمَعٍ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বদ্দুআ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রকম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গৃহীত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জানাচ্ছেন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লক্ষ্য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অবিশ্বাসীর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অভিসম্পাত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effectLst/>
                <a:latin typeface="Bangla" panose="03000603000000000000" pitchFamily="66" charset="0"/>
                <a:ea typeface="Calibri" panose="020F0502020204030204" pitchFamily="34" charset="0"/>
                <a:cs typeface="Bangla" panose="03000603000000000000" pitchFamily="66" charset="0"/>
              </a:rPr>
              <a:t>তাদের</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effectLst/>
                <a:latin typeface="Bangla" panose="03000603000000000000" pitchFamily="66" charset="0"/>
                <a:ea typeface="Calibri" panose="020F0502020204030204" pitchFamily="34" charset="0"/>
                <a:cs typeface="Bangla" panose="03000603000000000000" pitchFamily="66" charset="0"/>
              </a:rPr>
              <a:t>মধ্যে</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আনয়নকারী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খুবই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নগণ্য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৭।রাসূল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ইয়াহুদীরা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তাকওয়া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শপথ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বাস্তবিকই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মুহাম্মাদ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অস্বীকার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কুফরতে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রইলো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মুখমণ্ডলগুলোকে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সেগুলোকে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পিছনের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আসহাবুস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সাবতকে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আদেশ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কার্যকরী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আসহাবুস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শনিবারের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সম্পৃক্ত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ব্যক্তিবর্গ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নির্দেশকে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হীলা-বাহানা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অমান্য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রুপান্তরিত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সূরা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আল-বাকারাহ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৬৫</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৮।</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গুণাবলী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যেসব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বিশ্বাসের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বিশ্বাস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পোষণ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ব্যতীত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বস্তুকে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ইবাদাত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মহব্বত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প্রদর্শনে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সমতুল্য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অবিচার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দ্বিতীয়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মাফ</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তৃতীয়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প্রতিশোধ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ছাড়বেন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endParaRPr lang="as-IN" dirty="0"/>
          </a:p>
        </p:txBody>
      </p:sp>
    </p:spTree>
    <p:extLst>
      <p:ext uri="{BB962C8B-B14F-4D97-AF65-F5344CB8AC3E}">
        <p14:creationId xmlns:p14="http://schemas.microsoft.com/office/powerpoint/2010/main" val="334320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F0FF6C-B0DE-4E18-9866-B81DA85068C6}"/>
              </a:ext>
            </a:extLst>
          </p:cNvPr>
          <p:cNvSpPr txBox="1"/>
          <p:nvPr/>
        </p:nvSpPr>
        <p:spPr>
          <a:xfrm>
            <a:off x="0" y="1"/>
            <a:ext cx="12192000" cy="704500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400" b="0" i="0" u="none" strike="noStrike" kern="1200" cap="none" spc="0" normalizeH="0" baseline="0" noProof="0" dirty="0">
                <a:ln>
                  <a:noFill/>
                </a:ln>
                <a:solidFill>
                  <a:srgbClr val="0070C0"/>
                </a:solidFill>
                <a:effectLst/>
                <a:uLnTx/>
                <a:uFillTx/>
                <a:latin typeface="Bangla" panose="03000603000000000000" pitchFamily="66" charset="0"/>
                <a:cs typeface="Bangla" panose="03000603000000000000" pitchFamily="66" charset="0"/>
              </a:rPr>
              <a:t>সূরা আন নিসাঃ ৭ম রুকু(৪৩-৫০)আয়াত  </a:t>
            </a:r>
            <a:r>
              <a:rPr lang="en-US" sz="2400" dirty="0">
                <a:solidFill>
                  <a:srgbClr val="0070C0"/>
                </a:solidFill>
                <a:latin typeface="Bangla" panose="03000603000000000000" pitchFamily="66" charset="0"/>
                <a:cs typeface="Bangla" panose="03000603000000000000" pitchFamily="66" charset="0"/>
              </a:rPr>
              <a:t>৩</a:t>
            </a:r>
            <a:r>
              <a:rPr kumimoji="0" lang="en-US" sz="2400" b="0" i="0" u="none" strike="noStrike" kern="1200" cap="none" spc="0" normalizeH="0" baseline="0" noProof="0" dirty="0">
                <a:ln>
                  <a:noFill/>
                </a:ln>
                <a:solidFill>
                  <a:srgbClr val="0070C0"/>
                </a:solidFill>
                <a:effectLst/>
                <a:uLnTx/>
                <a:uFillTx/>
                <a:latin typeface="Bangla" panose="03000603000000000000" pitchFamily="66" charset="0"/>
                <a:cs typeface="Bangla" panose="03000603000000000000" pitchFamily="66" charset="0"/>
              </a:rPr>
              <a:t>য়</a:t>
            </a:r>
            <a:r>
              <a:rPr kumimoji="0" lang="as-IN" sz="2400" b="0" i="0" u="none" strike="noStrike" kern="1200" cap="none" spc="0" normalizeH="0" baseline="0" noProof="0" dirty="0">
                <a:ln>
                  <a:noFill/>
                </a:ln>
                <a:solidFill>
                  <a:srgbClr val="0070C0"/>
                </a:solidFill>
                <a:effectLst/>
                <a:uLnTx/>
                <a:uFillTx/>
                <a:latin typeface="Bangla" panose="03000603000000000000" pitchFamily="66" charset="0"/>
                <a:cs typeface="Bangla" panose="03000603000000000000" pitchFamily="66" charset="0"/>
              </a:rPr>
              <a:t> স্লাইড</a:t>
            </a:r>
            <a:endParaRPr kumimoji="0" lang="en-US" sz="2400" b="0" i="0" u="none" strike="noStrike" kern="1200" cap="none" spc="0" normalizeH="0" baseline="0" noProof="0" dirty="0">
              <a:ln>
                <a:noFill/>
              </a:ln>
              <a:solidFill>
                <a:srgbClr val="0070C0"/>
              </a:solidFill>
              <a:effectLst/>
              <a:uLnTx/>
              <a:uFillTx/>
              <a:latin typeface="Bangla" panose="03000603000000000000" pitchFamily="66"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৯।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ইয়াহুদীরা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বড়াই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করত।মূলত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আত্মপ্রশংসা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ক্রটিমুক্ত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নয়।নিষিদ্ধতার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কয়েকটি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রয়েছে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আত্মপ্রশংসার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অহমিকা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আত্মগর্ব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পরস্পর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বেঁচে</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করা।ইবন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মাজাহঃ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৩৭৪৩</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দ্বিতীয়তঃ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পরিণতি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শুধুমাত্র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অবগত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পরহেযগারীর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আখ্যায়িত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তাকওয়ার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পরিপন্থি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04800" marR="0">
              <a:lnSpc>
                <a:spcPct val="107000"/>
              </a:lnSpc>
              <a:spcBef>
                <a:spcPts val="0"/>
              </a:spcBef>
              <a:spcAft>
                <a:spcPts val="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পাপমুক্ত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একমাত্র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বাররাহ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পাপমুক্ত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পাল্টিয়ে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যয়নব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৫৮৩৯,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যাবতীয়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দোষ-ত্রুটি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মিথ্যা</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দরবারে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আত্মপ্রশংসা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জায়েয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আত্মপ্রশংসা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আল্লাহভীরু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সূরা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৩২</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ব্যক্তিকে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অপরজনের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মুখোমুখি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দেখলে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গর্দান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ফেললে।তিনি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কাউকে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একান্তই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তাহলে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এইরূপ</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জ্ঞানের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২৬৬২নং)</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مِرْفَقٌ</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مَرَافِقُ</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يَدٌ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أَيْدٍ</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عَفُوًّ</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غَفُوۡرً</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মোচনকারী</a:t>
            </a:r>
            <a:endPar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Bangla" panose="03000603000000000000" pitchFamily="66" charset="0"/>
              <a:ea typeface="+mn-ea"/>
              <a:cs typeface="Bangla" panose="03000603000000000000" pitchFamily="66" charset="0"/>
            </a:endParaRPr>
          </a:p>
        </p:txBody>
      </p:sp>
    </p:spTree>
    <p:extLst>
      <p:ext uri="{BB962C8B-B14F-4D97-AF65-F5344CB8AC3E}">
        <p14:creationId xmlns:p14="http://schemas.microsoft.com/office/powerpoint/2010/main" val="62394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A9772F-CBB3-44BB-9324-1F8DE6525E90}"/>
              </a:ext>
            </a:extLst>
          </p:cNvPr>
          <p:cNvSpPr txBox="1"/>
          <p:nvPr/>
        </p:nvSpPr>
        <p:spPr>
          <a:xfrm>
            <a:off x="71021" y="71021"/>
            <a:ext cx="11993731" cy="6588407"/>
          </a:xfrm>
          <a:prstGeom prst="rect">
            <a:avLst/>
          </a:prstGeom>
          <a:noFill/>
        </p:spPr>
        <p:txBody>
          <a:bodyPr wrap="square">
            <a:spAutoFit/>
          </a:bodyPr>
          <a:lstStyle/>
          <a:p>
            <a:pPr marL="0" marR="0" algn="ctr">
              <a:lnSpc>
                <a:spcPct val="107000"/>
              </a:lnSpc>
              <a:spcBef>
                <a:spcPts val="0"/>
              </a:spcBef>
              <a:spcAft>
                <a:spcPts val="800"/>
              </a:spcAft>
            </a:pPr>
            <a:r>
              <a:rPr lang="en-US" sz="24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সূরা </a:t>
            </a:r>
            <a:r>
              <a:rPr lang="en-US" sz="24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a:t>
            </a:r>
            <a:r>
              <a:rPr lang="en-US" sz="24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নিসাঃ</a:t>
            </a:r>
            <a:r>
              <a:rPr lang="en-US" sz="24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৮ম </a:t>
            </a:r>
            <a:r>
              <a:rPr lang="en-US" sz="24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a:t>
            </a:r>
            <a:r>
              <a:rPr lang="en-US" sz="24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(৫১-৫৯)</a:t>
            </a:r>
            <a:r>
              <a:rPr lang="en-US" sz="24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আয়াত</a:t>
            </a:r>
            <a:r>
              <a:rPr lang="en-US" sz="24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১ম </a:t>
            </a:r>
            <a:r>
              <a:rPr lang="en-US" sz="24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স্লাইড</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১।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ইহুদীরা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কিতাবধারী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হওয়া</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সত্ত্বেও</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শয়তান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মূর্তি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গণক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তাগূত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মিথ্যা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উপাস্য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বিশ্বাস</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মক্কার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কাফেরদেরকে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চেয়ে</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হিদায়াতপ্রাপ্ত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এদেরকে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লা'নত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লা'নত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কখনো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সাহায্যকারী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না।লা'নত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অভিসম্পাত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পড়া</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চরম</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অপমান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অপদস্থতা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রাজ্যে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ইহুদীদের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অংশ</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নেই</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অংশ</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ইয়াহুদীরা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কৃপণ</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বিশেষ</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মুহাম্মাদ</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নাক্বীর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পরিমাণও</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نَقِيْرٌ</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নাক্বীর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খেজুরের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আঁটির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পিঠের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বিন্দুকে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কাসীর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৩।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ইয়াহুদীদের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হিংসার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কঠোর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নিন্দা</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রাব্বুল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আলামীন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জ্ঞানৈশ্বর্য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শান-শওকত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দেখে</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ইয়াহুদীরা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হিংসার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মরত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বানী-ইসরাঈলদেরকে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সর্বশেষ</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বানালেন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আলেমগণ</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হাসাদ</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ঈর্ষা</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প্রাপ্ত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নেয়ামতের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অপসারণ</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কামনা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হারাম</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নিন্দনীয়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জানিয়েছেন-ইবরাহীমের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বংশধরকেও</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হিকমত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দিয়েছিলাম</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রাজ্য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করেছিলাম</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৪।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ইহুদী</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এনেছিলো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যারা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৫।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জানিয়েছেন-যারা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প্রত্যাখ্যান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অবশ্যই</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আগুনে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পোড়াব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যখনই</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চামড়া</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পুড়ে</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পাকা</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দগ্ধ</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তখনই</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নতুন</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চামড়া</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বদলে</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শাস্তি</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ভোগ</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2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2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275806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14028</Words>
  <Application>Microsoft Office PowerPoint</Application>
  <PresentationFormat>Widescreen</PresentationFormat>
  <Paragraphs>324</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Meiryo</vt:lpstr>
      <vt:lpstr>Arial</vt:lpstr>
      <vt:lpstr>Bangla</vt:lpstr>
      <vt:lpstr>Calibri</vt:lpstr>
      <vt:lpstr>Calibri Light</vt:lpstr>
      <vt:lpstr>Symbol</vt:lpstr>
      <vt:lpstr>Times New Roman</vt:lpstr>
      <vt:lpstr>Office Theme</vt:lpstr>
      <vt:lpstr>দয়াময় মেহেরবান আল্লাহর নামে      আমার রমাদান                আপণ সাথী আল কুর’আন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দয়াময় মেহেরবান আল্লাহর নামে      আমার রমাদান                            আপণ সাথী কুর’আন </dc:title>
  <dc:creator>Mahbuba Rehana Raheen</dc:creator>
  <cp:lastModifiedBy>Mahbuba Rehana Raheen</cp:lastModifiedBy>
  <cp:revision>33</cp:revision>
  <dcterms:created xsi:type="dcterms:W3CDTF">2021-04-12T03:27:09Z</dcterms:created>
  <dcterms:modified xsi:type="dcterms:W3CDTF">2021-04-28T07:31:20Z</dcterms:modified>
</cp:coreProperties>
</file>