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4D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E8D9-D866-4F6A-A633-06C7FDF12F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AFC055-ECD8-47FA-899E-7E7085774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E269D6-DA58-43C3-AC15-0C1EDCFDBA9A}"/>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00661CB3-5083-458E-BFB0-89FD0727C8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B9FD6-B200-40C7-8C92-3BEE3A7AE3E7}"/>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223940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1D658-FA2B-4444-8DA2-C7DC92F1D8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3D0C30-0242-4E2E-8021-DF14098D42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3C7099-2AB9-4914-9B77-0F387356616C}"/>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E639FF7E-D326-4886-B3CA-171E55233F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E63AB-C8E4-40B1-9D1A-A71F396FC85D}"/>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10165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5D784A-E0B7-491C-B7E6-9EF1B5C60E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56860A-6601-4E00-AFD4-B16D72D226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483BC1-3D63-4CBC-B6D3-F29404B87A52}"/>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D93E6E0D-8A33-4994-A2B6-2A3403D62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42BD82-C2F8-4E41-9F2E-346B418C0649}"/>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209286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CEB04-8D0B-4ECB-89E8-C4A6AF0C34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4F0207-D5F3-4C65-AF85-76D933354F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CD9B4-B462-48EB-8540-7EA909DC8D97}"/>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120AF901-82EE-4982-AA3C-13EF0DD1FE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36F37-4465-48B5-B34D-CDB9CE8B6AA7}"/>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31493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AD4C-E054-4E23-9713-36C07603BA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05DBA6-D09A-48E2-83E9-10C1FEC30A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A0379A-2BFC-4870-B403-1C9B0B67A506}"/>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E45DD48F-BFAC-46CB-BE10-987939CB7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8149E1-FBED-4313-88B9-C00CE098AF5E}"/>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345931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607F7-98E4-4CDB-9B64-8475F4E61B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D4A7B5-D22D-4357-ACF8-B548481E56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1EF43B-4C9C-4C44-8248-6FA85F814A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50E5BC-6244-4B07-B9CB-ECA809C1716F}"/>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6" name="Footer Placeholder 5">
            <a:extLst>
              <a:ext uri="{FF2B5EF4-FFF2-40B4-BE49-F238E27FC236}">
                <a16:creationId xmlns:a16="http://schemas.microsoft.com/office/drawing/2014/main" id="{125DA963-5A10-49C6-A009-F837846675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60448B-529B-46EB-8CD2-F70495D16BE4}"/>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285090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A184-3A9D-41A7-8668-147B3D78C5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ECE268-F481-40D7-A14B-D6919D81B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950D93-D359-4594-A264-1F12CD9008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0EBA43-CEF5-463B-BA10-C497C767D3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EEACC6-37EF-4C89-AC13-6388BEA6E8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5A3196-BDF6-4A41-BD30-CEC27FE47932}"/>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8" name="Footer Placeholder 7">
            <a:extLst>
              <a:ext uri="{FF2B5EF4-FFF2-40B4-BE49-F238E27FC236}">
                <a16:creationId xmlns:a16="http://schemas.microsoft.com/office/drawing/2014/main" id="{4262A50E-F4B9-4043-B3E2-13EA341971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95FE17-2584-482E-89C9-F2BD6969B7C2}"/>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28648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1F68-AD39-4628-999B-75E9665385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EC0C32-AB8B-4061-8E74-787A9758A653}"/>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4" name="Footer Placeholder 3">
            <a:extLst>
              <a:ext uri="{FF2B5EF4-FFF2-40B4-BE49-F238E27FC236}">
                <a16:creationId xmlns:a16="http://schemas.microsoft.com/office/drawing/2014/main" id="{0A67BB5B-F3CC-47A5-ADF6-77C957B7A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09A773-D75F-4514-877F-92F41C10B3C4}"/>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168356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E28517-473F-4843-980F-26C176B3F9FE}"/>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3" name="Footer Placeholder 2">
            <a:extLst>
              <a:ext uri="{FF2B5EF4-FFF2-40B4-BE49-F238E27FC236}">
                <a16:creationId xmlns:a16="http://schemas.microsoft.com/office/drawing/2014/main" id="{110FC50C-C2CF-4702-83D7-87A553F279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1D2E1E-CFD2-41C5-948F-A1A03C3B4E0D}"/>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31074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FE7DB-C000-48B9-845D-4A11521F7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CF2795-193C-407A-9D8B-9A42E5BF8E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7D0879-34C8-40C5-B113-12DACAEA6D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B350D1-F2E4-4429-B161-B605B173CFDB}"/>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6" name="Footer Placeholder 5">
            <a:extLst>
              <a:ext uri="{FF2B5EF4-FFF2-40B4-BE49-F238E27FC236}">
                <a16:creationId xmlns:a16="http://schemas.microsoft.com/office/drawing/2014/main" id="{33A80305-5367-4596-BD86-4C315E4EEF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0EA2D3-AB34-4180-9D34-8533AD64CCAB}"/>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1108926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8ED9-8610-472B-9343-8DEAC14DA9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6E246D-A149-49CD-AD2F-151C58D2BC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36BAAC-29C3-4CA9-82F0-83FFD1C7C2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77E65-1D87-47DD-A2D9-B4C92AE4DDDA}"/>
              </a:ext>
            </a:extLst>
          </p:cNvPr>
          <p:cNvSpPr>
            <a:spLocks noGrp="1"/>
          </p:cNvSpPr>
          <p:nvPr>
            <p:ph type="dt" sz="half" idx="10"/>
          </p:nvPr>
        </p:nvSpPr>
        <p:spPr/>
        <p:txBody>
          <a:bodyPr/>
          <a:lstStyle/>
          <a:p>
            <a:fld id="{CF18132C-74AF-45F6-A87E-1C9A1421A2BC}" type="datetimeFigureOut">
              <a:rPr lang="en-US" smtClean="0"/>
              <a:t>4/18/2021</a:t>
            </a:fld>
            <a:endParaRPr lang="en-US"/>
          </a:p>
        </p:txBody>
      </p:sp>
      <p:sp>
        <p:nvSpPr>
          <p:cNvPr id="6" name="Footer Placeholder 5">
            <a:extLst>
              <a:ext uri="{FF2B5EF4-FFF2-40B4-BE49-F238E27FC236}">
                <a16:creationId xmlns:a16="http://schemas.microsoft.com/office/drawing/2014/main" id="{36A83384-D0AB-4F87-A12D-B8106A059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B94E4-26A7-4793-829E-DF64E9114A02}"/>
              </a:ext>
            </a:extLst>
          </p:cNvPr>
          <p:cNvSpPr>
            <a:spLocks noGrp="1"/>
          </p:cNvSpPr>
          <p:nvPr>
            <p:ph type="sldNum" sz="quarter" idx="12"/>
          </p:nvPr>
        </p:nvSpPr>
        <p:spPr/>
        <p:txBody>
          <a:bodyPr/>
          <a:lstStyle/>
          <a:p>
            <a:fld id="{0DDF10B9-0025-4C67-8E0B-77151B16371A}" type="slidenum">
              <a:rPr lang="en-US" smtClean="0"/>
              <a:t>‹#›</a:t>
            </a:fld>
            <a:endParaRPr lang="en-US"/>
          </a:p>
        </p:txBody>
      </p:sp>
    </p:spTree>
    <p:extLst>
      <p:ext uri="{BB962C8B-B14F-4D97-AF65-F5344CB8AC3E}">
        <p14:creationId xmlns:p14="http://schemas.microsoft.com/office/powerpoint/2010/main" val="340009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3F4227-F476-4E01-9428-4906DB09D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F99D79-4561-46B0-92D0-B95A3B9527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DD591-ACED-4B63-87EF-1E6114D7BA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32C-74AF-45F6-A87E-1C9A1421A2BC}" type="datetimeFigureOut">
              <a:rPr lang="en-US" smtClean="0"/>
              <a:t>4/18/2021</a:t>
            </a:fld>
            <a:endParaRPr lang="en-US"/>
          </a:p>
        </p:txBody>
      </p:sp>
      <p:sp>
        <p:nvSpPr>
          <p:cNvPr id="5" name="Footer Placeholder 4">
            <a:extLst>
              <a:ext uri="{FF2B5EF4-FFF2-40B4-BE49-F238E27FC236}">
                <a16:creationId xmlns:a16="http://schemas.microsoft.com/office/drawing/2014/main" id="{9C6165BF-547A-47C8-AE6D-CD841723DF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566E89-87CD-4EB8-86E0-AB9C895E4A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F10B9-0025-4C67-8E0B-77151B16371A}" type="slidenum">
              <a:rPr lang="en-US" smtClean="0"/>
              <a:t>‹#›</a:t>
            </a:fld>
            <a:endParaRPr lang="en-US"/>
          </a:p>
        </p:txBody>
      </p:sp>
    </p:spTree>
    <p:extLst>
      <p:ext uri="{BB962C8B-B14F-4D97-AF65-F5344CB8AC3E}">
        <p14:creationId xmlns:p14="http://schemas.microsoft.com/office/powerpoint/2010/main" val="3071793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C31-FF0F-4178-89D6-BF76C09B6E85}"/>
              </a:ext>
            </a:extLst>
          </p:cNvPr>
          <p:cNvSpPr>
            <a:spLocks noGrp="1"/>
          </p:cNvSpPr>
          <p:nvPr>
            <p:ph type="ctrTitle"/>
          </p:nvPr>
        </p:nvSpPr>
        <p:spPr>
          <a:xfrm>
            <a:off x="7111015" y="1783959"/>
            <a:ext cx="5080984" cy="1847008"/>
          </a:xfrm>
        </p:spPr>
        <p:txBody>
          <a:bodyPr anchor="b">
            <a:normAutofit fontScale="90000"/>
          </a:bodyPr>
          <a:lstStyle/>
          <a:p>
            <a:pPr algn="l"/>
            <a:r>
              <a:rPr kumimoji="0" lang="en-US" sz="3600" b="0" i="0" u="none" strike="noStrike" kern="1200" cap="none" spc="0" normalizeH="0" baseline="0" noProof="0" dirty="0">
                <a:ln>
                  <a:noFill/>
                </a:ln>
                <a:solidFill>
                  <a:srgbClr val="00B0F0"/>
                </a:solidFill>
                <a:effectLst/>
                <a:uLnTx/>
                <a:uFillTx/>
                <a:latin typeface="Bangla" panose="03000603000000000000" pitchFamily="66" charset="0"/>
                <a:ea typeface="+mj-ea"/>
                <a:cs typeface="Bangla" panose="03000603000000000000" pitchFamily="66" charset="0"/>
              </a:rPr>
              <a:t>দয়াময় </a:t>
            </a:r>
            <a:r>
              <a:rPr kumimoji="0" lang="en-US" sz="3600" b="0" i="0" u="none" strike="noStrike" kern="1200" cap="none" spc="0" normalizeH="0" baseline="0" noProof="0" dirty="0" err="1">
                <a:ln>
                  <a:noFill/>
                </a:ln>
                <a:solidFill>
                  <a:srgbClr val="00B0F0"/>
                </a:solidFill>
                <a:effectLst/>
                <a:uLnTx/>
                <a:uFillTx/>
                <a:latin typeface="Bangla" panose="03000603000000000000" pitchFamily="66" charset="0"/>
                <a:ea typeface="+mj-ea"/>
                <a:cs typeface="Bangla" panose="03000603000000000000" pitchFamily="66" charset="0"/>
              </a:rPr>
              <a:t>মেহেরবান</a:t>
            </a:r>
            <a:r>
              <a:rPr kumimoji="0" lang="en-US" sz="3600" b="0" i="0" u="none" strike="noStrike" kern="1200" cap="none" spc="0" normalizeH="0" baseline="0" noProof="0" dirty="0">
                <a:ln>
                  <a:noFill/>
                </a:ln>
                <a:solidFill>
                  <a:srgbClr val="00B0F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00B0F0"/>
                </a:solidFill>
                <a:effectLst/>
                <a:uLnTx/>
                <a:uFillTx/>
                <a:latin typeface="Bangla" panose="03000603000000000000" pitchFamily="66" charset="0"/>
                <a:ea typeface="+mj-ea"/>
                <a:cs typeface="Bangla" panose="03000603000000000000" pitchFamily="66" charset="0"/>
              </a:rPr>
              <a:t>আল্লাহর</a:t>
            </a:r>
            <a:r>
              <a:rPr kumimoji="0" lang="en-US" sz="3600" b="0" i="0" u="none" strike="noStrike" kern="1200" cap="none" spc="0" normalizeH="0" baseline="0" noProof="0" dirty="0">
                <a:ln>
                  <a:noFill/>
                </a:ln>
                <a:solidFill>
                  <a:srgbClr val="00B0F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00B0F0"/>
                </a:solidFill>
                <a:effectLst/>
                <a:uLnTx/>
                <a:uFillTx/>
                <a:latin typeface="Bangla" panose="03000603000000000000" pitchFamily="66" charset="0"/>
                <a:ea typeface="+mj-ea"/>
                <a:cs typeface="Bangla" panose="03000603000000000000" pitchFamily="66" charset="0"/>
              </a:rPr>
              <a:t>নামে</a:t>
            </a:r>
            <a:br>
              <a:rPr kumimoji="0" lang="en-US" sz="3600" b="0" i="0" u="none" strike="noStrike" kern="1200" cap="none" spc="0" normalizeH="0" baseline="0" noProof="0" dirty="0">
                <a:ln>
                  <a:noFill/>
                </a:ln>
                <a:solidFill>
                  <a:prstClr val="white"/>
                </a:solidFill>
                <a:effectLst/>
                <a:uLnTx/>
                <a:uFillTx/>
                <a:latin typeface="Bangla" panose="03000603000000000000" pitchFamily="66" charset="0"/>
                <a:ea typeface="+mj-ea"/>
                <a:cs typeface="Bangla" panose="03000603000000000000" pitchFamily="66" charset="0"/>
              </a:rPr>
            </a:br>
            <a:r>
              <a:rPr kumimoji="0" lang="en-US" sz="3600" b="0" i="0" u="none" strike="noStrike" kern="1200" cap="none" spc="0" normalizeH="0" baseline="0" noProof="0" dirty="0">
                <a:ln>
                  <a:noFill/>
                </a:ln>
                <a:solidFill>
                  <a:prstClr val="white"/>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আমার</a:t>
            </a: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রমাদান</a:t>
            </a: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b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b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আপণ</a:t>
            </a: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সাথী</a:t>
            </a: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আল</a:t>
            </a:r>
            <a:r>
              <a:rPr kumimoji="0" lang="en-US" sz="3600" b="0" i="0" u="none" strike="noStrike" kern="1200" cap="none" spc="0" normalizeH="0" baseline="0" noProof="0" dirty="0">
                <a:ln>
                  <a:noFill/>
                </a:ln>
                <a:solidFill>
                  <a:srgbClr val="92D050"/>
                </a:solidFill>
                <a:effectLst/>
                <a:uLnTx/>
                <a:uFillTx/>
                <a:latin typeface="Bangla" panose="03000603000000000000" pitchFamily="66" charset="0"/>
                <a:ea typeface="+mj-ea"/>
                <a:cs typeface="Bangla" panose="03000603000000000000" pitchFamily="66" charset="0"/>
              </a:rPr>
              <a:t> </a:t>
            </a:r>
            <a:r>
              <a:rPr kumimoji="0" lang="en-US" sz="3600" b="0" i="0" u="none" strike="noStrike" kern="1200" cap="none" spc="0" normalizeH="0" baseline="0" noProof="0" dirty="0" err="1">
                <a:ln>
                  <a:noFill/>
                </a:ln>
                <a:solidFill>
                  <a:srgbClr val="92D050"/>
                </a:solidFill>
                <a:effectLst/>
                <a:uLnTx/>
                <a:uFillTx/>
                <a:latin typeface="Bangla" panose="03000603000000000000" pitchFamily="66" charset="0"/>
                <a:ea typeface="+mj-ea"/>
                <a:cs typeface="Bangla" panose="03000603000000000000" pitchFamily="66" charset="0"/>
              </a:rPr>
              <a:t>কুর’আন</a:t>
            </a:r>
            <a:endParaRPr lang="en-US" sz="5400" dirty="0">
              <a:solidFill>
                <a:srgbClr val="92D050"/>
              </a:solidFill>
            </a:endParaRPr>
          </a:p>
        </p:txBody>
      </p:sp>
      <p:sp>
        <p:nvSpPr>
          <p:cNvPr id="3" name="Subtitle 2">
            <a:extLst>
              <a:ext uri="{FF2B5EF4-FFF2-40B4-BE49-F238E27FC236}">
                <a16:creationId xmlns:a16="http://schemas.microsoft.com/office/drawing/2014/main" id="{2C3B1A24-CBD5-4A15-A57D-5019C631F73C}"/>
              </a:ext>
            </a:extLst>
          </p:cNvPr>
          <p:cNvSpPr>
            <a:spLocks noGrp="1"/>
          </p:cNvSpPr>
          <p:nvPr>
            <p:ph type="subTitle" idx="1"/>
          </p:nvPr>
        </p:nvSpPr>
        <p:spPr>
          <a:xfrm>
            <a:off x="7464612" y="4750893"/>
            <a:ext cx="4087305" cy="1147863"/>
          </a:xfrm>
        </p:spPr>
        <p:txBody>
          <a:bodyPr anchor="t">
            <a:normAutofit fontScale="925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কুর’আন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মাজীদঃ</a:t>
            </a: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২য়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পারা</a:t>
            </a:r>
            <a:endPar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মোট</a:t>
            </a: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রুকুঃ</a:t>
            </a: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১৬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রুকু</a:t>
            </a:r>
            <a:endPar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সূরা</a:t>
            </a: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a:t>
            </a:r>
            <a:r>
              <a:rPr kumimoji="0" lang="en-US" sz="2000" b="0" i="0" u="none" strike="noStrike" kern="1200" cap="none" spc="0" normalizeH="0" baseline="0" noProof="0" dirty="0" err="1">
                <a:ln>
                  <a:noFill/>
                </a:ln>
                <a:solidFill>
                  <a:srgbClr val="B64DD3"/>
                </a:solidFill>
                <a:effectLst/>
                <a:uLnTx/>
                <a:uFillTx/>
                <a:latin typeface="Calibri" panose="020F0502020204030204"/>
                <a:ea typeface="+mn-ea"/>
                <a:cs typeface="+mn-cs"/>
              </a:rPr>
              <a:t>সমূহঃ</a:t>
            </a:r>
            <a:r>
              <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rPr>
              <a:t>  বাক্বারা (</a:t>
            </a:r>
            <a:r>
              <a:rPr kumimoji="0" lang="en-US" sz="2000" b="0" i="0" u="none" strike="noStrike" kern="1200" cap="none" spc="0" normalizeH="0" baseline="0" noProof="0">
                <a:ln>
                  <a:noFill/>
                </a:ln>
                <a:solidFill>
                  <a:srgbClr val="B64DD3"/>
                </a:solidFill>
                <a:effectLst/>
                <a:uLnTx/>
                <a:uFillTx/>
                <a:latin typeface="Calibri" panose="020F0502020204030204"/>
                <a:ea typeface="+mn-ea"/>
                <a:cs typeface="+mn-cs"/>
              </a:rPr>
              <a:t>১৭-৩৩) রুকু</a:t>
            </a:r>
            <a:endParaRPr kumimoji="0" lang="en-US" sz="2000" b="0" i="0" u="none" strike="noStrike" kern="1200" cap="none" spc="0" normalizeH="0" baseline="0" noProof="0" dirty="0">
              <a:ln>
                <a:noFill/>
              </a:ln>
              <a:solidFill>
                <a:srgbClr val="B64DD3"/>
              </a:solidFill>
              <a:effectLst/>
              <a:uLnTx/>
              <a:uFillTx/>
              <a:latin typeface="Calibri" panose="020F0502020204030204"/>
              <a:ea typeface="+mn-ea"/>
              <a:cs typeface="+mn-cs"/>
            </a:endParaRPr>
          </a:p>
          <a:p>
            <a:pPr algn="l"/>
            <a:endParaRPr lang="en-US" sz="2000" dirty="0"/>
          </a:p>
        </p:txBody>
      </p:sp>
      <p:sp>
        <p:nvSpPr>
          <p:cNvPr id="11" name="Freeform: Shape 1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descr="Background pattern&#10;&#10;Description automatically generated">
            <a:extLst>
              <a:ext uri="{FF2B5EF4-FFF2-40B4-BE49-F238E27FC236}">
                <a16:creationId xmlns:a16="http://schemas.microsoft.com/office/drawing/2014/main" id="{C2C04918-099C-43A2-90B3-678A5C6D5FA6}"/>
              </a:ext>
            </a:extLst>
          </p:cNvPr>
          <p:cNvPicPr>
            <a:picLocks noChangeAspect="1"/>
          </p:cNvPicPr>
          <p:nvPr/>
        </p:nvPicPr>
        <p:blipFill rotWithShape="1">
          <a:blip r:embed="rId2">
            <a:extLst>
              <a:ext uri="{28A0092B-C50C-407E-A947-70E740481C1C}">
                <a14:useLocalDpi xmlns:a14="http://schemas.microsoft.com/office/drawing/2010/main" val="0"/>
              </a:ext>
            </a:extLst>
          </a:blip>
          <a:srcRect r="31847"/>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8703717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8D8D45-E52A-4E2E-ABDB-EED65E0F4CA1}"/>
              </a:ext>
            </a:extLst>
          </p:cNvPr>
          <p:cNvSpPr txBox="1"/>
          <p:nvPr/>
        </p:nvSpPr>
        <p:spPr>
          <a:xfrm>
            <a:off x="0" y="-2293425"/>
            <a:ext cx="12091386" cy="8894743"/>
          </a:xfrm>
          <a:prstGeom prst="rect">
            <a:avLst/>
          </a:prstGeom>
          <a:noFill/>
        </p:spPr>
        <p:txBody>
          <a:bodyPr wrap="square">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2400" dirty="0">
              <a:solidFill>
                <a:srgbClr val="0070C0"/>
              </a:solidFill>
            </a:endParaRPr>
          </a:p>
          <a:p>
            <a:pPr algn="ctr"/>
            <a:r>
              <a:rPr lang="as-IN" sz="2400" dirty="0">
                <a:solidFill>
                  <a:srgbClr val="0070C0"/>
                </a:solidFill>
                <a:latin typeface="Bangla" panose="03000603000000000000" pitchFamily="66" charset="0"/>
                <a:cs typeface="Bangla" panose="03000603000000000000" pitchFamily="66" charset="0"/>
              </a:rPr>
              <a:t>সুরা বাকারাঃ ২৪তম রুকু (১৮৯-১৯৬)আয়াত</a:t>
            </a:r>
            <a:r>
              <a:rPr lang="en-US" sz="2400" dirty="0">
                <a:solidFill>
                  <a:srgbClr val="0070C0"/>
                </a:solidFill>
                <a:latin typeface="Bangla" panose="03000603000000000000" pitchFamily="66" charset="0"/>
                <a:cs typeface="Bangla" panose="03000603000000000000" pitchFamily="66" charset="0"/>
              </a:rPr>
              <a:t> (২য় </a:t>
            </a:r>
            <a:r>
              <a:rPr lang="en-US" sz="2400" dirty="0" err="1">
                <a:solidFill>
                  <a:srgbClr val="0070C0"/>
                </a:solidFill>
                <a:latin typeface="Bangla" panose="03000603000000000000" pitchFamily="66" charset="0"/>
                <a:cs typeface="Bangla" panose="03000603000000000000" pitchFamily="66" charset="0"/>
              </a:rPr>
              <a:t>স্লাইড</a:t>
            </a:r>
            <a:r>
              <a:rPr lang="en-US" sz="2400" dirty="0">
                <a:solidFill>
                  <a:srgbClr val="0070C0"/>
                </a:solidFill>
                <a:latin typeface="Bangla" panose="03000603000000000000" pitchFamily="66" charset="0"/>
                <a:cs typeface="Bangla" panose="03000603000000000000" pitchFamily="66" charset="0"/>
              </a:rPr>
              <a:t>)</a:t>
            </a:r>
          </a:p>
          <a:p>
            <a:r>
              <a:rPr lang="as-IN" sz="2000" dirty="0">
                <a:solidFill>
                  <a:srgbClr val="7030A0"/>
                </a:solidFill>
                <a:latin typeface="Bangla" panose="03000603000000000000" pitchFamily="66" charset="0"/>
                <a:cs typeface="Bangla" panose="03000603000000000000" pitchFamily="66" charset="0"/>
              </a:rPr>
              <a:t>৮।</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মক্কার মুশরিকরা হারাম মাসে যুদ্ধ শুরু করে তবে তার প্রতিরোধকল্পে মুসলিমরা  কিভাবে যুদ্ধ করবে</a:t>
            </a:r>
            <a:r>
              <a:rPr lang="as-IN" sz="2000" dirty="0">
                <a:solidFill>
                  <a:schemeClr val="accent6">
                    <a:lumMod val="75000"/>
                  </a:schemeClr>
                </a:solidFill>
                <a:latin typeface="Bangla" panose="03000603000000000000" pitchFamily="66" charset="0"/>
                <a:cs typeface="Bangla" panose="03000603000000000000" pitchFamily="66" charset="0"/>
              </a:rPr>
              <a:t>?</a:t>
            </a:r>
            <a:endParaRPr lang="en-US" sz="2000" dirty="0">
              <a:solidFill>
                <a:schemeClr val="accent6">
                  <a:lumMod val="75000"/>
                </a:schemeClr>
              </a:solidFill>
              <a:latin typeface="Bangla" panose="03000603000000000000" pitchFamily="66" charset="0"/>
              <a:cs typeface="Bangla" panose="03000603000000000000" pitchFamily="66" charset="0"/>
            </a:endParaRPr>
          </a:p>
          <a:p>
            <a:r>
              <a:rPr lang="en-US" sz="1400" dirty="0">
                <a:solidFill>
                  <a:schemeClr val="accent6">
                    <a:lumMod val="75000"/>
                  </a:schemeClr>
                </a:solidFill>
                <a:latin typeface="Bangla" panose="03000603000000000000" pitchFamily="66" charset="0"/>
                <a:cs typeface="Bangla" panose="03000603000000000000" pitchFamily="66" charset="0"/>
              </a:rPr>
              <a:t>  </a:t>
            </a:r>
            <a:r>
              <a:rPr lang="as-IN" sz="1400" dirty="0">
                <a:solidFill>
                  <a:schemeClr val="accent6">
                    <a:lumMod val="75000"/>
                  </a:schemeClr>
                </a:solidFill>
                <a:latin typeface="Bangla" panose="03000603000000000000" pitchFamily="66" charset="0"/>
                <a:cs typeface="Bangla" panose="03000603000000000000" pitchFamily="66" charset="0"/>
              </a:rPr>
              <a:t>( হিজরী ৬ষ্ঠ বছরে যুলহজ্জ মাসে রসূল (সাঃ) চৌদ্দশ সাহাবীদেরসহ উমরাহ করতে গেলে মক্কার কাফেররা বাধা দিল এবং আপোস হল যে, আগামী বছর তিন দিনের জন্য উমরাহ</a:t>
            </a:r>
            <a:r>
              <a:rPr lang="en-US" sz="1400" dirty="0">
                <a:solidFill>
                  <a:schemeClr val="accent6">
                    <a:lumMod val="75000"/>
                  </a:schemeClr>
                </a:solidFill>
                <a:latin typeface="Bangla" panose="03000603000000000000" pitchFamily="66" charset="0"/>
                <a:cs typeface="Bangla" panose="03000603000000000000" pitchFamily="66" charset="0"/>
              </a:rPr>
              <a:t>র </a:t>
            </a:r>
            <a:r>
              <a:rPr lang="as-IN" sz="1400" dirty="0">
                <a:solidFill>
                  <a:schemeClr val="accent6">
                    <a:lumMod val="75000"/>
                  </a:schemeClr>
                </a:solidFill>
                <a:latin typeface="Bangla" panose="03000603000000000000" pitchFamily="66" charset="0"/>
                <a:cs typeface="Bangla" panose="03000603000000000000" pitchFamily="66" charset="0"/>
              </a:rPr>
              <a:t>জন্য মক্কায় প্রবেশ করতে পারবে।</a:t>
            </a:r>
          </a:p>
          <a:p>
            <a:r>
              <a:rPr lang="as-IN" sz="2000" dirty="0">
                <a:solidFill>
                  <a:srgbClr val="7030A0"/>
                </a:solidFill>
                <a:latin typeface="Bangla" panose="03000603000000000000" pitchFamily="66" charset="0"/>
                <a:cs typeface="Bangla" panose="03000603000000000000" pitchFamily="66" charset="0"/>
              </a:rPr>
              <a:t>৯।</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হারাম মাসের পবিত্রতা অলংঘনীয়, তার অবমাননা কিসাসের অন্তর্ভুক্ত।</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কেউ মুসলিমদেরকে আক্রমণ করলে তারাও তাকে </a:t>
            </a:r>
            <a:r>
              <a:rPr lang="en-US" sz="2000" dirty="0">
                <a:solidFill>
                  <a:srgbClr val="7030A0"/>
                </a:solidFill>
                <a:latin typeface="Bangla" panose="03000603000000000000" pitchFamily="66" charset="0"/>
                <a:cs typeface="Bangla" panose="03000603000000000000" pitchFamily="66" charset="0"/>
              </a:rPr>
              <a:t> </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অনুরূপ আক্রমণ করবে।</a:t>
            </a:r>
          </a:p>
          <a:p>
            <a:r>
              <a:rPr lang="as-IN" sz="2000" dirty="0">
                <a:solidFill>
                  <a:srgbClr val="7030A0"/>
                </a:solidFill>
                <a:latin typeface="Bangla" panose="03000603000000000000" pitchFamily="66" charset="0"/>
                <a:cs typeface="Bangla" panose="03000603000000000000" pitchFamily="66" charset="0"/>
              </a:rPr>
              <a:t>১০।</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আল্লাহ মুত্তাকীদের সাথে আছেন।</a:t>
            </a:r>
          </a:p>
          <a:p>
            <a:r>
              <a:rPr lang="as-IN" sz="2000" dirty="0">
                <a:solidFill>
                  <a:srgbClr val="7030A0"/>
                </a:solidFill>
                <a:latin typeface="Bangla" panose="03000603000000000000" pitchFamily="66" charset="0"/>
                <a:cs typeface="Bangla" panose="03000603000000000000" pitchFamily="66" charset="0"/>
              </a:rPr>
              <a:t>১১। যাকাত ছাড়াও অন্যান্য দান করার কথা বলা হয়েছে। বিসেষ করে দ্বীন কায়েমের জন্য।</a:t>
            </a:r>
          </a:p>
          <a:p>
            <a:r>
              <a:rPr lang="as-IN" sz="2000" dirty="0">
                <a:solidFill>
                  <a:srgbClr val="7030A0"/>
                </a:solidFill>
                <a:latin typeface="Bangla" panose="03000603000000000000" pitchFamily="66" charset="0"/>
                <a:cs typeface="Bangla" panose="03000603000000000000" pitchFamily="66" charset="0"/>
              </a:rPr>
              <a:t>১২।</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ধ্বংসের মুখে নিক্ষেপ করা বলতে ২টি বর্ননা জানা যায়-</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 জিহাদ পরিত্যাগ করা মুসলিমদের জন্য ধ্বংসেরই কারণ।</a:t>
            </a:r>
            <a:endParaRPr lang="en-US" sz="2000" dirty="0">
              <a:solidFill>
                <a:srgbClr val="7030A0"/>
              </a:solidFill>
              <a:latin typeface="Bangla" panose="03000603000000000000" pitchFamily="66" charset="0"/>
              <a:cs typeface="Bangla" panose="03000603000000000000" pitchFamily="66" charset="0"/>
            </a:endParaRPr>
          </a:p>
          <a:p>
            <a:r>
              <a:rPr lang="en-US" sz="2400" dirty="0">
                <a:solidFill>
                  <a:srgbClr val="7030A0"/>
                </a:solidFill>
                <a:latin typeface="Bangla" panose="03000603000000000000" pitchFamily="66" charset="0"/>
                <a:cs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a:t>
            </a:r>
            <a:r>
              <a:rPr lang="as-IN" sz="1400" dirty="0">
                <a:solidFill>
                  <a:srgbClr val="00B050"/>
                </a:solidFill>
                <a:latin typeface="Bangla" panose="03000603000000000000" pitchFamily="66" charset="0"/>
                <a:cs typeface="Bangla" panose="03000603000000000000" pitchFamily="66" charset="0"/>
              </a:rPr>
              <a:t>আল্লাহ্ তা'আলা ইসলামকে যখন বিজয়ী ও সুপ্রতিষ্ঠিত করলেন, তখন আমাদের মধ্যে আলোচনা হলো যে, এখন আর জিহাদ কি প্রয়োজন? এখন আমরা আপন গৃহে অবস্থান করে বিষয়-সম্পত্তির দেখা-শোনা করি। এ প্রসঙ্গেই এ আয়াতটি নাযিল হল। [আবু দাউদ: ২৫১২, তিরমিযী: ২৯৭২]</a:t>
            </a:r>
          </a:p>
          <a:p>
            <a:r>
              <a:rPr lang="en-US" sz="24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	পাপের কারণে আল্লাহর রহমত ও মাগফেরাত থেকে নিরাশ হওয়া</a:t>
            </a:r>
            <a:endParaRPr lang="en-US" sz="2000" dirty="0">
              <a:solidFill>
                <a:srgbClr val="00B050"/>
              </a:solidFill>
              <a:latin typeface="Bangla" panose="03000603000000000000" pitchFamily="66" charset="0"/>
              <a:cs typeface="Bangla" panose="03000603000000000000" pitchFamily="66" charset="0"/>
            </a:endParaRPr>
          </a:p>
          <a:p>
            <a:r>
              <a:rPr lang="en-US" sz="1400" dirty="0">
                <a:solidFill>
                  <a:srgbClr val="00B050"/>
                </a:solidFill>
                <a:latin typeface="Bangla" panose="03000603000000000000" pitchFamily="66" charset="0"/>
                <a:cs typeface="Bangla" panose="03000603000000000000" pitchFamily="66" charset="0"/>
              </a:rPr>
              <a:t>            </a:t>
            </a:r>
            <a:r>
              <a:rPr lang="as-IN" sz="1400" dirty="0">
                <a:solidFill>
                  <a:srgbClr val="00B050"/>
                </a:solidFill>
                <a:latin typeface="Bangla" panose="03000603000000000000" pitchFamily="66" charset="0"/>
                <a:cs typeface="Bangla" panose="03000603000000000000" pitchFamily="66" charset="0"/>
              </a:rPr>
              <a:t>পাপের কারণে আল্লাহর রহমত ও মাগফেরাত থেকে নিরাশ হওয়া</a:t>
            </a:r>
            <a:r>
              <a:rPr lang="en-US" sz="1400" dirty="0">
                <a:solidFill>
                  <a:srgbClr val="00B050"/>
                </a:solidFill>
                <a:latin typeface="Bangla" panose="03000603000000000000" pitchFamily="66" charset="0"/>
                <a:cs typeface="Bangla" panose="03000603000000000000" pitchFamily="66" charset="0"/>
              </a:rPr>
              <a:t> </a:t>
            </a:r>
            <a:r>
              <a:rPr lang="as-IN" sz="1400" dirty="0">
                <a:solidFill>
                  <a:srgbClr val="00B050"/>
                </a:solidFill>
                <a:latin typeface="Bangla" panose="03000603000000000000" pitchFamily="66" charset="0"/>
                <a:cs typeface="Bangla" panose="03000603000000000000" pitchFamily="66" charset="0"/>
              </a:rPr>
              <a:t>ও নিজ হাতে নিজেকে ধ্বংসের মুখে ঠেলে দেয়ার নামান্তর। [মাজমাউয যাওয়ায়িদ: ৬/৩১৭]</a:t>
            </a:r>
          </a:p>
          <a:p>
            <a:r>
              <a:rPr lang="as-IN" sz="2000" dirty="0">
                <a:solidFill>
                  <a:srgbClr val="7030A0"/>
                </a:solidFill>
                <a:latin typeface="Bangla" panose="03000603000000000000" pitchFamily="66" charset="0"/>
                <a:cs typeface="Bangla" panose="03000603000000000000" pitchFamily="66" charset="0"/>
              </a:rPr>
              <a:t>১৩।</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সুন্দর ও সুষ্ঠুভাবে কাজ করা-  ইহসান। ইহসান যে করে-</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মুহসিনিন।</a:t>
            </a:r>
          </a:p>
          <a:p>
            <a:r>
              <a:rPr lang="as-IN" dirty="0">
                <a:solidFill>
                  <a:srgbClr val="00B050"/>
                </a:solidFill>
                <a:latin typeface="Bangla" panose="03000603000000000000" pitchFamily="66" charset="0"/>
                <a:cs typeface="Bangla" panose="03000603000000000000" pitchFamily="66" charset="0"/>
              </a:rPr>
              <a:t>নিশ্চয় আল্লাহ মুহসীনদের ভালবাসেন। ইহসান দুরকমঃ (ক) ইবাদাতে ইহসান ও (খ) দৈনন্দিন কাজকর্ম, পারিবারিক ও সামাজিক ক্ষেত্রে ইহসান।</a:t>
            </a:r>
          </a:p>
          <a:p>
            <a:r>
              <a:rPr lang="as-IN" dirty="0">
                <a:solidFill>
                  <a:srgbClr val="00B050"/>
                </a:solidFill>
                <a:latin typeface="Bangla" panose="03000603000000000000" pitchFamily="66" charset="0"/>
                <a:cs typeface="Bangla" panose="03000603000000000000" pitchFamily="66" charset="0"/>
              </a:rPr>
              <a:t>ক) ইবাদাতের ইহসানঃ ‘হাদীসে জিবরীল- এমনভাবে ইবাদাত কর, যেন তুমি আল্লাহকে দেখছ। আর যদি সে পর্যন্ত পৌছতে না পার, তবে এ বিশ্বাস রাখা অপরিহার্য যে, স্বয়ং আল্লাহ তোমাকে দেখছেন।[মুসলিমঃ</a:t>
            </a:r>
          </a:p>
          <a:p>
            <a:r>
              <a:rPr lang="as-IN" dirty="0">
                <a:solidFill>
                  <a:srgbClr val="00B050"/>
                </a:solidFill>
                <a:latin typeface="Bangla" panose="03000603000000000000" pitchFamily="66" charset="0"/>
                <a:cs typeface="Bangla" panose="03000603000000000000" pitchFamily="66" charset="0"/>
              </a:rPr>
              <a:t>খ) দৈনন্দিন কাজকর্ম এবং পারিবারিক ও সামাজিক ব্যাপারে ইহসানঃ‘তোমরা নিজেদের জন্য যা কিছু পছন্দ কর, অন্যদের জন্যেও তা পছন্দ করো। আর যা তোমরা নিজেদের জন্য পছন্দ কর না, অন্যের জন্যেও তা পছন্দ করবে না’। [মুসনাদে আহমাদঃ ৫/২৪৭]</a:t>
            </a:r>
          </a:p>
          <a:p>
            <a:r>
              <a:rPr lang="as-IN" sz="2000" dirty="0">
                <a:solidFill>
                  <a:srgbClr val="7030A0"/>
                </a:solidFill>
                <a:latin typeface="Bangla" panose="03000603000000000000" pitchFamily="66" charset="0"/>
                <a:cs typeface="Bangla" panose="03000603000000000000" pitchFamily="66" charset="0"/>
              </a:rPr>
              <a:t>১৪। আল্লাহর উদ্দেশ্যে হজ্জ ও উমরা পালনের নির্দেশ। বাধাপ্রাপ্ত হলে হাদঈ, ওয়াজিব শরীয়ত কারনে তরকে ফিদইয়া প্রদান নিয়ম জানানো হয়েছে।</a:t>
            </a:r>
          </a:p>
          <a:p>
            <a:r>
              <a:rPr lang="as-IN" sz="2000" dirty="0">
                <a:solidFill>
                  <a:srgbClr val="7030A0"/>
                </a:solidFill>
                <a:latin typeface="Bangla" panose="03000603000000000000" pitchFamily="66" charset="0"/>
                <a:cs typeface="Bangla" panose="03000603000000000000" pitchFamily="66" charset="0"/>
              </a:rPr>
              <a:t>১৫। তাক</a:t>
            </a:r>
            <a:r>
              <a:rPr lang="en-US" sz="2000" dirty="0">
                <a:solidFill>
                  <a:srgbClr val="7030A0"/>
                </a:solidFill>
                <a:latin typeface="Bangla" panose="03000603000000000000" pitchFamily="66" charset="0"/>
                <a:cs typeface="Bangla" panose="03000603000000000000" pitchFamily="66" charset="0"/>
              </a:rPr>
              <a:t>ও</a:t>
            </a:r>
            <a:r>
              <a:rPr lang="as-IN" sz="2000" dirty="0">
                <a:solidFill>
                  <a:srgbClr val="7030A0"/>
                </a:solidFill>
                <a:latin typeface="Bangla" panose="03000603000000000000" pitchFamily="66" charset="0"/>
                <a:cs typeface="Bangla" panose="03000603000000000000" pitchFamily="66" charset="0"/>
              </a:rPr>
              <a:t>য়া অবলম্বনের নির্দেশ ও সাবধানতা যে আল্লাহ শাস্তি দানে কঠোর।</a:t>
            </a:r>
            <a:r>
              <a:rPr lang="ar-AE" sz="2000" dirty="0">
                <a:solidFill>
                  <a:srgbClr val="7030A0"/>
                </a:solidFill>
                <a:latin typeface="Bangla" panose="03000603000000000000" pitchFamily="66" charset="0"/>
              </a:rPr>
              <a:t>شَدِیۡدُ الۡعِقَابِ)</a:t>
            </a:r>
            <a:r>
              <a:rPr lang="en-US" sz="2000" dirty="0">
                <a:solidFill>
                  <a:srgbClr val="7030A0"/>
                </a:solidFill>
                <a:latin typeface="Bangla" panose="03000603000000000000" pitchFamily="66" charset="0"/>
              </a:rPr>
              <a:t>)</a:t>
            </a:r>
            <a:endParaRPr lang="ar-AE" sz="2000" dirty="0">
              <a:solidFill>
                <a:srgbClr val="7030A0"/>
              </a:solidFill>
              <a:latin typeface="Bangla" panose="03000603000000000000" pitchFamily="66" charset="0"/>
            </a:endParaRPr>
          </a:p>
        </p:txBody>
      </p:sp>
    </p:spTree>
    <p:extLst>
      <p:ext uri="{BB962C8B-B14F-4D97-AF65-F5344CB8AC3E}">
        <p14:creationId xmlns:p14="http://schemas.microsoft.com/office/powerpoint/2010/main" val="21672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E8AA8D-8BC8-4123-A2CE-CFDD6E7D1790}"/>
              </a:ext>
            </a:extLst>
          </p:cNvPr>
          <p:cNvSpPr txBox="1"/>
          <p:nvPr/>
        </p:nvSpPr>
        <p:spPr>
          <a:xfrm>
            <a:off x="257452" y="-3539920"/>
            <a:ext cx="11934548" cy="10556736"/>
          </a:xfrm>
          <a:prstGeom prst="rect">
            <a:avLst/>
          </a:prstGeom>
          <a:noFill/>
        </p:spPr>
        <p:txBody>
          <a:bodyPr wrap="square">
            <a:spAutoFit/>
          </a:bodyPr>
          <a:lstStyle/>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endParaRPr lang="en-US" sz="2000" dirty="0">
              <a:solidFill>
                <a:srgbClr val="7030A0"/>
              </a:solidFill>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২৫তম রুকু (১৯৭-২১০)আয়াত</a:t>
            </a:r>
          </a:p>
          <a:p>
            <a:r>
              <a:rPr lang="as-IN" sz="2000" dirty="0">
                <a:solidFill>
                  <a:srgbClr val="7030A0"/>
                </a:solidFill>
                <a:latin typeface="Bangla" panose="03000603000000000000" pitchFamily="66" charset="0"/>
                <a:cs typeface="Bangla" panose="03000603000000000000" pitchFamily="66" charset="0"/>
              </a:rPr>
              <a:t>১। হজ্জ সম্পর্কে নির্দেশনাঃ </a:t>
            </a:r>
            <a:endParaRPr lang="as-IN"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সুবিদিত মাসগুলোতে, হজের সময়</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বিরত</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থাকবে</a:t>
            </a:r>
            <a:r>
              <a:rPr lang="as-IN" sz="2000" dirty="0">
                <a:solidFill>
                  <a:srgbClr val="0070C0"/>
                </a:solidFill>
                <a:latin typeface="Bangla" panose="03000603000000000000" pitchFamily="66" charset="0"/>
                <a:cs typeface="Bangla" panose="03000603000000000000" pitchFamily="66" charset="0"/>
              </a:rPr>
              <a:t>- স্ত্রী-সম্ভোগ, অন্যায় আচরণ ও কলহ-বিবাদ। উত্তম কাজ কর</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যা</a:t>
            </a:r>
            <a:r>
              <a:rPr lang="as-IN" sz="2000" dirty="0">
                <a:solidFill>
                  <a:srgbClr val="0070C0"/>
                </a:solidFill>
                <a:latin typeface="Bangla" panose="03000603000000000000" pitchFamily="66" charset="0"/>
                <a:cs typeface="Bangla" panose="03000603000000000000" pitchFamily="66" charset="0"/>
              </a:rPr>
              <a:t> আল্লাহ জানেন</a:t>
            </a:r>
          </a:p>
          <a:p>
            <a:r>
              <a:rPr lang="as-IN" sz="2000" dirty="0">
                <a:solidFill>
                  <a:srgbClr val="0070C0"/>
                </a:solidFill>
                <a:latin typeface="Bangla" panose="03000603000000000000" pitchFamily="66" charset="0"/>
                <a:cs typeface="Bangla" panose="03000603000000000000" pitchFamily="66" charset="0"/>
              </a:rPr>
              <a:t>• আর পাথেয় সাথে নিবে।তবে সবচেয়ে উত্তম পাথেয় হচ্ছে তাকওয়া। হে বোধসম্পন্ন ব্যক্তিগণ! তোমরা আমারই তাকওয়া অবলম্বন কর।</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অনুগ্রহ(ব্যবসা বানিজ্য) সন্ধান করার অনুমতি আছে।</a:t>
            </a:r>
          </a:p>
          <a:p>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আরাফাত হতে ফিরে মাশ'আরুল হারামের কাছে পৌছে আল্লাহকে স্মরণ করা যেভাবে শিক্ষা দিয়েছেন - ঠিক সেভাবে তাকে স্মরণ করার আদেশ।</a:t>
            </a:r>
          </a:p>
          <a:p>
            <a:r>
              <a:rPr lang="as-IN" sz="2000" dirty="0">
                <a:solidFill>
                  <a:srgbClr val="7030A0"/>
                </a:solidFill>
                <a:latin typeface="Bangla" panose="03000603000000000000" pitchFamily="66" charset="0"/>
                <a:cs typeface="Bangla" panose="03000603000000000000" pitchFamily="66" charset="0"/>
              </a:rPr>
              <a:t>২। হজ্জের অনুষ্ঠানাদি সমাপ্ত করার পর আল্লাহকে স্মরণ করবে যেভাবে পিতৃ পুরুষদের স্মরণ করে থাক, অথবা তার চেয়েও অধিক।</a:t>
            </a:r>
          </a:p>
          <a:p>
            <a:r>
              <a:rPr lang="as-IN" sz="2000" dirty="0">
                <a:solidFill>
                  <a:srgbClr val="7030A0"/>
                </a:solidFill>
                <a:latin typeface="Bangla" panose="03000603000000000000" pitchFamily="66" charset="0"/>
                <a:cs typeface="Bangla" panose="03000603000000000000" pitchFamily="66" charset="0"/>
              </a:rPr>
              <a:t>৩। যারা </a:t>
            </a:r>
            <a:r>
              <a:rPr lang="en-US" sz="2000" dirty="0" err="1">
                <a:solidFill>
                  <a:srgbClr val="7030A0"/>
                </a:solidFill>
                <a:latin typeface="Bangla" panose="03000603000000000000" pitchFamily="66" charset="0"/>
                <a:cs typeface="Bangla" panose="03000603000000000000" pitchFamily="66" charset="0"/>
              </a:rPr>
              <a:t>শুধুই</a:t>
            </a:r>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দুনিয়ার কল্যান চায় তাদের জন্য </a:t>
            </a:r>
            <a:r>
              <a:rPr lang="en-US" sz="2000" dirty="0">
                <a:solidFill>
                  <a:srgbClr val="7030A0"/>
                </a:solidFill>
                <a:latin typeface="Bangla" panose="03000603000000000000" pitchFamily="66" charset="0"/>
                <a:cs typeface="Bangla" panose="03000603000000000000" pitchFamily="66" charset="0"/>
              </a:rPr>
              <a:t>আ</a:t>
            </a:r>
            <a:r>
              <a:rPr lang="as-IN" sz="2000" dirty="0">
                <a:solidFill>
                  <a:srgbClr val="7030A0"/>
                </a:solidFill>
                <a:latin typeface="Bangla" panose="03000603000000000000" pitchFamily="66" charset="0"/>
                <a:cs typeface="Bangla" panose="03000603000000000000" pitchFamily="66" charset="0"/>
              </a:rPr>
              <a:t>খেরাতে কিছুই নেই কিন্তু যারা এভাবে বলে-দু’আঃ(দুনিয়া ও আখেরাতের কল্যানের)</a:t>
            </a:r>
          </a:p>
          <a:p>
            <a:r>
              <a:rPr lang="as-IN" sz="2000" dirty="0">
                <a:latin typeface="Bangla" panose="03000603000000000000" pitchFamily="66" charset="0"/>
                <a:cs typeface="Bangla" panose="03000603000000000000" pitchFamily="66" charset="0"/>
              </a:rPr>
              <a:t> </a:t>
            </a:r>
            <a:r>
              <a:rPr lang="ar-AE" sz="2000" dirty="0">
                <a:solidFill>
                  <a:srgbClr val="0070C0"/>
                </a:solidFill>
                <a:latin typeface="Bangla" panose="03000603000000000000" pitchFamily="66" charset="0"/>
              </a:rPr>
              <a:t>رَبَّنَاۤ اٰتِنَا فِی الدُّنۡیَا حَسَنَۃً وَّ فِی الۡاٰخِرَۃِ حَسَنَۃً وَّ قِنَا عَذَابَ النَّارِ</a:t>
            </a:r>
          </a:p>
          <a:p>
            <a:r>
              <a:rPr lang="as-IN" sz="2000" dirty="0">
                <a:solidFill>
                  <a:srgbClr val="0070C0"/>
                </a:solidFill>
                <a:latin typeface="Bangla" panose="03000603000000000000" pitchFamily="66" charset="0"/>
                <a:cs typeface="Bangla" panose="03000603000000000000" pitchFamily="66" charset="0"/>
              </a:rPr>
              <a:t>হে আমাদের রব! আমাদেরকে দুনিয়াতে কল্যাণ দিন এবং আখেরাতেও কল্যাণ দিন এবং আমাদেরকে আগুনের শাস্তি থেকে রক্ষা করুন। ২০১</a:t>
            </a:r>
          </a:p>
          <a:p>
            <a:r>
              <a:rPr lang="as-IN" sz="2000" dirty="0">
                <a:solidFill>
                  <a:srgbClr val="0070C0"/>
                </a:solidFill>
                <a:latin typeface="Bangla" panose="03000603000000000000" pitchFamily="66" charset="0"/>
                <a:cs typeface="Bangla" panose="03000603000000000000" pitchFamily="66" charset="0"/>
              </a:rPr>
              <a:t>আল্লাহর পরিচয়ঃ  আল্লাহ হিসেব গ্রহণে অত্যন্ত তৎপর।</a:t>
            </a:r>
          </a:p>
          <a:p>
            <a:r>
              <a:rPr lang="as-IN" sz="2000" dirty="0">
                <a:solidFill>
                  <a:srgbClr val="7030A0"/>
                </a:solidFill>
                <a:latin typeface="Bangla" panose="03000603000000000000" pitchFamily="66" charset="0"/>
                <a:cs typeface="Bangla" panose="03000603000000000000" pitchFamily="66" charset="0"/>
              </a:rPr>
              <a:t>৪। নির্দিষ্ট সংখ্যক দিন বলে তাশরীকের দিনগুলোকে বুঝানো হয়েছে। অর্থাৎ, যুল-হজ্জের ১১, ১২ এবং ১৩ তারিখ।</a:t>
            </a:r>
          </a:p>
          <a:p>
            <a:r>
              <a:rPr lang="as-IN" sz="2000" dirty="0">
                <a:solidFill>
                  <a:srgbClr val="7030A0"/>
                </a:solidFill>
                <a:latin typeface="Bangla" panose="03000603000000000000" pitchFamily="66" charset="0"/>
                <a:cs typeface="Bangla" panose="03000603000000000000" pitchFamily="66" charset="0"/>
              </a:rPr>
              <a:t>৫। মুনাফিক বা অহংকারী ঝগড়াটে ব্যক্তির চরিত্রঃ(জাহান্নামী)</a:t>
            </a:r>
          </a:p>
          <a:p>
            <a:r>
              <a:rPr lang="en-US" sz="2000" dirty="0">
                <a:solidFill>
                  <a:srgbClr val="0070C0"/>
                </a:solidFill>
                <a:latin typeface="Bangla" panose="03000603000000000000" pitchFamily="66" charset="0"/>
                <a:cs typeface="Bangla" panose="03000603000000000000" pitchFamily="66" charset="0"/>
              </a:rPr>
              <a:t>  ক)</a:t>
            </a:r>
            <a:r>
              <a:rPr lang="as-IN" sz="2000" dirty="0">
                <a:solidFill>
                  <a:srgbClr val="0070C0"/>
                </a:solidFill>
                <a:latin typeface="Bangla" panose="03000603000000000000" pitchFamily="66" charset="0"/>
                <a:cs typeface="Bangla" panose="03000603000000000000" pitchFamily="66" charset="0"/>
              </a:rPr>
              <a:t> পার্থিব জীবন সম্পর্কে যার কথাবার্তা চমৎকৃত করে/ পার্থিব জীবনে যাদের কথাবার্তা চমৎকৃত করে/ পার্থিব জীবনে চমৎকৃত হন তাদের কথাবার্তায়।</a:t>
            </a:r>
          </a:p>
          <a:p>
            <a:r>
              <a:rPr lang="en-US" sz="2000" dirty="0">
                <a:solidFill>
                  <a:srgbClr val="0070C0"/>
                </a:solidFill>
                <a:latin typeface="Bangla" panose="03000603000000000000" pitchFamily="66" charset="0"/>
                <a:cs typeface="Bangla" panose="03000603000000000000" pitchFamily="66" charset="0"/>
              </a:rPr>
              <a:t>  খ)</a:t>
            </a:r>
            <a:r>
              <a:rPr lang="as-IN" sz="2000" dirty="0">
                <a:solidFill>
                  <a:srgbClr val="0070C0"/>
                </a:solidFill>
                <a:latin typeface="Bangla" panose="03000603000000000000" pitchFamily="66" charset="0"/>
                <a:cs typeface="Bangla" panose="03000603000000000000" pitchFamily="66" charset="0"/>
              </a:rPr>
              <a:t> যমীনে অশান্তি সৃষ্টি এবং শস্যক্ষেত্র ও প্রাণী ধ্বংসের চেষ্টা করে।</a:t>
            </a:r>
          </a:p>
          <a:p>
            <a:r>
              <a:rPr lang="en-US" sz="2000" dirty="0">
                <a:solidFill>
                  <a:srgbClr val="0070C0"/>
                </a:solidFill>
                <a:latin typeface="Bangla" panose="03000603000000000000" pitchFamily="66" charset="0"/>
                <a:cs typeface="Bangla" panose="03000603000000000000" pitchFamily="66" charset="0"/>
              </a:rPr>
              <a:t>  গ)</a:t>
            </a:r>
            <a:r>
              <a:rPr lang="as-IN" sz="2000" dirty="0">
                <a:solidFill>
                  <a:srgbClr val="0070C0"/>
                </a:solidFill>
                <a:latin typeface="Bangla" panose="03000603000000000000" pitchFamily="66" charset="0"/>
                <a:cs typeface="Bangla" panose="03000603000000000000" pitchFamily="66" charset="0"/>
              </a:rPr>
              <a:t>  তাকওয়া অবলম্বন করার কথা বললে, তখন  আত্মাভিমানে (গর্ব</a:t>
            </a:r>
            <a:r>
              <a:rPr lang="en-US" sz="2000" dirty="0">
                <a:solidFill>
                  <a:srgbClr val="0070C0"/>
                </a:solidFill>
                <a:latin typeface="Bangla" panose="03000603000000000000" pitchFamily="66" charset="0"/>
                <a:cs typeface="Bangla" panose="03000603000000000000" pitchFamily="66" charset="0"/>
              </a:rPr>
              <a:t> ও </a:t>
            </a:r>
            <a:r>
              <a:rPr lang="en-US" sz="2000" dirty="0" err="1">
                <a:solidFill>
                  <a:srgbClr val="0070C0"/>
                </a:solidFill>
                <a:latin typeface="Bangla" panose="03000603000000000000" pitchFamily="66" charset="0"/>
                <a:cs typeface="Bangla" panose="03000603000000000000" pitchFamily="66" charset="0"/>
              </a:rPr>
              <a:t>অহংকারে</a:t>
            </a:r>
            <a:r>
              <a:rPr lang="as-IN" sz="2000" dirty="0">
                <a:solidFill>
                  <a:srgbClr val="0070C0"/>
                </a:solidFill>
                <a:latin typeface="Bangla" panose="03000603000000000000" pitchFamily="66" charset="0"/>
                <a:cs typeface="Bangla" panose="03000603000000000000" pitchFamily="66" charset="0"/>
              </a:rPr>
              <a:t>) আরো পাপাচারে লিপ্ত হয়।</a:t>
            </a:r>
          </a:p>
          <a:p>
            <a:r>
              <a:rPr lang="as-IN" sz="2000" dirty="0">
                <a:solidFill>
                  <a:srgbClr val="7030A0"/>
                </a:solidFill>
                <a:latin typeface="Bangla" panose="03000603000000000000" pitchFamily="66" charset="0"/>
                <a:cs typeface="Bangla" panose="03000603000000000000" pitchFamily="66" charset="0"/>
              </a:rPr>
              <a:t>৬। আল্লাহ বান্দার প্রতি সহানুভূতিশীল যারা আল্লাহর সন্তুষ্টির জন্য আত্মবিক্রয় করে দেয়।</a:t>
            </a:r>
          </a:p>
          <a:p>
            <a:r>
              <a:rPr lang="as-IN" sz="2000" dirty="0">
                <a:solidFill>
                  <a:srgbClr val="0070C0"/>
                </a:solidFill>
                <a:latin typeface="Bangla" panose="03000603000000000000" pitchFamily="66" charset="0"/>
                <a:cs typeface="Bangla" panose="03000603000000000000" pitchFamily="66" charset="0"/>
              </a:rPr>
              <a:t>(সুহায়ব রূমী (রাঃ)-এর ব্যাপারে নাযিল হয়েছে। হিজরত করার সময় মক্কার কাফের</a:t>
            </a:r>
            <a:r>
              <a:rPr lang="en-US" sz="2000" dirty="0" err="1">
                <a:solidFill>
                  <a:srgbClr val="0070C0"/>
                </a:solidFill>
                <a:latin typeface="Bangla" panose="03000603000000000000" pitchFamily="66" charset="0"/>
                <a:cs typeface="Bangla" panose="03000603000000000000" pitchFamily="66" charset="0"/>
              </a:rPr>
              <a:t>দের</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দিয়ে</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বাধা</a:t>
            </a:r>
            <a:r>
              <a:rPr lang="en-US" sz="2000" dirty="0" err="1">
                <a:solidFill>
                  <a:srgbClr val="0070C0"/>
                </a:solidFill>
                <a:latin typeface="Bangla" panose="03000603000000000000" pitchFamily="66" charset="0"/>
                <a:cs typeface="Bangla" panose="03000603000000000000" pitchFamily="66" charset="0"/>
              </a:rPr>
              <a:t>প্রাপ্ত</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হলে</a:t>
            </a:r>
            <a:r>
              <a:rPr lang="as-IN" sz="2000" dirty="0">
                <a:solidFill>
                  <a:srgbClr val="0070C0"/>
                </a:solidFill>
                <a:latin typeface="Bangla" panose="03000603000000000000" pitchFamily="66" charset="0"/>
                <a:cs typeface="Bangla" panose="03000603000000000000" pitchFamily="66" charset="0"/>
              </a:rPr>
              <a:t> সমস্ত ধন-সম্পদ </a:t>
            </a:r>
            <a:r>
              <a:rPr lang="en-US" sz="2000" dirty="0" err="1">
                <a:solidFill>
                  <a:srgbClr val="0070C0"/>
                </a:solidFill>
                <a:latin typeface="Bangla" panose="03000603000000000000" pitchFamily="66" charset="0"/>
                <a:cs typeface="Bangla" panose="03000603000000000000" pitchFamily="66" charset="0"/>
              </a:rPr>
              <a:t>ফেলে</a:t>
            </a:r>
            <a:r>
              <a:rPr lang="as-IN" sz="2000" dirty="0">
                <a:solidFill>
                  <a:srgbClr val="0070C0"/>
                </a:solidFill>
                <a:latin typeface="Bangla" panose="03000603000000000000" pitchFamily="66" charset="0"/>
                <a:cs typeface="Bangla" panose="03000603000000000000" pitchFamily="66" charset="0"/>
              </a:rPr>
              <a:t> দ্বীন নিয়ে রসূল (সাঃ)-এর নিকটে উপস্থিত হন।রাসূল সা শুনে বললেন, ‘‘সুহায়ব অতীব লাভদায়ক ব্যবসা করেছে।’’</a:t>
            </a:r>
          </a:p>
          <a:p>
            <a:r>
              <a:rPr lang="as-IN" sz="2000" dirty="0">
                <a:solidFill>
                  <a:srgbClr val="0070C0"/>
                </a:solidFill>
                <a:latin typeface="Bangla" panose="03000603000000000000" pitchFamily="66" charset="0"/>
                <a:cs typeface="Bangla" panose="03000603000000000000" pitchFamily="66" charset="0"/>
              </a:rPr>
              <a:t>৭। মুমিনদের আহবান করেছেন- পুর্ণাঙ্গভাবে ইসলামে প্রবেশ এবং শয়তানের পদাঙ্কসমূহ অনুসরণ করো না। নিশ্চয়ই সে তোমাদের প্রকাশ্য শ</a:t>
            </a:r>
            <a:r>
              <a:rPr lang="en-US" sz="2000" dirty="0" err="1">
                <a:solidFill>
                  <a:srgbClr val="0070C0"/>
                </a:solidFill>
                <a:latin typeface="Bangla" panose="03000603000000000000" pitchFamily="66" charset="0"/>
                <a:cs typeface="Bangla" panose="03000603000000000000" pitchFamily="66" charset="0"/>
              </a:rPr>
              <a:t>ত্রু</a:t>
            </a:r>
            <a:r>
              <a:rPr lang="as-IN" sz="2000" dirty="0">
                <a:solidFill>
                  <a:srgbClr val="0070C0"/>
                </a:solidFill>
                <a:latin typeface="Bangla" panose="03000603000000000000" pitchFamily="66" charset="0"/>
                <a:cs typeface="Bangla" panose="03000603000000000000" pitchFamily="66" charset="0"/>
              </a:rPr>
              <a:t>।</a:t>
            </a:r>
          </a:p>
          <a:p>
            <a:r>
              <a:rPr lang="as-IN" sz="2000" dirty="0">
                <a:solidFill>
                  <a:srgbClr val="7030A0"/>
                </a:solidFill>
                <a:latin typeface="Bangla" panose="03000603000000000000" pitchFamily="66" charset="0"/>
                <a:cs typeface="Bangla" panose="03000603000000000000" pitchFamily="66" charset="0"/>
              </a:rPr>
              <a:t>৮। ইমান আনে নাই যারাঃ </a:t>
            </a:r>
            <a:r>
              <a:rPr lang="as-IN" sz="2000" dirty="0">
                <a:solidFill>
                  <a:srgbClr val="0070C0"/>
                </a:solidFill>
                <a:latin typeface="Bangla" panose="03000603000000000000" pitchFamily="66" charset="0"/>
                <a:cs typeface="Bangla" panose="03000603000000000000" pitchFamily="66" charset="0"/>
              </a:rPr>
              <a:t>প্রকাশ্য নিদর্শন</a:t>
            </a:r>
            <a:r>
              <a:rPr lang="en-US" sz="2000" dirty="0">
                <a:solidFill>
                  <a:srgbClr val="0070C0"/>
                </a:solidFill>
                <a:latin typeface="Bangla" panose="03000603000000000000" pitchFamily="66" charset="0"/>
                <a:cs typeface="Bangla" panose="03000603000000000000" pitchFamily="66" charset="0"/>
              </a:rPr>
              <a:t> </a:t>
            </a:r>
            <a:r>
              <a:rPr lang="en-US" sz="2000" dirty="0" err="1">
                <a:solidFill>
                  <a:srgbClr val="0070C0"/>
                </a:solidFill>
                <a:latin typeface="Bangla" panose="03000603000000000000" pitchFamily="66" charset="0"/>
                <a:cs typeface="Bangla" panose="03000603000000000000" pitchFamily="66" charset="0"/>
              </a:rPr>
              <a:t>দেখেও</a:t>
            </a:r>
            <a:r>
              <a:rPr lang="as-IN" sz="2000" dirty="0">
                <a:solidFill>
                  <a:srgbClr val="0070C0"/>
                </a:solidFill>
                <a:latin typeface="Bangla" panose="03000603000000000000" pitchFamily="66" charset="0"/>
                <a:cs typeface="Bangla" panose="03000603000000000000" pitchFamily="66" charset="0"/>
              </a:rPr>
              <a:t> পদস্খলন ঘটে,  কিয়ামতের অবস্থা দেখার পর ইমান আনলে কোন লাভ নেই।</a:t>
            </a:r>
          </a:p>
          <a:p>
            <a:r>
              <a:rPr lang="as-IN" sz="2000" dirty="0">
                <a:solidFill>
                  <a:srgbClr val="00B050"/>
                </a:solidFill>
                <a:latin typeface="Bangla" panose="03000603000000000000" pitchFamily="66" charset="0"/>
                <a:cs typeface="Bangla" panose="03000603000000000000" pitchFamily="66" charset="0"/>
              </a:rPr>
              <a:t>আল্লাহর নামঃ </a:t>
            </a:r>
            <a:r>
              <a:rPr lang="ar-AE" sz="2000" dirty="0">
                <a:solidFill>
                  <a:srgbClr val="0070C0"/>
                </a:solidFill>
                <a:latin typeface="Bangla" panose="03000603000000000000" pitchFamily="66" charset="0"/>
              </a:rPr>
              <a:t>عَزِیۡزٌ - </a:t>
            </a:r>
            <a:r>
              <a:rPr lang="as-IN" sz="2000" dirty="0">
                <a:solidFill>
                  <a:srgbClr val="0070C0"/>
                </a:solidFill>
                <a:latin typeface="Bangla" panose="03000603000000000000" pitchFamily="66" charset="0"/>
                <a:cs typeface="Bangla" panose="03000603000000000000" pitchFamily="66" charset="0"/>
              </a:rPr>
              <a:t>মহাপরাক্রান্ত, </a:t>
            </a:r>
            <a:r>
              <a:rPr lang="ar-AE" sz="2000" dirty="0">
                <a:solidFill>
                  <a:srgbClr val="0070C0"/>
                </a:solidFill>
                <a:latin typeface="Bangla" panose="03000603000000000000" pitchFamily="66" charset="0"/>
              </a:rPr>
              <a:t>حَکِیۡمٌ - </a:t>
            </a:r>
            <a:r>
              <a:rPr lang="as-IN" sz="2000" dirty="0">
                <a:solidFill>
                  <a:srgbClr val="0070C0"/>
                </a:solidFill>
                <a:latin typeface="Bangla" panose="03000603000000000000" pitchFamily="66" charset="0"/>
                <a:cs typeface="Bangla" panose="03000603000000000000" pitchFamily="66" charset="0"/>
              </a:rPr>
              <a:t>প্রজ্ঞাময়</a:t>
            </a:r>
          </a:p>
        </p:txBody>
      </p:sp>
    </p:spTree>
    <p:extLst>
      <p:ext uri="{BB962C8B-B14F-4D97-AF65-F5344CB8AC3E}">
        <p14:creationId xmlns:p14="http://schemas.microsoft.com/office/powerpoint/2010/main" val="3531481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CC0289-4A94-470E-9660-540B04346929}"/>
              </a:ext>
            </a:extLst>
          </p:cNvPr>
          <p:cNvSpPr txBox="1"/>
          <p:nvPr/>
        </p:nvSpPr>
        <p:spPr>
          <a:xfrm>
            <a:off x="115410" y="-1462428"/>
            <a:ext cx="12076590" cy="8217634"/>
          </a:xfrm>
          <a:prstGeom prst="rect">
            <a:avLst/>
          </a:prstGeom>
          <a:noFill/>
        </p:spPr>
        <p:txBody>
          <a:bodyPr wrap="square">
            <a:spAutoFit/>
          </a:bodyPr>
          <a:lstStyle/>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২৬তম রুকু (২১১-২১৬)আয়াত</a:t>
            </a:r>
            <a:endParaRPr lang="en-US" sz="20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১। বনী ইসরাইলকে স্মরন করিয়ে দেয়া, আল্লাহর নিদর্শন পাওয়ার কথা। অনুগ্রহ বা নিয়ামত পরিবর্তন করার অর্থ, ঈমানের পরিবর্তে কুফরী ও বিমুখতার পথ অবলম্বন করা।</a:t>
            </a:r>
          </a:p>
          <a:p>
            <a:r>
              <a:rPr lang="as-IN" sz="2000" dirty="0">
                <a:solidFill>
                  <a:srgbClr val="7030A0"/>
                </a:solidFill>
                <a:latin typeface="Bangla" panose="03000603000000000000" pitchFamily="66" charset="0"/>
                <a:cs typeface="Bangla" panose="03000603000000000000" pitchFamily="66" charset="0"/>
              </a:rPr>
              <a:t>২। যারা কুফরী করে তাদের পরিচয়ঃ</a:t>
            </a:r>
          </a:p>
          <a:p>
            <a:r>
              <a:rPr lang="en-US" sz="2000" dirty="0">
                <a:solidFill>
                  <a:srgbClr val="7030A0"/>
                </a:solidFill>
                <a:latin typeface="Bangla" panose="03000603000000000000" pitchFamily="66" charset="0"/>
                <a:cs typeface="Bangla" panose="03000603000000000000" pitchFamily="66" charset="0"/>
              </a:rPr>
              <a:t>         </a:t>
            </a:r>
            <a:r>
              <a:rPr lang="as-IN" sz="2000" dirty="0">
                <a:solidFill>
                  <a:srgbClr val="7030A0"/>
                </a:solidFill>
                <a:latin typeface="Bangla" panose="03000603000000000000" pitchFamily="66" charset="0"/>
                <a:cs typeface="Bangla" panose="03000603000000000000" pitchFamily="66" charset="0"/>
              </a:rPr>
              <a:t>•</a:t>
            </a:r>
            <a:r>
              <a:rPr lang="as-IN" sz="2000" dirty="0">
                <a:solidFill>
                  <a:srgbClr val="0070C0"/>
                </a:solidFill>
                <a:latin typeface="Bangla" panose="03000603000000000000" pitchFamily="66" charset="0"/>
                <a:cs typeface="Bangla" panose="03000603000000000000" pitchFamily="66" charset="0"/>
              </a:rPr>
              <a:t>	 তাদের জন্য দুনিয়ার জীবন সুশোভিত করা হয়েছে এবং তারা মুমিনদেরকে ঠাট্টা-বিদ্রুপ করে থাকে।</a:t>
            </a:r>
          </a:p>
          <a:p>
            <a:r>
              <a:rPr lang="as-IN" sz="2000" dirty="0">
                <a:solidFill>
                  <a:srgbClr val="7030A0"/>
                </a:solidFill>
                <a:latin typeface="Bangla" panose="03000603000000000000" pitchFamily="66" charset="0"/>
                <a:cs typeface="Bangla" panose="03000603000000000000" pitchFamily="66" charset="0"/>
              </a:rPr>
              <a:t>৩। তাকওয়ার পুরস্কারঃ  </a:t>
            </a:r>
            <a:r>
              <a:rPr lang="as-IN" sz="2000" dirty="0">
                <a:solidFill>
                  <a:srgbClr val="0070C0"/>
                </a:solidFill>
                <a:latin typeface="Bangla" panose="03000603000000000000" pitchFamily="66" charset="0"/>
                <a:cs typeface="Bangla" panose="03000603000000000000" pitchFamily="66" charset="0"/>
              </a:rPr>
              <a:t>কেয়ামতের দিন তারা সম্মানিত স্থান/ উর্ধ্বে থাকবে।  আল্লাহ যাকে ইচ্ছে অপরিমিত রিযিক দান করেন।</a:t>
            </a:r>
          </a:p>
          <a:p>
            <a:r>
              <a:rPr lang="as-IN" sz="2000" dirty="0">
                <a:solidFill>
                  <a:srgbClr val="7030A0"/>
                </a:solidFill>
                <a:latin typeface="Bangla" panose="03000603000000000000" pitchFamily="66" charset="0"/>
                <a:cs typeface="Bangla" panose="03000603000000000000" pitchFamily="66" charset="0"/>
              </a:rPr>
              <a:t>৪। সকল মানুষ একই মতাদর্শে ছিল।(</a:t>
            </a:r>
            <a:r>
              <a:rPr lang="as-IN" sz="2000" dirty="0">
                <a:solidFill>
                  <a:srgbClr val="0070C0"/>
                </a:solidFill>
                <a:latin typeface="Bangla" panose="03000603000000000000" pitchFamily="66" charset="0"/>
                <a:cs typeface="Bangla" panose="03000603000000000000" pitchFamily="66" charset="0"/>
              </a:rPr>
              <a:t>ইবনে আব্বাস রা বলেন, আদম ও নূহ আ-এর মাঝে দশটি প্রজন্ম তাওহীদের উপর ছিলেন)</a:t>
            </a:r>
          </a:p>
          <a:p>
            <a:r>
              <a:rPr lang="as-IN" sz="2000" dirty="0">
                <a:solidFill>
                  <a:srgbClr val="7030A0"/>
                </a:solidFill>
                <a:latin typeface="Bangla" panose="03000603000000000000" pitchFamily="66" charset="0"/>
                <a:cs typeface="Bangla" panose="03000603000000000000" pitchFamily="66" charset="0"/>
              </a:rPr>
              <a:t>৫। নবীগণ প্রেরণ উদ্দেশ্যঃ </a:t>
            </a:r>
            <a:r>
              <a:rPr lang="as-IN" sz="2000" dirty="0">
                <a:solidFill>
                  <a:srgbClr val="0070C0"/>
                </a:solidFill>
                <a:latin typeface="Bangla" panose="03000603000000000000" pitchFamily="66" charset="0"/>
                <a:cs typeface="Bangla" panose="03000603000000000000" pitchFamily="66" charset="0"/>
              </a:rPr>
              <a:t>সুসংবাদদাতা ও সতর্ককারীরূপে এবং তাদের সাথে সত্যসহ কিতাব নাযিল করেন যাতে মানুষদের মতভেদগুলোর মীমাংসা করতে পারেন।</a:t>
            </a:r>
          </a:p>
          <a:p>
            <a:r>
              <a:rPr lang="as-IN" sz="2000" dirty="0">
                <a:solidFill>
                  <a:srgbClr val="7030A0"/>
                </a:solidFill>
                <a:latin typeface="Bangla" panose="03000603000000000000" pitchFamily="66" charset="0"/>
                <a:cs typeface="Bangla" panose="03000603000000000000" pitchFamily="66" charset="0"/>
              </a:rPr>
              <a:t>৬। শুধুমাত্র পরস্পর বিদ্বেষবশত আল্লাহর নিদর্শন বিরোধীতা করে। (কাফের গ্রুপ)</a:t>
            </a:r>
          </a:p>
          <a:p>
            <a:r>
              <a:rPr lang="as-IN" sz="2000" dirty="0">
                <a:solidFill>
                  <a:srgbClr val="7030A0"/>
                </a:solidFill>
                <a:latin typeface="Bangla" panose="03000603000000000000" pitchFamily="66" charset="0"/>
                <a:cs typeface="Bangla" panose="03000603000000000000" pitchFamily="66" charset="0"/>
              </a:rPr>
              <a:t>৭। আল্লাহ যাকে ইচ্ছা হেদায়েত দান করেন।</a:t>
            </a:r>
          </a:p>
          <a:p>
            <a:r>
              <a:rPr lang="as-IN" sz="2000" dirty="0">
                <a:solidFill>
                  <a:srgbClr val="7030A0"/>
                </a:solidFill>
                <a:latin typeface="Bangla" panose="03000603000000000000" pitchFamily="66" charset="0"/>
                <a:cs typeface="Bangla" panose="03000603000000000000" pitchFamily="66" charset="0"/>
              </a:rPr>
              <a:t>৮। জান্নাত পাওয়ার পূর্বে যে পরীক্ষা দিতে হবে-</a:t>
            </a:r>
          </a:p>
          <a:p>
            <a:r>
              <a:rPr lang="as-IN" sz="2000" dirty="0">
                <a:solidFill>
                  <a:srgbClr val="0070C0"/>
                </a:solidFill>
                <a:latin typeface="Bangla" panose="03000603000000000000" pitchFamily="66" charset="0"/>
                <a:cs typeface="Bangla" panose="03000603000000000000" pitchFamily="66" charset="0"/>
              </a:rPr>
              <a:t>অর্থ-সংকট ও দুঃখ-ক্লেশ এবং তারা ভীত-কম্পিত হওয়ার মত অবস্থা। সেই অবস্থায় এমনকি রাসূল ও তার সংগী-সাথী ঈমানদারগণ বলে উঠেছিল, আল্লাহ্‌র সাহায্য কখন আসবে</a:t>
            </a:r>
          </a:p>
          <a:p>
            <a:r>
              <a:rPr lang="as-IN" sz="2000" dirty="0">
                <a:solidFill>
                  <a:srgbClr val="7030A0"/>
                </a:solidFill>
                <a:latin typeface="Bangla" panose="03000603000000000000" pitchFamily="66" charset="0"/>
                <a:cs typeface="Bangla" panose="03000603000000000000" pitchFamily="66" charset="0"/>
              </a:rPr>
              <a:t>৯। জেনে রাখ, নিশ্চয় আল্লাহর সাহায্য অতি নিকটে।</a:t>
            </a:r>
          </a:p>
          <a:p>
            <a:r>
              <a:rPr lang="as-IN" sz="2000" dirty="0">
                <a:solidFill>
                  <a:srgbClr val="7030A0"/>
                </a:solidFill>
                <a:latin typeface="Bangla" panose="03000603000000000000" pitchFamily="66" charset="0"/>
                <a:cs typeface="Bangla" panose="03000603000000000000" pitchFamily="66" charset="0"/>
              </a:rPr>
              <a:t>১০। সম্পদ হতে কি পরিমাণ ব্যয় করব এবং কোথায় ব্যয় করব?</a:t>
            </a:r>
          </a:p>
          <a:p>
            <a:r>
              <a:rPr lang="as-IN" sz="2000" dirty="0">
                <a:solidFill>
                  <a:srgbClr val="0070C0"/>
                </a:solidFill>
                <a:latin typeface="Bangla" panose="03000603000000000000" pitchFamily="66" charset="0"/>
                <a:cs typeface="Bangla" panose="03000603000000000000" pitchFamily="66" charset="0"/>
              </a:rPr>
              <a:t>যে ধন-সম্পদ তোমরা ব্যয় করবে তা পিতা-মাতা, আত্মীয়-স্বজন, ইয়াতীম, মিসকীন এবং মুসাফিরদের জন্য।</a:t>
            </a:r>
          </a:p>
          <a:p>
            <a:r>
              <a:rPr lang="as-IN" sz="2000" dirty="0">
                <a:solidFill>
                  <a:srgbClr val="0070C0"/>
                </a:solidFill>
                <a:latin typeface="Bangla" panose="03000603000000000000" pitchFamily="66" charset="0"/>
                <a:cs typeface="Bangla" panose="03000603000000000000" pitchFamily="66" charset="0"/>
              </a:rPr>
              <a:t>উত্তম কাজের যা কিছুই তোমরা কর আল্লাহ সে সম্পর্কে সম্যক অবগত।</a:t>
            </a:r>
          </a:p>
          <a:p>
            <a:r>
              <a:rPr lang="as-IN" sz="2000" dirty="0">
                <a:solidFill>
                  <a:srgbClr val="7030A0"/>
                </a:solidFill>
                <a:latin typeface="Bangla" panose="03000603000000000000" pitchFamily="66" charset="0"/>
                <a:cs typeface="Bangla" panose="03000603000000000000" pitchFamily="66" charset="0"/>
              </a:rPr>
              <a:t>১১। তোমরা যা অপছন্দ কর হতে পারে তা তোমাদের জন্য কল্যাণকর এবং যা ভালবাস হতে পারে তা তোমাদের জন্য অকল্যাণকর। আর আল্লাহ্‌ জানেন তোমরা জান না</a:t>
            </a:r>
            <a:r>
              <a:rPr lang="as-IN" sz="2000" dirty="0">
                <a:solidFill>
                  <a:srgbClr val="0070C0"/>
                </a:solidFill>
                <a:latin typeface="Bangla" panose="03000603000000000000" pitchFamily="66" charset="0"/>
                <a:cs typeface="Bangla" panose="03000603000000000000" pitchFamily="66" charset="0"/>
              </a:rPr>
              <a:t>।</a:t>
            </a:r>
            <a:r>
              <a:rPr lang="en-US" sz="2000" dirty="0">
                <a:solidFill>
                  <a:srgbClr val="0070C0"/>
                </a:solidFill>
                <a:latin typeface="Bangla" panose="03000603000000000000" pitchFamily="66" charset="0"/>
                <a:cs typeface="Bangla" panose="03000603000000000000" pitchFamily="66" charset="0"/>
              </a:rPr>
              <a:t> </a:t>
            </a:r>
            <a:r>
              <a:rPr lang="as-IN" sz="2000" dirty="0">
                <a:solidFill>
                  <a:srgbClr val="0070C0"/>
                </a:solidFill>
                <a:latin typeface="Bangla" panose="03000603000000000000" pitchFamily="66" charset="0"/>
                <a:cs typeface="Bangla" panose="03000603000000000000" pitchFamily="66" charset="0"/>
              </a:rPr>
              <a:t>জিহাদের নির্দেশ আসার পর জানান হয়েছে।</a:t>
            </a:r>
          </a:p>
        </p:txBody>
      </p:sp>
    </p:spTree>
    <p:extLst>
      <p:ext uri="{BB962C8B-B14F-4D97-AF65-F5344CB8AC3E}">
        <p14:creationId xmlns:p14="http://schemas.microsoft.com/office/powerpoint/2010/main" val="2448014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14683C-FC78-4807-A99D-0A1F88F3A80C}"/>
              </a:ext>
            </a:extLst>
          </p:cNvPr>
          <p:cNvSpPr txBox="1"/>
          <p:nvPr/>
        </p:nvSpPr>
        <p:spPr>
          <a:xfrm>
            <a:off x="115410" y="-1046930"/>
            <a:ext cx="12076590" cy="6894195"/>
          </a:xfrm>
          <a:prstGeom prst="rect">
            <a:avLst/>
          </a:prstGeom>
          <a:noFill/>
        </p:spPr>
        <p:txBody>
          <a:bodyPr wrap="square">
            <a:spAutoFit/>
          </a:bodyPr>
          <a:lstStyle/>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sz="2400" dirty="0">
              <a:solidFill>
                <a:srgbClr val="0070C0"/>
              </a:solidFill>
              <a:latin typeface="Bangla" panose="03000603000000000000" pitchFamily="66" charset="0"/>
              <a:cs typeface="Bangla" panose="03000603000000000000" pitchFamily="66" charset="0"/>
            </a:endParaRPr>
          </a:p>
          <a:p>
            <a:pPr algn="ctr"/>
            <a:r>
              <a:rPr lang="as-IN" sz="2400" dirty="0">
                <a:solidFill>
                  <a:srgbClr val="0070C0"/>
                </a:solidFill>
                <a:latin typeface="Bangla" panose="03000603000000000000" pitchFamily="66" charset="0"/>
                <a:cs typeface="Bangla" panose="03000603000000000000" pitchFamily="66" charset="0"/>
              </a:rPr>
              <a:t>সুরা বাকারাঃ ২৭তম রুকু (২১৭-২২১)আয়াত</a:t>
            </a:r>
          </a:p>
          <a:p>
            <a:r>
              <a:rPr lang="as-IN" sz="2000" dirty="0">
                <a:solidFill>
                  <a:srgbClr val="7030A0"/>
                </a:solidFill>
                <a:latin typeface="Bangla" panose="03000603000000000000" pitchFamily="66" charset="0"/>
                <a:cs typeface="Bangla" panose="03000603000000000000" pitchFamily="66" charset="0"/>
              </a:rPr>
              <a:t>১। পবিত্র মাসে যুদ্ধ করা গুরুতর অপরাধ তবে তার চেয়ে বেশী অপরাধ-</a:t>
            </a:r>
          </a:p>
          <a:p>
            <a:r>
              <a:rPr lang="as-IN" sz="2000" dirty="0">
                <a:solidFill>
                  <a:srgbClr val="7030A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আল্লাহর পথে বাধা দান করা, আল্লাহ্‌র সাথে কুফরী করা, মসজিদুল হারামে বাধা দেয়া ও এর বাসিন্দাকে এ থেকে বহিস্কার করা। ফিতনা হত্যার চেয়েও গুরুতর অপরাধ।</a:t>
            </a:r>
          </a:p>
          <a:p>
            <a:r>
              <a:rPr lang="as-IN" sz="2000" dirty="0">
                <a:solidFill>
                  <a:srgbClr val="00B050"/>
                </a:solidFill>
                <a:latin typeface="Bangla" panose="03000603000000000000" pitchFamily="66" charset="0"/>
                <a:cs typeface="Bangla" panose="03000603000000000000" pitchFamily="66" charset="0"/>
              </a:rPr>
              <a:t>(রজব মাসে মুসলিম বাহিনী দিয়ে একজন কাফের নিহত এবং কিছু লোককে বন্দী করা ঘটনার আলোকে)</a:t>
            </a:r>
          </a:p>
          <a:p>
            <a:r>
              <a:rPr lang="as-IN" sz="2000" dirty="0">
                <a:solidFill>
                  <a:srgbClr val="7030A0"/>
                </a:solidFill>
                <a:latin typeface="Bangla" panose="03000603000000000000" pitchFamily="66" charset="0"/>
                <a:cs typeface="Bangla" panose="03000603000000000000" pitchFamily="66" charset="0"/>
              </a:rPr>
              <a:t>২। যে দ্বীন ইসলাম থেকে ফিরে যাবে, অর্থাৎ মুরতাদ হয়ে যাবে, দুনিয়া ও আখেরাতে তাদের আমলসমূহ নিস্ফল হয়ে যাবে। স্থায়ী আগুনের অধিবাসী, হবে।</a:t>
            </a:r>
          </a:p>
          <a:p>
            <a:r>
              <a:rPr lang="as-IN" sz="2000" dirty="0">
                <a:solidFill>
                  <a:srgbClr val="7030A0"/>
                </a:solidFill>
                <a:latin typeface="Bangla" panose="03000603000000000000" pitchFamily="66" charset="0"/>
                <a:cs typeface="Bangla" panose="03000603000000000000" pitchFamily="66" charset="0"/>
              </a:rPr>
              <a:t>৩। আল্লাহর অনুগ্রহ প্রত্যাশা করার অধিকার কাদেরঃ </a:t>
            </a:r>
          </a:p>
          <a:p>
            <a:r>
              <a:rPr lang="en-US" sz="2000" dirty="0">
                <a:solidFill>
                  <a:srgbClr val="00B05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ঈমান এনে এবং হিজরত করেছে এবং আল্লাহর পথে জিহাদ করেছে</a:t>
            </a:r>
          </a:p>
          <a:p>
            <a:r>
              <a:rPr lang="as-IN" sz="2000" dirty="0">
                <a:solidFill>
                  <a:srgbClr val="7030A0"/>
                </a:solidFill>
                <a:latin typeface="Bangla" panose="03000603000000000000" pitchFamily="66" charset="0"/>
                <a:cs typeface="Bangla" panose="03000603000000000000" pitchFamily="66" charset="0"/>
              </a:rPr>
              <a:t>৪।  মদ ও জুয়া সম্পর্কে প্রাথমিক নির্দেশঃ </a:t>
            </a:r>
            <a:r>
              <a:rPr lang="as-IN" sz="2000" dirty="0">
                <a:solidFill>
                  <a:srgbClr val="00B050"/>
                </a:solidFill>
                <a:latin typeface="Bangla" panose="03000603000000000000" pitchFamily="66" charset="0"/>
                <a:cs typeface="Bangla" panose="03000603000000000000" pitchFamily="66" charset="0"/>
              </a:rPr>
              <a:t>(মদিনায় যখন উমর, মুআয ইবনে জাবাল এবং কিছুসংখ্যক আনসার রাসূল সা এর কাছে প্রশ্ন করেন)</a:t>
            </a:r>
          </a:p>
          <a:p>
            <a:r>
              <a:rPr lang="as-IN" sz="2000" dirty="0">
                <a:solidFill>
                  <a:srgbClr val="00B050"/>
                </a:solidFill>
                <a:latin typeface="Bangla" panose="03000603000000000000" pitchFamily="66" charset="0"/>
                <a:cs typeface="Bangla" panose="03000603000000000000" pitchFamily="66" charset="0"/>
              </a:rPr>
              <a:t> দু’টোর মধ্যেই আছে মহাপাপ এবং মানুষের জন্য উপকারও; আর এ দু’টোর পাপ উপকারের চাইতে অনেক বড়। (আন-নিসা ৪৩ নং আয়াতে মদপানের সময় সীমিত করা হয়। সবশেষে সূরা আল-মায়িদাহ এর ৯০ হারাম করা হয়েছে।</a:t>
            </a:r>
          </a:p>
          <a:p>
            <a:r>
              <a:rPr lang="as-IN" sz="2000" dirty="0">
                <a:solidFill>
                  <a:srgbClr val="7030A0"/>
                </a:solidFill>
                <a:latin typeface="Bangla" panose="03000603000000000000" pitchFamily="66" charset="0"/>
                <a:cs typeface="Bangla" panose="03000603000000000000" pitchFamily="66" charset="0"/>
              </a:rPr>
              <a:t>৫। তারা কি ব্যয় করবে? আল্লাহ জানিয়েছেন যা উদ্ধৃত। </a:t>
            </a:r>
          </a:p>
          <a:p>
            <a:r>
              <a:rPr lang="as-IN" sz="2000" dirty="0">
                <a:solidFill>
                  <a:srgbClr val="7030A0"/>
                </a:solidFill>
                <a:latin typeface="Bangla" panose="03000603000000000000" pitchFamily="66" charset="0"/>
                <a:cs typeface="Bangla" panose="03000603000000000000" pitchFamily="66" charset="0"/>
              </a:rPr>
              <a:t>৬। আল্লাহ্‌ তার আয়াতসমূহ  সুস্পষ্টভাবে ব্যক্ত করেন, যাতে মানুষ চিন্তা করে।</a:t>
            </a:r>
          </a:p>
          <a:p>
            <a:r>
              <a:rPr lang="as-IN" sz="2000" dirty="0">
                <a:solidFill>
                  <a:srgbClr val="7030A0"/>
                </a:solidFill>
                <a:latin typeface="Bangla" panose="03000603000000000000" pitchFamily="66" charset="0"/>
                <a:cs typeface="Bangla" panose="03000603000000000000" pitchFamily="66" charset="0"/>
              </a:rPr>
              <a:t>৭। ইয়াতিমদের সম্পর্কে- </a:t>
            </a:r>
            <a:r>
              <a:rPr lang="as-IN" sz="2000" dirty="0">
                <a:solidFill>
                  <a:srgbClr val="00B050"/>
                </a:solidFill>
                <a:latin typeface="Bangla" panose="03000603000000000000" pitchFamily="66" charset="0"/>
                <a:cs typeface="Bangla" panose="03000603000000000000" pitchFamily="66" charset="0"/>
              </a:rPr>
              <a:t>তাদের জন্য সুব্যবস্থা করা উত্তম। তোমরা যদি তাদের সাথে একত্রে থাক তবে তারা তো তোমাদেরই ভাই। আল্লাহ জানেন কে উপকারকারী এবং কে অনিষ্টকারী। </a:t>
            </a:r>
          </a:p>
          <a:p>
            <a:r>
              <a:rPr lang="as-IN" sz="2000" dirty="0">
                <a:solidFill>
                  <a:srgbClr val="7030A0"/>
                </a:solidFill>
                <a:latin typeface="Bangla" panose="03000603000000000000" pitchFamily="66" charset="0"/>
                <a:cs typeface="Bangla" panose="03000603000000000000" pitchFamily="66" charset="0"/>
              </a:rPr>
              <a:t>৮। মুশরিক নারী পুরুষ  ঈমান না আনা পর্যন্ত  বিয়ে করা নিষেধ। মুশরিকের চেয়ে মুমিন ক্রীতদাস উত্তম। মুশরিক আগুনের দিকে আহবান করে।</a:t>
            </a:r>
          </a:p>
          <a:p>
            <a:r>
              <a:rPr lang="as-IN" sz="2000" dirty="0">
                <a:solidFill>
                  <a:srgbClr val="7030A0"/>
                </a:solidFill>
                <a:latin typeface="Bangla" panose="03000603000000000000" pitchFamily="66" charset="0"/>
                <a:cs typeface="Bangla" panose="03000603000000000000" pitchFamily="66" charset="0"/>
              </a:rPr>
              <a:t>৯। আল্লাহ নিজ ইচ্ছায় জান্নাত ও ক্ষমার দিকে আহবান করেন। আয়াত সমূহ সুস্পষ্ট ব্যক্ত করেন, যেন শিক্ষা নিতে পারে।</a:t>
            </a:r>
          </a:p>
        </p:txBody>
      </p:sp>
    </p:spTree>
    <p:extLst>
      <p:ext uri="{BB962C8B-B14F-4D97-AF65-F5344CB8AC3E}">
        <p14:creationId xmlns:p14="http://schemas.microsoft.com/office/powerpoint/2010/main" val="3574079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8CEE1F-0C0D-491B-A8E1-411B6064B980}"/>
              </a:ext>
            </a:extLst>
          </p:cNvPr>
          <p:cNvSpPr txBox="1"/>
          <p:nvPr/>
        </p:nvSpPr>
        <p:spPr>
          <a:xfrm>
            <a:off x="204186" y="-2293425"/>
            <a:ext cx="11904956" cy="9048631"/>
          </a:xfrm>
          <a:prstGeom prst="rect">
            <a:avLst/>
          </a:prstGeom>
          <a:noFill/>
        </p:spPr>
        <p:txBody>
          <a:bodyPr wrap="square">
            <a:spAutoFit/>
          </a:bodyPr>
          <a:lstStyle/>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pPr algn="ctr"/>
            <a:endParaRPr lang="en-US" sz="2000" dirty="0">
              <a:solidFill>
                <a:srgbClr val="7030A0"/>
              </a:solidFill>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২৮তম রুকু (২২২-২২৮)আয়াত</a:t>
            </a:r>
            <a:endParaRPr lang="en-US" sz="20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7030A0"/>
              </a:solidFill>
              <a:latin typeface="Bangla" panose="03000603000000000000" pitchFamily="66" charset="0"/>
              <a:cs typeface="Bangla" panose="03000603000000000000" pitchFamily="66" charset="0"/>
            </a:endParaRPr>
          </a:p>
          <a:p>
            <a:r>
              <a:rPr lang="as-IN" dirty="0">
                <a:solidFill>
                  <a:srgbClr val="7030A0"/>
                </a:solidFill>
                <a:latin typeface="Bangla" panose="03000603000000000000" pitchFamily="66" charset="0"/>
                <a:cs typeface="Bangla" panose="03000603000000000000" pitchFamily="66" charset="0"/>
              </a:rPr>
              <a:t>১। </a:t>
            </a:r>
            <a:r>
              <a:rPr lang="ar-AE" dirty="0">
                <a:solidFill>
                  <a:srgbClr val="7030A0"/>
                </a:solidFill>
                <a:latin typeface="Bangla" panose="03000603000000000000" pitchFamily="66" charset="0"/>
              </a:rPr>
              <a:t>مَحِيْضٌ  (</a:t>
            </a:r>
            <a:r>
              <a:rPr lang="as-IN" dirty="0">
                <a:solidFill>
                  <a:srgbClr val="7030A0"/>
                </a:solidFill>
                <a:latin typeface="Bangla" panose="03000603000000000000" pitchFamily="66" charset="0"/>
                <a:cs typeface="Bangla" panose="03000603000000000000" pitchFamily="66" charset="0"/>
              </a:rPr>
              <a:t>রজঃস্রাব (হায়েয)   অর্থ দুটি। ১. হয়েযের স্থান ২. হয়েযের সময়।</a:t>
            </a:r>
          </a:p>
          <a:p>
            <a:r>
              <a:rPr lang="ar-AE" dirty="0">
                <a:solidFill>
                  <a:srgbClr val="7030A0"/>
                </a:solidFill>
                <a:latin typeface="Bangla" panose="03000603000000000000" pitchFamily="66" charset="0"/>
              </a:rPr>
              <a:t>أذى - </a:t>
            </a:r>
            <a:r>
              <a:rPr lang="as-IN" dirty="0">
                <a:solidFill>
                  <a:srgbClr val="7030A0"/>
                </a:solidFill>
                <a:latin typeface="Bangla" panose="03000603000000000000" pitchFamily="66" charset="0"/>
                <a:cs typeface="Bangla" panose="03000603000000000000" pitchFamily="66" charset="0"/>
              </a:rPr>
              <a:t>এর এক অর্থ, কষ্ট। আরেক অর্থ, অপবিত্রতা, অশুচি। দুটি অর্থই শুদ্ধ।</a:t>
            </a:r>
          </a:p>
          <a:p>
            <a:r>
              <a:rPr lang="as-IN" dirty="0">
                <a:solidFill>
                  <a:srgbClr val="7030A0"/>
                </a:solidFill>
                <a:latin typeface="Bangla" panose="03000603000000000000" pitchFamily="66" charset="0"/>
                <a:cs typeface="Bangla" panose="03000603000000000000" pitchFamily="66" charset="0"/>
              </a:rPr>
              <a:t>স্ত্রী-সংগম থেকে বিরত থাক এবং পবিত্র না হওয়া পর্যন্ত (সংগমের জন্য) তাদের নিকটবর্তী হবে না।</a:t>
            </a:r>
          </a:p>
          <a:p>
            <a:r>
              <a:rPr lang="as-IN" dirty="0">
                <a:solidFill>
                  <a:srgbClr val="7030A0"/>
                </a:solidFill>
                <a:latin typeface="Bangla" panose="03000603000000000000" pitchFamily="66" charset="0"/>
                <a:cs typeface="Bangla" panose="03000603000000000000" pitchFamily="66" charset="0"/>
              </a:rPr>
              <a:t>২। আল্লাহ্‌ তাওবাকারীকে ও পবিত্রতা অর্জনকারীকে ভালবাসেন।</a:t>
            </a:r>
          </a:p>
          <a:p>
            <a:r>
              <a:rPr lang="as-IN" dirty="0">
                <a:solidFill>
                  <a:srgbClr val="7030A0"/>
                </a:solidFill>
                <a:latin typeface="Bangla" panose="03000603000000000000" pitchFamily="66" charset="0"/>
                <a:cs typeface="Bangla" panose="03000603000000000000" pitchFamily="66" charset="0"/>
              </a:rPr>
              <a:t>৩। তোমাদের স্ত্রীরা তোমাদের শস্যক্ষেত্র। অতএব তোমরা তোমাদের শস্যক্ষেত্রে যেভাবে ইচ্ছে গমন করতে পার।( আল্লাহ এখানে স্ত্রীদের সাথে সংগমের কোন নিয়মনীতি বেঁধে দেননি তবে যৌনাঙ্গ ছাড়া অন্যান্য অঙ্গ যেমন, পায়ূপথ, মুখ ইত্যাদিতে সংগম করা জায়েয নেই)</a:t>
            </a:r>
          </a:p>
          <a:p>
            <a:r>
              <a:rPr lang="as-IN" dirty="0">
                <a:solidFill>
                  <a:srgbClr val="7030A0"/>
                </a:solidFill>
                <a:latin typeface="Bangla" panose="03000603000000000000" pitchFamily="66" charset="0"/>
                <a:cs typeface="Bangla" panose="03000603000000000000" pitchFamily="66" charset="0"/>
              </a:rPr>
              <a:t> নিজেদের ভবিষ্যতের জন্য কিছু করো বলতে অনেকের মতে সন্তান সন্ততির প্রচেষ্টা । আল্লাহ্‌কে ভয় করা ও অবশ্যই আল্লাহর সম্মুখীন হবে। মুমিনদেরকে সুসংবাদ দেয়া হয়েছে।</a:t>
            </a:r>
          </a:p>
          <a:p>
            <a:r>
              <a:rPr lang="as-IN" dirty="0">
                <a:solidFill>
                  <a:srgbClr val="7030A0"/>
                </a:solidFill>
                <a:latin typeface="Bangla" panose="03000603000000000000" pitchFamily="66" charset="0"/>
                <a:cs typeface="Bangla" panose="03000603000000000000" pitchFamily="66" charset="0"/>
              </a:rPr>
              <a:t>৪। রাগে  সৎকাজ এবং তাকওয়া ও মানুষের মধ্যে শান্তি স্থাপন থেকে বিরত থাকার জন্য আল্লাহ্‌র নামের শপথ করা নিষেধ।</a:t>
            </a:r>
          </a:p>
          <a:p>
            <a:r>
              <a:rPr lang="as-IN" dirty="0">
                <a:solidFill>
                  <a:srgbClr val="7030A0"/>
                </a:solidFill>
                <a:latin typeface="Bangla" panose="03000603000000000000" pitchFamily="66" charset="0"/>
                <a:cs typeface="Bangla" panose="03000603000000000000" pitchFamily="66" charset="0"/>
              </a:rPr>
              <a:t>৫। ইয়ামীনে লাগও বা ‘অনর্থক-কসম-এর এক অর্থ হচ্ছে, কোন বিষয়ে অনিচ্ছাকৃতভাবে মুখ থেকে শপথ শব্দ বেরিয়ে পড়া। বুখারী: ৪৬১৩  এই ধরনের কসমের জবাবদিহি করতে হবে না কিন্তু ইচ্ছাকৃতভাবে কসম রক্ষা করতে হবে।</a:t>
            </a:r>
          </a:p>
          <a:p>
            <a:r>
              <a:rPr lang="as-IN" dirty="0">
                <a:solidFill>
                  <a:srgbClr val="7030A0"/>
                </a:solidFill>
                <a:latin typeface="Bangla" panose="03000603000000000000" pitchFamily="66" charset="0"/>
                <a:cs typeface="Bangla" panose="03000603000000000000" pitchFamily="66" charset="0"/>
              </a:rPr>
              <a:t> সেসব কসম যা ইচ্ছাকৃতভাবে মিথ্যা জেনেই করা হয়। একে বলা হয় ‘গামুস’। এতে পাপ হয়।</a:t>
            </a:r>
          </a:p>
          <a:p>
            <a:r>
              <a:rPr lang="as-IN" dirty="0">
                <a:solidFill>
                  <a:srgbClr val="7030A0"/>
                </a:solidFill>
                <a:latin typeface="Bangla" panose="03000603000000000000" pitchFamily="66" charset="0"/>
                <a:cs typeface="Bangla" panose="03000603000000000000" pitchFamily="66" charset="0"/>
              </a:rPr>
              <a:t>৬। ‘ঈলা’র অর্থ কসম খাওয়া। যদি চার মাসেরও অধিক সময়ের জন্য কসম খায় কিংবা যদি কোন সময় নির্দিষ্ট না করেই কসম খায়,আয়াতে এই লোকদের জন্য সময় নির্ধারিত -চার মাস অতিবাহিত হয়ে যাওয়ার পর হয় সে স্বীয় স্ত্রীর সাথে সম্পর্ক স্থাপিত করে নেবে, নতুবা তাকে তালাক দিয়ে দেবে।</a:t>
            </a:r>
          </a:p>
          <a:p>
            <a:r>
              <a:rPr lang="as-IN" dirty="0">
                <a:solidFill>
                  <a:srgbClr val="7030A0"/>
                </a:solidFill>
                <a:latin typeface="Bangla" panose="03000603000000000000" pitchFamily="66" charset="0"/>
                <a:cs typeface="Bangla" panose="03000603000000000000" pitchFamily="66" charset="0"/>
              </a:rPr>
              <a:t>৭। তালাকপ্রাপ্তা স্ত্রীগণ তিন রজঃস্রাব কাল প্রতীক্ষায় থাকবে। (এমন নারীর ইদ্দত, যার সাথে তার স্বামীর সম্পর্ক কায়েম হয়েছে। ইদ্দত হল, তিন ‘ক্বুরু। যার অর্থ, তিন পবিত্রাবস্থা অথবা তিন মাসিকাবস্থা।</a:t>
            </a:r>
          </a:p>
          <a:p>
            <a:r>
              <a:rPr lang="as-IN" dirty="0">
                <a:solidFill>
                  <a:srgbClr val="7030A0"/>
                </a:solidFill>
                <a:latin typeface="Bangla" panose="03000603000000000000" pitchFamily="66" charset="0"/>
                <a:cs typeface="Bangla" panose="03000603000000000000" pitchFamily="66" charset="0"/>
              </a:rPr>
              <a:t>( গর্ভবতীর ইদ্দত হল প্রসব হওয়া পর্যন্ত)। (স্বামী-স্ত্রীর মধ্যে) সম্পর্ক পূর্ব যে তালাক পেয়েছে- তার কোন ইদ্দত নেই।) যার হায়েয আসা বন্ধ হয়ে গেছে, তার ইদ্দত হল, তিন মাস।) </a:t>
            </a:r>
          </a:p>
          <a:p>
            <a:r>
              <a:rPr lang="as-IN" dirty="0">
                <a:solidFill>
                  <a:srgbClr val="7030A0"/>
                </a:solidFill>
                <a:latin typeface="Bangla" panose="03000603000000000000" pitchFamily="66" charset="0"/>
                <a:cs typeface="Bangla" panose="03000603000000000000" pitchFamily="66" charset="0"/>
              </a:rPr>
              <a:t>৮। আপোষ-নিষ্পত্তি করতে চায় তবে তাদের পুনঃ গ্রহণে তাদের স্বামীরা বেশী হকদার। </a:t>
            </a:r>
          </a:p>
          <a:p>
            <a:r>
              <a:rPr lang="as-IN" dirty="0">
                <a:solidFill>
                  <a:srgbClr val="7030A0"/>
                </a:solidFill>
                <a:latin typeface="Bangla" panose="03000603000000000000" pitchFamily="66" charset="0"/>
                <a:cs typeface="Bangla" panose="03000603000000000000" pitchFamily="66" charset="0"/>
              </a:rPr>
              <a:t> আর নারীদের তেমনি ন্যায়সংগত অধিকার আছে যেমন আছে তাদের উপর পুরুষদের; আর নারীদের উপর পুরুষদের মর্যাদা আছে</a:t>
            </a:r>
          </a:p>
        </p:txBody>
      </p:sp>
    </p:spTree>
    <p:extLst>
      <p:ext uri="{BB962C8B-B14F-4D97-AF65-F5344CB8AC3E}">
        <p14:creationId xmlns:p14="http://schemas.microsoft.com/office/powerpoint/2010/main" val="1196717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78264E-2435-42E7-861B-D1789ECD4DE7}"/>
              </a:ext>
            </a:extLst>
          </p:cNvPr>
          <p:cNvSpPr txBox="1"/>
          <p:nvPr/>
        </p:nvSpPr>
        <p:spPr>
          <a:xfrm>
            <a:off x="71021" y="199565"/>
            <a:ext cx="12055876" cy="5632311"/>
          </a:xfrm>
          <a:prstGeom prst="rect">
            <a:avLst/>
          </a:prstGeom>
          <a:noFill/>
        </p:spPr>
        <p:txBody>
          <a:bodyPr wrap="square">
            <a:spAutoFit/>
          </a:bodyPr>
          <a:lstStyle/>
          <a:p>
            <a:pPr algn="ctr"/>
            <a:r>
              <a:rPr lang="as-IN" sz="2400" dirty="0">
                <a:solidFill>
                  <a:srgbClr val="7030A0"/>
                </a:solidFill>
                <a:latin typeface="Bangla" panose="03000603000000000000" pitchFamily="66" charset="0"/>
                <a:cs typeface="Bangla" panose="03000603000000000000" pitchFamily="66" charset="0"/>
              </a:rPr>
              <a:t>সুরা বাকারাঃ ২৯তম রুকু (২২৯-২৩১)আয়াত</a:t>
            </a:r>
          </a:p>
          <a:p>
            <a:r>
              <a:rPr lang="as-IN" sz="2400" dirty="0">
                <a:solidFill>
                  <a:srgbClr val="0070C0"/>
                </a:solidFill>
                <a:latin typeface="Bangla" panose="03000603000000000000" pitchFamily="66" charset="0"/>
                <a:cs typeface="Bangla" panose="03000603000000000000" pitchFamily="66" charset="0"/>
              </a:rPr>
              <a:t>১। তালাকের বিস্তারিত নিয়ম নীতি উল্লেখ হয়েছে।</a:t>
            </a:r>
          </a:p>
          <a:p>
            <a:r>
              <a:rPr lang="as-IN" sz="2400" dirty="0">
                <a:solidFill>
                  <a:srgbClr val="0070C0"/>
                </a:solidFill>
                <a:latin typeface="Bangla" panose="03000603000000000000" pitchFamily="66" charset="0"/>
                <a:cs typeface="Bangla" panose="03000603000000000000" pitchFamily="66" charset="0"/>
              </a:rPr>
              <a:t>তালাক দু’বার। অতঃপর (স্ত্রীকে) হয় বিধিমত রেখে দেওয়া, নতুবা সদয়ভাবে মুক্ত করে দেওয়া। এখানে  সেই তালাক, যে তালাকে স্বামীর (ইদ্দতের মধ্যে) স্ত্রীকে ফিরিয়ে নেওয়ার অধিকার থাকে, তার সংখ্যা হল দুই। তৃতীয়বার তালাক দেওয়ার পর ফিরিয়ে নেওয়ার অনুমতি নেই।</a:t>
            </a:r>
          </a:p>
          <a:p>
            <a:r>
              <a:rPr lang="as-IN" sz="2400" dirty="0">
                <a:solidFill>
                  <a:srgbClr val="0070C0"/>
                </a:solidFill>
                <a:latin typeface="Bangla" panose="03000603000000000000" pitchFamily="66" charset="0"/>
                <a:cs typeface="Bangla" panose="03000603000000000000" pitchFamily="66" charset="0"/>
              </a:rPr>
              <a:t>২। উভয়ের আশংকা হয় যে, তারা আল্লাহ্‌র সীমারেখা রক্ষা করে চলতে পারবে না, তবে স্ত্রী কোন কিছুর বিনিময়ে নিস্কৃতি পেতে চাইলে, তাদের কারো কোন অপরাধ নেই</a:t>
            </a:r>
          </a:p>
          <a:p>
            <a:r>
              <a:rPr lang="as-IN" sz="2400" dirty="0">
                <a:solidFill>
                  <a:srgbClr val="0070C0"/>
                </a:solidFill>
                <a:latin typeface="Bangla" panose="03000603000000000000" pitchFamily="66" charset="0"/>
                <a:cs typeface="Bangla" panose="03000603000000000000" pitchFamily="66" charset="0"/>
              </a:rPr>
              <a:t>৩। আল্লাহর সীমারেখা লংঘন করা নিষেধ। আর যারা আল্লাহর সীমারেখা লংঘন করে তারাই যালিম।</a:t>
            </a:r>
          </a:p>
          <a:p>
            <a:r>
              <a:rPr lang="as-IN" sz="2400" dirty="0">
                <a:solidFill>
                  <a:srgbClr val="0070C0"/>
                </a:solidFill>
                <a:latin typeface="Bangla" panose="03000603000000000000" pitchFamily="66" charset="0"/>
                <a:cs typeface="Bangla" panose="03000603000000000000" pitchFamily="66" charset="0"/>
              </a:rPr>
              <a:t>৪। স্ত্রীকে তালাক দেয় তবে সে স্ত্রী অন্য স্বামীর সাথে সংগত না হওয়া পর্যন্ত পূর্ব স্বামীর এই স্ত্রীকে আবার  বিয়ে করার সুযোগ নেই। উভয়ে (স্ত্রী ও প্রথম স্বামী) মনে করে যে, তারা আল্লাহর সীমারেখা রক্ষা করতে পারবে তবে তাদের পুনর্মিলনে কারো কোন অপরাধ হবে না, তবে বিয়ের পূর্ব শর্ত মেনে চলতে হবে।</a:t>
            </a:r>
          </a:p>
          <a:p>
            <a:r>
              <a:rPr lang="as-IN" sz="2400" dirty="0">
                <a:solidFill>
                  <a:srgbClr val="0070C0"/>
                </a:solidFill>
                <a:latin typeface="Bangla" panose="03000603000000000000" pitchFamily="66" charset="0"/>
                <a:cs typeface="Bangla" panose="03000603000000000000" pitchFamily="66" charset="0"/>
              </a:rPr>
              <a:t>৫। স্ত্রীর ক্ষতি করে সীমালংঘনের উদ্দেশ্যে তাদেরকে আটকে রেখো না। যে তা করে, সে নিজের প্রতি যুলুম করে। </a:t>
            </a:r>
          </a:p>
          <a:p>
            <a:r>
              <a:rPr lang="as-IN" sz="2400" dirty="0">
                <a:solidFill>
                  <a:srgbClr val="0070C0"/>
                </a:solidFill>
                <a:latin typeface="Bangla" panose="03000603000000000000" pitchFamily="66" charset="0"/>
                <a:cs typeface="Bangla" panose="03000603000000000000" pitchFamily="66" charset="0"/>
              </a:rPr>
              <a:t>৬। আল্লাহর বিধানকে ঠাট্টা-বিদ্রুপের বস্তু করো না।</a:t>
            </a:r>
          </a:p>
          <a:p>
            <a:r>
              <a:rPr lang="as-IN" sz="2400" dirty="0">
                <a:solidFill>
                  <a:srgbClr val="0070C0"/>
                </a:solidFill>
                <a:latin typeface="Bangla" panose="03000603000000000000" pitchFamily="66" charset="0"/>
                <a:cs typeface="Bangla" panose="03000603000000000000" pitchFamily="66" charset="0"/>
              </a:rPr>
              <a:t>৭। আল্লাহর নেয়ামত ও কিতাব এবং হেকমত যা নাযিল করেছেন, যা দ্বারা তিনি উপদেশ দেন, তা স্মরণ করার আদেশ দান। আর আল্লাহর তাকওয়া অবলম্বন করার আহবান।</a:t>
            </a:r>
          </a:p>
        </p:txBody>
      </p:sp>
    </p:spTree>
    <p:extLst>
      <p:ext uri="{BB962C8B-B14F-4D97-AF65-F5344CB8AC3E}">
        <p14:creationId xmlns:p14="http://schemas.microsoft.com/office/powerpoint/2010/main" val="145996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EA36E9-916C-4D5A-A635-1AA8F4AC9021}"/>
              </a:ext>
            </a:extLst>
          </p:cNvPr>
          <p:cNvSpPr txBox="1"/>
          <p:nvPr/>
        </p:nvSpPr>
        <p:spPr>
          <a:xfrm>
            <a:off x="106532" y="-631431"/>
            <a:ext cx="12085468" cy="6001643"/>
          </a:xfrm>
          <a:prstGeom prst="rect">
            <a:avLst/>
          </a:prstGeom>
          <a:noFill/>
        </p:spPr>
        <p:txBody>
          <a:bodyPr wrap="square">
            <a:spAutoFit/>
          </a:bodyPr>
          <a:lstStyle/>
          <a:p>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সুরা বাকারাঃ ৩০তম রুকু (২৩২-২৩৫)আয়াত</a:t>
            </a:r>
          </a:p>
          <a:p>
            <a:endParaRPr lang="en-US" sz="2000" dirty="0">
              <a:solidFill>
                <a:srgbClr val="7030A0"/>
              </a:solidFill>
              <a:latin typeface="Bangla" panose="03000603000000000000" pitchFamily="66" charset="0"/>
              <a:cs typeface="Bangla" panose="03000603000000000000" pitchFamily="66" charset="0"/>
            </a:endParaRPr>
          </a:p>
          <a:p>
            <a:r>
              <a:rPr lang="as-IN" sz="2000" dirty="0">
                <a:solidFill>
                  <a:srgbClr val="7030A0"/>
                </a:solidFill>
                <a:latin typeface="Bangla" panose="03000603000000000000" pitchFamily="66" charset="0"/>
                <a:cs typeface="Bangla" panose="03000603000000000000" pitchFamily="66" charset="0"/>
              </a:rPr>
              <a:t>১। তালাকপ্রাপ্তা মহিলার ব্যাপারে তৃতীয় একটি নির্দেশ-</a:t>
            </a:r>
          </a:p>
          <a:p>
            <a:r>
              <a:rPr lang="as-IN" sz="2000" dirty="0">
                <a:solidFill>
                  <a:srgbClr val="0070C0"/>
                </a:solidFill>
                <a:latin typeface="Bangla" panose="03000603000000000000" pitchFamily="66" charset="0"/>
                <a:cs typeface="Bangla" panose="03000603000000000000" pitchFamily="66" charset="0"/>
              </a:rPr>
              <a:t> ইদ্দত অতিবাহিত হয়ে যাওয়ার পর তারা (প্রথম বা দ্বিতীয় তালাকের পর) স্বামী-স্ত্রী উভয়েই সন্তুষ্টচিত্তে পুনরায় যদি বিবাহ-বন্ধনে আবদ্ধ হতে চায়, তাহলে তোমরা তাদেরকে তাতে বাধা দিও না।</a:t>
            </a:r>
          </a:p>
          <a:p>
            <a:r>
              <a:rPr lang="as-IN" sz="2000" dirty="0">
                <a:solidFill>
                  <a:srgbClr val="0070C0"/>
                </a:solidFill>
                <a:latin typeface="Bangla" panose="03000603000000000000" pitchFamily="66" charset="0"/>
                <a:cs typeface="Bangla" panose="03000603000000000000" pitchFamily="66" charset="0"/>
              </a:rPr>
              <a:t>২। যারা আল্লাহ্ তা'আলা ও আখেরাতে বিশ্বাস করে, তাদের জন্য এসব আহকাম যথাযথভাবে পালন করা অবশ্য কর্তব্য</a:t>
            </a:r>
          </a:p>
          <a:p>
            <a:r>
              <a:rPr lang="as-IN" sz="2000" dirty="0">
                <a:solidFill>
                  <a:srgbClr val="0070C0"/>
                </a:solidFill>
                <a:latin typeface="Bangla" panose="03000603000000000000" pitchFamily="66" charset="0"/>
                <a:cs typeface="Bangla" panose="03000603000000000000" pitchFamily="66" charset="0"/>
              </a:rPr>
              <a:t>৩। দুধপানের মাসআলা বর্ণিতঃ(দুধপানের সর্বাধিক সময়সীমা হল, দুবছর।)</a:t>
            </a:r>
          </a:p>
          <a:p>
            <a:r>
              <a:rPr lang="as-IN" sz="2000" dirty="0">
                <a:solidFill>
                  <a:srgbClr val="0070C0"/>
                </a:solidFill>
                <a:latin typeface="Bangla" panose="03000603000000000000" pitchFamily="66" charset="0"/>
                <a:cs typeface="Bangla" panose="03000603000000000000" pitchFamily="66" charset="0"/>
              </a:rPr>
              <a:t>জননীগণ তাদের সস্তানদেরকে পূর্ণ দুবছর স্তন্য পান করাবে এটা সে ব্যক্তির জন্য, যে স্তন্যপান কাল পূর্ণ করতে চায়। পরস্পরে সম্মতি ও পরামর্শক্রমে স্তন্যপান বন্ধ রাখতে চায়, তবে তাদের কারো কোন অপরাধ নেই।</a:t>
            </a:r>
          </a:p>
          <a:p>
            <a:r>
              <a:rPr lang="as-IN" sz="2000" dirty="0">
                <a:solidFill>
                  <a:srgbClr val="0070C0"/>
                </a:solidFill>
                <a:latin typeface="Bangla" panose="03000603000000000000" pitchFamily="66" charset="0"/>
                <a:cs typeface="Bangla" panose="03000603000000000000" pitchFamily="66" charset="0"/>
              </a:rPr>
              <a:t>পিতার কর্তব্য যথাবিধি তাদের (মাতাদের) ভরণ-পোষণ করা( যখন তালাক প্রাপ্ত স্ত্রী)। শিশুর মা ব্যতীত অন্য মহিলা দিয়েও দুধ পান করানোর অনুমতি আছে। তবে শর্ত হল, এই মহিলারও পারিশ্রমিক আদায় করে দিতে হবে।</a:t>
            </a:r>
          </a:p>
          <a:p>
            <a:r>
              <a:rPr lang="as-IN" sz="2000" dirty="0">
                <a:solidFill>
                  <a:srgbClr val="0070C0"/>
                </a:solidFill>
                <a:latin typeface="Bangla" panose="03000603000000000000" pitchFamily="66" charset="0"/>
                <a:cs typeface="Bangla" panose="03000603000000000000" pitchFamily="66" charset="0"/>
              </a:rPr>
              <a:t>৪। তাকওয়া অবলম্বন কর এবং  নিশ্চয় আল্লাহ তা প্রত্যক্ষকারী।</a:t>
            </a:r>
          </a:p>
          <a:p>
            <a:r>
              <a:rPr lang="as-IN" sz="2000" dirty="0">
                <a:solidFill>
                  <a:srgbClr val="0070C0"/>
                </a:solidFill>
                <a:latin typeface="Bangla" panose="03000603000000000000" pitchFamily="66" charset="0"/>
                <a:cs typeface="Bangla" panose="03000603000000000000" pitchFamily="66" charset="0"/>
              </a:rPr>
              <a:t>৫। স্বামীর মৃত্যুর পর (শোক পালনের) এই ইদ্দত (চার মাস দশ দিন)সকল নারীর জন্য, তাতে বিবাহের পর স্বামী-স্ত্রীর সম্পর্ক কায়েম হয়ে থাকুক বা না হয়ে থাকুক, যুবতী হোক বা বৃদ্ধা। অবশ্য গর্ভবতী মহিলা এই আওতায় পড়বে না। কারণ, তার ইদ্দতকাল হল সন্তানপ্রসব হওয়া পর্যন্ত।</a:t>
            </a:r>
          </a:p>
          <a:p>
            <a:r>
              <a:rPr lang="as-IN" sz="2000" dirty="0">
                <a:solidFill>
                  <a:srgbClr val="0070C0"/>
                </a:solidFill>
                <a:latin typeface="Bangla" panose="03000603000000000000" pitchFamily="66" charset="0"/>
                <a:cs typeface="Bangla" panose="03000603000000000000" pitchFamily="66" charset="0"/>
              </a:rPr>
              <a:t>৬। ইদ্দতের মধ্যে  ইশারা-ইঙ্গিতে বিবাহের পয়গাম দিতে পারো, তার নিকট থেকে গোপনভাবে কোন অঙ্গীকার নেবে না এবং ইদ্দত পূর্ণ হওয়ার পূর্বে বিবাহ পাকা করবে না।</a:t>
            </a:r>
          </a:p>
          <a:p>
            <a:r>
              <a:rPr lang="as-IN" sz="2000" dirty="0">
                <a:solidFill>
                  <a:srgbClr val="0070C0"/>
                </a:solidFill>
                <a:latin typeface="Bangla" panose="03000603000000000000" pitchFamily="66" charset="0"/>
                <a:cs typeface="Bangla" panose="03000603000000000000" pitchFamily="66" charset="0"/>
              </a:rPr>
              <a:t>৭। নিশ্চয় আল্লাহ তোমাদের অন্তরে যা আছে তা জানেন। আল্লাহকেই ভয় কর।</a:t>
            </a:r>
          </a:p>
        </p:txBody>
      </p:sp>
    </p:spTree>
    <p:extLst>
      <p:ext uri="{BB962C8B-B14F-4D97-AF65-F5344CB8AC3E}">
        <p14:creationId xmlns:p14="http://schemas.microsoft.com/office/powerpoint/2010/main" val="2469621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BC687E-42EF-49BE-9316-1322F9A9840E}"/>
              </a:ext>
            </a:extLst>
          </p:cNvPr>
          <p:cNvSpPr txBox="1"/>
          <p:nvPr/>
        </p:nvSpPr>
        <p:spPr>
          <a:xfrm>
            <a:off x="0" y="-631431"/>
            <a:ext cx="12192000" cy="7478970"/>
          </a:xfrm>
          <a:prstGeom prst="rect">
            <a:avLst/>
          </a:prstGeom>
          <a:noFill/>
        </p:spPr>
        <p:txBody>
          <a:bodyPr wrap="square">
            <a:spAutoFit/>
          </a:bodyPr>
          <a:lstStyle/>
          <a:p>
            <a:endParaRPr lang="as-IN" sz="2400" dirty="0">
              <a:solidFill>
                <a:srgbClr val="7030A0"/>
              </a:solidFill>
              <a:latin typeface="Bangla" panose="03000603000000000000" pitchFamily="66" charset="0"/>
              <a:cs typeface="Bangla" panose="03000603000000000000" pitchFamily="66" charset="0"/>
            </a:endParaRPr>
          </a:p>
          <a:p>
            <a:endParaRPr lang="en-US" sz="2400" dirty="0">
              <a:solidFill>
                <a:srgbClr val="7030A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সুরা বাকারাঃ ৩১তম রুকু (২৩৬-২৪২)আয়াত</a:t>
            </a:r>
          </a:p>
          <a:p>
            <a:endParaRPr lang="as-IN" sz="2400" dirty="0">
              <a:solidFill>
                <a:srgbClr val="7030A0"/>
              </a:solidFill>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১। এ নির্দেশ এমন মহিলার জন্য, বিবাহের সময় যার দেনমোহর নির্ধারিত হয়নি এবং স্বামী সহবাসের পূর্বেই তালাক হয়েছে, তাকে কিছু না কিছু খরচপত্র (ক্ষতিপূরণস্বরূপ) দিয়ে বিদায় কর। সচ্ছল তার সাধ্যমত এবং অসচ্ছল তার সামর্থ্যানুযায়ী, বিধিমত সংস্থান করবে, এটা মুহসিন লোকদের উপর কর্তব্য।</a:t>
            </a:r>
          </a:p>
          <a:p>
            <a:r>
              <a:rPr lang="as-IN" sz="2400" dirty="0">
                <a:solidFill>
                  <a:srgbClr val="7030A0"/>
                </a:solidFill>
                <a:latin typeface="Bangla" panose="03000603000000000000" pitchFamily="66" charset="0"/>
                <a:cs typeface="Bangla" panose="03000603000000000000" pitchFamily="66" charset="0"/>
              </a:rPr>
              <a:t>২।সহবাসের পূর্বে তালাক দিয়ে দিয়েছে, কিন্তু মোহর নির্ধারিত ছিল। এমতাবস্থায় স্বামীর জন্য জরুরী হল অর্ধেক মোহর আদায় করা। কিন্তু স্ত্রী যদি তার মোহরের অধিকার মাফ করে দেয়, তাহলে স্বামীকে কিছুই দিতে হবে না।</a:t>
            </a:r>
          </a:p>
          <a:p>
            <a:r>
              <a:rPr lang="as-IN" sz="2400" dirty="0">
                <a:solidFill>
                  <a:srgbClr val="7030A0"/>
                </a:solidFill>
                <a:latin typeface="Bangla" panose="03000603000000000000" pitchFamily="66" charset="0"/>
                <a:cs typeface="Bangla" panose="03000603000000000000" pitchFamily="66" charset="0"/>
              </a:rPr>
              <a:t>৩। সালাতের কথা এসেছে-</a:t>
            </a:r>
          </a:p>
          <a:p>
            <a:r>
              <a:rPr lang="as-IN" sz="2400" dirty="0">
                <a:solidFill>
                  <a:srgbClr val="7030A0"/>
                </a:solidFill>
                <a:latin typeface="Bangla" panose="03000603000000000000" pitchFamily="66" charset="0"/>
                <a:cs typeface="Bangla" panose="03000603000000000000" pitchFamily="66" charset="0"/>
              </a:rPr>
              <a:t>তোমরা নামাযসমূহের প্রতি যত্নবান হও; বিশেষ করে মধ্যবর্তী (আসরের) নামাযের প্রতি।আর আল্লাহর সম্মুখে বিনীতভাবে খাড়া হও।</a:t>
            </a:r>
          </a:p>
          <a:p>
            <a:r>
              <a:rPr lang="as-IN" sz="2400" dirty="0">
                <a:solidFill>
                  <a:srgbClr val="7030A0"/>
                </a:solidFill>
                <a:latin typeface="Bangla" panose="03000603000000000000" pitchFamily="66" charset="0"/>
                <a:cs typeface="Bangla" panose="03000603000000000000" pitchFamily="66" charset="0"/>
              </a:rPr>
              <a:t>৪। সালাতুল খাওফ বা ভীতির সালাত-( যাতুর রিকা’র যুদ্ধে)</a:t>
            </a:r>
          </a:p>
          <a:p>
            <a:r>
              <a:rPr lang="as-IN" sz="2400" dirty="0">
                <a:solidFill>
                  <a:srgbClr val="7030A0"/>
                </a:solidFill>
                <a:latin typeface="Bangla" panose="03000603000000000000" pitchFamily="66" charset="0"/>
                <a:cs typeface="Bangla" panose="03000603000000000000" pitchFamily="66" charset="0"/>
              </a:rPr>
              <a:t>শত্রুর ভয়ের সময় যেভাবে সম্ভব; হাঁটতে হাঁটতে অথবা বাহনের উপর বসে নামায পড়ে নাও। অতঃপর যখন ভয়ের অবস্থা দূর হয়ে যাবে, তখন পুনরায় সেইভাবে নামায পড়,</a:t>
            </a:r>
          </a:p>
          <a:p>
            <a:r>
              <a:rPr lang="as-IN" sz="2400" dirty="0">
                <a:solidFill>
                  <a:srgbClr val="7030A0"/>
                </a:solidFill>
                <a:latin typeface="Bangla" panose="03000603000000000000" pitchFamily="66" charset="0"/>
                <a:cs typeface="Bangla" panose="03000603000000000000" pitchFamily="66" charset="0"/>
              </a:rPr>
              <a:t>৫। স্বামীর মৃত্যুর দরুন স্ত্রীর ইদ্দতকাল ছিল এক বছর। কিন্তু পরবর্তীতে এ সূরার ২৩৪ নং আয়াতের মাধ্যমে বছরের স্থলে চার মাস দশ দিন নির্ধারণ করা হয়েছে। এখানে একটি বিষয় জানা আবশ্যক যে, এ ২৪০নং আয়াতটি এ সূরার ২৩৪ নং আয়াতের পূর্বে নাযিল হয়েছিল।</a:t>
            </a:r>
          </a:p>
          <a:p>
            <a:r>
              <a:rPr lang="as-IN" sz="2400" dirty="0">
                <a:solidFill>
                  <a:srgbClr val="7030A0"/>
                </a:solidFill>
                <a:latin typeface="Bangla" panose="03000603000000000000" pitchFamily="66" charset="0"/>
                <a:cs typeface="Bangla" panose="03000603000000000000" pitchFamily="66" charset="0"/>
              </a:rPr>
              <a:t>৬। বিচ্ছেদের সময় (মহিলার সাথে) সদ্ব্যবহার এবং তার মানসিক খুশির প্রতি যত্ন নেওয়ার উপর তাকীদ করা হয়েছে।</a:t>
            </a:r>
          </a:p>
          <a:p>
            <a:r>
              <a:rPr lang="as-IN" sz="2400" dirty="0">
                <a:solidFill>
                  <a:srgbClr val="7030A0"/>
                </a:solidFill>
                <a:latin typeface="Bangla" panose="03000603000000000000" pitchFamily="66" charset="0"/>
                <a:cs typeface="Bangla" panose="03000603000000000000" pitchFamily="66" charset="0"/>
              </a:rPr>
              <a:t>৭। আল্লাহ তার আয়াতসমূহ স্পষ্টভাবে বর্ণনা করেন যাতে সবাই বুঝতে পারে।</a:t>
            </a:r>
          </a:p>
        </p:txBody>
      </p:sp>
    </p:spTree>
    <p:extLst>
      <p:ext uri="{BB962C8B-B14F-4D97-AF65-F5344CB8AC3E}">
        <p14:creationId xmlns:p14="http://schemas.microsoft.com/office/powerpoint/2010/main" val="1037813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A21F5B-75B5-4974-BC7F-3C5A61CA5735}"/>
              </a:ext>
            </a:extLst>
          </p:cNvPr>
          <p:cNvSpPr txBox="1"/>
          <p:nvPr/>
        </p:nvSpPr>
        <p:spPr>
          <a:xfrm>
            <a:off x="195309" y="-769931"/>
            <a:ext cx="11996691" cy="6740307"/>
          </a:xfrm>
          <a:prstGeom prst="rect">
            <a:avLst/>
          </a:prstGeom>
          <a:noFill/>
        </p:spPr>
        <p:txBody>
          <a:bodyPr wrap="square">
            <a:spAutoFit/>
          </a:bodyPr>
          <a:lstStyle/>
          <a:p>
            <a:endParaRPr lang="as-IN" sz="2400" dirty="0">
              <a:solidFill>
                <a:srgbClr val="7030A0"/>
              </a:solidFill>
              <a:latin typeface="Bangla" panose="03000603000000000000" pitchFamily="66" charset="0"/>
              <a:cs typeface="Bangla" panose="03000603000000000000" pitchFamily="66" charset="0"/>
            </a:endParaRPr>
          </a:p>
          <a:p>
            <a:pPr algn="ctr"/>
            <a:endParaRPr lang="en-US" sz="2400" dirty="0">
              <a:solidFill>
                <a:srgbClr val="7030A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সুরা বাকারাঃ ৩২তম রুকু (২৪৩-২৪৮)আয়াত</a:t>
            </a:r>
          </a:p>
          <a:p>
            <a:r>
              <a:rPr lang="as-IN" sz="2400" dirty="0">
                <a:solidFill>
                  <a:srgbClr val="7030A0"/>
                </a:solidFill>
                <a:latin typeface="Bangla" panose="03000603000000000000" pitchFamily="66" charset="0"/>
                <a:cs typeface="Bangla" panose="03000603000000000000" pitchFamily="66" charset="0"/>
              </a:rPr>
              <a:t>১। এ ঘটনা বিগত কোন জাতির। কোন সহীহ হাদীসে এর বিস্তারিত আলোচনা আসেনি। তফসীরের বর্ণনায় এটাকে বনী-ইস্রাঈলদের যুগের ঘটনা বলা হয়েছে এবং যে নবীর দু’আয় তাদেরকে মহান আল্লাহ পুনরায় জীবিত করেছিলেন, তাঁর নাম ‘হিযক্বীল’ বলা হয়েছে। এরা জিহাদে নিহত হয়ে যাওয়ার ভয়ে অথবা মহামারী রোগের ভয়ে নিজেদের ঘর থেকে বের হয়ে গিয়েছিল; যাতে মৃত্যুর হাত থেকে বেঁচে যায়।</a:t>
            </a:r>
          </a:p>
          <a:p>
            <a:r>
              <a:rPr lang="as-IN" sz="2400" dirty="0">
                <a:solidFill>
                  <a:srgbClr val="7030A0"/>
                </a:solidFill>
                <a:latin typeface="Bangla" panose="03000603000000000000" pitchFamily="66" charset="0"/>
                <a:cs typeface="Bangla" panose="03000603000000000000" pitchFamily="66" charset="0"/>
              </a:rPr>
              <a:t>২। তোমরা আল্লাহর পথে যুদ্ধ কর এবং জেনে রাখ, নিশ্চয়ই আল্লাহ সর্বশ্রোতা, সর্বজ্ঞ।</a:t>
            </a:r>
          </a:p>
          <a:p>
            <a:r>
              <a:rPr lang="as-IN" sz="2400" dirty="0">
                <a:solidFill>
                  <a:srgbClr val="7030A0"/>
                </a:solidFill>
                <a:latin typeface="Bangla" panose="03000603000000000000" pitchFamily="66" charset="0"/>
                <a:cs typeface="Bangla" panose="03000603000000000000" pitchFamily="66" charset="0"/>
              </a:rPr>
              <a:t>৩। </a:t>
            </a:r>
            <a:r>
              <a:rPr lang="ar-AE" sz="2400" dirty="0">
                <a:solidFill>
                  <a:srgbClr val="7030A0"/>
                </a:solidFill>
                <a:latin typeface="Bangla" panose="03000603000000000000" pitchFamily="66" charset="0"/>
              </a:rPr>
              <a:t>قَرْضٌ حَسَنٌ (</a:t>
            </a:r>
            <a:r>
              <a:rPr lang="as-IN" sz="2400" dirty="0">
                <a:solidFill>
                  <a:srgbClr val="7030A0"/>
                </a:solidFill>
                <a:latin typeface="Bangla" panose="03000603000000000000" pitchFamily="66" charset="0"/>
                <a:cs typeface="Bangla" panose="03000603000000000000" pitchFamily="66" charset="0"/>
              </a:rPr>
              <a:t>উত্তম ঋণ) প্রদান করার অর্থ আল্লাহর পথে এবং জিহাদে মাল ব্যয় করা। তিনি তার জন্য তা বহুগুণ বৃদ্ধি করবেন। আর আল্লাহ সংকুচিত ও সম্প্রসারিত করেন এবং তাঁর দিকেই তোমাদেরকে প্রত্যাবর্তিত করা হবে।</a:t>
            </a:r>
          </a:p>
          <a:p>
            <a:r>
              <a:rPr lang="as-IN" sz="2400" dirty="0">
                <a:solidFill>
                  <a:srgbClr val="7030A0"/>
                </a:solidFill>
                <a:latin typeface="Bangla" panose="03000603000000000000" pitchFamily="66" charset="0"/>
                <a:cs typeface="Bangla" panose="03000603000000000000" pitchFamily="66" charset="0"/>
              </a:rPr>
              <a:t>৪। মূসার পরবর্তী ইসরাঈল-বংশীয় নেতাদের ঘটনা এসেছেঃ তাদের প্রতি যুদ্ধের বিধান দেয়া হলো তখন তাদের কিছু সংখ্যক ছাড়া সবাই পৃষ্ঠ প্রদর্শন করল আর আল্লাহ যালিমদের সম্পর্কে সবিশেষ জ্ঞানী।</a:t>
            </a:r>
          </a:p>
          <a:p>
            <a:r>
              <a:rPr lang="as-IN" sz="2400" dirty="0">
                <a:solidFill>
                  <a:srgbClr val="7030A0"/>
                </a:solidFill>
                <a:latin typeface="Bangla" panose="03000603000000000000" pitchFamily="66" charset="0"/>
                <a:cs typeface="Bangla" panose="03000603000000000000" pitchFamily="66" charset="0"/>
              </a:rPr>
              <a:t>৫। আল্লাহ অবশ্যই তালুতকে তোমাদের জন্য মনোনীত করেছেন এবং তিনি তাকে জ্ঞানে ও দেহে সমৃদ্ধ করেছেন। আর আল্লাহ যাকে ইচ্ছে স্বীয় রাজত্ব দান করেন।</a:t>
            </a:r>
          </a:p>
          <a:p>
            <a:r>
              <a:rPr lang="as-IN" sz="2400" dirty="0">
                <a:solidFill>
                  <a:srgbClr val="7030A0"/>
                </a:solidFill>
                <a:latin typeface="Bangla" panose="03000603000000000000" pitchFamily="66" charset="0"/>
                <a:cs typeface="Bangla" panose="03000603000000000000" pitchFamily="66" charset="0"/>
              </a:rPr>
              <a:t>৬। সিন্দুক অর্থাৎ, তাবূত বা শবাধার। </a:t>
            </a:r>
            <a:r>
              <a:rPr lang="ar-AE" sz="2400" dirty="0">
                <a:solidFill>
                  <a:srgbClr val="7030A0"/>
                </a:solidFill>
                <a:latin typeface="Bangla" panose="03000603000000000000" pitchFamily="66" charset="0"/>
              </a:rPr>
              <a:t>تابوت </a:t>
            </a:r>
            <a:r>
              <a:rPr lang="as-IN" sz="2400" dirty="0">
                <a:solidFill>
                  <a:srgbClr val="7030A0"/>
                </a:solidFill>
                <a:latin typeface="Bangla" panose="03000603000000000000" pitchFamily="66" charset="0"/>
                <a:cs typeface="Bangla" panose="03000603000000000000" pitchFamily="66" charset="0"/>
              </a:rPr>
              <a:t>শব্দটি </a:t>
            </a:r>
            <a:r>
              <a:rPr lang="ar-AE" sz="2400" dirty="0">
                <a:solidFill>
                  <a:srgbClr val="7030A0"/>
                </a:solidFill>
                <a:latin typeface="Bangla" panose="03000603000000000000" pitchFamily="66" charset="0"/>
              </a:rPr>
              <a:t>توب </a:t>
            </a:r>
            <a:r>
              <a:rPr lang="as-IN" sz="2400" dirty="0">
                <a:solidFill>
                  <a:srgbClr val="7030A0"/>
                </a:solidFill>
                <a:latin typeface="Bangla" panose="03000603000000000000" pitchFamily="66" charset="0"/>
                <a:cs typeface="Bangla" panose="03000603000000000000" pitchFamily="66" charset="0"/>
              </a:rPr>
              <a:t>ধাতু থেকে গঠিত। যার অর্থ হল, প্রত্যাবর্তন করা। যেহেতু বানী-ইস্রাঈল বরকত অর্জনের জন্য এর প্রতি প্রত্যাবর্তন করত, তাই এর নাম তাবূত রাখা হয়। (ফাতহুল ক্বাদীর) এই সিন্দুকে মূসা এবং হারূন (আলাইহিমাসসালাম)-এর বরকতময় কিছু জিনিস ছিল</a:t>
            </a:r>
          </a:p>
          <a:p>
            <a:r>
              <a:rPr lang="as-IN" sz="2400" dirty="0">
                <a:solidFill>
                  <a:srgbClr val="7030A0"/>
                </a:solidFill>
                <a:latin typeface="Bangla" panose="03000603000000000000" pitchFamily="66" charset="0"/>
                <a:cs typeface="Bangla" panose="03000603000000000000" pitchFamily="66" charset="0"/>
              </a:rPr>
              <a:t>৭। ফেরেশতাগণ তা বহন করে আনবে। তোমরা যদি মুমিন হও তবে নিশ্চয় তোমাদের জন্য এতে নিদর্শন রয়েছে।</a:t>
            </a:r>
          </a:p>
        </p:txBody>
      </p:sp>
    </p:spTree>
    <p:extLst>
      <p:ext uri="{BB962C8B-B14F-4D97-AF65-F5344CB8AC3E}">
        <p14:creationId xmlns:p14="http://schemas.microsoft.com/office/powerpoint/2010/main" val="1644465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DA908C-482A-42F4-BD2B-B718171F0A5C}"/>
              </a:ext>
            </a:extLst>
          </p:cNvPr>
          <p:cNvSpPr txBox="1"/>
          <p:nvPr/>
        </p:nvSpPr>
        <p:spPr>
          <a:xfrm>
            <a:off x="88777" y="-1739427"/>
            <a:ext cx="12103223" cy="7017306"/>
          </a:xfrm>
          <a:prstGeom prst="rect">
            <a:avLst/>
          </a:prstGeom>
          <a:noFill/>
        </p:spPr>
        <p:txBody>
          <a:bodyPr wrap="square">
            <a:spAutoFit/>
          </a:bodyPr>
          <a:lstStyle/>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endParaRPr lang="en-US" dirty="0">
              <a:solidFill>
                <a:srgbClr val="7030A0"/>
              </a:solidFill>
              <a:latin typeface="Bangla" panose="03000603000000000000" pitchFamily="66" charset="0"/>
              <a:cs typeface="Bangla" panose="03000603000000000000" pitchFamily="66" charset="0"/>
            </a:endParaRPr>
          </a:p>
          <a:p>
            <a:pPr algn="ctr"/>
            <a:endParaRPr lang="en-US" sz="2000" dirty="0">
              <a:solidFill>
                <a:srgbClr val="7030A0"/>
              </a:solidFill>
              <a:latin typeface="Bangla" panose="03000603000000000000" pitchFamily="66" charset="0"/>
              <a:cs typeface="Bangla" panose="03000603000000000000" pitchFamily="66" charset="0"/>
            </a:endParaRPr>
          </a:p>
          <a:p>
            <a:pPr algn="ctr"/>
            <a:r>
              <a:rPr lang="as-IN" sz="2000" dirty="0">
                <a:solidFill>
                  <a:srgbClr val="7030A0"/>
                </a:solidFill>
                <a:latin typeface="Bangla" panose="03000603000000000000" pitchFamily="66" charset="0"/>
                <a:cs typeface="Bangla" panose="03000603000000000000" pitchFamily="66" charset="0"/>
              </a:rPr>
              <a:t>সুরা বাকারাঃ ৩৩তম রুকু (২৪৯-২৫৩)আয়াত</a:t>
            </a:r>
          </a:p>
          <a:p>
            <a:r>
              <a:rPr lang="as-IN" dirty="0">
                <a:solidFill>
                  <a:srgbClr val="7030A0"/>
                </a:solidFill>
                <a:latin typeface="Bangla" panose="03000603000000000000" pitchFamily="66" charset="0"/>
                <a:cs typeface="Bangla" panose="03000603000000000000" pitchFamily="66" charset="0"/>
              </a:rPr>
              <a:t>১। তালুত যখন সেনাবাহিনীসহ বের হলো তখন সে বলল, আল্লাহ এক নদী দ্বারা তোমাদের পরীক্ষা করবেন</a:t>
            </a:r>
          </a:p>
          <a:p>
            <a:r>
              <a:rPr lang="as-IN" dirty="0">
                <a:solidFill>
                  <a:srgbClr val="7030A0"/>
                </a:solidFill>
                <a:latin typeface="Bangla" panose="03000603000000000000" pitchFamily="66" charset="0"/>
                <a:cs typeface="Bangla" panose="03000603000000000000" pitchFamily="66" charset="0"/>
              </a:rPr>
              <a:t>নদীটি জর্ডান ও প্যালেষ্টাইনের মধ্যবর্তী এলাকায় অবস্থিত। জালূত ও তার সেবাবাহিনীর বিরুদ্ধে যুদ্ধ করার জন্য গিয়েছিলো।</a:t>
            </a:r>
          </a:p>
          <a:p>
            <a:r>
              <a:rPr lang="as-IN" dirty="0">
                <a:solidFill>
                  <a:srgbClr val="7030A0"/>
                </a:solidFill>
                <a:latin typeface="Bangla" panose="03000603000000000000" pitchFamily="66" charset="0"/>
                <a:cs typeface="Bangla" panose="03000603000000000000" pitchFamily="66" charset="0"/>
              </a:rPr>
              <a:t>তাফসীরে উল্লেখ করা হয়েছে যে, এতে তিন ধরণের লোক ছিল। একদল অসম্পূর্ণ ঈমানদার, যারা পরীক্ষায় উত্তীর্ণ হতে পারেনি। দ্বিতীয় দল পূর্ণ ঈমানদার, যারা পরীক্ষায় উত্তীর্ণ হয়েছে ঠিকই, কিন্তু নিজেদের সংখ্যা কম বলে চিন্তা করেছে এবং তৃতীয় দল ছিল পরিপূর্ণ ঈমানদার, যারা পরীক্ষায় উত্তীর্ণ হয়েছেন(৩১৩জন) এবং নিজেদের সংখ্যালঘিষ্টতার কথাও চিন্তা করেননি।</a:t>
            </a:r>
          </a:p>
          <a:p>
            <a:r>
              <a:rPr lang="as-IN" dirty="0">
                <a:solidFill>
                  <a:srgbClr val="7030A0"/>
                </a:solidFill>
                <a:latin typeface="Bangla" panose="03000603000000000000" pitchFamily="66" charset="0"/>
                <a:cs typeface="Bangla" panose="03000603000000000000" pitchFamily="66" charset="0"/>
              </a:rPr>
              <a:t>আল্লাহ্‌র হুকুমে কত ক্ষুদ্র দল কত বৃহৎ দলকে পরাভূত করেছে! আর আল্লাহ্‌ ধৈর্যশীলদের সাথে রয়েছেন।</a:t>
            </a:r>
          </a:p>
          <a:p>
            <a:r>
              <a:rPr lang="as-IN" dirty="0">
                <a:solidFill>
                  <a:srgbClr val="7030A0"/>
                </a:solidFill>
                <a:latin typeface="Bangla" panose="03000603000000000000" pitchFamily="66" charset="0"/>
                <a:cs typeface="Bangla" panose="03000603000000000000" pitchFamily="66" charset="0"/>
              </a:rPr>
              <a:t>দু’আ করেছে প্রত্যয়ের সাথে-</a:t>
            </a:r>
          </a:p>
          <a:p>
            <a:r>
              <a:rPr lang="ar-AE" dirty="0">
                <a:solidFill>
                  <a:srgbClr val="7030A0"/>
                </a:solidFill>
                <a:latin typeface="Bangla" panose="03000603000000000000" pitchFamily="66" charset="0"/>
              </a:rPr>
              <a:t>رَبَّنَاۤ اَفۡرِغۡ عَلَیۡنَا صَبۡرًا وَّ ثَبِّتۡ اَقۡدَامَنَا وَ انۡصُرۡنَا عَلَی الۡقَوۡمِ الۡکٰفِرِیۡنَ</a:t>
            </a:r>
          </a:p>
          <a:p>
            <a:r>
              <a:rPr lang="as-IN" dirty="0">
                <a:solidFill>
                  <a:srgbClr val="7030A0"/>
                </a:solidFill>
                <a:latin typeface="Bangla" panose="03000603000000000000" pitchFamily="66" charset="0"/>
                <a:cs typeface="Bangla" panose="03000603000000000000" pitchFamily="66" charset="0"/>
              </a:rPr>
              <a:t>হে আমাদের রব! আমাদের উপর ধৈর্য ঢেলে দিন, আমাদের পা অবিচলিত রাখুন এবং কাফের সম্প্রদায়ের বিরুদ্ধে আমাদেরকে জয়যুক্ত করুন।</a:t>
            </a:r>
          </a:p>
          <a:p>
            <a:r>
              <a:rPr lang="as-IN" dirty="0">
                <a:solidFill>
                  <a:srgbClr val="7030A0"/>
                </a:solidFill>
                <a:latin typeface="Bangla" panose="03000603000000000000" pitchFamily="66" charset="0"/>
                <a:cs typeface="Bangla" panose="03000603000000000000" pitchFamily="66" charset="0"/>
              </a:rPr>
              <a:t>২। আল্লাহর হুকুমে তাদেরকে (কাফেরদেরকে) পরাভূত করল এবং দাউদ জালুতকে হত্যা করলেন। আর আল্লাহ্‌ তাকে রাজত্ব ও হেকমত দান করলেন এবং যা তিনি ইচ্ছে করলেন তা তাকে শিক্ষা দিলেন</a:t>
            </a:r>
          </a:p>
          <a:p>
            <a:r>
              <a:rPr lang="as-IN" dirty="0">
                <a:solidFill>
                  <a:srgbClr val="7030A0"/>
                </a:solidFill>
                <a:latin typeface="Bangla" panose="03000603000000000000" pitchFamily="66" charset="0"/>
                <a:cs typeface="Bangla" panose="03000603000000000000" pitchFamily="66" charset="0"/>
              </a:rPr>
              <a:t>৩। আল্লাহ্‌ যদি মানুষের এক দলকে অন্য দল দ্বারা প্রতিহত না করতেন তবে পৃথিবী বিপর্যস্ত হয়ে যেত। কিন্তু আল্লাহ সৃষ্টিকুলের প্রতি অনুগ্রহশীল।</a:t>
            </a:r>
          </a:p>
          <a:p>
            <a:r>
              <a:rPr lang="as-IN" dirty="0">
                <a:solidFill>
                  <a:srgbClr val="7030A0"/>
                </a:solidFill>
                <a:latin typeface="Bangla" panose="03000603000000000000" pitchFamily="66" charset="0"/>
                <a:cs typeface="Bangla" panose="03000603000000000000" pitchFamily="66" charset="0"/>
              </a:rPr>
              <a:t>৪। সমস্ত আল্লাহর নিদর্শন; যা যথাযথভাবে আল্লাহ জানিয়েছেন। আর নিশ্চয় মুহাম্মদ সা রসূলগণের অন্যতম।</a:t>
            </a:r>
          </a:p>
          <a:p>
            <a:r>
              <a:rPr lang="as-IN" dirty="0">
                <a:solidFill>
                  <a:srgbClr val="7030A0"/>
                </a:solidFill>
                <a:latin typeface="Bangla" panose="03000603000000000000" pitchFamily="66" charset="0"/>
                <a:cs typeface="Bangla" panose="03000603000000000000" pitchFamily="66" charset="0"/>
              </a:rPr>
              <a:t>৫। বিভিন্ন রাসূলকে বিভিন্ন মর্যাদা দেয়ার উদাহরন আল্লাহ তুলে ধরেছেন। যেমনঃ কারো সাথে কথা বলেছেন(মুসা আ)</a:t>
            </a:r>
          </a:p>
          <a:p>
            <a:r>
              <a:rPr lang="as-IN" dirty="0">
                <a:solidFill>
                  <a:srgbClr val="7030A0"/>
                </a:solidFill>
                <a:latin typeface="Bangla" panose="03000603000000000000" pitchFamily="66" charset="0"/>
                <a:cs typeface="Bangla" panose="03000603000000000000" pitchFamily="66" charset="0"/>
              </a:rPr>
              <a:t>নবী করীম (সাঃ) যে বলেছেন, ‘‘তোমরা আমাকে নবীদের মাঝে শ্রেষ্ঠত্ব দিও না। (বুখারী ৪৬৩৮, মুসলিম ২৩৭৩নং) এ থেকে একে অন্যের উপর শ্রেষ্ঠত্বের অস্বীকৃতি সাব্যস্ত হয় না, বরং এ থেকে উম্মতকে নবীদের ব্যাপারে আদব ও সম্মান দানের শিক্ষা দেওয়া হচ্ছে যে, তোমরা যেহেতু সে সমূহ বৈশিষ্ট্য ও বিষয়াদি সম্পর্কে অবহিত নও, যার ভিত্তিতে তাঁদের কেউ অন্যের উপর শ্রেষ্ঠত্বের অধিকারী হয়েছেন, তাই তোমরা আমার শ্রেষ্ঠত্বও এমনভাবে বর্ণনা করো না, যাতে অন্য নবীদের মর্যাদা ক্ষুণ্ণ হয়।</a:t>
            </a:r>
          </a:p>
        </p:txBody>
      </p:sp>
    </p:spTree>
    <p:extLst>
      <p:ext uri="{BB962C8B-B14F-4D97-AF65-F5344CB8AC3E}">
        <p14:creationId xmlns:p14="http://schemas.microsoft.com/office/powerpoint/2010/main" val="1735121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DBCFB7-97A9-4943-9B99-32007A253375}"/>
              </a:ext>
            </a:extLst>
          </p:cNvPr>
          <p:cNvSpPr txBox="1"/>
          <p:nvPr/>
        </p:nvSpPr>
        <p:spPr>
          <a:xfrm>
            <a:off x="-1" y="-1462428"/>
            <a:ext cx="12118019" cy="7848302"/>
          </a:xfrm>
          <a:prstGeom prst="rect">
            <a:avLst/>
          </a:prstGeom>
          <a:noFill/>
        </p:spPr>
        <p:txBody>
          <a:bodyPr wrap="square">
            <a:spAutoFit/>
          </a:bodyPr>
          <a:lstStyle/>
          <a:p>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endParaRPr lang="en-US" sz="2000" dirty="0">
              <a:solidFill>
                <a:srgbClr val="0070C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সুরা বাকারাঃ ১৭তম রুকু (১৪২-১৪৭)আয়াত</a:t>
            </a:r>
            <a:endParaRPr lang="en-US" sz="2400" dirty="0">
              <a:solidFill>
                <a:srgbClr val="7030A0"/>
              </a:solidFill>
              <a:latin typeface="Bangla" panose="03000603000000000000" pitchFamily="66" charset="0"/>
              <a:cs typeface="Bangla" panose="03000603000000000000" pitchFamily="66" charset="0"/>
            </a:endParaRPr>
          </a:p>
          <a:p>
            <a:pPr algn="ctr"/>
            <a:endParaRPr lang="as-IN" sz="2000" dirty="0">
              <a:solidFill>
                <a:srgbClr val="7030A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১। কা'বা মুসলিমদের কেবলা সাব্যস্ত হোক - এটাই ছিল রাসূল সা-এর আন্তরিক বাসনা।ক্বিবলা পরিবর্তনের নির্দেশটি তৃতীয় হিজরীর রজব বা শাবান মাসে নাযিল হয়। আসরের সময় এসেছিল। ফলে (সর্বপ্রথম) আসরের নামায কাবা শরীফের দিকে মুখ করে পড়া হয়েছে। রসূল (সাঃ) হিজরত করে মক্কা থেকে মদীনায় যান, তখন প্রায় ১৬-১৭ মাস পর্যন্ত বায়তুল মুক্বাদ্দাসের দিকে মুখ করে নামায পড়েন।এর উদ্দেশ্য ছিলো ইমানের পরীক্ষাও।</a:t>
            </a:r>
          </a:p>
          <a:p>
            <a:r>
              <a:rPr lang="as-IN" sz="2000" dirty="0">
                <a:solidFill>
                  <a:srgbClr val="0070C0"/>
                </a:solidFill>
                <a:latin typeface="Bangla" panose="03000603000000000000" pitchFamily="66" charset="0"/>
                <a:cs typeface="Bangla" panose="03000603000000000000" pitchFamily="66" charset="0"/>
              </a:rPr>
              <a:t>ইয়াহুদীদের ক্বিবলা হল, বায়তুল মুক্বাদ্দাসের পাথর (যার উপর গম্বুজ নির্মিত আছে)। আর খ্রিষ্টানদের ক্বিবলা হল, বায়তুল মুক্বাদ্দাসের পূর্বদিক।</a:t>
            </a:r>
          </a:p>
          <a:p>
            <a:r>
              <a:rPr lang="as-IN" sz="2000" dirty="0">
                <a:solidFill>
                  <a:srgbClr val="0070C0"/>
                </a:solidFill>
                <a:latin typeface="Bangla" panose="03000603000000000000" pitchFamily="66" charset="0"/>
                <a:cs typeface="Bangla" panose="03000603000000000000" pitchFamily="66" charset="0"/>
              </a:rPr>
              <a:t>২। </a:t>
            </a:r>
            <a:r>
              <a:rPr lang="ar-AE" sz="2000" dirty="0">
                <a:solidFill>
                  <a:srgbClr val="0070C0"/>
                </a:solidFill>
                <a:latin typeface="Bangla" panose="03000603000000000000" pitchFamily="66" charset="0"/>
              </a:rPr>
              <a:t>وَسَطًا </a:t>
            </a:r>
            <a:r>
              <a:rPr lang="as-IN" sz="2000" dirty="0">
                <a:solidFill>
                  <a:srgbClr val="0070C0"/>
                </a:solidFill>
                <a:latin typeface="Bangla" panose="03000603000000000000" pitchFamily="66" charset="0"/>
                <a:cs typeface="Bangla" panose="03000603000000000000" pitchFamily="66" charset="0"/>
              </a:rPr>
              <a:t>শব্দের অর্থ সর্বোৎকৃষ্ট বিষয়। আবু সায়ীদ খুদরী রাদিয়াল্লাহু আনহু বলেনঃ রাসূল সাল্লাল্লাহু 'আলাইহি ওয়াসাল্লাম </a:t>
            </a:r>
            <a:r>
              <a:rPr lang="ar-AE" sz="2000" dirty="0">
                <a:solidFill>
                  <a:srgbClr val="0070C0"/>
                </a:solidFill>
                <a:latin typeface="Bangla" panose="03000603000000000000" pitchFamily="66" charset="0"/>
              </a:rPr>
              <a:t>عدل </a:t>
            </a:r>
            <a:r>
              <a:rPr lang="as-IN" sz="2000" dirty="0">
                <a:solidFill>
                  <a:srgbClr val="0070C0"/>
                </a:solidFill>
                <a:latin typeface="Bangla" panose="03000603000000000000" pitchFamily="66" charset="0"/>
                <a:cs typeface="Bangla" panose="03000603000000000000" pitchFamily="66" charset="0"/>
              </a:rPr>
              <a:t>শব্দ দ্বারা </a:t>
            </a:r>
            <a:r>
              <a:rPr lang="ar-AE" sz="2000" dirty="0">
                <a:solidFill>
                  <a:srgbClr val="0070C0"/>
                </a:solidFill>
                <a:latin typeface="Bangla" panose="03000603000000000000" pitchFamily="66" charset="0"/>
              </a:rPr>
              <a:t>وسط </a:t>
            </a:r>
            <a:r>
              <a:rPr lang="as-IN" sz="2000" dirty="0">
                <a:solidFill>
                  <a:srgbClr val="0070C0"/>
                </a:solidFill>
                <a:latin typeface="Bangla" panose="03000603000000000000" pitchFamily="66" charset="0"/>
                <a:cs typeface="Bangla" panose="03000603000000000000" pitchFamily="66" charset="0"/>
              </a:rPr>
              <a:t>এর ব্যাখ্যা করেছেন। [বুখারী: ৭৩৪৯] এর অর্থ সর্বোৎকৃষ্ট। আবার </a:t>
            </a:r>
            <a:r>
              <a:rPr lang="ar-AE" sz="2000" dirty="0">
                <a:solidFill>
                  <a:srgbClr val="0070C0"/>
                </a:solidFill>
                <a:latin typeface="Bangla" panose="03000603000000000000" pitchFamily="66" charset="0"/>
              </a:rPr>
              <a:t>وسط </a:t>
            </a:r>
            <a:r>
              <a:rPr lang="as-IN" sz="2000" dirty="0">
                <a:solidFill>
                  <a:srgbClr val="0070C0"/>
                </a:solidFill>
                <a:latin typeface="Bangla" panose="03000603000000000000" pitchFamily="66" charset="0"/>
                <a:cs typeface="Bangla" panose="03000603000000000000" pitchFamily="66" charset="0"/>
              </a:rPr>
              <a:t>অর্থ হয় মধ্যবর্তী, মধ্যপন্থী।</a:t>
            </a:r>
            <a:endParaRPr lang="en-US" sz="2000" dirty="0">
              <a:solidFill>
                <a:srgbClr val="0070C0"/>
              </a:solidFill>
              <a:latin typeface="Bangla" panose="03000603000000000000" pitchFamily="66" charset="0"/>
              <a:cs typeface="Bangla" panose="03000603000000000000" pitchFamily="66" charset="0"/>
            </a:endParaRPr>
          </a:p>
          <a:p>
            <a:endParaRPr lang="as-IN"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ক) মুসলিম সম্প্রদায়কে ভারসাম্যপূর্ণ তথা ন্যায়ানুগ করা হয়েছে যাতে তারা সাক্ষাদানের যোগ্য হয়।</a:t>
            </a:r>
          </a:p>
          <a:p>
            <a:r>
              <a:rPr lang="as-IN" sz="2000" dirty="0">
                <a:solidFill>
                  <a:srgbClr val="0070C0"/>
                </a:solidFill>
                <a:latin typeface="Bangla" panose="03000603000000000000" pitchFamily="66" charset="0"/>
                <a:cs typeface="Bangla" panose="03000603000000000000" pitchFamily="66" charset="0"/>
              </a:rPr>
              <a:t>খ) উম্মতে মুহাম্মাদী হল মধ্যপন্থী অর্থাৎ, অতিরঞ্জন ও অবজ্ঞা থেকে তারা পবিত্র। আর এটাই হল ইসলামের শিক্ষা।</a:t>
            </a:r>
          </a:p>
          <a:p>
            <a:r>
              <a:rPr lang="as-IN" sz="2000" dirty="0">
                <a:solidFill>
                  <a:srgbClr val="0070C0"/>
                </a:solidFill>
                <a:latin typeface="Bangla" panose="03000603000000000000" pitchFamily="66" charset="0"/>
                <a:cs typeface="Bangla" panose="03000603000000000000" pitchFamily="66" charset="0"/>
              </a:rPr>
              <a:t>গ) এ উম্মাত হাশরের ময়দানে একটি স্বাতন্ত্র্য লাভ করবে। সকল নবীর উম্মতরা তাদের হিদায়াত ও প্রচারকার্য অস্বীকার করবে, তখন মুসলিম সম্প্রদায় নবীগণের পক্ষে সাক্ষ্যদাতা সাক্ষ্য দেবে যে, নবীগণ সর্বযুগেই আল্লাহর পক্ষ থেকে আনীত হিদায়াত তাদের কাছে পৌছে দিয়েছেন।</a:t>
            </a:r>
            <a:endParaRPr lang="en-US" sz="2000" dirty="0">
              <a:solidFill>
                <a:srgbClr val="0070C0"/>
              </a:solidFill>
              <a:latin typeface="Bangla" panose="03000603000000000000" pitchFamily="66" charset="0"/>
              <a:cs typeface="Bangla" panose="03000603000000000000" pitchFamily="66" charset="0"/>
            </a:endParaRPr>
          </a:p>
          <a:p>
            <a:endParaRPr lang="as-IN" sz="2000" dirty="0">
              <a:solidFill>
                <a:srgbClr val="0070C0"/>
              </a:solidFill>
              <a:latin typeface="Bangla" panose="03000603000000000000" pitchFamily="66" charset="0"/>
              <a:cs typeface="Bangla" panose="03000603000000000000" pitchFamily="66" charset="0"/>
            </a:endParaRPr>
          </a:p>
          <a:p>
            <a:r>
              <a:rPr lang="as-IN" sz="2000" dirty="0">
                <a:solidFill>
                  <a:srgbClr val="0070C0"/>
                </a:solidFill>
                <a:latin typeface="Bangla" panose="03000603000000000000" pitchFamily="66" charset="0"/>
                <a:cs typeface="Bangla" panose="03000603000000000000" pitchFamily="66" charset="0"/>
              </a:rPr>
              <a:t>৩। মসজিদুল হারাম অর্থ সম্মান ও মর্যাদাসম্পন্ন মসজিদ। এর অর্থ হচ্ছে এমন ইবাদতগৃহ, যার মধ্যস্থলে কা'বাগৃহ অবস্থিত। যেখানেই অবস্থান করুক এই দিকেই কিবলা নির্দিষ্ট করা হয়েছে।</a:t>
            </a:r>
          </a:p>
          <a:p>
            <a:r>
              <a:rPr lang="as-IN" sz="2000" dirty="0">
                <a:solidFill>
                  <a:srgbClr val="0070C0"/>
                </a:solidFill>
                <a:latin typeface="Bangla" panose="03000603000000000000" pitchFamily="66" charset="0"/>
                <a:cs typeface="Bangla" panose="03000603000000000000" pitchFamily="66" charset="0"/>
              </a:rPr>
              <a:t>৪। সত্য-জ্ঞান আসার পরও যদি ইহুদি নাসারাদের খেয়াল-খুশীর অনুসরণ করেন, তাহলে নিশ্চয়  যালিমদের অন্তর্ভুক্ত হবেন।</a:t>
            </a:r>
          </a:p>
          <a:p>
            <a:r>
              <a:rPr lang="as-IN" sz="2000" dirty="0">
                <a:solidFill>
                  <a:srgbClr val="0070C0"/>
                </a:solidFill>
                <a:latin typeface="Bangla" panose="03000603000000000000" pitchFamily="66" charset="0"/>
                <a:cs typeface="Bangla" panose="03000603000000000000" pitchFamily="66" charset="0"/>
              </a:rPr>
              <a:t>৫। কিতাবীরা রাসূল সা কে সেরূপ জানে যেরূপ তারা নিজেদের সন্তানদেরকে চিনে, জেনে বুঝেই সত্য গোপন করে।</a:t>
            </a:r>
            <a:endParaRPr lang="en-US" sz="2000" dirty="0">
              <a:solidFill>
                <a:srgbClr val="0070C0"/>
              </a:solidFill>
              <a:latin typeface="Bangla" panose="03000603000000000000" pitchFamily="66" charset="0"/>
              <a:cs typeface="Bangla" panose="03000603000000000000" pitchFamily="66" charset="0"/>
            </a:endParaRPr>
          </a:p>
          <a:p>
            <a:endParaRPr lang="as-IN" sz="2000" dirty="0">
              <a:solidFill>
                <a:srgbClr val="0070C0"/>
              </a:solidFill>
              <a:latin typeface="Bangla" panose="03000603000000000000" pitchFamily="66" charset="0"/>
              <a:cs typeface="Bangla" panose="03000603000000000000" pitchFamily="66" charset="0"/>
            </a:endParaRPr>
          </a:p>
          <a:p>
            <a:r>
              <a:rPr lang="as-IN" sz="2400" dirty="0">
                <a:solidFill>
                  <a:srgbClr val="00B050"/>
                </a:solidFill>
                <a:latin typeface="Bangla" panose="03000603000000000000" pitchFamily="66" charset="0"/>
                <a:cs typeface="Bangla" panose="03000603000000000000" pitchFamily="66" charset="0"/>
              </a:rPr>
              <a:t>আল্লাহর নামঃ </a:t>
            </a:r>
            <a:r>
              <a:rPr lang="ar-AE" sz="2400" dirty="0">
                <a:solidFill>
                  <a:srgbClr val="00B050"/>
                </a:solidFill>
                <a:latin typeface="Bangla" panose="03000603000000000000" pitchFamily="66" charset="0"/>
                <a:cs typeface="Bangla" panose="03000603000000000000" pitchFamily="66" charset="0"/>
              </a:rPr>
              <a:t>رَءُوۡف—</a:t>
            </a:r>
            <a:r>
              <a:rPr lang="en-US" sz="2400" dirty="0">
                <a:solidFill>
                  <a:srgbClr val="00B050"/>
                </a:solidFill>
                <a:latin typeface="Bangla" panose="03000603000000000000" pitchFamily="66" charset="0"/>
                <a:cs typeface="Bangla" panose="03000603000000000000" pitchFamily="66" charset="0"/>
              </a:rPr>
              <a:t> </a:t>
            </a:r>
            <a:r>
              <a:rPr lang="as-IN" sz="2400" dirty="0">
                <a:solidFill>
                  <a:srgbClr val="00B050"/>
                </a:solidFill>
                <a:latin typeface="Bangla" panose="03000603000000000000" pitchFamily="66" charset="0"/>
                <a:cs typeface="Bangla" panose="03000603000000000000" pitchFamily="66" charset="0"/>
              </a:rPr>
              <a:t>সহানুভূতিশীল </a:t>
            </a:r>
            <a:r>
              <a:rPr lang="ar-AE" sz="2400" dirty="0">
                <a:solidFill>
                  <a:srgbClr val="00B050"/>
                </a:solidFill>
                <a:latin typeface="Bangla" panose="03000603000000000000" pitchFamily="66" charset="0"/>
                <a:cs typeface="Bangla" panose="03000603000000000000" pitchFamily="66" charset="0"/>
              </a:rPr>
              <a:t>رَّحِیۡم  -- </a:t>
            </a:r>
            <a:r>
              <a:rPr lang="en-US" sz="2400" dirty="0">
                <a:solidFill>
                  <a:srgbClr val="00B050"/>
                </a:solidFill>
                <a:latin typeface="Bangla" panose="03000603000000000000" pitchFamily="66" charset="0"/>
                <a:cs typeface="Bangla" panose="03000603000000000000" pitchFamily="66" charset="0"/>
              </a:rPr>
              <a:t> </a:t>
            </a:r>
            <a:r>
              <a:rPr lang="as-IN" sz="2400" dirty="0">
                <a:solidFill>
                  <a:srgbClr val="00B050"/>
                </a:solidFill>
                <a:latin typeface="Bangla" panose="03000603000000000000" pitchFamily="66" charset="0"/>
                <a:cs typeface="Bangla" panose="03000603000000000000" pitchFamily="66" charset="0"/>
              </a:rPr>
              <a:t>পরম দয়ালু</a:t>
            </a:r>
          </a:p>
        </p:txBody>
      </p:sp>
    </p:spTree>
    <p:extLst>
      <p:ext uri="{BB962C8B-B14F-4D97-AF65-F5344CB8AC3E}">
        <p14:creationId xmlns:p14="http://schemas.microsoft.com/office/powerpoint/2010/main" val="2933208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 whiteboard&#10;&#10;Description automatically generated">
            <a:extLst>
              <a:ext uri="{FF2B5EF4-FFF2-40B4-BE49-F238E27FC236}">
                <a16:creationId xmlns:a16="http://schemas.microsoft.com/office/drawing/2014/main" id="{FCA971D6-D8B8-4CA6-A4D1-FA38121D2A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4913" y="1012470"/>
            <a:ext cx="3705225" cy="1228725"/>
          </a:xfrm>
          <a:prstGeom prst="rect">
            <a:avLst/>
          </a:prstGeom>
        </p:spPr>
      </p:pic>
      <p:sp>
        <p:nvSpPr>
          <p:cNvPr id="5" name="TextBox 4">
            <a:extLst>
              <a:ext uri="{FF2B5EF4-FFF2-40B4-BE49-F238E27FC236}">
                <a16:creationId xmlns:a16="http://schemas.microsoft.com/office/drawing/2014/main" id="{38930AB0-2289-4C52-9701-7DED1A2F415D}"/>
              </a:ext>
            </a:extLst>
          </p:cNvPr>
          <p:cNvSpPr txBox="1"/>
          <p:nvPr/>
        </p:nvSpPr>
        <p:spPr>
          <a:xfrm>
            <a:off x="2612995" y="3244334"/>
            <a:ext cx="6096000" cy="584775"/>
          </a:xfrm>
          <a:prstGeom prst="rect">
            <a:avLst/>
          </a:prstGeom>
          <a:noFill/>
        </p:spPr>
        <p:txBody>
          <a:bodyPr wrap="square">
            <a:spAutoFit/>
          </a:bodyPr>
          <a:lstStyle/>
          <a:p>
            <a:pPr algn="ctr"/>
            <a:r>
              <a:rPr lang="as-IN" dirty="0"/>
              <a:t> </a:t>
            </a:r>
            <a:r>
              <a:rPr lang="as-IN" sz="3200" dirty="0">
                <a:solidFill>
                  <a:srgbClr val="00B050"/>
                </a:solidFill>
                <a:latin typeface="Bangla" panose="03000603000000000000" pitchFamily="66" charset="0"/>
                <a:cs typeface="Bangla" panose="03000603000000000000" pitchFamily="66" charset="0"/>
              </a:rPr>
              <a:t>২য় পারা সমাপ্ত</a:t>
            </a:r>
            <a:endParaRPr lang="en-US" sz="3200" dirty="0">
              <a:solidFill>
                <a:srgbClr val="00B050"/>
              </a:solidFill>
              <a:latin typeface="Bangla" panose="03000603000000000000" pitchFamily="66" charset="0"/>
              <a:cs typeface="Bangla" panose="03000603000000000000" pitchFamily="66" charset="0"/>
            </a:endParaRPr>
          </a:p>
        </p:txBody>
      </p:sp>
      <p:pic>
        <p:nvPicPr>
          <p:cNvPr id="7" name="Picture 6" descr="A bunch of red roses&#10;&#10;Description automatically generated with medium confidence">
            <a:extLst>
              <a:ext uri="{FF2B5EF4-FFF2-40B4-BE49-F238E27FC236}">
                <a16:creationId xmlns:a16="http://schemas.microsoft.com/office/drawing/2014/main" id="{959E37C9-2CAA-4644-A18A-01E68A84F6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2600" y="4086886"/>
            <a:ext cx="2609850" cy="1752600"/>
          </a:xfrm>
          <a:prstGeom prst="rect">
            <a:avLst/>
          </a:prstGeom>
        </p:spPr>
      </p:pic>
    </p:spTree>
    <p:extLst>
      <p:ext uri="{BB962C8B-B14F-4D97-AF65-F5344CB8AC3E}">
        <p14:creationId xmlns:p14="http://schemas.microsoft.com/office/powerpoint/2010/main" val="320616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81D9E7-0057-4F6A-98EF-281F2E0C2F91}"/>
              </a:ext>
            </a:extLst>
          </p:cNvPr>
          <p:cNvSpPr txBox="1"/>
          <p:nvPr/>
        </p:nvSpPr>
        <p:spPr>
          <a:xfrm>
            <a:off x="133165" y="476564"/>
            <a:ext cx="12058835" cy="5632311"/>
          </a:xfrm>
          <a:prstGeom prst="rect">
            <a:avLst/>
          </a:prstGeom>
          <a:noFill/>
        </p:spPr>
        <p:txBody>
          <a:bodyPr wrap="square">
            <a:spAutoFit/>
          </a:bodyPr>
          <a:lstStyle/>
          <a:p>
            <a:pPr algn="ctr"/>
            <a:r>
              <a:rPr lang="as-IN" sz="2400" dirty="0">
                <a:solidFill>
                  <a:srgbClr val="7030A0"/>
                </a:solidFill>
                <a:latin typeface="Bangla" panose="03000603000000000000" pitchFamily="66" charset="0"/>
                <a:cs typeface="Bangla" panose="03000603000000000000" pitchFamily="66" charset="0"/>
              </a:rPr>
              <a:t>সুরা বাকারাঃ ১৮তম রুকু (১৪৮-১৫২)আয়াত</a:t>
            </a:r>
            <a:endParaRPr lang="en-US" sz="2400" dirty="0">
              <a:solidFill>
                <a:srgbClr val="7030A0"/>
              </a:solidFill>
              <a:latin typeface="Bangla" panose="03000603000000000000" pitchFamily="66" charset="0"/>
              <a:cs typeface="Bangla" panose="03000603000000000000" pitchFamily="66" charset="0"/>
            </a:endParaRPr>
          </a:p>
          <a:p>
            <a:pPr algn="ctr"/>
            <a:endParaRPr lang="as-IN" sz="2400" dirty="0">
              <a:solidFill>
                <a:srgbClr val="7030A0"/>
              </a:solidFill>
              <a:latin typeface="Bangla" panose="03000603000000000000" pitchFamily="66" charset="0"/>
              <a:cs typeface="Bangla" panose="03000603000000000000" pitchFamily="66" charset="0"/>
            </a:endParaRPr>
          </a:p>
          <a:p>
            <a:r>
              <a:rPr lang="as-IN" sz="2400" dirty="0">
                <a:solidFill>
                  <a:srgbClr val="002060"/>
                </a:solidFill>
                <a:latin typeface="Bangla" panose="03000603000000000000" pitchFamily="66" charset="0"/>
                <a:cs typeface="Bangla" panose="03000603000000000000" pitchFamily="66" charset="0"/>
              </a:rPr>
              <a:t>১। হে মুসলিমগণ! তোমরা সৎকাজে প্রতিযোগিতামূলকভাবে অগ্রসর হও! অর্থাৎ, নেকী ও সৎ পথে প্রতিষ্ঠিত থাকো।</a:t>
            </a:r>
          </a:p>
          <a:p>
            <a:r>
              <a:rPr lang="as-IN" sz="2400" dirty="0">
                <a:solidFill>
                  <a:srgbClr val="002060"/>
                </a:solidFill>
                <a:latin typeface="Bangla" panose="03000603000000000000" pitchFamily="66" charset="0"/>
                <a:cs typeface="Bangla" panose="03000603000000000000" pitchFamily="66" charset="0"/>
              </a:rPr>
              <a:t>২। যেখানেই থাকুক না কেনো সকলকেই ফিরে যেতেই হবে আখেরাতে আল্লাহর দরবারে।</a:t>
            </a:r>
          </a:p>
          <a:p>
            <a:r>
              <a:rPr lang="as-IN" sz="2400" dirty="0">
                <a:solidFill>
                  <a:srgbClr val="002060"/>
                </a:solidFill>
                <a:latin typeface="Bangla" panose="03000603000000000000" pitchFamily="66" charset="0"/>
                <a:cs typeface="Bangla" panose="03000603000000000000" pitchFamily="66" charset="0"/>
              </a:rPr>
              <a:t>৩। আবারো কিবলার কথা এসেছে, আল্লাহ সবই জানেন যা মানুষ করে থাকে।</a:t>
            </a:r>
          </a:p>
          <a:p>
            <a:r>
              <a:rPr lang="as-IN" sz="2400" dirty="0">
                <a:solidFill>
                  <a:srgbClr val="002060"/>
                </a:solidFill>
                <a:latin typeface="Bangla" panose="03000603000000000000" pitchFamily="66" charset="0"/>
                <a:cs typeface="Bangla" panose="03000603000000000000" pitchFamily="66" charset="0"/>
              </a:rPr>
              <a:t>৪। আল্লাহকেই ভয় করার কথা এসেছে, মুশরিকদের নয়।</a:t>
            </a:r>
          </a:p>
          <a:p>
            <a:r>
              <a:rPr lang="as-IN" sz="2400" dirty="0">
                <a:solidFill>
                  <a:srgbClr val="002060"/>
                </a:solidFill>
                <a:latin typeface="Bangla" panose="03000603000000000000" pitchFamily="66" charset="0"/>
                <a:cs typeface="Bangla" panose="03000603000000000000" pitchFamily="66" charset="0"/>
              </a:rPr>
              <a:t>৫। অবশ্যই আল্লাহর নির্দেশের উপর আমল মানুষকে অনুগ্রহ, পুরস্কার ও সম্মানের অধিকারী বানায় এবং সে সুপথপ্রাপ্তি তথা হিদায়াতের তওফীক লাভ করে।</a:t>
            </a:r>
          </a:p>
          <a:p>
            <a:r>
              <a:rPr lang="as-IN" sz="2400" dirty="0">
                <a:solidFill>
                  <a:srgbClr val="00B050"/>
                </a:solidFill>
                <a:latin typeface="Bangla" panose="03000603000000000000" pitchFamily="66" charset="0"/>
                <a:cs typeface="Bangla" panose="03000603000000000000" pitchFamily="66" charset="0"/>
              </a:rPr>
              <a:t>৬। রাসূল সা এর কাজঃ </a:t>
            </a:r>
          </a:p>
          <a:p>
            <a:r>
              <a:rPr lang="as-IN" sz="2400" dirty="0">
                <a:solidFill>
                  <a:srgbClr val="00B050"/>
                </a:solidFill>
                <a:latin typeface="Bangla" panose="03000603000000000000" pitchFamily="66" charset="0"/>
                <a:cs typeface="Bangla" panose="03000603000000000000" pitchFamily="66" charset="0"/>
              </a:rPr>
              <a:t>ক) আয়াতসমূহ তিলাওয়াত করেন, খ) জীবন পরিশুদ্ধ করেন এবং </a:t>
            </a:r>
          </a:p>
          <a:p>
            <a:r>
              <a:rPr lang="as-IN" sz="2400" dirty="0">
                <a:solidFill>
                  <a:srgbClr val="00B050"/>
                </a:solidFill>
                <a:latin typeface="Bangla" panose="03000603000000000000" pitchFamily="66" charset="0"/>
                <a:cs typeface="Bangla" panose="03000603000000000000" pitchFamily="66" charset="0"/>
              </a:rPr>
              <a:t>গ) কিতাব ও ঘ) হেকমত শিক্ষা দেন। আর তা শিক্ষা দেন যা তোমরা জানতে না।</a:t>
            </a:r>
          </a:p>
          <a:p>
            <a:r>
              <a:rPr lang="as-IN" sz="2400" dirty="0">
                <a:solidFill>
                  <a:srgbClr val="0070C0"/>
                </a:solidFill>
                <a:latin typeface="Bangla" panose="03000603000000000000" pitchFamily="66" charset="0"/>
                <a:cs typeface="Bangla" panose="03000603000000000000" pitchFamily="66" charset="0"/>
              </a:rPr>
              <a:t>৭। ঈমানদারদের জন্য------</a:t>
            </a:r>
          </a:p>
          <a:p>
            <a:r>
              <a:rPr lang="as-IN" sz="2400" dirty="0">
                <a:solidFill>
                  <a:srgbClr val="0070C0"/>
                </a:solidFill>
                <a:latin typeface="Bangla" panose="03000603000000000000" pitchFamily="66" charset="0"/>
                <a:cs typeface="Bangla" panose="03000603000000000000" pitchFamily="66" charset="0"/>
              </a:rPr>
              <a:t> </a:t>
            </a:r>
            <a:r>
              <a:rPr lang="ar-AE" sz="2400" dirty="0">
                <a:solidFill>
                  <a:srgbClr val="0070C0"/>
                </a:solidFill>
                <a:latin typeface="Bangla" panose="03000603000000000000" pitchFamily="66" charset="0"/>
              </a:rPr>
              <a:t>فَاذۡکُرُوۡنِیۡۤ اَذۡکُرۡکُمۡ وَ اشۡکُرُوۡا لِیۡ وَ لَا تَکۡفُرُوۡنِ</a:t>
            </a:r>
          </a:p>
          <a:p>
            <a:r>
              <a:rPr lang="ar-AE" sz="2400" dirty="0">
                <a:solidFill>
                  <a:srgbClr val="0070C0"/>
                </a:solidFill>
                <a:latin typeface="Bangla" panose="03000603000000000000" pitchFamily="66" charset="0"/>
              </a:rPr>
              <a:t>•	</a:t>
            </a:r>
            <a:r>
              <a:rPr lang="as-IN" sz="2400" dirty="0">
                <a:solidFill>
                  <a:srgbClr val="0070C0"/>
                </a:solidFill>
                <a:latin typeface="Bangla" panose="03000603000000000000" pitchFamily="66" charset="0"/>
                <a:cs typeface="Bangla" panose="03000603000000000000" pitchFamily="66" charset="0"/>
              </a:rPr>
              <a:t>কাজেই তোমরা আমাকে স্মরণ কর, আমিও তোমাদেরকে স্মরণ করব। আর তোমরা আমার প্রতি কৃতজ্ঞ হও এবং অকৃতজ্ঞ হয়ে না।১৫২</a:t>
            </a:r>
          </a:p>
        </p:txBody>
      </p:sp>
    </p:spTree>
    <p:extLst>
      <p:ext uri="{BB962C8B-B14F-4D97-AF65-F5344CB8AC3E}">
        <p14:creationId xmlns:p14="http://schemas.microsoft.com/office/powerpoint/2010/main" val="415839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01B90B-1A8A-486A-8CE3-4A070BCF5F36}"/>
              </a:ext>
            </a:extLst>
          </p:cNvPr>
          <p:cNvSpPr txBox="1"/>
          <p:nvPr/>
        </p:nvSpPr>
        <p:spPr>
          <a:xfrm>
            <a:off x="-1" y="-2612647"/>
            <a:ext cx="12286695" cy="9537226"/>
          </a:xfrm>
          <a:prstGeom prst="rect">
            <a:avLst/>
          </a:prstGeom>
          <a:noFill/>
        </p:spPr>
        <p:txBody>
          <a:bodyPr wrap="square">
            <a:spAutoFit/>
          </a:bodyPr>
          <a:lstStyle/>
          <a:p>
            <a:pPr marL="0" marR="0">
              <a:lnSpc>
                <a:spcPct val="107000"/>
              </a:lnSpc>
              <a:spcBef>
                <a:spcPts val="0"/>
              </a:spcBef>
              <a:spcAft>
                <a:spcPts val="800"/>
              </a:spcAft>
            </a:pPr>
            <a:endPar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4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400" dirty="0">
              <a:solidFill>
                <a:srgbClr val="00B050"/>
              </a:solidFill>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বাকারাঃ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১৯তম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রুকু</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(১৫৩-১৬৩)</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আয়াত</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ঈমানদারদের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সম্বোধন</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হয়েছে</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یٰۤاَیُّهَا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الَّذِیۡنَ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اٰمَنُوا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اسۡتَعِیۡنُوۡا</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بِالصَّبۡرِ</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الصَّلٰوۃِ</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اِنَّ</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اللّٰهَ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مَعَ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الصّٰبِرِیۡنَ</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তোমরা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সাহায্য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চাও</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সালাতের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মাধ্যমে</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নিশ্চয়ই</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সবরকারীদের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সাথে</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আছেন।১৫৩</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৮।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শহীদদেরকে</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শ্রদ্ধা</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সম্মানের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বারযাখের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আমাদের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অনুভূতি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উপলব্ধির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অনেক</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ঊর্ধ্বে</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৯।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পরিক্ষা</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কিছু</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ভয়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ক্ষুধা</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জীবন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ফসলের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ক্ষয়ক্ষতি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দ্বারা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কাদের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প্রতি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রব-এর</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বিশেষ</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অনুগ্রহ</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রহমত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বর্ষিত</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হয়ঃ</a:t>
            </a:r>
            <a:r>
              <a:rPr lang="en-US" sz="18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১০।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বিপদ</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মুসিবতে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ধৈর্যশীল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বলে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اِنَّا</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لِلّٰهِ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وَ</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اِنَّاۤ</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اِلَیۡهِ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رٰجِعُوۡنَ</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আল্লাহরই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নিশ্চয়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আমরা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দিকেই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প্রত্যাবর্তনকারী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জন্য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সুসংবাদ</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দিয়েছেন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তারাই</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সৎপথে</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পরিচালিত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১১।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شَعَآئِرِ</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সাফা</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মারওয়া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যেখানে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হজ্জ</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ওমরায়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সাঈ</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১২।</a:t>
            </a:r>
            <a:r>
              <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স্বতঃস্ফূর্তভাবে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সৎকাজ</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করবে,নিশ্চয়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পুরস্কারদাতা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সর্বজ্ঞ</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১৩।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স্পষ্ট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পথ-নির্দেশ</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অবতীর্ণ</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হওয়ার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গোপন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অভিসম্পাতকারীরা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লা’নত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আগুনের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লাগাম</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মুখে</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পরানো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দাউদঃ</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৩৬৫৮,)</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১৪।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তাওবা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নিজেদেরকে</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সংশোধন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করেছে</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সত্যকে</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সুস্পষ্টভাবে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ব্যক্ত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করেছে,এদের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তাওবা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কবুল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করবেন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১৫।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যারা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কাফের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অবস্থায়</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মৃত্যুবরন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করেন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আল্লাহ</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ফেরেশতাগণ</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ও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সকল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মানুষের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লা'নত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সেখানে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তারা</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স্থায়ী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শাস্তি</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শিথিল</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এবং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অবকাশও</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দেয়া</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হবে</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2060"/>
                </a:solidFill>
                <a:effectLst/>
                <a:latin typeface="Bangla" panose="03000603000000000000" pitchFamily="66" charset="0"/>
                <a:ea typeface="Calibri" panose="020F0502020204030204" pitchFamily="34" charset="0"/>
                <a:cs typeface="Bangla" panose="03000603000000000000" pitchFamily="66" charset="0"/>
              </a:rPr>
              <a:t>না</a:t>
            </a:r>
            <a:r>
              <a:rPr lang="en-US" sz="1800" dirty="0">
                <a:solidFill>
                  <a:srgbClr val="002060"/>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solidFill>
                <a:srgbClr val="00206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পরিচয়ঃ</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اِلٰـهُکُمۡ</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اِلٰهٌ</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وَّاحِدٌ</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لَاۤ</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اِلٰهَ</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اِلَّا</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هُوَ</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الرَّحۡمٰنُ</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الرَّحِیۡمُ</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আর</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তোমাদের</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ইলাহ</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ইলাহ</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দয়াময়</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অতি</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দয়ালু</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ছাড়া</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অন্য</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কোন</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সত্য</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ইলাহ</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নেই</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১৬৩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এটা</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ইসমে</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1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আযম</a:t>
            </a:r>
            <a:r>
              <a:rPr lang="en-US" sz="1800" b="1"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endParaRPr lang="en-US" sz="1100" b="1" dirty="0">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নামঃ</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شَاکِر</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1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গুণগ্রাহী</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উত্তম</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পুরস্কারদাতা</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a:t>
            </a:r>
            <a:r>
              <a:rPr lang="en-US" sz="11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التَّوَّاب</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1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তওবা</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গ্রহণকারী</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الرَّحِیۡمُ</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1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পরম</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 </a:t>
            </a:r>
            <a:r>
              <a:rPr lang="en-US" sz="1800" dirty="0" err="1">
                <a:solidFill>
                  <a:srgbClr val="0000FF"/>
                </a:solidFill>
                <a:effectLst/>
                <a:latin typeface="Bangla" panose="03000603000000000000" pitchFamily="66" charset="0"/>
                <a:ea typeface="Calibri" panose="020F0502020204030204" pitchFamily="34" charset="0"/>
                <a:cs typeface="Bangla" panose="03000603000000000000" pitchFamily="66" charset="0"/>
              </a:rPr>
              <a:t>দয়ালু</a:t>
            </a:r>
            <a:r>
              <a:rPr lang="en-US" sz="1800" dirty="0">
                <a:solidFill>
                  <a:srgbClr val="0000FF"/>
                </a:solidFill>
                <a:effectLst/>
                <a:latin typeface="Bangla" panose="03000603000000000000" pitchFamily="66" charset="0"/>
                <a:ea typeface="Calibri" panose="020F0502020204030204" pitchFamily="34" charset="0"/>
                <a:cs typeface="Bangla" panose="03000603000000000000" pitchFamily="66" charset="0"/>
              </a:rPr>
              <a:t>।</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211148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C45CEA-2E58-4384-A2D5-CCC9977FD632}"/>
              </a:ext>
            </a:extLst>
          </p:cNvPr>
          <p:cNvSpPr txBox="1"/>
          <p:nvPr/>
        </p:nvSpPr>
        <p:spPr>
          <a:xfrm>
            <a:off x="213063" y="-175826"/>
            <a:ext cx="11913833" cy="6381619"/>
          </a:xfrm>
          <a:prstGeom prst="rect">
            <a:avLst/>
          </a:prstGeom>
          <a:noFill/>
        </p:spPr>
        <p:txBody>
          <a:bodyPr wrap="square">
            <a:spAutoFit/>
          </a:bodyPr>
          <a:lstStyle/>
          <a:p>
            <a:pPr marL="0" marR="0" algn="ctr">
              <a:lnSpc>
                <a:spcPct val="107000"/>
              </a:lnSpc>
              <a:spcBef>
                <a:spcPts val="0"/>
              </a:spcBef>
              <a:spcAft>
                <a:spcPts val="800"/>
              </a:spcAft>
            </a:pPr>
            <a:endParaRPr lang="en-US" sz="2400" dirty="0">
              <a:solidFill>
                <a:schemeClr val="accent1">
                  <a:lumMod val="75000"/>
                </a:schemeClr>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8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সুরা</a:t>
            </a:r>
            <a:r>
              <a:rPr lang="en-US" sz="28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বাকারাঃ</a:t>
            </a:r>
            <a:r>
              <a:rPr lang="en-US" sz="28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২০তম </a:t>
            </a:r>
            <a:r>
              <a:rPr lang="en-US" sz="28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রুকু</a:t>
            </a:r>
            <a:r>
              <a:rPr lang="en-US" sz="28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(১৬৪-১৬৭)</a:t>
            </a:r>
            <a:r>
              <a:rPr lang="en-US" sz="28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আয়াত</a:t>
            </a:r>
            <a:endParaRPr lang="en-US" sz="28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মহান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নিদর্শন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সমূহঃ</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বিবেকবান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কওমের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লোকের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আসমানসমূহ</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যমীনের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সৃষ্টিতে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দিনের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উপকারী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দ্রব্যবাহী</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চলমান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সামুদ্রিক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জাহাজে</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আকাশ</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বৃষ্টি</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বর্ষণ</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ভূ-পৃষ্ঠকে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ছড়িয়ে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দিয়েছেন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বিচরণশীল</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প্রাণী,বায়ুর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পরিবর্তনে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নিয়ন্ত্রিত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মেঘমালা</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বিবেকবান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কওমের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লোকের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২।মানুষের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মাঝে</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শ্রেনীর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চরিত্রের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ছাড়া</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অন্যকে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সমকক্ষরূপে</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করে,তাদেরকে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ভালবাসে</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ভালবাসার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মতই</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পক্ষান্তরে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ঈমান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এনেছে</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সর্বাধিক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ভালবাসে</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৩।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যুলুম</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নিশ্চিত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শক্তি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আল্লাহরই</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নিশ্চয়</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শাস্তি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কঠোর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৪।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অনুসৃত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ব্যক্তিবর্গরা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অনুসারীদের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বিমুখ</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শাস্তি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প্রত্যক্ষ</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ছিন্ন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আফসোস</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একটিবার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পৃথিবীতে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ফিরে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যাবার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সুযোগ</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ঘটত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আমরাও</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ছিন্ন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করতাম</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ছিন্ন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আগুন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chemeClr val="accent1">
                    <a:lumMod val="75000"/>
                  </a:schemeClr>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1600" dirty="0">
                <a:solidFill>
                  <a:schemeClr val="accent1">
                    <a:lumMod val="75000"/>
                  </a:schemeClr>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781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636DCF-3052-42D8-9743-4A15FA1A29B3}"/>
              </a:ext>
            </a:extLst>
          </p:cNvPr>
          <p:cNvSpPr txBox="1"/>
          <p:nvPr/>
        </p:nvSpPr>
        <p:spPr>
          <a:xfrm>
            <a:off x="150920" y="-1453900"/>
            <a:ext cx="12041080" cy="8102283"/>
          </a:xfrm>
          <a:prstGeom prst="rect">
            <a:avLst/>
          </a:prstGeom>
          <a:noFill/>
        </p:spPr>
        <p:txBody>
          <a:bodyPr wrap="square">
            <a:spAutoFit/>
          </a:bodyPr>
          <a:lstStyle/>
          <a:p>
            <a:pPr marL="0" marR="0">
              <a:lnSpc>
                <a:spcPct val="107000"/>
              </a:lnSpc>
              <a:spcBef>
                <a:spcPts val="0"/>
              </a:spcBef>
              <a:spcAft>
                <a:spcPts val="800"/>
              </a:spcAft>
            </a:pPr>
            <a:endParaRPr lang="en-US" sz="1600" dirty="0">
              <a:solidFill>
                <a:srgbClr val="7030A0"/>
              </a:solidFill>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6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600" dirty="0">
              <a:solidFill>
                <a:srgbClr val="7030A0"/>
              </a:solidFill>
              <a:latin typeface="Bangla" panose="03000603000000000000" pitchFamily="66"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6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বাকারাঃ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২১তম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(১৬৮-১৭৬)</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আয়াত</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আহবান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মানুষ</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যমীনে</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কিছু</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বৈধ</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পবিত্র</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খাদ্যবস্তু</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রয়েছে</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খাও</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শয়তানের</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পদাংক</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অনুসরণ</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নিশ্চয়</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প্রকাশ্য</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শত্রু</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342900" marR="0" lvl="0" indent="-342900">
              <a:lnSpc>
                <a:spcPct val="107000"/>
              </a:lnSpc>
              <a:spcBef>
                <a:spcPts val="0"/>
              </a:spcBef>
              <a:spcAft>
                <a:spcPts val="0"/>
              </a:spcAft>
              <a:buFont typeface="Symbol" panose="05050102010706020507" pitchFamily="18" charset="2"/>
              <a:buChar char=""/>
            </a:pP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শয়তানের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কাজঃ</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ক)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শয়তান</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মনের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মাঝে</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ওয়াসওয়াসা</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সন্দেহের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উদ্ভব</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457200" marR="0">
              <a:lnSpc>
                <a:spcPct val="107000"/>
              </a:lnSpc>
              <a:spcBef>
                <a:spcPts val="0"/>
              </a:spcBef>
              <a:spcAft>
                <a:spcPts val="0"/>
              </a:spcAft>
            </a:pP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খ)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শয়তান</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নির্দেশ</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দেয়</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سُوْءٌ</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মন্দ</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অশ্লীল</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فَحْشَاءٌ</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কাজের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ক্ষুদ্র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বৃহ</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ৎ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পাপ</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এবং</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457200" marR="0">
              <a:lnSpc>
                <a:spcPct val="107000"/>
              </a:lnSpc>
              <a:spcBef>
                <a:spcPts val="0"/>
              </a:spcBef>
              <a:spcAft>
                <a:spcPts val="800"/>
              </a:spcAft>
            </a:pP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গ)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সম্বন্ধে</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সব</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বিষয়</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বলার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তোমরা</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জান</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C0000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বড়</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পিতৃপুরুষরা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সৎপথেও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পরিচালিত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তবুও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আহবান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অগ্রাহ্য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পিতৃপুরুষদের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অনুসরন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কুফরী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ডাকছে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হাঁক-ডাক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অন্ধ</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বুঝে</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৫।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মুমিনগণ!কে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সম্বোধন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হয়েছে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শুধুমাত্র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ইবাদাত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চাইলে</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যেসব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দিয়েছেন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কৃতজ্ঞতা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প্রকাশ</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৬।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হারাম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খাদ্য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(১),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রক্ত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(২),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শূকরের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গোশত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(৩)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নাম</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উচ্চারিত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(৪),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নিরূপায়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অথচ</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নাফরমান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সীমালংঘনকারী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৭।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গোপন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বিনিময়ে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তুচ্ছ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গ্রহণ</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বিভিন্ন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মতভেদে</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লিপ্ত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পেটে</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বলবেন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পবিত্রও</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রয়েছে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যন্ত্রণাদায়ক</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হিদায়াতের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বিনিময়ে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ভ্রষ্টতা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ক্ষমার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শাস্তি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সহ্য</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কতই</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ধৈর্যশীল</a:t>
            </a:r>
            <a:r>
              <a:rPr lang="en-US"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নামঃ</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غَفُوۡر</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অতি</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ক্ষমাশীল</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رَّحِیۡمٌ</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পরম</a:t>
            </a:r>
            <a:r>
              <a:rPr lang="en-US"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দয়ালু</a:t>
            </a:r>
            <a:endParaRPr lang="en-US"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513207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B28D96-5B7D-49D5-B04E-DC45C749E710}"/>
              </a:ext>
            </a:extLst>
          </p:cNvPr>
          <p:cNvSpPr txBox="1"/>
          <p:nvPr/>
        </p:nvSpPr>
        <p:spPr>
          <a:xfrm>
            <a:off x="124288" y="-2421255"/>
            <a:ext cx="12129856" cy="8586966"/>
          </a:xfrm>
          <a:prstGeom prst="rect">
            <a:avLst/>
          </a:prstGeom>
          <a:noFill/>
        </p:spPr>
        <p:txBody>
          <a:bodyPr wrap="square">
            <a:spAutoFit/>
          </a:bodyPr>
          <a:lstStyle/>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pPr algn="ctr"/>
            <a:endParaRPr lang="en-US" sz="2400" dirty="0">
              <a:solidFill>
                <a:srgbClr val="7030A0"/>
              </a:solidFill>
              <a:latin typeface="Bangla" panose="03000603000000000000" pitchFamily="66" charset="0"/>
              <a:cs typeface="Bangla" panose="03000603000000000000" pitchFamily="66" charset="0"/>
            </a:endParaRPr>
          </a:p>
          <a:p>
            <a:pPr algn="ctr"/>
            <a:r>
              <a:rPr lang="as-IN" sz="2400" dirty="0">
                <a:solidFill>
                  <a:srgbClr val="7030A0"/>
                </a:solidFill>
                <a:latin typeface="Bangla" panose="03000603000000000000" pitchFamily="66" charset="0"/>
                <a:cs typeface="Bangla" panose="03000603000000000000" pitchFamily="66" charset="0"/>
              </a:rPr>
              <a:t>সুরা বাকারাঃ ২২তম রুকু (১৭৭-১৮২)আয়াত</a:t>
            </a:r>
          </a:p>
          <a:p>
            <a:r>
              <a:rPr lang="as-IN" dirty="0">
                <a:solidFill>
                  <a:srgbClr val="0070C0"/>
                </a:solidFill>
                <a:latin typeface="Bangla" panose="03000603000000000000" pitchFamily="66" charset="0"/>
                <a:cs typeface="Bangla" panose="03000603000000000000" pitchFamily="66" charset="0"/>
              </a:rPr>
              <a:t>ক। যে সৎ কাজ করলে সত্যাশ্রয়ী ও মুত্তাকী হওয়া যায়,আল্লাহ জানিয়েছেন- ৬টি গুনের কথা জানা যায়ঃ(পূর্ব পশ্চিমে মুখ ফিরানো নয় বরং</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১। ঈমানঃ  আল্লাহ্‌, শেষ দিবস, ফেরেশতাগণ, কিতাব সমূহ ও নবীগণের প্রতি।</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২</a:t>
            </a:r>
            <a:r>
              <a:rPr lang="en-US" dirty="0">
                <a:solidFill>
                  <a:srgbClr val="002060"/>
                </a:solidFill>
                <a:latin typeface="Bangla" panose="03000603000000000000" pitchFamily="66" charset="0"/>
                <a:cs typeface="Bangla" panose="03000603000000000000" pitchFamily="66" charset="0"/>
              </a:rPr>
              <a:t>।</a:t>
            </a:r>
            <a:r>
              <a:rPr lang="as-IN" dirty="0">
                <a:solidFill>
                  <a:srgbClr val="002060"/>
                </a:solidFill>
                <a:latin typeface="Bangla" panose="03000603000000000000" pitchFamily="66" charset="0"/>
                <a:cs typeface="Bangla" panose="03000603000000000000" pitchFamily="66" charset="0"/>
              </a:rPr>
              <a:t> সম্পদ দান করবে তাঁর ভালবাসায়</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 আত্মীয়-স্বজন, ইয়াতীম, অভাবগ্রস্ত, মুসাফির, সাহায্যপ্রার্থী ও দাসমুক্তির জন্য।</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৩। সালাত প্রতিষ্ঠা করবে, </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৪। যাকাত দিবে,</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৫। প্রতিশ্রুতি পূর্ণ করবে </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৬</a:t>
            </a:r>
            <a:r>
              <a:rPr lang="en-US" dirty="0">
                <a:solidFill>
                  <a:srgbClr val="002060"/>
                </a:solidFill>
                <a:latin typeface="Bangla" panose="03000603000000000000" pitchFamily="66" charset="0"/>
                <a:cs typeface="Bangla" panose="03000603000000000000" pitchFamily="66" charset="0"/>
              </a:rPr>
              <a:t>।</a:t>
            </a:r>
            <a:r>
              <a:rPr lang="as-IN" dirty="0">
                <a:solidFill>
                  <a:srgbClr val="002060"/>
                </a:solidFill>
                <a:latin typeface="Bangla" panose="03000603000000000000" pitchFamily="66" charset="0"/>
                <a:cs typeface="Bangla" panose="03000603000000000000" pitchFamily="66" charset="0"/>
              </a:rPr>
              <a:t> সর্বাবস্থায় সবর ধারন করবে(অর্থ-সংকটে, দুঃখ-কষ্টে ও সংগ্রাম-সংকটে)।</a:t>
            </a:r>
          </a:p>
          <a:p>
            <a:r>
              <a:rPr lang="as-IN" dirty="0">
                <a:solidFill>
                  <a:srgbClr val="0070C0"/>
                </a:solidFill>
                <a:latin typeface="Bangla" panose="03000603000000000000" pitchFamily="66" charset="0"/>
                <a:cs typeface="Bangla" panose="03000603000000000000" pitchFamily="66" charset="0"/>
              </a:rPr>
              <a:t>খ। কিসাসের বিধান জানিয়ে দেয়া হয়েছে।</a:t>
            </a:r>
          </a:p>
          <a:p>
            <a:r>
              <a:rPr lang="en-US" dirty="0">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•(কিসাস’-এর শাব্দিক অর্থ সমপরিমাণ বা অনুরূপ। অর্থাৎ অন্যের প্রতি যতটুকু যুলুম করা হয়েছে, তার সমপরিমাণ প্রতিশোধ গ্রহণ করা তার পক্ষে জায়েয এর </a:t>
            </a:r>
            <a:endParaRPr lang="en-US" dirty="0">
              <a:solidFill>
                <a:srgbClr val="002060"/>
              </a:solidFill>
              <a:latin typeface="Bangla" panose="03000603000000000000" pitchFamily="66" charset="0"/>
              <a:cs typeface="Bangla" panose="03000603000000000000" pitchFamily="66" charset="0"/>
            </a:endParaRP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চাইতে বেশী কিছু করা জায়েয নয়।)</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কিসাস কেবল ইচ্ছাকৃত হত্যার বেলায়ই প্রযোজ্য</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আলেম ও ফেকাহবিদগণের সর্বসম্মত অভিমত অনুযায়ী ‘কিসাস’-এর হক আদায় করার জন্য ইসলামী আদালতের শরণাপন্ন হতে হবে।</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লাঘব এবং অনুগ্রহ (অর্থাৎ, ক্বিস্বাস, ক্ষমা অথবা মুক্তিপণ গ্রহণ এই তিনটি পদ্ধতিই) আল্লাহর পক্ষ থেকে খাস মানুষের জন্যই। ইতিপূর্বে তাওরাতধারীদের জন্য </a:t>
            </a:r>
            <a:r>
              <a:rPr lang="en-US" dirty="0">
                <a:solidFill>
                  <a:srgbClr val="002060"/>
                </a:solidFill>
                <a:latin typeface="Bangla" panose="03000603000000000000" pitchFamily="66" charset="0"/>
                <a:cs typeface="Bangla" panose="03000603000000000000" pitchFamily="66" charset="0"/>
              </a:rPr>
              <a:t> </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কেবল ক্বিস্বাস ও ক্ষমা ছিল। মুক্তিপণ ছিল না। আর ইঞ্জীলধারীদের মাঝে কেবল ক্ষমা ছিল; ক্বিস্বাস, মুক্তিপণও ছিল না।</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হে বুদ্ধি-বিবেকসম্পন্নগণ! কিসাসের মধ্যে তোমাদের জন্য রয়েছে জীবন, যাতে তোমরা তাকওয়া অবলম্বন কর।</a:t>
            </a:r>
          </a:p>
          <a:p>
            <a:r>
              <a:rPr lang="as-IN" dirty="0">
                <a:solidFill>
                  <a:srgbClr val="0070C0"/>
                </a:solidFill>
                <a:latin typeface="Bangla" panose="03000603000000000000" pitchFamily="66" charset="0"/>
                <a:cs typeface="Bangla" panose="03000603000000000000" pitchFamily="66" charset="0"/>
              </a:rPr>
              <a:t>গ। অসিয়ত(উইল)এর কথা (পিতা মাতা,আত্মিয় স্বজন) এসেছে যা মিরাসের আয়াত নাযিল পূর্বে ছিলো।</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মিরাসের আয়াত দিয়ে ও হাদিস দিয়ে এই অসিয়ত রহিত হয়ে যায়।</a:t>
            </a:r>
          </a:p>
          <a:p>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“আল্লাহ্ তা'আলা প্রত্যেক হকদারের হক নির্ধারণ করে দিয়েছেন। সুতরাং এখন থেকে কোন ওয়ারিসের জন্য অসিয়াত নেই”।তিরমিযী: ২১২০, আবু দাউদ: ৩৫৬৫</a:t>
            </a:r>
          </a:p>
          <a:p>
            <a:r>
              <a:rPr lang="as-IN" dirty="0">
                <a:solidFill>
                  <a:srgbClr val="0070C0"/>
                </a:solidFill>
                <a:latin typeface="Bangla" panose="03000603000000000000" pitchFamily="66" charset="0"/>
                <a:cs typeface="Bangla" panose="03000603000000000000" pitchFamily="66" charset="0"/>
              </a:rPr>
              <a:t>ঘ। অসিয়ত জানার পর পরিবর্তন করলে তারা গনাহগার হবে।</a:t>
            </a:r>
            <a:endParaRPr lang="en-US" dirty="0">
              <a:solidFill>
                <a:srgbClr val="0070C0"/>
              </a:solidFill>
              <a:latin typeface="Bangla" panose="03000603000000000000" pitchFamily="66" charset="0"/>
              <a:cs typeface="Bangla" panose="03000603000000000000" pitchFamily="66" charset="0"/>
            </a:endParaRPr>
          </a:p>
          <a:p>
            <a:r>
              <a:rPr lang="as-IN" dirty="0">
                <a:solidFill>
                  <a:srgbClr val="002060"/>
                </a:solidFill>
                <a:latin typeface="Bangla" panose="03000603000000000000" pitchFamily="66" charset="0"/>
                <a:cs typeface="Bangla" panose="03000603000000000000" pitchFamily="66" charset="0"/>
              </a:rPr>
              <a:t> </a:t>
            </a:r>
            <a:r>
              <a:rPr lang="en-US" dirty="0">
                <a:solidFill>
                  <a:srgbClr val="002060"/>
                </a:solidFill>
                <a:latin typeface="Bangla" panose="03000603000000000000" pitchFamily="66" charset="0"/>
                <a:cs typeface="Bangla" panose="03000603000000000000" pitchFamily="66" charset="0"/>
              </a:rPr>
              <a:t>    </a:t>
            </a:r>
            <a:r>
              <a:rPr lang="as-IN" dirty="0">
                <a:solidFill>
                  <a:srgbClr val="002060"/>
                </a:solidFill>
                <a:latin typeface="Bangla" panose="03000603000000000000" pitchFamily="66" charset="0"/>
                <a:cs typeface="Bangla" panose="03000603000000000000" pitchFamily="66" charset="0"/>
              </a:rPr>
              <a:t>তবে অসিয়াতকারীর পক্ষপাতিত্ব কিংবা পাপের আশংকায় মীমাংসা করে দে্য,তাহলে গোনাহগার হবে না।</a:t>
            </a:r>
            <a:endParaRPr lang="en-US" dirty="0">
              <a:solidFill>
                <a:srgbClr val="002060"/>
              </a:solidFill>
              <a:latin typeface="Bangla" panose="03000603000000000000" pitchFamily="66" charset="0"/>
              <a:cs typeface="Bangla" panose="03000603000000000000" pitchFamily="66" charset="0"/>
            </a:endParaRPr>
          </a:p>
          <a:p>
            <a:endParaRPr lang="as-IN" sz="2000" dirty="0">
              <a:solidFill>
                <a:srgbClr val="00B050"/>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আল্লাহর নামঃ  </a:t>
            </a:r>
            <a:r>
              <a:rPr lang="ar-AE" sz="2000" dirty="0">
                <a:solidFill>
                  <a:srgbClr val="00B050"/>
                </a:solidFill>
                <a:latin typeface="Bangla" panose="03000603000000000000" pitchFamily="66" charset="0"/>
              </a:rPr>
              <a:t>سَمِیۡع -</a:t>
            </a:r>
            <a:r>
              <a:rPr lang="as-IN" sz="2000" dirty="0">
                <a:solidFill>
                  <a:srgbClr val="00B050"/>
                </a:solidFill>
                <a:latin typeface="Bangla" panose="03000603000000000000" pitchFamily="66" charset="0"/>
                <a:cs typeface="Bangla" panose="03000603000000000000" pitchFamily="66" charset="0"/>
              </a:rPr>
              <a:t>সর্বশ্রোতা </a:t>
            </a:r>
            <a:r>
              <a:rPr lang="ar-AE" sz="2000" dirty="0">
                <a:solidFill>
                  <a:srgbClr val="00B050"/>
                </a:solidFill>
                <a:latin typeface="Bangla" panose="03000603000000000000" pitchFamily="66" charset="0"/>
              </a:rPr>
              <a:t>عَلِیۡمٌ -</a:t>
            </a:r>
            <a:r>
              <a:rPr lang="as-IN" sz="2000" dirty="0">
                <a:solidFill>
                  <a:srgbClr val="00B050"/>
                </a:solidFill>
                <a:latin typeface="Bangla" panose="03000603000000000000" pitchFamily="66" charset="0"/>
                <a:cs typeface="Bangla" panose="03000603000000000000" pitchFamily="66" charset="0"/>
              </a:rPr>
              <a:t>সর্বজ্ঞ  </a:t>
            </a:r>
            <a:r>
              <a:rPr lang="ar-AE" sz="2000" dirty="0">
                <a:solidFill>
                  <a:srgbClr val="00B050"/>
                </a:solidFill>
                <a:latin typeface="Bangla" panose="03000603000000000000" pitchFamily="66" charset="0"/>
              </a:rPr>
              <a:t>غَفُوۡر -</a:t>
            </a:r>
            <a:r>
              <a:rPr lang="as-IN" sz="2000" dirty="0">
                <a:solidFill>
                  <a:srgbClr val="00B050"/>
                </a:solidFill>
                <a:latin typeface="Bangla" panose="03000603000000000000" pitchFamily="66" charset="0"/>
                <a:cs typeface="Bangla" panose="03000603000000000000" pitchFamily="66" charset="0"/>
              </a:rPr>
              <a:t>ক্ষমাপরায়ণ</a:t>
            </a:r>
          </a:p>
        </p:txBody>
      </p:sp>
    </p:spTree>
    <p:extLst>
      <p:ext uri="{BB962C8B-B14F-4D97-AF65-F5344CB8AC3E}">
        <p14:creationId xmlns:p14="http://schemas.microsoft.com/office/powerpoint/2010/main" val="393657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2FF54E-C10A-4D1B-9659-E2ADDF14C4D4}"/>
              </a:ext>
            </a:extLst>
          </p:cNvPr>
          <p:cNvSpPr txBox="1"/>
          <p:nvPr/>
        </p:nvSpPr>
        <p:spPr>
          <a:xfrm>
            <a:off x="301841" y="-1462428"/>
            <a:ext cx="8839939" cy="8402300"/>
          </a:xfrm>
          <a:prstGeom prst="rect">
            <a:avLst/>
          </a:prstGeom>
          <a:noFill/>
        </p:spPr>
        <p:txBody>
          <a:bodyPr wrap="square">
            <a:spAutoFit/>
          </a:bodyPr>
          <a:lstStyle/>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dirty="0">
              <a:latin typeface="Bangla" panose="03000603000000000000" pitchFamily="66" charset="0"/>
              <a:cs typeface="Bangla" panose="03000603000000000000" pitchFamily="66" charset="0"/>
            </a:endParaRPr>
          </a:p>
          <a:p>
            <a:endParaRPr lang="en-US" sz="2400" dirty="0">
              <a:solidFill>
                <a:srgbClr val="002060"/>
              </a:solidFill>
              <a:latin typeface="Bangla" panose="03000603000000000000" pitchFamily="66" charset="0"/>
              <a:cs typeface="Bangla" panose="03000603000000000000" pitchFamily="66" charset="0"/>
            </a:endParaRPr>
          </a:p>
          <a:p>
            <a:pPr algn="ctr"/>
            <a:r>
              <a:rPr lang="as-IN" sz="2400" dirty="0">
                <a:solidFill>
                  <a:srgbClr val="002060"/>
                </a:solidFill>
                <a:latin typeface="Bangla" panose="03000603000000000000" pitchFamily="66" charset="0"/>
                <a:cs typeface="Bangla" panose="03000603000000000000" pitchFamily="66" charset="0"/>
              </a:rPr>
              <a:t>সুরা বাকারাঃ ২৩তম রুকু (১৮৩-১৮৮)আয়াত</a:t>
            </a:r>
            <a:endParaRPr lang="en-US" sz="2400" dirty="0">
              <a:solidFill>
                <a:srgbClr val="002060"/>
              </a:solidFill>
              <a:latin typeface="Bangla" panose="03000603000000000000" pitchFamily="66" charset="0"/>
              <a:cs typeface="Bangla" panose="03000603000000000000" pitchFamily="66" charset="0"/>
            </a:endParaRPr>
          </a:p>
          <a:p>
            <a:pPr algn="ctr"/>
            <a:endParaRPr lang="as-IN" sz="2400" dirty="0">
              <a:solidFill>
                <a:srgbClr val="00B0F0"/>
              </a:solidFill>
              <a:latin typeface="Bangla" panose="03000603000000000000" pitchFamily="66" charset="0"/>
              <a:cs typeface="Bangla" panose="03000603000000000000" pitchFamily="66" charset="0"/>
            </a:endParaRPr>
          </a:p>
          <a:p>
            <a:r>
              <a:rPr lang="as-IN" dirty="0">
                <a:solidFill>
                  <a:srgbClr val="00B0F0"/>
                </a:solidFill>
                <a:latin typeface="Bangla" panose="03000603000000000000" pitchFamily="66" charset="0"/>
                <a:cs typeface="Bangla" panose="03000603000000000000" pitchFamily="66" charset="0"/>
              </a:rPr>
              <a:t>১। মুমিনদের সম্বোধন করে বলা হয়েছেঃ</a:t>
            </a:r>
          </a:p>
          <a:p>
            <a:r>
              <a:rPr lang="as-IN" dirty="0">
                <a:solidFill>
                  <a:srgbClr val="7030A0"/>
                </a:solidFill>
                <a:latin typeface="Bangla" panose="03000603000000000000" pitchFamily="66" charset="0"/>
                <a:cs typeface="Bangla" panose="03000603000000000000" pitchFamily="66" charset="0"/>
              </a:rPr>
              <a:t>ক) </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সাওম ফরয করা হয়েছে তাকওয়া অর্জনের জন্য,পূর্ববর্তীদের যেমন করা হয়েছিল।</a:t>
            </a:r>
          </a:p>
          <a:p>
            <a:r>
              <a:rPr lang="as-IN" dirty="0">
                <a:solidFill>
                  <a:srgbClr val="7030A0"/>
                </a:solidFill>
                <a:latin typeface="Bangla" panose="03000603000000000000" pitchFamily="66" charset="0"/>
                <a:cs typeface="Bangla" panose="03000603000000000000" pitchFamily="66" charset="0"/>
              </a:rPr>
              <a:t>খ) </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অসুস্থ হলে বা সফরে থাকলে অন্য দিনগুলোতে এ সংখ্যা পূরণ করে নিতে হবে।</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প্রাথমিক নির্দেশনায় ছিলো- সিয়াম কষ্টসাধ্য তাদের কর্তব্য এর পরিবর্তে ফিদইয়া- একজন মিসকীনকে খাদ্য দান করা। </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যদি কেউ স্বতঃস্ফূর্তভাবে সৎকাজ করে কল্যাণকর। সিয়াম পালন অধিক কল্যান।</a:t>
            </a:r>
          </a:p>
          <a:p>
            <a:r>
              <a:rPr lang="as-IN" dirty="0">
                <a:solidFill>
                  <a:srgbClr val="7030A0"/>
                </a:solidFill>
                <a:latin typeface="Bangla" panose="03000603000000000000" pitchFamily="66" charset="0"/>
                <a:cs typeface="Bangla" panose="03000603000000000000" pitchFamily="66" charset="0"/>
              </a:rPr>
              <a:t>গ)  রমাদান মাসে কুর’আন নাযিল হয়েছে</a:t>
            </a:r>
          </a:p>
          <a:p>
            <a:pPr marL="285750" indent="-285750">
              <a:buFont typeface="Arial" panose="020B0604020202020204" pitchFamily="34" charset="0"/>
              <a:buChar char="•"/>
            </a:pPr>
            <a:r>
              <a:rPr lang="as-IN" dirty="0">
                <a:solidFill>
                  <a:srgbClr val="7030A0"/>
                </a:solidFill>
                <a:latin typeface="Bangla" panose="03000603000000000000" pitchFamily="66" charset="0"/>
                <a:cs typeface="Bangla" panose="03000603000000000000" pitchFamily="66" charset="0"/>
              </a:rPr>
              <a:t>কুর’আন মানুষের জন্য পথ প্রদর্শনের জন্য, আলাহর স্পষ্ট নিদর্শন যা এই পথ পেতে সহায়ক এবং সত্য মিথ্যার </a:t>
            </a:r>
            <a:endParaRPr lang="en-US" dirty="0">
              <a:solidFill>
                <a:srgbClr val="7030A0"/>
              </a:solidFill>
              <a:latin typeface="Bangla" panose="03000603000000000000" pitchFamily="66" charset="0"/>
              <a:cs typeface="Bangla" panose="03000603000000000000" pitchFamily="66" charset="0"/>
            </a:endParaRP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পার্থক্যকারী।</a:t>
            </a:r>
          </a:p>
          <a:p>
            <a:r>
              <a:rPr lang="as-IN" dirty="0">
                <a:solidFill>
                  <a:srgbClr val="7030A0"/>
                </a:solidFill>
                <a:latin typeface="Bangla" panose="03000603000000000000" pitchFamily="66" charset="0"/>
                <a:cs typeface="Bangla" panose="03000603000000000000" pitchFamily="66" charset="0"/>
              </a:rPr>
              <a:t>*  এই আয়াতের দ্বারা সিয়াম বাধ্যতামুলক করা হয়েছে। শুধুমাত্র অসুস্থ ও সফরে থাকাকালীন সম্ভব না হলে পরবর্তিতে গুনে </a:t>
            </a:r>
            <a:r>
              <a:rPr lang="en-US" dirty="0">
                <a:solidFill>
                  <a:srgbClr val="7030A0"/>
                </a:solidFill>
                <a:latin typeface="Bangla" panose="03000603000000000000" pitchFamily="66" charset="0"/>
                <a:cs typeface="Bangla" panose="03000603000000000000" pitchFamily="66" charset="0"/>
              </a:rPr>
              <a:t> </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গুনে আদায় করবে।</a:t>
            </a:r>
          </a:p>
          <a:p>
            <a:r>
              <a:rPr lang="as-IN" dirty="0">
                <a:solidFill>
                  <a:srgbClr val="7030A0"/>
                </a:solidFill>
                <a:latin typeface="Bangla" panose="03000603000000000000" pitchFamily="66" charset="0"/>
                <a:cs typeface="Bangla" panose="03000603000000000000" pitchFamily="66" charset="0"/>
              </a:rPr>
              <a:t>* আল্লাহ আমাদের জন্য সহজ চান এবং আমাদের জন্য কষ্ট চান না।</a:t>
            </a:r>
          </a:p>
          <a:p>
            <a:r>
              <a:rPr lang="as-IN" dirty="0">
                <a:solidFill>
                  <a:srgbClr val="7030A0"/>
                </a:solidFill>
                <a:latin typeface="Bangla" panose="03000603000000000000" pitchFamily="66" charset="0"/>
                <a:cs typeface="Bangla" panose="03000603000000000000" pitchFamily="66" charset="0"/>
              </a:rPr>
              <a:t>*  হিদায়াত অর্থাৎ কুর’আন পাওয়ার কারনে মহান রবের প্রশংসা ও কৃতজ্ঞতা আদায় করার নির্দেশনা এসেছে।</a:t>
            </a:r>
          </a:p>
          <a:p>
            <a:r>
              <a:rPr lang="as-IN" dirty="0">
                <a:solidFill>
                  <a:srgbClr val="7030A0"/>
                </a:solidFill>
                <a:latin typeface="Bangla" panose="03000603000000000000" pitchFamily="66" charset="0"/>
                <a:cs typeface="Bangla" panose="03000603000000000000" pitchFamily="66" charset="0"/>
              </a:rPr>
              <a:t>ঘ) </a:t>
            </a:r>
            <a:r>
              <a:rPr lang="ar-AE" dirty="0">
                <a:solidFill>
                  <a:srgbClr val="7030A0"/>
                </a:solidFill>
                <a:latin typeface="Bangla" panose="03000603000000000000" pitchFamily="66" charset="0"/>
              </a:rPr>
              <a:t>فَاِنِّیۡ قَرِیۡبٌ  </a:t>
            </a:r>
            <a:r>
              <a:rPr lang="as-IN" dirty="0">
                <a:solidFill>
                  <a:srgbClr val="7030A0"/>
                </a:solidFill>
                <a:latin typeface="Bangla" panose="03000603000000000000" pitchFamily="66" charset="0"/>
                <a:cs typeface="Bangla" panose="03000603000000000000" pitchFamily="66" charset="0"/>
              </a:rPr>
              <a:t>নিশ্চয়ই আল্লাহ বান্দার অতি নিকটে। যখন কেউ  আমাকে আহবান করে আমি তার আহবানে সাড়া দেই। </a:t>
            </a:r>
          </a:p>
          <a:p>
            <a:r>
              <a:rPr lang="as-IN" dirty="0">
                <a:solidFill>
                  <a:srgbClr val="7030A0"/>
                </a:solidFill>
                <a:latin typeface="Bangla" panose="03000603000000000000" pitchFamily="66" charset="0"/>
                <a:cs typeface="Bangla" panose="03000603000000000000" pitchFamily="66" charset="0"/>
              </a:rPr>
              <a:t>ঙ) সঠিক পথে চলার জন্য যা দরকার- আল্লাহর ডাকে সাড়া দেয়া, আল্লাহর প্রতি ঈমান </a:t>
            </a:r>
          </a:p>
          <a:p>
            <a:r>
              <a:rPr lang="as-IN" dirty="0">
                <a:solidFill>
                  <a:srgbClr val="7030A0"/>
                </a:solidFill>
                <a:latin typeface="Bangla" panose="03000603000000000000" pitchFamily="66" charset="0"/>
                <a:cs typeface="Bangla" panose="03000603000000000000" pitchFamily="66" charset="0"/>
              </a:rPr>
              <a:t>চ) সাহরীর সময় যতক্ষণ রাতের কালোরেখা থেকে উষার সাদা রেখা স্পষ্টরূপে প্রকাশ না হয়</a:t>
            </a:r>
          </a:p>
          <a:p>
            <a:r>
              <a:rPr lang="as-IN" dirty="0">
                <a:solidFill>
                  <a:srgbClr val="7030A0"/>
                </a:solidFill>
                <a:latin typeface="Bangla" panose="03000603000000000000" pitchFamily="66" charset="0"/>
                <a:cs typeface="Bangla" panose="03000603000000000000" pitchFamily="66" charset="0"/>
              </a:rPr>
              <a:t>ছ)  আর মসজিদে ইতিকাফরত অবস্থায় স্ত্রীর সাথে সংগত হয়ো না। এগুলো আল্লাহর সীমারেখা। আয়াতসমূহ সুস্পষ্টভাবে </a:t>
            </a:r>
            <a:r>
              <a:rPr lang="en-US" dirty="0">
                <a:solidFill>
                  <a:srgbClr val="7030A0"/>
                </a:solidFill>
                <a:latin typeface="Bangla" panose="03000603000000000000" pitchFamily="66" charset="0"/>
                <a:cs typeface="Bangla" panose="03000603000000000000" pitchFamily="66" charset="0"/>
              </a:rPr>
              <a:t>  </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ব্যক্ত করার কারন যাতে তারা তাকওয়ার অধিকারী হতে পারে। ইতিকাফ-এর শাব্দিক অর্থ কোন এক স্থানে অবস্থান করা। </a:t>
            </a:r>
            <a:r>
              <a:rPr lang="en-US" dirty="0">
                <a:solidFill>
                  <a:srgbClr val="7030A0"/>
                </a:solidFill>
                <a:latin typeface="Bangla" panose="03000603000000000000" pitchFamily="66" charset="0"/>
                <a:cs typeface="Bangla" panose="03000603000000000000" pitchFamily="66" charset="0"/>
              </a:rPr>
              <a:t>   </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কুরআন-সুন্নাহর পরিভাষায় কতগুলো বিশেষ শর্তসাপেক্ষে একটা নির্ধারিত সময়সীমার মধ্যে নির্দিষ্ট মসজিদে অবস্থান </a:t>
            </a:r>
            <a:r>
              <a:rPr lang="en-US" dirty="0">
                <a:solidFill>
                  <a:srgbClr val="7030A0"/>
                </a:solidFill>
                <a:latin typeface="Bangla" panose="03000603000000000000" pitchFamily="66" charset="0"/>
                <a:cs typeface="Bangla" panose="03000603000000000000" pitchFamily="66" charset="0"/>
              </a:rPr>
              <a:t> </a:t>
            </a:r>
          </a:p>
          <a:p>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করাকে ইতিকাফ বলা হয়।</a:t>
            </a:r>
          </a:p>
          <a:p>
            <a:r>
              <a:rPr lang="as-IN" dirty="0">
                <a:solidFill>
                  <a:srgbClr val="7030A0"/>
                </a:solidFill>
                <a:latin typeface="Bangla" panose="03000603000000000000" pitchFamily="66" charset="0"/>
                <a:cs typeface="Bangla" panose="03000603000000000000" pitchFamily="66" charset="0"/>
              </a:rPr>
              <a:t>জ) কারো অর্থ-সম্পদ অন্যায়ভাবে ভক্ষন নিষেধ। অন্যায়ভাবে আত্মসাৎ করার উদ্দেশ্যে বিচারকদের কাছে পেশ করাও হারাম</a:t>
            </a:r>
            <a:r>
              <a:rPr lang="as-IN" dirty="0">
                <a:latin typeface="Bangla" panose="03000603000000000000" pitchFamily="66" charset="0"/>
                <a:cs typeface="Bangla" panose="03000603000000000000" pitchFamily="66" charset="0"/>
              </a:rPr>
              <a:t>।</a:t>
            </a:r>
          </a:p>
        </p:txBody>
      </p:sp>
    </p:spTree>
    <p:extLst>
      <p:ext uri="{BB962C8B-B14F-4D97-AF65-F5344CB8AC3E}">
        <p14:creationId xmlns:p14="http://schemas.microsoft.com/office/powerpoint/2010/main" val="324375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94078D-A3F2-4C37-B950-4B719885E87A}"/>
              </a:ext>
            </a:extLst>
          </p:cNvPr>
          <p:cNvSpPr txBox="1"/>
          <p:nvPr/>
        </p:nvSpPr>
        <p:spPr>
          <a:xfrm>
            <a:off x="62144" y="-6448408"/>
            <a:ext cx="12129856" cy="13849945"/>
          </a:xfrm>
          <a:prstGeom prst="rect">
            <a:avLst/>
          </a:prstGeom>
          <a:noFill/>
        </p:spPr>
        <p:txBody>
          <a:bodyPr wrap="square">
            <a:spAutoFit/>
          </a:bodyPr>
          <a:lstStyle/>
          <a:p>
            <a:endParaRPr lang="as-IN" dirty="0">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endParaRPr lang="en-US" sz="2000" b="1" dirty="0">
              <a:solidFill>
                <a:srgbClr val="7030A0"/>
              </a:solidFill>
              <a:latin typeface="Bangla" panose="03000603000000000000" pitchFamily="66" charset="0"/>
              <a:cs typeface="Bangla" panose="03000603000000000000" pitchFamily="66" charset="0"/>
            </a:endParaRPr>
          </a:p>
          <a:p>
            <a:pPr algn="ctr"/>
            <a:r>
              <a:rPr lang="as-IN" sz="2000" b="1" dirty="0">
                <a:solidFill>
                  <a:srgbClr val="7030A0"/>
                </a:solidFill>
                <a:latin typeface="Bangla" panose="03000603000000000000" pitchFamily="66" charset="0"/>
                <a:cs typeface="Bangla" panose="03000603000000000000" pitchFamily="66" charset="0"/>
              </a:rPr>
              <a:t>সুরা বাকারাঃ ২৪তম রুকু (১৮৯-১৯৬)আয়াত</a:t>
            </a:r>
            <a:r>
              <a:rPr lang="en-US" sz="2000" b="1" dirty="0">
                <a:solidFill>
                  <a:srgbClr val="7030A0"/>
                </a:solidFill>
                <a:latin typeface="Bangla" panose="03000603000000000000" pitchFamily="66" charset="0"/>
                <a:cs typeface="Bangla" panose="03000603000000000000" pitchFamily="66" charset="0"/>
              </a:rPr>
              <a:t> (১ম </a:t>
            </a:r>
            <a:r>
              <a:rPr lang="en-US" sz="2000" b="1" dirty="0" err="1">
                <a:solidFill>
                  <a:srgbClr val="7030A0"/>
                </a:solidFill>
                <a:latin typeface="Bangla" panose="03000603000000000000" pitchFamily="66" charset="0"/>
                <a:cs typeface="Bangla" panose="03000603000000000000" pitchFamily="66" charset="0"/>
              </a:rPr>
              <a:t>স্লাইড</a:t>
            </a:r>
            <a:r>
              <a:rPr lang="en-US" sz="2000" b="1" dirty="0">
                <a:solidFill>
                  <a:srgbClr val="7030A0"/>
                </a:solidFill>
                <a:latin typeface="Bangla" panose="03000603000000000000" pitchFamily="66" charset="0"/>
                <a:cs typeface="Bangla" panose="03000603000000000000" pitchFamily="66" charset="0"/>
              </a:rPr>
              <a:t>)</a:t>
            </a:r>
            <a:endParaRPr lang="as-IN" sz="2000" b="1" dirty="0">
              <a:solidFill>
                <a:srgbClr val="7030A0"/>
              </a:solidFill>
              <a:latin typeface="Bangla" panose="03000603000000000000" pitchFamily="66" charset="0"/>
              <a:cs typeface="Bangla" panose="03000603000000000000" pitchFamily="66" charset="0"/>
            </a:endParaRPr>
          </a:p>
          <a:p>
            <a:endParaRPr lang="en-US" sz="2400" dirty="0">
              <a:solidFill>
                <a:srgbClr val="0070C0"/>
              </a:solidFill>
              <a:latin typeface="Bangla" panose="03000603000000000000" pitchFamily="66" charset="0"/>
              <a:cs typeface="Bangla" panose="03000603000000000000" pitchFamily="66" charset="0"/>
            </a:endParaRPr>
          </a:p>
          <a:p>
            <a:r>
              <a:rPr lang="as-IN" sz="2400" dirty="0">
                <a:solidFill>
                  <a:srgbClr val="0070C0"/>
                </a:solidFill>
                <a:latin typeface="Bangla" panose="03000603000000000000" pitchFamily="66" charset="0"/>
                <a:cs typeface="Bangla" panose="03000603000000000000" pitchFamily="66" charset="0"/>
              </a:rPr>
              <a:t>১) নতুন চাঁদ-‘এটা মানুষ এবং হজ্জের জন্য সময়-নির্দেশক।</a:t>
            </a:r>
          </a:p>
          <a:p>
            <a:r>
              <a:rPr lang="as-IN" sz="2400" dirty="0">
                <a:solidFill>
                  <a:srgbClr val="0070C0"/>
                </a:solidFill>
                <a:latin typeface="Bangla" panose="03000603000000000000" pitchFamily="66" charset="0"/>
                <a:cs typeface="Bangla" panose="03000603000000000000" pitchFamily="66" charset="0"/>
              </a:rPr>
              <a:t>২) তাকওয়া অবলম্বন যেনো সফলকাম হতে পার।(</a:t>
            </a:r>
            <a:r>
              <a:rPr lang="as-IN" sz="2400" dirty="0">
                <a:solidFill>
                  <a:srgbClr val="00B050"/>
                </a:solidFill>
                <a:latin typeface="Bangla" panose="03000603000000000000" pitchFamily="66" charset="0"/>
                <a:cs typeface="Bangla" panose="03000603000000000000" pitchFamily="66" charset="0"/>
              </a:rPr>
              <a:t>ইহরাম অবস্থায় বাড়ীর পিছনের দরজা দিয়ে প্রবেশ কোন পূন্য নয়, তাকওয়া পূন্য)</a:t>
            </a:r>
          </a:p>
          <a:p>
            <a:r>
              <a:rPr lang="as-IN" sz="2400" dirty="0">
                <a:solidFill>
                  <a:srgbClr val="0070C0"/>
                </a:solidFill>
                <a:latin typeface="Bangla" panose="03000603000000000000" pitchFamily="66" charset="0"/>
                <a:cs typeface="Bangla" panose="03000603000000000000" pitchFamily="66" charset="0"/>
              </a:rPr>
              <a:t>৩) মদীনায় হিজরতের পর সর্বপ্রথম কাফেরদের বিরুদ্ধে যুদ্ধ করার  আয়াতটি নাযিল হয়।</a:t>
            </a:r>
          </a:p>
          <a:p>
            <a:r>
              <a:rPr lang="as-IN" sz="2400" dirty="0">
                <a:latin typeface="Bangla" panose="03000603000000000000" pitchFamily="66" charset="0"/>
                <a:cs typeface="Bangla" panose="03000603000000000000" pitchFamily="66" charset="0"/>
              </a:rPr>
              <a:t> </a:t>
            </a:r>
            <a:r>
              <a:rPr lang="as-IN" sz="2400" dirty="0">
                <a:solidFill>
                  <a:srgbClr val="00B050"/>
                </a:solidFill>
                <a:latin typeface="Bangla" panose="03000603000000000000" pitchFamily="66" charset="0"/>
                <a:cs typeface="Bangla" panose="03000603000000000000" pitchFamily="66" charset="0"/>
              </a:rPr>
              <a:t>হিজরতের পূর্বে কাফেরদের সঙ্গে ‘জিহাদ ও ‘কিতাল তথা যুদ্ধ-বিগ্রহ নিষিদ্ধ ছিল। কাফেরদের অন্যায়-অত্যাচার নীরবে সহ্য করে ধৈর্য ও সহিষ্ণুতা, ক্ষমা ও উদারতা প্রদর্শনের শিক্ষা দেয়া হয়</a:t>
            </a:r>
          </a:p>
          <a:p>
            <a:r>
              <a:rPr lang="as-IN" sz="2400" dirty="0">
                <a:solidFill>
                  <a:srgbClr val="0070C0"/>
                </a:solidFill>
                <a:latin typeface="Bangla" panose="03000603000000000000" pitchFamily="66" charset="0"/>
                <a:cs typeface="Bangla" panose="03000603000000000000" pitchFamily="66" charset="0"/>
              </a:rPr>
              <a:t>৪। তবে আল্লাহ সীমালংঘনকারীদেরকে(</a:t>
            </a:r>
            <a:r>
              <a:rPr lang="ar-AE" sz="2400" dirty="0">
                <a:solidFill>
                  <a:srgbClr val="0070C0"/>
                </a:solidFill>
                <a:latin typeface="Bangla" panose="03000603000000000000" pitchFamily="66" charset="0"/>
              </a:rPr>
              <a:t>لۡمُعۡتَدِیۡنَ) </a:t>
            </a:r>
            <a:r>
              <a:rPr lang="as-IN" sz="2400" dirty="0">
                <a:solidFill>
                  <a:srgbClr val="0070C0"/>
                </a:solidFill>
                <a:latin typeface="Bangla" panose="03000603000000000000" pitchFamily="66" charset="0"/>
                <a:cs typeface="Bangla" panose="03000603000000000000" pitchFamily="66" charset="0"/>
              </a:rPr>
              <a:t>ভালবাসেন না।</a:t>
            </a:r>
          </a:p>
          <a:p>
            <a:r>
              <a:rPr lang="as-IN" sz="2400" dirty="0">
                <a:solidFill>
                  <a:srgbClr val="0070C0"/>
                </a:solidFill>
                <a:latin typeface="Bangla" panose="03000603000000000000" pitchFamily="66" charset="0"/>
                <a:cs typeface="Bangla" panose="03000603000000000000" pitchFamily="66" charset="0"/>
              </a:rPr>
              <a:t>৫। তাদেরকে যেখানে পাবে হত্যা করবে এবং যে স্থান থেকে তারা তোমাদেরকে বহিস্কার করেছে তোমরাও সে স্থান থেকে তাদেরকে বহিস্কার করবে।</a:t>
            </a:r>
          </a:p>
          <a:p>
            <a:r>
              <a:rPr lang="as-IN" sz="2400" dirty="0">
                <a:solidFill>
                  <a:srgbClr val="00B050"/>
                </a:solidFill>
                <a:latin typeface="Bangla" panose="03000603000000000000" pitchFamily="66" charset="0"/>
                <a:cs typeface="Bangla" panose="03000603000000000000" pitchFamily="66" charset="0"/>
              </a:rPr>
              <a:t>এই আয়াতের অপব্যাখ্যা করা হয় সমাজে।অথচ তাদের বলতে বুঝায়-</a:t>
            </a:r>
          </a:p>
          <a:p>
            <a:r>
              <a:rPr lang="as-IN" sz="2400" dirty="0">
                <a:solidFill>
                  <a:srgbClr val="00B050"/>
                </a:solidFill>
                <a:latin typeface="Bangla" panose="03000603000000000000" pitchFamily="66" charset="0"/>
                <a:cs typeface="Bangla" panose="03000603000000000000" pitchFamily="66" charset="0"/>
              </a:rPr>
              <a:t>কাফেরদের হত্যা করার জন্য শর্ত দেয়া হয়েছে দু'টি – </a:t>
            </a:r>
          </a:p>
          <a:p>
            <a:r>
              <a:rPr lang="as-IN" sz="2400" dirty="0">
                <a:solidFill>
                  <a:srgbClr val="00B050"/>
                </a:solidFill>
                <a:latin typeface="Bangla" panose="03000603000000000000" pitchFamily="66" charset="0"/>
                <a:cs typeface="Bangla" panose="03000603000000000000" pitchFamily="66" charset="0"/>
              </a:rPr>
              <a:t>(১) তারা তোমাদের সাথে যুদ্ধকারী সম্প্রদায় হবে। (২) তোমরা যদি এসব যুদ্ধবাজ কাফেরদের সাথে যুদ্ধ কর,মুসলিম মানবতার জন্য রহমতস্বরূপ সেহেতু হত্যা করতে সীমালংঘন করোনা।</a:t>
            </a:r>
          </a:p>
          <a:p>
            <a:r>
              <a:rPr lang="as-IN" sz="2400" dirty="0">
                <a:solidFill>
                  <a:srgbClr val="0070C0"/>
                </a:solidFill>
                <a:latin typeface="Bangla" panose="03000603000000000000" pitchFamily="66" charset="0"/>
                <a:cs typeface="Bangla" panose="03000603000000000000" pitchFamily="66" charset="0"/>
              </a:rPr>
              <a:t>৬। ‘হারাম সীমানায় যুদ্ধ করা নিষেধ। কিন্তু কাফেররা যদি যুদ্ধ করে তাহলে তাদের বিরুদ্ধে যুদ্ধের অনুমতি রয়েছে।</a:t>
            </a:r>
          </a:p>
          <a:p>
            <a:r>
              <a:rPr lang="as-IN" sz="2400" dirty="0">
                <a:solidFill>
                  <a:srgbClr val="0070C0"/>
                </a:solidFill>
                <a:latin typeface="Bangla" panose="03000603000000000000" pitchFamily="66" charset="0"/>
                <a:cs typeface="Bangla" panose="03000603000000000000" pitchFamily="66" charset="0"/>
              </a:rPr>
              <a:t>৭। কতক্ষন যুদ্ধ করা জরুরীঃ</a:t>
            </a:r>
            <a:endParaRPr lang="as-IN" sz="2400" dirty="0">
              <a:solidFill>
                <a:srgbClr val="00B050"/>
              </a:solidFill>
              <a:latin typeface="Bangla" panose="03000603000000000000" pitchFamily="66" charset="0"/>
              <a:cs typeface="Bangla" panose="03000603000000000000" pitchFamily="66" charset="0"/>
            </a:endParaRPr>
          </a:p>
          <a:p>
            <a:r>
              <a:rPr lang="as-IN" sz="2400" dirty="0">
                <a:solidFill>
                  <a:srgbClr val="00B050"/>
                </a:solidFill>
                <a:latin typeface="Bangla" panose="03000603000000000000" pitchFamily="66" charset="0"/>
                <a:cs typeface="Bangla" panose="03000603000000000000" pitchFamily="66" charset="0"/>
              </a:rPr>
              <a:t>ফেতনা(অশান্তি, শিরক বা ধর্মদ্রোহিতা) চূড়ান্তভাবে দূরীভূত হওয়া এবং দ্বীন একমাত্র আল্লাহর জন্য হয়ে যায়।</a:t>
            </a:r>
          </a:p>
          <a:p>
            <a:r>
              <a:rPr lang="as-IN" sz="2400" dirty="0">
                <a:solidFill>
                  <a:srgbClr val="00B050"/>
                </a:solidFill>
                <a:latin typeface="Bangla" panose="03000603000000000000" pitchFamily="66" charset="0"/>
                <a:cs typeface="Bangla" panose="03000603000000000000" pitchFamily="66" charset="0"/>
              </a:rPr>
              <a:t>কাদের বিরুদ্ধে যুদ্ধ নয় - যদি তারা নিবৃত্ত হয়, তবে অত্যাচারীদের বিরুদ্ধে ছাড়া (অন্য কারো বিরুদ্ধে) আক্রমণ করা চলবে না।</a:t>
            </a:r>
          </a:p>
        </p:txBody>
      </p:sp>
    </p:spTree>
    <p:extLst>
      <p:ext uri="{BB962C8B-B14F-4D97-AF65-F5344CB8AC3E}">
        <p14:creationId xmlns:p14="http://schemas.microsoft.com/office/powerpoint/2010/main" val="561098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5282</Words>
  <Application>Microsoft Office PowerPoint</Application>
  <PresentationFormat>Widescreen</PresentationFormat>
  <Paragraphs>378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Bangla</vt:lpstr>
      <vt:lpstr>Calibri</vt:lpstr>
      <vt:lpstr>Calibri Light</vt:lpstr>
      <vt:lpstr>Symbol</vt:lpstr>
      <vt:lpstr>Office Theme</vt:lpstr>
      <vt:lpstr>দয়াময় মেহেরবান আল্লাহর নামে      আমার রমাদান                        আপণ সাথী আল কুর’আন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দয়াময় মেহেরবান আল্লাহর নামে      আমার রমাদান                         আপণ সাথী কুর’আন</dc:title>
  <dc:creator>Mahbuba Rehana Raheen</dc:creator>
  <cp:lastModifiedBy>Mahbuba Rehana Raheen</cp:lastModifiedBy>
  <cp:revision>23</cp:revision>
  <dcterms:created xsi:type="dcterms:W3CDTF">2021-04-12T02:52:29Z</dcterms:created>
  <dcterms:modified xsi:type="dcterms:W3CDTF">2021-04-18T07:46:17Z</dcterms:modified>
</cp:coreProperties>
</file>