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C2B7-E623-472B-84BA-216E7E30B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410A0-FA4C-4297-A837-46E37EDD9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CDD8C-B9B5-4DF0-8C3A-3EBC5B0A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88CA7-47C9-466A-BFBD-ADCABC12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257C8-77D4-42CF-8FC0-0D2E83E1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1F3E-3138-4A6D-A56F-46172180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A3838-E7B9-4288-A7E9-97343287A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3153B-3CA3-4F2D-9889-44C39A9D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C228E-2F74-42BF-A7FF-654D8C33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2ABD-5F46-4C78-BB16-326BF427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29BBF-BD43-4F4F-9A2B-7E9398039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31897-4B40-4ACA-A621-2979EB185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E4722-82BC-4094-BA74-685BC9B1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2375-E48C-4001-ACB1-27E775BE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9ED15-2055-4190-BA05-28822C50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33F0-7BED-4C4A-B1C2-308B4F27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D47F-C61F-4AF5-A764-8AF5FB18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4B8AF-C91E-4634-859A-47AC2D0D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9A9C-8A7D-46EB-82D8-CD7A4CE5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329BD-9988-4474-8B2B-96E0C215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2A5C-402B-44D2-91D2-6D446685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29E07-8A7D-4933-ABBF-4D046EE3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CDD9-DDCA-48E8-9BDF-12ED7355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C886-215B-41C5-8B33-F027197A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AABE-5F13-482F-AB6C-157C19B3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FFB1-8C69-4E3C-9337-C2296444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8FE86-CF14-4805-BE81-8704F9725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CDC43-7FB2-4184-8703-48CDDB391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CE3CD-3A54-4944-BF36-6D69853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9D0C9-5D28-44D5-9C2A-437C66BB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6ECA4-FF41-4604-80EC-B9AB4DF1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AC99-420C-4748-9FB8-9EBC76FE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58939-6977-4E4E-B211-FA62E4D2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3415-F246-44B6-9938-63A92215B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BD447-99D1-4BD2-B3A1-B6887113C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991D7-9AF4-4957-8325-79329EE71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99069-AA3A-4689-ABDB-7523E5BD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E567E-6CE0-4D8E-AB09-B1E923EE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B76E6-DFF4-4927-96A2-0A82F32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2506-7C14-49A4-AF80-21DBBD72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ADD9E-2E42-4CB3-9AC0-3B7849BA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405AD-06D9-41FE-AC4C-473167B4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20BEB-2542-49EA-B371-FD22453E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737E4-608F-4175-A51E-A83A0A33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5EA4E-4C8B-4F67-B7B0-B6A3F679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3A71-4A9B-4650-A828-94D8F7E7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41B3-7816-4EF7-8699-31E97260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D95B-400D-47B5-A27A-65C4C4359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F1DC1-BD6F-43D3-B53C-179722F66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18D27-7D6E-4539-AD26-374972A2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CCD15-10AA-4C2E-8BAA-99210379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83009-D2E5-4AC6-B25E-A154DAED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57C0-E015-4DF7-B3D4-D4C71D76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513E9-4CEF-4A50-A4C1-B2E657FA7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DBF45-6D68-4795-B782-CA34671FF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FBDD3-14BB-4141-8006-EF7BB209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5FEA2-A48F-4339-A56A-3221EC6A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76182-63B8-4AE4-ADD5-DF92AA05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FDCBC-9B28-49C4-8C66-0726285C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2A471-00CA-4C6F-8044-0B63709C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42F64-D3A6-41E8-83EC-019BD9CF6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DFE1-5B43-4D40-9889-8F1A3D2DB92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14F2F-0716-4ABB-9358-B5E6BD895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F887-70FA-45E5-A6FD-A532A8162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6704-270D-44C2-A787-84CA8F6D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68B3407-EFBD-433A-BB5C-76909A57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17908" b="749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B8FA1-0A27-4B0D-823D-AE09A0AD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161" y="1261162"/>
            <a:ext cx="5932799" cy="1853303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দয়াময় </a:t>
            </a:r>
            <a:r>
              <a:rPr lang="en-US" sz="3600" dirty="0" err="1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মেহেরবান</a:t>
            </a:r>
            <a:r>
              <a:rPr lang="en-US" sz="3600" dirty="0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আল্লাহর </a:t>
            </a:r>
            <a:r>
              <a:rPr lang="en-US" sz="3600" dirty="0" err="1">
                <a:solidFill>
                  <a:srgbClr val="FFFF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নামে</a:t>
            </a:r>
            <a:br>
              <a:rPr lang="en-US" sz="3600" dirty="0">
                <a:latin typeface="Bangla" panose="03000603000000000000" pitchFamily="66" charset="0"/>
                <a:cs typeface="Bangla" panose="03000603000000000000" pitchFamily="66" charset="0"/>
              </a:rPr>
            </a:br>
            <a:r>
              <a:rPr lang="en-US" sz="3600" dirty="0">
                <a:latin typeface="Bangla" panose="03000603000000000000" pitchFamily="66" charset="0"/>
                <a:cs typeface="Bangla" panose="03000603000000000000" pitchFamily="66" charset="0"/>
              </a:rPr>
              <a:t>     </a:t>
            </a:r>
            <a:r>
              <a:rPr lang="en-US" sz="3600" dirty="0" err="1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আমার</a:t>
            </a: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রমাদান</a:t>
            </a: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         </a:t>
            </a:r>
            <a:b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</a:b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           </a:t>
            </a:r>
            <a:r>
              <a:rPr lang="en-US" sz="3600" dirty="0" err="1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আপণ</a:t>
            </a: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সাথী</a:t>
            </a: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আল</a:t>
            </a: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কুর’আন</a:t>
            </a:r>
            <a:r>
              <a:rPr lang="en-US" sz="3600" dirty="0">
                <a:solidFill>
                  <a:srgbClr val="00B0F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A7F34-207C-4111-89D6-FA06049F1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solidFill>
                  <a:srgbClr val="92D050"/>
                </a:solidFill>
              </a:rPr>
              <a:t>কুর’আন </a:t>
            </a:r>
            <a:r>
              <a:rPr lang="en-US" sz="2000" dirty="0" err="1">
                <a:solidFill>
                  <a:srgbClr val="92D050"/>
                </a:solidFill>
              </a:rPr>
              <a:t>মাজীদঃ</a:t>
            </a:r>
            <a:r>
              <a:rPr lang="en-US" sz="2000" dirty="0">
                <a:solidFill>
                  <a:srgbClr val="92D050"/>
                </a:solidFill>
              </a:rPr>
              <a:t> ১ম </a:t>
            </a:r>
            <a:r>
              <a:rPr lang="en-US" sz="2000" dirty="0" err="1">
                <a:solidFill>
                  <a:srgbClr val="92D050"/>
                </a:solidFill>
              </a:rPr>
              <a:t>পারা</a:t>
            </a:r>
            <a:endParaRPr lang="en-US" sz="2000" dirty="0">
              <a:solidFill>
                <a:srgbClr val="92D050"/>
              </a:solidFill>
            </a:endParaRPr>
          </a:p>
          <a:p>
            <a:pPr algn="l"/>
            <a:r>
              <a:rPr lang="en-US" sz="2000" dirty="0" err="1">
                <a:solidFill>
                  <a:srgbClr val="92D050"/>
                </a:solidFill>
              </a:rPr>
              <a:t>মোট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রুকুঃ</a:t>
            </a:r>
            <a:r>
              <a:rPr lang="en-US" sz="2000" dirty="0">
                <a:solidFill>
                  <a:srgbClr val="92D050"/>
                </a:solidFill>
              </a:rPr>
              <a:t> ১ + ১৬</a:t>
            </a:r>
          </a:p>
          <a:p>
            <a:pPr algn="l"/>
            <a:r>
              <a:rPr lang="en-US" sz="2000" dirty="0" err="1">
                <a:solidFill>
                  <a:srgbClr val="92D050"/>
                </a:solidFill>
              </a:rPr>
              <a:t>সূরা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সমূহঃ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ফাতিহাঃ</a:t>
            </a:r>
            <a:r>
              <a:rPr lang="en-US" sz="2000" dirty="0">
                <a:solidFill>
                  <a:srgbClr val="92D050"/>
                </a:solidFill>
              </a:rPr>
              <a:t> ১রুকু</a:t>
            </a:r>
          </a:p>
          <a:p>
            <a:pPr algn="l"/>
            <a:r>
              <a:rPr lang="en-US" sz="2000" dirty="0">
                <a:solidFill>
                  <a:srgbClr val="92D050"/>
                </a:solidFill>
              </a:rPr>
              <a:t>                     </a:t>
            </a:r>
            <a:r>
              <a:rPr lang="en-US" sz="2000" dirty="0" err="1">
                <a:solidFill>
                  <a:srgbClr val="92D050"/>
                </a:solidFill>
              </a:rPr>
              <a:t>বাক্বারাঃ</a:t>
            </a:r>
            <a:r>
              <a:rPr lang="en-US" sz="2000" dirty="0">
                <a:solidFill>
                  <a:srgbClr val="92D050"/>
                </a:solidFill>
              </a:rPr>
              <a:t> (১-১৬)</a:t>
            </a:r>
            <a:r>
              <a:rPr lang="en-US" sz="2000" dirty="0" err="1">
                <a:solidFill>
                  <a:srgbClr val="92D050"/>
                </a:solidFill>
              </a:rPr>
              <a:t>রুকু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4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1DEA3-B10E-41C1-8614-722DD8F56A51}"/>
              </a:ext>
            </a:extLst>
          </p:cNvPr>
          <p:cNvSpPr txBox="1"/>
          <p:nvPr/>
        </p:nvSpPr>
        <p:spPr>
          <a:xfrm>
            <a:off x="0" y="12848"/>
            <a:ext cx="12192000" cy="6024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206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সূরা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বাকারাঃ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৮ম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রুকু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(৬২--৭১)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আয়াত</a:t>
            </a:r>
            <a:endParaRPr lang="en-US" sz="1800" dirty="0">
              <a:solidFill>
                <a:srgbClr val="00206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১।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পুরস্কার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লাভ,ভয়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চিন্তামুক্ত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জীবনা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লাভ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শর্তঃ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ঈমান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আল্লাহ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আখেরাতের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প্রতি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আমলে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সালেহ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২।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তুর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পর্বত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উত্তোলনের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ঘটনা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৩।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কিতাবকে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দৃঢ়তার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সাথে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ধারন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স্মরন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তাকওয়া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অবলম্বনের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আদেশ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৪।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শনিবারের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ঘটনাঃ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অন্যায়কারী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অন্যায়ে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বাধা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না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দানকারীর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পরিনতি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শাস্তি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অন্যায়ে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বাধাদানকারী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লোকেরা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আযাব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মুক্ত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৫।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ঘটনা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মুত্তাকীদের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জন্য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উপদেশ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ও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অন্যায়কারীদের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জন্য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৬।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গাভী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যবাই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করার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ঘটনা</a:t>
            </a:r>
            <a:endParaRPr lang="en-US" sz="1800" dirty="0">
              <a:solidFill>
                <a:srgbClr val="00206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করনীয়ঃ</a:t>
            </a:r>
            <a:r>
              <a:rPr lang="en-US" sz="1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ঈমান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আমলে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সালেহ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কিতাবকে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স্মরন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ও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শক্তভাবে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অটল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থাকা,তাকওয়া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অবলম্বন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অন্যায়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কাজে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বাধা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দান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অতিরিক্ত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প্রশ্ন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থেকে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বিরত</a:t>
            </a:r>
            <a:r>
              <a:rPr lang="en-US" sz="1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থাকা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8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9B242-9DDD-461B-ADB2-DA41D9ADA2FA}"/>
              </a:ext>
            </a:extLst>
          </p:cNvPr>
          <p:cNvSpPr txBox="1"/>
          <p:nvPr/>
        </p:nvSpPr>
        <p:spPr>
          <a:xfrm>
            <a:off x="0" y="-303746"/>
            <a:ext cx="12192000" cy="733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৯ম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(৭২--৮২)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4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১।বনী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ইসরাইল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জাতিতে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ব্যক্তি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খুন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হওয়া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সনাক্তকারী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ঘটনার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মাধ্যমে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মৃতকে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জীবিত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নিদর্শন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বুঝানো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উপমা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দিয়ে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উদাহরনঃ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পাথরের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তিনটি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ক্রিয়া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বর্ণিত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হয়েছেঃ</a:t>
            </a:r>
            <a:endParaRPr lang="en-US" sz="2000" dirty="0">
              <a:solidFill>
                <a:srgbClr val="00206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ক)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পাথর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বেশী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পানি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প্ৰসরণ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(খ)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পানির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নিঃসরণ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 এ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দুটি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প্রভাব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সবারই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(গ)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নীচে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গড়িয়ে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পড়া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ভয়ে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)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৩।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ইয়াহুদীদের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তিন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শ্রেণী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উল্লেখঃ</a:t>
            </a:r>
            <a:endParaRPr lang="en-US" sz="2000" dirty="0">
              <a:solidFill>
                <a:srgbClr val="00206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এক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শ্রেণী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হচ্ছে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আলেম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সম্প্রদায়-আল্লাহর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কালাম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বিকৃত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 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২য়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শ্রেনী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হচ্ছে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মুনাফিক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-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মুমিনদের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কাছে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নিজেদেরকে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মুমিন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হিসেবে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পেশ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৩য়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শ্রেণী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হচ্ছে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জাহেল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মূর্খ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গোষ্ঠী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পড়ালেখা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জানে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না।অমূলক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ধারনা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আশা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কেবল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অন্যদের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অন্ধ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অনুসরণ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থাকে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 [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ইবনে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কাসীর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]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৪।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কিতাব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বিকৃতকারীদের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ধবংস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।(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ওয়াইল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জাহান্নাম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)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জাহান্নামের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নামঃ 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وَيْلٌ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ওয়াইল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'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জাহান্নামের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এক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উপত্যকা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গভীরতা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বেশী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একজন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কাফেরকে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তলদেশে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পড়তে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চল্লিশ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বছর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সময়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লাগবে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! 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আহমাদ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তিরমিযী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ইবনে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হিববান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হাকেম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ফাতহুল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ক্বাদীর</a:t>
            </a:r>
            <a:r>
              <a:rPr lang="en-US" sz="2000" i="1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)</a:t>
            </a:r>
            <a:endParaRPr lang="en-US" sz="2000" dirty="0">
              <a:solidFill>
                <a:srgbClr val="00206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৫।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তাদের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ধারনা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বলে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মাত্র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কয়েকটি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দিন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জাহান্নাম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তারপরেতো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জান্নাতে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যাবোই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অমূলক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চিন্তা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কারন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ইমান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আনবে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আমলে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সালেহ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চিরস্থায়ী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জান্নাত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পাপ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স্থায়ী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জাহান্নাম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</a:t>
            </a: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</a:rPr>
              <a:t>                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</a:rPr>
              <a:t>করনীয়ঃ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নিজ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অন্তরের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অবস্থা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উপমার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সাথে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মিলিয়ে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সঠিক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,</a:t>
            </a:r>
            <a:endParaRPr lang="en-US" sz="1600" dirty="0">
              <a:solidFill>
                <a:srgbClr val="00B05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                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মুনাফেকী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চরিত্র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সাবধান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পরিচ্ছন্ন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হওয়া</a:t>
            </a: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                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মূর্খ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অন্ধ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অনুসরন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মুক্ত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হওয়ার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জ্ঞান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অর্জন</a:t>
            </a:r>
            <a:endParaRPr lang="en-US" sz="1600" dirty="0">
              <a:solidFill>
                <a:srgbClr val="00B05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                 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ইমান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আমল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জান্নাতের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অত্যাবশ্যকীয়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</a:t>
            </a:r>
            <a:endParaRPr lang="en-US" sz="1600" dirty="0">
              <a:solidFill>
                <a:srgbClr val="00B05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5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4AA3DC-162B-49D1-B380-EB9CE1281316}"/>
              </a:ext>
            </a:extLst>
          </p:cNvPr>
          <p:cNvSpPr txBox="1"/>
          <p:nvPr/>
        </p:nvSpPr>
        <p:spPr>
          <a:xfrm>
            <a:off x="106532" y="526257"/>
            <a:ext cx="12085468" cy="539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১০ম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(৮৩--৮৬)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বনী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ইস্রাইলের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অঙ্গীকারঃ</a:t>
            </a: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ব্যতীত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কারো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উপাসনা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মাতা-পিতা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আত্মীয়-স্বজন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পিতৃহীন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দরিদ্রের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সদ্ব্যবহার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মানুষের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সাথে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সদালাপ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নামাযকে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যথাযথভাবে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প্রতিষ্ঠিত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যাকাত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প্রদান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অপরের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রক্তপাত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স্বদেশ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বহিস্কার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স্বীকার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করেছিলে,আর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সাক্ষ্য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দিচ্ছ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পরিপূর্নভাবে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কারাঃ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বিনিময়ে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দুনিয়ার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জীবন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ক্রয়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পরিপূর্নভাবে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মানলে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পরিনতিঃ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দুনিয়ার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জীবনে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লাঞ্ছনা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অপমান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কেয়ামতের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দিন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ফিরিয়ে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নেয়া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কঠিনতম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শাস্তির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দিকে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শাস্তি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কিছুমাত্র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কমানো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সাহায্যপ্রাপ্ত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করনীয়ঃ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সাথে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সদব্যবহার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পরিপূর্নভাবে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অনুসরন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endParaRPr lang="en-US" sz="2000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0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E2ACF-817B-4703-A2A9-F3FE8666CF83}"/>
              </a:ext>
            </a:extLst>
          </p:cNvPr>
          <p:cNvSpPr txBox="1"/>
          <p:nvPr/>
        </p:nvSpPr>
        <p:spPr>
          <a:xfrm>
            <a:off x="230819" y="689315"/>
            <a:ext cx="11825057" cy="551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সূরা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বাকারাঃ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১১তম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রুকু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(৮৭--৯৬)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আয়াত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১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ইসা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আ ও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তাঁকে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যে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মুজিযা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দেয়া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হয়েছে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বলা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হয়েছে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।.</a:t>
            </a: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২'রূহুল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ক্বুদুস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'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জিবরাইল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আ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বলা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হয়েছে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</a:t>
            </a: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৩।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অস্বীকারকারিদের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চরিত্রঃ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(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বিধান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পছন্দ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হয়নি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বলে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মিথ্যা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প্রতিপন্ন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অহংকার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হত্যা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সত্য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প্রত্যাখ্যান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কারনে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অভিসম্পাত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ক্রোধের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ক্রোধ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অর্জন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কারন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সত্য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বুঝা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চেনার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হিংসা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জিদের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কারনে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অস্বীকার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</a:t>
            </a:r>
            <a:endParaRPr lang="en-US" sz="24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৪।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মুসা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আ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এর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অনুসারীদের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অন্তরে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পূজার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ইচ্ছে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এসেছে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কারন</a:t>
            </a:r>
            <a:r>
              <a:rPr lang="en-US" sz="24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-</a:t>
            </a: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 আল্লাহর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আদেশের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অবাধ্যতা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শুন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দৃঢ়ভাবে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ইস্তিকামাত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থাকো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)</a:t>
            </a: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সত্য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অস্বীকার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মানা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(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বলে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আমরা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শুনলাম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মানলাম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না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)</a:t>
            </a: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জীবনের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প্রতি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এদের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বেশী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ভালোবাসা</a:t>
            </a:r>
            <a:endParaRPr lang="en-US" sz="2400" dirty="0">
              <a:solidFill>
                <a:srgbClr val="7030A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                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দীর্ঘায়ু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তাদের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আকাঙ্ক্ষা</a:t>
            </a:r>
            <a:endParaRPr lang="en-US" sz="2400" dirty="0">
              <a:solidFill>
                <a:srgbClr val="7030A0"/>
              </a:solidFill>
              <a:effectLst/>
              <a:latin typeface="Bangla" panose="03000603000000000000" pitchFamily="66" charset="0"/>
              <a:ea typeface="Times New Roman" panose="02020603050405020304" pitchFamily="18" charset="0"/>
              <a:cs typeface="Bangla" panose="03000603000000000000" pitchFamily="66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4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করনীয়ঃ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সাহাবাদের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মতো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বলা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আমরা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শুনলাম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মানলাম</a:t>
            </a:r>
            <a:r>
              <a:rPr lang="en-US" sz="24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Times New Roman" panose="02020603050405020304" pitchFamily="18" charset="0"/>
                <a:cs typeface="Bangla" panose="03000603000000000000" pitchFamily="66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513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23408-37EB-4720-8A44-35608206AE72}"/>
              </a:ext>
            </a:extLst>
          </p:cNvPr>
          <p:cNvSpPr txBox="1"/>
          <p:nvPr/>
        </p:nvSpPr>
        <p:spPr>
          <a:xfrm>
            <a:off x="62144" y="508688"/>
            <a:ext cx="12129856" cy="472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১২তম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(৯৭--১০৩)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ইহুদীরা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জিবরাইল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শত্রু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ভাবার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কারন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ওহী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নিয়ে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রাসূল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অবতরন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পূর্ববর্তী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কিতাবেরও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সত্যায়ণকারী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মুমিনদের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পথপ্রদর্শক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শুভ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সংবাদ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কাফেরদের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শত্রু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ফেরেশতাগণ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রাসূলগণ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জিবরীল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মীকাঈলের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শত্রু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ফাসিকরা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কালাম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অস্বীকার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৪।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সুলায়মান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যাদুবিদ্যার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কথা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উল্লেখ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৫।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যাদু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সম্পূর্নভাবে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নিষেধ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জানতো,তারপরেও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অবাধ্য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হয়েছিলো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৬।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তাকওয়া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অবলম্বনে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পক্ষ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সাওয়াব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কল্যান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লাভ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৭।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হারুত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মারুত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ফেরেশতার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করনীয়ঃ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যাদু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সংক্রান্ত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কিছু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দূরে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থাকা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A2B9D-B3DB-4C47-9C3F-4F8437BA0A66}"/>
              </a:ext>
            </a:extLst>
          </p:cNvPr>
          <p:cNvSpPr txBox="1"/>
          <p:nvPr/>
        </p:nvSpPr>
        <p:spPr>
          <a:xfrm>
            <a:off x="0" y="0"/>
            <a:ext cx="12143173" cy="7574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সূরা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বাকারাঃ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১৩তম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রুকু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(১০৪--১১২)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আয়াত</a:t>
            </a: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</a:t>
            </a:r>
            <a:r>
              <a:rPr lang="en-US" sz="18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رَاعِنَا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‘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রা'এনা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’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শব্দটি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আরবী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ভাষায়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নির্দেশসূচক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শব্দ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অর্থ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হচ্ছে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‘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লক্ষ্য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’।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رَاعِيْنَا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'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রায়ীনা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' (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রাখাল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অথবা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رَاعِنَا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'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রায়েনা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' (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নির্বোধ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اُنْظ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ُرْنَا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বলো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খেয়াল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মুশরিকরা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কখনোই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ইমানদারদের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কল্যান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চায়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ফিরাতে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চায়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রহিত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করলে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উওত্তম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নাযিল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থাকেন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r>
              <a:rPr lang="en-US" sz="11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হাদীস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কুরআনের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পরিভাষায়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বিধানের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স্থলে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বিধান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প্রবর্তন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করাকে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‘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নস্‌খ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’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হয়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৪। আল্লাহর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পরিচয়ঃ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সার্বভৌমত্ব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একমাত্র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তাঁর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একমাত্র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সাহায্যকারী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অভিভাবক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৫।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ইমানকে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কুফর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দিয়ে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পরিবর্তন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হারাকেই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বুঝায়</a:t>
            </a:r>
            <a:endParaRPr lang="en-US" sz="1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s-IN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৬। সালাত কায়েম, যাকাত প্রদান, কল্যান কাজ করা যার বিনিময় অবশ্যই আল্লাহ দিবেন। মুশরিক কাফেরদের ব্যপারে ধৈর্য ও উপেক্ষার পথ অবলম্বন করা।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s-IN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৭। পূর্ণ আত্মসমর্পনকারী ও আমলে সালেহকারী জান্নাতে স্থায়ী থাকবে, চিন্তা ভয় নেই।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s-IN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৮। হাসরের মাঠে সকল বিতর্কের অবসান হয়ে যাবে।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নামঃ 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قَدِیۡر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–ক্ষমতাবান    </a:t>
            </a:r>
            <a:r>
              <a:rPr lang="en-US" sz="2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بَصِ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یۡر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-</a:t>
            </a:r>
            <a:r>
              <a:rPr lang="en-US" sz="105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সম্যক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দ্রষ্টা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s-IN" sz="2000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করনীয়ঃ </a:t>
            </a:r>
            <a:r>
              <a:rPr lang="en-US" sz="2000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    </a:t>
            </a:r>
            <a:r>
              <a:rPr lang="as-IN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শব্দ উচ্চারনে সচেতন থাকা যেনো অর্থের বিকৃতি না হয়।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                </a:t>
            </a:r>
            <a:r>
              <a:rPr lang="as-IN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কাফের মুশরিক থেকেও সচেতন থাকা।সবর নেয়া। </a:t>
            </a:r>
            <a:endParaRPr lang="en-US" sz="2000" dirty="0">
              <a:solidFill>
                <a:srgbClr val="7030A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               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পূ</a:t>
            </a:r>
            <a:r>
              <a:rPr lang="as-IN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র্ন আত্মসমর্পনকারী হয়ে আমলে সালেহ করা।</a:t>
            </a:r>
            <a:endParaRPr lang="en-US" sz="2000" dirty="0">
              <a:solidFill>
                <a:srgbClr val="7030A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                 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সমূহের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জ্ঞান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রাখা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কোনটি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রহিত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হয়েছে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গৃহিত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আছে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as-IN" sz="2000" dirty="0">
              <a:solidFill>
                <a:srgbClr val="7030A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4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9A70E1-0370-49DC-BA3E-25BD5CD4E3AE}"/>
              </a:ext>
            </a:extLst>
          </p:cNvPr>
          <p:cNvSpPr txBox="1"/>
          <p:nvPr/>
        </p:nvSpPr>
        <p:spPr>
          <a:xfrm>
            <a:off x="221942" y="409847"/>
            <a:ext cx="11970058" cy="707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সূরা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বাকারাঃ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১৪তম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রুকু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(১১৩--১২১)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আয়াত</a:t>
            </a: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বায়তুল-মুকাদ্দাস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মসজিদে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হারাম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মসজিদে-নববীর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অবমাননা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যেমনি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বড়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যুলুম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তেমনি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অন্যান্য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মসজিদের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বেলায়ও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সমভাবে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প্রযোজ্য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তিনটি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মসজিদের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বিশেষ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মাহাত্ম্য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সম্মান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স্বতন্ত্রভাবে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স্বীকৃত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উক্ত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যুলুমকারীদের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দুনিয়াতে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লাঞ্ছনা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রয়েছে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মহাশাস্তি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পরিচয়ঃ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শিরক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মুক্ত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পবিত্র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আসমান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যমীনের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মালিক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کُنۡ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فَیَکُوۡنُ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বললেই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যায়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৪।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রাসূল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পরিচয়ঃ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সত্যসহ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সুসংবাদদাতা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সতর্ককারীরূপে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بَشِیۡرًا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وَّ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نَذِیۡرً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৫।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ইহুদী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নাসারারা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কখনোই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খুশী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যতক্ষন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৬। 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হেদায়েতই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প্রকৃত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রাসূল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কেও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জানিয়েছেন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ইহুদী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নাসারাদের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খেয়াল-খুশীর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অনুসরণ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জ্ঞান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আসার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পরও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করলে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পক্ষ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অভিভাবক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সাহায্যকারীও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থাকবে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৭।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যথাযথ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তেলাওয়াত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করতে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নামঃ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وَاسِعٌ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সর্বব্যাপী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عَلِیۡمٌ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</a:t>
            </a:r>
            <a:r>
              <a:rPr lang="en-US" sz="20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সর্বজ্ঞ</a:t>
            </a:r>
            <a:r>
              <a:rPr lang="en-US" sz="20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بَدِیۡع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উদ্ভাবনকর্তা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7030A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9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E2636-F8DA-4848-B7AA-BF08B27D51FC}"/>
              </a:ext>
            </a:extLst>
          </p:cNvPr>
          <p:cNvSpPr txBox="1"/>
          <p:nvPr/>
        </p:nvSpPr>
        <p:spPr>
          <a:xfrm>
            <a:off x="186431" y="-3856994"/>
            <a:ext cx="12005569" cy="1033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১৫তম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(১২২--১২৯)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বনী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ইসরাইলদের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নিয়ামতের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কথা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জানানো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হচ্ছে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—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কথা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স্মরনঃ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তাকওয়া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অবলম্বন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যেদিন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সত্তা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অপর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সত্তার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আসবে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কারো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বিনিময়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গ্রহণ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সুপারিশ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কারো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পক্ষে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লাভজনক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সাহায্যপ্রাপ্তও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কথা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এসেছেঃ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তাঁকে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পরীক্ষা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দেয়া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হয়েছিলো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উত্তীর্ণ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জানিয়েছেন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ইমাম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বানানো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বংশধরদের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মাঝেও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ওয়াদা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যালিম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ব্যতিত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৪।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কাবাঘর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পরিচিতিঃ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মানবজাতির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মিলনকেন্দ্র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নিরাপত্তাস্থল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মাকামে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সালাতের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স্থানরূপে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গ্রহণ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তাওয়াফকারী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ইতিকাফকারী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সিজদাকারীদের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পবিত্র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রাখার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নির্দেশ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ইসমাইল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ভিত্তি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স্থাপন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৫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কুফরি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তাদেরকেও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উপকরন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দিবেন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কিন্তু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শাস্তি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332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08EA9-06E1-4910-83CB-8F0214B7F656}"/>
              </a:ext>
            </a:extLst>
          </p:cNvPr>
          <p:cNvSpPr txBox="1"/>
          <p:nvPr/>
        </p:nvSpPr>
        <p:spPr>
          <a:xfrm>
            <a:off x="168676" y="-277809"/>
            <a:ext cx="12135774" cy="575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১৫তম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রুকুতে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উল্লেখ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দু’আঃ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দু’আ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করেনঃ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رَبِّ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اجۡعَلۡ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هٰذَا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بَلَدًا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اٰمِنًا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وَّ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ارۡزُقۡ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اَهۡلَه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ٗ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مِنَ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الثَّمَرٰتِ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مَنۡ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اٰمَنَ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مِنۡهُمۡ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بِاللّٰهِ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الۡیَوۡمِ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الۡاٰخِرِ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!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এটাকে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নিরাপদ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শহর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অধিবাসীদের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মধ্যে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শেষ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দিনের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ঈমান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ফলমূল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হতে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জীবিকা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প্রদান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।(১২৬)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بَّنَا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تَقَبَّلۡ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مِنَّا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ؕ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اِنَّکَ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اَنۡتَ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السَّمِیۡعُ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الۡعَلِیۡمُ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!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পক্ষ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কবুল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নিশ্চয়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সর্বশ্রোতা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সর্বজ্ঞ।১২৭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رَب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َّنَا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اجۡعَلۡنَا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مُسۡلِمَیۡنِ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لَکَ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مِنۡ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ذُرِّیَّتِنَاۤ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اُمَّۃً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مُّسۡلِمَۃً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لَّکَ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۪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اَرِنَا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مَنَاسِکَنَا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تُبۡ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عَلَیۡنَا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ۚ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اِنَّکَ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اَنۡتَ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التَّوَّابُ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الرَّحِیۡمُ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‘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উভয়কে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একান্ত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অনুগত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বংশধর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হতে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অনুগত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জাতি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উত্থিত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ইবাদতের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নিয়ম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পদ্ধতি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দেখিয়ে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কবুল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করুন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নিশ্চয়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আপনিই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বেশী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তাওবা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কবুলকারী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দয়ালু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১২৮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رَبَّنَا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ابۡعَثۡ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فِیۡهِمۡ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رَسُوۡلًا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مِّنۡهُمۡ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یَتۡلُوۡا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عَلَیۡهِمۡ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اٰیٰتِکَ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یُعَلِّمُهُمُ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الۡکِتٰبَ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الۡحِکۡمَۃَ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وَ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یُزَکِّیۡهِمۡ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ؕ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اِنَّکَ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اَنۡتَ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الۡعَزِیۡزُ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الۡحَکِیۡمُ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!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মধ্য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রাসূল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পাঠান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(১),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যিনি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আপনার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আয়াতসমূহ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তিলাওয়াত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(২);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হেকমত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শিক্ষা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দেবেন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(৩)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তাদেরকে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পরিশুদ্ধ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করবেন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(৪)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পরাক্রমশালী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প্রজ্ঞাময়’।১২৯</a:t>
            </a:r>
            <a:endParaRPr lang="en-US" dirty="0"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7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6D181-6622-4454-BD26-3E16133D2B9B}"/>
              </a:ext>
            </a:extLst>
          </p:cNvPr>
          <p:cNvSpPr txBox="1"/>
          <p:nvPr/>
        </p:nvSpPr>
        <p:spPr>
          <a:xfrm>
            <a:off x="133165" y="-1674153"/>
            <a:ext cx="12058835" cy="831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Bangla" panose="03000603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১৬তম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(১৩০--১৪১)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মিল্লাত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অনুসরনের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আহবান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দুনিয়াতে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তাকে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আ)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মনোনীত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করেছি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;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আখেরাতেও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অবশ্যই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সৎকর্মশীলদের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অন্যতম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পুর্ন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সমর্পন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দিয়েছিলেন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আহবানে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ইয়াকুব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পুত্রদেরকে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নির্দেশ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দিয়ে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বলেছিলেন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পুত্রগণ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!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এ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দ্বীনকে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মনোনীত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কাজেই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আত্মসমর্পণকারী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মুসলিম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হয়ে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যেও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</a:t>
            </a:r>
            <a:r>
              <a:rPr lang="en-US" sz="11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অতীত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হয়ে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গেছে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অর্জন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অর্জন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করেছো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করত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সম্বন্ধে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তোমাদেরকে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প্রশ্ন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৪।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উম্মতে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মুহাম্মদীকে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বলার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আহবানঃ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একনিষ্ঠ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হয়ে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ইবরাহীমের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মিল্লাত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অনুসরণ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করব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মুশরিকদের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অন্তর্ভুক্ত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ছিলেন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ঈমান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এনেছি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আল্লাহ্‌র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নাযিল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পূর্বে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নাযিল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রাসূলদের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মধ্যে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তারতম্য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আত্মসমর্পণকারী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এ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রঞ্জিত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দিক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দিয়ে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চেয়ে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বেশী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সুন্দর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?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ইবাদতকারী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তোমাদেরও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!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আমল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তোমাদের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আমল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তাঁরই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একনিষ্ঠ</a:t>
            </a: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৫।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ইহুদী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নাসারা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বিপক্ষে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যথেষ্ট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তিনি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সর্বশ্রোতা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সর্বজ্ঞ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1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৬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আল্লাহর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সাক্ষী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গোপন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যালিম</a:t>
            </a:r>
            <a:r>
              <a:rPr lang="en-US" sz="1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নামঃ  </a:t>
            </a:r>
            <a:r>
              <a:rPr lang="ar-AE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لسَّمِیۡعُ</a:t>
            </a:r>
            <a:r>
              <a:rPr lang="en-US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as-IN" dirty="0">
                <a:solidFill>
                  <a:srgbClr val="00B05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সর্বশ্রোতা</a:t>
            </a:r>
            <a:endParaRPr lang="en-US" sz="11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8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EA0A64-3EE5-45E8-8457-2C6CA0EA22FC}"/>
              </a:ext>
            </a:extLst>
          </p:cNvPr>
          <p:cNvSpPr txBox="1"/>
          <p:nvPr/>
        </p:nvSpPr>
        <p:spPr>
          <a:xfrm>
            <a:off x="0" y="-976995"/>
            <a:ext cx="12316287" cy="776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7030A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ফাতিহা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(১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 (১-৭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মক্কী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নাম</a:t>
            </a:r>
            <a:r>
              <a:rPr lang="en-US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সমূহঃ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الرَّحۡمٰنِ</a:t>
            </a:r>
            <a:r>
              <a:rPr lang="en-US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----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দুনিয়াতে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তাঁর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রহমত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ব্যাপক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; 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কাফের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মু’মিন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সকলেই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উপকৃত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 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لرَّحِیۡمِ</a:t>
            </a:r>
            <a:r>
              <a:rPr lang="en-US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-----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কেবল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‘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রাহীম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’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তাঁর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মু’মিনদের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নির্দিষ্ট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مٰلِکِ</a:t>
            </a:r>
            <a:r>
              <a:rPr lang="en-US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-----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মালিক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একচ্ছত্র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ক্ষমতার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অধিকারী,বিচার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দিনের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মালিক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শব্দার্থঃ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اَلۡحَمۡدُ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لِلّٰه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---------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প্রশংসা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কৃতজ্ঞতা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 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صِّرَاط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---------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    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اهدِ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--------(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হিদায়াত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/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প্রদর্শন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لۡمُسۡتَقِیۡمَ</a:t>
            </a:r>
            <a:r>
              <a:rPr lang="en-US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—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সহজ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সরল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مَغۡضُوۡب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—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অভিশপ্ত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 </a:t>
            </a:r>
            <a:r>
              <a:rPr lang="en-US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الضَّآلِّیۡن-পথভ্রষ্ট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মুমিনের</a:t>
            </a:r>
            <a:r>
              <a:rPr lang="en-US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ওয়াদাঃ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আমরা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কেবল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তোমারই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ইবাদত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করি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তোমারই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সাহায্য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চাই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     </a:t>
            </a:r>
            <a:r>
              <a:rPr lang="en-US" b="1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মুমিনের</a:t>
            </a:r>
            <a:r>
              <a:rPr lang="en-US" b="1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প্রার্থনাঃ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আমাদেরকে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সরল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পথের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হিদায়াত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দান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করো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যাদেরকে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আপনি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নিয়ামত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দিয়েছেন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যাদের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উপর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ক্রোধ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আপতিত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হয়নি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পথভ্রষ্টও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নয়</a:t>
            </a:r>
            <a:r>
              <a:rPr lang="en-US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70C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করনীয়ঃ</a:t>
            </a:r>
            <a:r>
              <a:rPr lang="en-US" sz="1800" b="1" dirty="0">
                <a:solidFill>
                  <a:srgbClr val="0070C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জীবনের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প্রাপ্তির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অন্তর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মুখে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বলা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আলহামদুলিল্লাহ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রবের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দাসত্ব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তাঁরই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কামনা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নির্ভর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অভিশপ্ত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পথ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ভ্রষ্ট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পথ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দূরে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সরে</a:t>
            </a:r>
            <a:r>
              <a:rPr lang="en-US" sz="1800" b="1" dirty="0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solidFill>
                  <a:srgbClr val="343A40"/>
                </a:solidFill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থাকা।্কা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1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1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hand holding a bouquet of flowers&#10;&#10;Description automatically generated">
            <a:extLst>
              <a:ext uri="{FF2B5EF4-FFF2-40B4-BE49-F238E27FC236}">
                <a16:creationId xmlns:a16="http://schemas.microsoft.com/office/drawing/2014/main" id="{C88FE7E3-A450-4A0A-AEB8-D20CDE9A1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1768741"/>
            <a:ext cx="2531002" cy="2233609"/>
          </a:xfrm>
          <a:prstGeom prst="rect">
            <a:avLst/>
          </a:prstGeom>
        </p:spPr>
      </p:pic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3AB1936E-B101-4A5D-B3E9-10679F58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1" y="3015315"/>
            <a:ext cx="5096955" cy="16902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6AA335-EE22-4AEF-9EB3-88FC3A14F269}"/>
              </a:ext>
            </a:extLst>
          </p:cNvPr>
          <p:cNvSpPr txBox="1"/>
          <p:nvPr/>
        </p:nvSpPr>
        <p:spPr>
          <a:xfrm>
            <a:off x="2561506" y="57964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১ম পারা সমাপ্ত</a:t>
            </a:r>
            <a:endParaRPr lang="en-US" sz="3200" dirty="0">
              <a:solidFill>
                <a:srgbClr val="0070C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5A41C6-10A5-407D-B265-1D86867A673D}"/>
              </a:ext>
            </a:extLst>
          </p:cNvPr>
          <p:cNvSpPr txBox="1"/>
          <p:nvPr/>
        </p:nvSpPr>
        <p:spPr>
          <a:xfrm>
            <a:off x="0" y="115410"/>
            <a:ext cx="12002610" cy="592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সূরা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বাকারাঃ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১ম </a:t>
            </a:r>
            <a:r>
              <a:rPr lang="en-US" sz="2000" dirty="0" err="1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রুকু</a:t>
            </a:r>
            <a:r>
              <a:rPr lang="en-US" sz="20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(১-৭)</a:t>
            </a:r>
            <a:r>
              <a:rPr lang="en-US" sz="2000" dirty="0" err="1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আয়াত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মুত্তাকীদের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হিদায়াতঃ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এই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কুর’আন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যেখানে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সন্দেহ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নেই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মুত্তাকীদের</a:t>
            </a:r>
            <a:r>
              <a:rPr lang="en-US" sz="28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গুনাবলীঃ</a:t>
            </a:r>
            <a:endParaRPr lang="en-US" sz="2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গায়েবের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ঈমান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endParaRPr lang="en-US" sz="2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সালাত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কায়েম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endParaRPr lang="en-US" sz="2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মহান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দান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ব্যয়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ঈমান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কুর’আন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পূর্বে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নাযিলকৃত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কিতাব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সমূহে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আখেরাতে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দৃঢ়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বিশ্বাসী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8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মুত্তাকীরাই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রব-এর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নির্দেশিত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হেদায়াতের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সফলকাম</a:t>
            </a:r>
            <a:r>
              <a:rPr lang="en-US" sz="2800" b="1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কাফেরদের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উপর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সীল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মেরে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দেয়া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হয়েছে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দৃষ্টি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শ্রবন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শক্তির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উপর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কাফেরদের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রয়েছে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শাস্তি</a:t>
            </a:r>
            <a:r>
              <a:rPr lang="en-US" sz="28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3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0BD7B-C6B3-4B45-8066-18C98C003073}"/>
              </a:ext>
            </a:extLst>
          </p:cNvPr>
          <p:cNvSpPr txBox="1"/>
          <p:nvPr/>
        </p:nvSpPr>
        <p:spPr>
          <a:xfrm>
            <a:off x="0" y="76134"/>
            <a:ext cx="12192000" cy="6011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২য়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(৮-২০)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মুনাফিকদের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চরিত্রঃ</a:t>
            </a:r>
            <a:endParaRPr lang="en-US" sz="2800" dirty="0">
              <a:solidFill>
                <a:srgbClr val="C0000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মুখে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ঈমান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এনেছি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কিন্তু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মুমিন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নয়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মুমিনদের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প্রতারিত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মুলত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নিজেদের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প্রতারিত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মুনাফেকী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রোগ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কর্মের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কারনে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রোগ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বৃদ্ধি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তারা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মিথ্যাবাদী</a:t>
            </a:r>
            <a:endParaRPr lang="en-US" sz="2800" dirty="0">
              <a:solidFill>
                <a:srgbClr val="00206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নিজেদের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সংশোধনকারী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মনে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মূলত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ফাসাদকারী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এরাই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আনতে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বললে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নির্বোধ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লোকদের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আনবো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ইমানদারদের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নির্বোধ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মনে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ইমানদারদের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মিলিত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হলে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একরকম,শয়তানদের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মিলে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ইমানদারদের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উপহাস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করি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ভ্রান্ত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পথ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কিনেছে,হিদায়াত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প্রাপ্ত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নয়,সফল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নয়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অবকাশ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দিচ্ছেন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অবাধ্যতার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মধ্যে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বিভ্রান্তের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মত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ঘুরে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বেড়াতে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করনীয়ঃ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মুনাফেকী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চরিত্র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নিজেদের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মুক্ত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রাখা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মুনাফিকদের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সতর্ক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থাকা</a:t>
            </a:r>
            <a:r>
              <a:rPr lang="en-US" sz="28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02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D6AB74-D3B7-4934-8F43-16AB2155FA1A}"/>
              </a:ext>
            </a:extLst>
          </p:cNvPr>
          <p:cNvSpPr txBox="1"/>
          <p:nvPr/>
        </p:nvSpPr>
        <p:spPr>
          <a:xfrm>
            <a:off x="62144" y="62144"/>
            <a:ext cx="11996691" cy="639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৩য়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(২১-২৯)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রুকুতে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সরাসরি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সাধারন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মানুষকে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সম্বোধন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বলেছেনঃ</a:t>
            </a:r>
            <a:endParaRPr lang="en-US" sz="2000" dirty="0">
              <a:solidFill>
                <a:srgbClr val="0070C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</a:pP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* 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তাওহীদুল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উলুহিয়্যাহ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একমাত্র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ইবাদাত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করলেই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তাকওয়ার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অধিকারী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হওয়া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যাবে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নতুবা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নয়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নিদর্শন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সমূহঃ</a:t>
            </a: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যমীনকে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বিছানা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আসমানকে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ছাদ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আকাশ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হতে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পানি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অবতীর্ণ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জীবিকার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ফলমূল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উৎপাদন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প্রানহীন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দিয়েছেন</a:t>
            </a:r>
            <a:r>
              <a:rPr lang="en-US" sz="2000" dirty="0">
                <a:solidFill>
                  <a:srgbClr val="7030A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যমীনের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কিছুই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মানুষের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সৃষ্টি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রব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সাতটি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আকাশকে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সুবিন্যস্থ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চ্যালেঞ্জ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করেছেনঃ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রকম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একটি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সুরা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বানাও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যদি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পারো।মানুষ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পাথর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ইন্ধন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সেই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আগুন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বাঁচার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আহবান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জান্নাতীদের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চরিত্রঃ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ঈমান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আনা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নেক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আমল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জান্নাতের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বর্ননাঃ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স্থায়ী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বাসস্থান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তলদেশে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নহর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পবিত্র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সংগীনি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ফল-মূল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দুনিয়ার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সাদৃশ্যপূর্ণ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উপমা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মুমিনদের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কল্যান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হিদায়াত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কিন্তু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ফাসিকদের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বিভ্রান্তি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ক্ষতিগ্রস্থ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কারাঃ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সাথে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দৃঢ়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অঙ্গীকারে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আবদ্ধ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হওয়ার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ভঙ্গ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সম্পর্ক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অক্ষুন্ন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রাখতে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আদেশ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করেছেন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ছিন্ন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যমীনের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উপর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ফাসাদ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সৃষ্টি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বেড়ায়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নাম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সমূহঃ</a:t>
            </a:r>
            <a:r>
              <a:rPr lang="en-US" sz="2000" b="1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عَلِیۡم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-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সব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কিছু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অবগত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E06CD-DF82-4B63-9A2F-A4737FBC38C3}"/>
              </a:ext>
            </a:extLst>
          </p:cNvPr>
          <p:cNvSpPr txBox="1"/>
          <p:nvPr/>
        </p:nvSpPr>
        <p:spPr>
          <a:xfrm>
            <a:off x="0" y="-949723"/>
            <a:ext cx="12126897" cy="8179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7030A0"/>
              </a:solidFill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৪র্থ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(৩০-৩৯)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মানব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সৃষ্টির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উদ্দেশ্যঃ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খলিফা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প্রতিনিধি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হিসেবে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দায়িত্ব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পালন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            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হামদ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তাসবী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পবিত্রতা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ঘোষনা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ফেরেশতাদের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মূল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আদম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শ্রেষ্ঠত্বঃ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  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জ্ঞান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শিক্ষা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দিয়েছেন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ইবলিসের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চরিত্রঃ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অবাধ্যতা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অহংকার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কাফিরদের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অন্তর্ভূক্ত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আদমের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সংগী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হাওয়া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সৃষ্টির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পদ্ধতি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উল্লেখ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দুজনের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জান্নাতে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অবস্থানের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নির্দেশনা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প্রথম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নিষেধবানীঃ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একটি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গাছের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যাওয়া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অবাধ্য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হলে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পরিনতি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জালেমদের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অন্তর্ভূক্ত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শয়তানের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পদস্খলন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করানো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প্রথম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তাওবার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বানী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শেখালেন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বানীটি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এখানে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উল্লেখ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দুনিয়ায়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প্রথম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অবতরনঃ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পক্ষ-মানবদ্বয়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ইবলিস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শত্রু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দুনিয়ায়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অবস্থানের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ধরনঃ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কিছুদিনের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বসবাস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জীবিকা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লাভ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দুনিয়ার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জীবনের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প্রয়োজনীয়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বিষয়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লাভঃ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হিদায়াত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হিদায়াতঃ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চলার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গাইড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অনুসরনে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গ্রুপঃ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কোন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ভয়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চিন্তা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নেই</a:t>
            </a:r>
            <a:r>
              <a:rPr lang="en-US" sz="2000" dirty="0"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  ২।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অস্বীকার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মিথ্যারোপকারীদের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পরিনতিঃ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স্থায়ী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জাহান্নাম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নাম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সমূহঃ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প্রজ্ঞাময়</a:t>
            </a:r>
            <a:r>
              <a:rPr lang="en-US" sz="20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’</a:t>
            </a:r>
            <a:r>
              <a:rPr lang="en-US" sz="2000" dirty="0">
                <a:solidFill>
                  <a:srgbClr val="0070C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الۡعَلِیۡم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الۡحَکِیۡمُ-</a:t>
            </a:r>
            <a:r>
              <a:rPr lang="en-US" sz="20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সর্বজ্ঞ</a:t>
            </a:r>
            <a:r>
              <a:rPr lang="en-US" sz="20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’  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التَّوَّاب-তাওবা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কবুলকারী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لرَّحِیۡم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–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পরম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দয়ালু</a:t>
            </a:r>
            <a:endParaRPr lang="en-US" sz="2000" dirty="0">
              <a:solidFill>
                <a:srgbClr val="212529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করনীয়ঃ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১।</a:t>
            </a:r>
            <a:r>
              <a:rPr lang="en-US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প্রতিনিধির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দায়িত্ব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বুঝা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পালন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করা।২।শয়তানকে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শত্রু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হিসেবে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চেনা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দূরে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অবস্থান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প্রতিহত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৩।ভুল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হলে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তাওবা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212529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2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9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BD961D-F86B-425A-A847-DFE6CF769F02}"/>
              </a:ext>
            </a:extLst>
          </p:cNvPr>
          <p:cNvSpPr txBox="1"/>
          <p:nvPr/>
        </p:nvSpPr>
        <p:spPr>
          <a:xfrm>
            <a:off x="0" y="-215933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Bangla" panose="03000603000000000000" pitchFamily="66" charset="0"/>
              <a:cs typeface="Bangla" panose="03000603000000000000" pitchFamily="66" charset="0"/>
            </a:endParaRPr>
          </a:p>
          <a:p>
            <a:pPr algn="ctr"/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সূরা বাকারাঃ ৫ম রুকু (৪০-৪৬)আয়াত</a:t>
            </a:r>
          </a:p>
          <a:p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বনী ইসরাইলকে সম্বোধন করে বলা----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১। আল্লাহর নিয়ামতের কৃতজ্ঞতা স্বীকার ও অংগীকার পূরনের আদেশ। বিনিময়ে আল্লাহও অংগিকার পূর্ণ করে দিবেন।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২। শুধুমাত্র আল্লাহকে ভয় করার আদেশ।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৩। কুর’আনের প্রতি ইমান আনার আদেশ (তাদের তাওরাত এর সত্যতাকারী)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৪। আমার আয়াতের বিনিময়ে স্বল্প মূল্য গ্রহণ করো না, অস্বীকারকারী হইনা।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৫। তাকওয়া অবলম্বন, সত্য কে মিথ্যার সাথে মিশ্রিত না করা, সত্য গোপন না করা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৬। তোমরা সালাত প্রতিষ্ঠা ও যাকাত দাও এবং রুকূ’কারীদের সাথে রুকূ কর।</a:t>
            </a:r>
          </a:p>
          <a:p>
            <a:r>
              <a:rPr lang="as-IN" sz="2400" dirty="0">
                <a:solidFill>
                  <a:srgbClr val="7030A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৭। কিতাব অধ্যয়ন করেও অন্যকে উপদেশ দেয় কিন্তু নিজেরা অনুসরন করে না।</a:t>
            </a:r>
          </a:p>
          <a:p>
            <a:r>
              <a:rPr lang="as-IN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সবর ও সালাতের মাধ্যমে সাহায্য প্রার্থনাকারীর বৈশিষ্ট্যঃ </a:t>
            </a:r>
          </a:p>
          <a:p>
            <a:r>
              <a:rPr lang="as-IN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•</a:t>
            </a:r>
            <a:r>
              <a:rPr lang="en-US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as-IN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বিনয়ী</a:t>
            </a:r>
          </a:p>
          <a:p>
            <a:r>
              <a:rPr lang="as-IN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•</a:t>
            </a:r>
            <a:r>
              <a:rPr lang="en-US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as-IN" sz="2400" dirty="0">
                <a:solidFill>
                  <a:srgbClr val="00B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আল্লাহর সাথে সাক্ষাত ও আল্লাহর কাছে ফিরে যাওয়া বিশ্বাসী</a:t>
            </a:r>
          </a:p>
          <a:p>
            <a:r>
              <a:rPr lang="as-IN" sz="2400" dirty="0">
                <a:solidFill>
                  <a:srgbClr val="C0000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করনীয়ঃ</a:t>
            </a:r>
            <a:r>
              <a:rPr lang="as-IN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</a:p>
          <a:p>
            <a:r>
              <a:rPr lang="as-IN" sz="2400" dirty="0">
                <a:latin typeface="Bangla" panose="03000603000000000000" pitchFamily="66" charset="0"/>
                <a:cs typeface="Bangla" panose="03000603000000000000" pitchFamily="66" charset="0"/>
              </a:rPr>
              <a:t>•</a:t>
            </a:r>
            <a:r>
              <a:rPr lang="en-US" sz="2400" dirty="0"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নিয়ামতের কৃতজ্ঞতা আদায় ও অংগীকার পূরনে সচেতন</a:t>
            </a:r>
          </a:p>
          <a:p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•</a:t>
            </a:r>
            <a:r>
              <a:rPr lang="en-US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তাকওয়া, সত্যবাদী, সত্য সাক্ষীদানকারী, কুর’আনের কথাকে স্বার্থে বিক্রি না করা</a:t>
            </a:r>
          </a:p>
          <a:p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•</a:t>
            </a:r>
            <a:r>
              <a:rPr lang="en-US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সালাত,যাকাত ও জামা’আত বদ্ধ, কথা কাজ ও জ্ঞানের সামঞ্জস্যতা রক্ষা</a:t>
            </a:r>
          </a:p>
          <a:p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•</a:t>
            </a:r>
            <a:r>
              <a:rPr lang="en-US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 </a:t>
            </a:r>
            <a:r>
              <a:rPr lang="as-IN" sz="2400" dirty="0">
                <a:solidFill>
                  <a:srgbClr val="0070C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বিনয়ী হওয়া ও আখেরাতের বিশ্বাস দৃঢ় থাকা</a:t>
            </a:r>
          </a:p>
        </p:txBody>
      </p:sp>
    </p:spTree>
    <p:extLst>
      <p:ext uri="{BB962C8B-B14F-4D97-AF65-F5344CB8AC3E}">
        <p14:creationId xmlns:p14="http://schemas.microsoft.com/office/powerpoint/2010/main" val="33847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6748C6-B5A0-4D7C-A781-F116447EF0C5}"/>
              </a:ext>
            </a:extLst>
          </p:cNvPr>
          <p:cNvSpPr txBox="1"/>
          <p:nvPr/>
        </p:nvSpPr>
        <p:spPr>
          <a:xfrm>
            <a:off x="0" y="38880"/>
            <a:ext cx="12192000" cy="7381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4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4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৬ষ্ঠ </a:t>
            </a:r>
            <a:r>
              <a:rPr lang="en-US" sz="24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4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(৪৭--৫৯)</a:t>
            </a:r>
            <a:r>
              <a:rPr lang="en-US" sz="24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4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বনী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ইসরাইলকে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স্মরন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করিয়ে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দেয়া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হচ্ছে</a:t>
            </a:r>
            <a:r>
              <a:rPr lang="en-US" sz="2000" dirty="0">
                <a:solidFill>
                  <a:srgbClr val="00B05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বনী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ইসরাইলের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নিয়ামত-তাদের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শ্রেষ্ঠত্ব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সৃষ্ঠির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উপর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হাসরের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মাঠের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চিত্রঃ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কেউ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কারো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আসবে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সুপারিশ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গ্রহন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কারো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বিনিময়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গ্রহন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সাহায্যপ্রাপ্ত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ফেরাউনের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নির্যাতন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মুক্তি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ধ্বংস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সাগরডুবি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৪।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মুসা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৪০দিনের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সাথে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সাক্ষাত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৫।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বনী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ইসরাইল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জাতি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গো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পুজায়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লিপ্ত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হয়ে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যালিমে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পরিনত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৬।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ক্ষমা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দিয়েছেন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কৃতজ্ঞ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হওয়ার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আহবান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৭।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মূসা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ফুরকান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প্রদান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হিদায়াতের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৮। আল্লাহর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কাছে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তাওবা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ব্যক্তির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জন্যই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কল্যানকর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৯।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মৃত্যর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আবার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জীবিত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মান্না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সালওয়া</a:t>
            </a:r>
            <a:r>
              <a:rPr lang="en-US" sz="20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দান</a:t>
            </a:r>
            <a:endParaRPr lang="en-US" sz="20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মুহসিনিনঃ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যিনি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ইহসান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করেন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সুন্দর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ভালো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কল্যান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কাজ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জন্য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রিযিক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বাড়িয়ে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দেয়ার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কথা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যদি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ক্ষমা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প্রার্থনা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সহকারে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বিনয়াবনত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থাকে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যালিমঃ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যারা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অবাধ্য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আচরন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তাদের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আকাশ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শাস্তি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প্লেগ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মহামারি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 </a:t>
            </a:r>
            <a:r>
              <a:rPr lang="en-US" sz="2000" dirty="0" err="1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প্রদান</a:t>
            </a:r>
            <a:r>
              <a:rPr lang="en-US" sz="2000" dirty="0">
                <a:solidFill>
                  <a:srgbClr val="00B0F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নামসমূহঃ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التَّوَّابُ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الرَّحِیۡمُ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-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অত্যন্ত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ক্ষমাশীল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পরম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দয়ালু</a:t>
            </a: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    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بَارِئِ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-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সঠিকভাবে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সৃষ্টিকারী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নির্মাণকারী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পরিকল্পনাকারী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সৃষ্টিকারী</a:t>
            </a:r>
            <a:r>
              <a:rPr lang="en-US" sz="2000" dirty="0">
                <a:solidFill>
                  <a:srgbClr val="7030A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করনীয়ঃ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সকল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নিয়ামত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স্মরন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করে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কৃতজ্ঞ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থাকা,মুহসিনিন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হওয়া,ক্ষমা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প্রার্থনাকারী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হওয়া</a:t>
            </a:r>
            <a:r>
              <a:rPr lang="en-US" sz="20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  <a:endParaRPr lang="en-US" sz="1400" dirty="0">
              <a:solidFill>
                <a:srgbClr val="C0000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7030A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7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F1572-CEC1-41B4-A430-AF0726A8A30D}"/>
              </a:ext>
            </a:extLst>
          </p:cNvPr>
          <p:cNvSpPr txBox="1"/>
          <p:nvPr/>
        </p:nvSpPr>
        <p:spPr>
          <a:xfrm>
            <a:off x="79899" y="71021"/>
            <a:ext cx="12112101" cy="533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Bangla" panose="03000603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সূরা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বাকারাঃ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৭ম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রুকু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(৬০--৬১)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আয়াত</a:t>
            </a:r>
            <a:endParaRPr lang="en-US" sz="28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১।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বারোটি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পানির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প্রশ্রবনের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ব্যবস্থা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)</a:t>
            </a:r>
            <a:endParaRPr lang="en-US" sz="28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২।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ফাসাদ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নিষেধ</a:t>
            </a:r>
            <a:r>
              <a:rPr lang="en-US" sz="2800" dirty="0">
                <a:solidFill>
                  <a:srgbClr val="00206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৩।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জান্নাতী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খাবারে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সন্তুষ্ট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না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খাবার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দাবী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পিঁয়াজ</a:t>
            </a:r>
            <a:r>
              <a:rPr lang="en-US" sz="2800" dirty="0">
                <a:solidFill>
                  <a:srgbClr val="002060"/>
                </a:solidFill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---)</a:t>
            </a:r>
            <a:endParaRPr lang="en-US" sz="2800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লাঞ্ছনা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ও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দারিদ্র্য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আপতিত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হলো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এবং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আল্লাহর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গযবের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শিকার</a:t>
            </a:r>
            <a:r>
              <a:rPr lang="en-US" sz="2800" b="1" dirty="0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b="1" dirty="0" err="1">
                <a:solidFill>
                  <a:srgbClr val="343A4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কারনঃ</a:t>
            </a:r>
            <a:endParaRPr lang="en-US" sz="2800" b="1" dirty="0"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আল্লাহর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আয়াতসমূহকে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অস্বীকার</a:t>
            </a:r>
            <a:endParaRPr lang="en-US" sz="2800" dirty="0">
              <a:solidFill>
                <a:srgbClr val="C0000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Bangla" panose="03000603000000000000" pitchFamily="66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নবীদেরকে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অন্যায়ভাবে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হত্যা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Bangla" panose="03000603000000000000" pitchFamily="66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অবাধ্যতা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সীমালংঘন</a:t>
            </a:r>
            <a:r>
              <a:rPr lang="en-US" sz="2800" dirty="0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Bangla" panose="03000603000000000000" pitchFamily="66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endParaRPr lang="en-US" sz="2800" dirty="0">
              <a:solidFill>
                <a:srgbClr val="C0000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</a:pPr>
            <a:endParaRPr lang="en-US" dirty="0">
              <a:solidFill>
                <a:srgbClr val="C00000"/>
              </a:solidFill>
              <a:latin typeface="Bangla" panose="03000603000000000000" pitchFamily="66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343A40"/>
              </a:buClr>
              <a:buSzPts val="1800"/>
            </a:pPr>
            <a:endParaRPr lang="en-US" sz="1100" dirty="0">
              <a:solidFill>
                <a:srgbClr val="C00000"/>
              </a:solidFill>
              <a:effectLst/>
              <a:latin typeface="Bangla" panose="03000603000000000000" pitchFamily="66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1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2967</Words>
  <Application>Microsoft Office PowerPoint</Application>
  <PresentationFormat>Widescreen</PresentationFormat>
  <Paragraphs>285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Bangla</vt:lpstr>
      <vt:lpstr>Calibri</vt:lpstr>
      <vt:lpstr>Calibri Light</vt:lpstr>
      <vt:lpstr>Kalpurush</vt:lpstr>
      <vt:lpstr>Symbol</vt:lpstr>
      <vt:lpstr>Times New Roman</vt:lpstr>
      <vt:lpstr>Office Theme</vt:lpstr>
      <vt:lpstr>দয়াময় মেহেরবান আল্লাহর নামে      আমার রমাদান                         আপণ সাথী আল কুর’আন।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দয়াময় মেহেরবান আল্লাহর নামে      আমার রমাদান                         সাথী কুর’আন</dc:title>
  <dc:creator>Mahbuba Rehana Raheen</dc:creator>
  <cp:lastModifiedBy>Mahbuba Rehana Raheen</cp:lastModifiedBy>
  <cp:revision>29</cp:revision>
  <dcterms:created xsi:type="dcterms:W3CDTF">2021-04-12T02:38:26Z</dcterms:created>
  <dcterms:modified xsi:type="dcterms:W3CDTF">2021-04-15T03:08:09Z</dcterms:modified>
</cp:coreProperties>
</file>