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7" r:id="rId3"/>
    <p:sldId id="275" r:id="rId4"/>
    <p:sldId id="258" r:id="rId5"/>
    <p:sldId id="259" r:id="rId6"/>
    <p:sldId id="276" r:id="rId7"/>
    <p:sldId id="260" r:id="rId8"/>
    <p:sldId id="277" r:id="rId9"/>
    <p:sldId id="261" r:id="rId10"/>
    <p:sldId id="278" r:id="rId11"/>
    <p:sldId id="264" r:id="rId12"/>
    <p:sldId id="262" r:id="rId13"/>
    <p:sldId id="265" r:id="rId14"/>
    <p:sldId id="266" r:id="rId15"/>
    <p:sldId id="267" r:id="rId16"/>
    <p:sldId id="263" r:id="rId17"/>
    <p:sldId id="268" r:id="rId18"/>
    <p:sldId id="274" r:id="rId19"/>
    <p:sldId id="272" r:id="rId20"/>
    <p:sldId id="269" r:id="rId21"/>
    <p:sldId id="270" r:id="rId22"/>
    <p:sldId id="271"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2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46D54-9122-44D3-AC2F-7AFA324E0645}" v="74" dt="2020-11-02T17:27:44.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289E2-17B9-43CA-9982-1338921B40A3}"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C9873FAC-338B-45C3-A47F-5C1E83E28142}">
      <dgm:prSet custT="1"/>
      <dgm:spPr/>
      <dgm:t>
        <a:bodyPr/>
        <a:lstStyle/>
        <a:p>
          <a:r>
            <a:rPr lang="en-US" sz="4000" dirty="0" err="1">
              <a:solidFill>
                <a:srgbClr val="002060"/>
              </a:solidFill>
              <a:latin typeface="Bangla" panose="03000603000000000000" pitchFamily="66" charset="0"/>
              <a:cs typeface="Bangla" panose="03000603000000000000" pitchFamily="66" charset="0"/>
            </a:rPr>
            <a:t>মানুষকে</a:t>
          </a:r>
          <a:r>
            <a:rPr lang="en-US" sz="4000" dirty="0">
              <a:solidFill>
                <a:srgbClr val="002060"/>
              </a:solidFill>
              <a:latin typeface="Bangla" panose="03000603000000000000" pitchFamily="66" charset="0"/>
              <a:cs typeface="Bangla" panose="03000603000000000000" pitchFamily="66" charset="0"/>
            </a:rPr>
            <a:t> </a:t>
          </a:r>
          <a:r>
            <a:rPr lang="en-US" sz="4000" dirty="0" err="1">
              <a:solidFill>
                <a:srgbClr val="002060"/>
              </a:solidFill>
              <a:latin typeface="Bangla" panose="03000603000000000000" pitchFamily="66" charset="0"/>
              <a:cs typeface="Bangla" panose="03000603000000000000" pitchFamily="66" charset="0"/>
            </a:rPr>
            <a:t>পৃথিবীতে</a:t>
          </a:r>
          <a:r>
            <a:rPr lang="en-US" sz="4000" dirty="0">
              <a:solidFill>
                <a:srgbClr val="002060"/>
              </a:solidFill>
              <a:latin typeface="Bangla" panose="03000603000000000000" pitchFamily="66" charset="0"/>
              <a:cs typeface="Bangla" panose="03000603000000000000" pitchFamily="66" charset="0"/>
            </a:rPr>
            <a:t> </a:t>
          </a:r>
          <a:r>
            <a:rPr lang="en-US" sz="4000" dirty="0" err="1">
              <a:solidFill>
                <a:srgbClr val="002060"/>
              </a:solidFill>
              <a:latin typeface="Bangla" panose="03000603000000000000" pitchFamily="66" charset="0"/>
              <a:cs typeface="Bangla" panose="03000603000000000000" pitchFamily="66" charset="0"/>
            </a:rPr>
            <a:t>পাঠানোর</a:t>
          </a:r>
          <a:r>
            <a:rPr lang="en-US" sz="4000" dirty="0">
              <a:solidFill>
                <a:srgbClr val="002060"/>
              </a:solidFill>
              <a:latin typeface="Bangla" panose="03000603000000000000" pitchFamily="66" charset="0"/>
              <a:cs typeface="Bangla" panose="03000603000000000000" pitchFamily="66" charset="0"/>
            </a:rPr>
            <a:t> </a:t>
          </a:r>
          <a:r>
            <a:rPr lang="en-US" sz="4000" dirty="0" err="1">
              <a:solidFill>
                <a:srgbClr val="002060"/>
              </a:solidFill>
              <a:latin typeface="Bangla" panose="03000603000000000000" pitchFamily="66" charset="0"/>
              <a:cs typeface="Bangla" panose="03000603000000000000" pitchFamily="66" charset="0"/>
            </a:rPr>
            <a:t>উদ্দেশ্য</a:t>
          </a:r>
          <a:endParaRPr lang="en-US" sz="4000" dirty="0">
            <a:solidFill>
              <a:srgbClr val="002060"/>
            </a:solidFill>
            <a:latin typeface="Bangla" panose="03000603000000000000" pitchFamily="66" charset="0"/>
            <a:cs typeface="Bangla" panose="03000603000000000000" pitchFamily="66" charset="0"/>
          </a:endParaRPr>
        </a:p>
      </dgm:t>
    </dgm:pt>
    <dgm:pt modelId="{6F07B1E3-46B4-430F-ACB8-2AFEF69CB714}" type="parTrans" cxnId="{8B262EA6-804D-4A77-8A5F-6865A89DCC7F}">
      <dgm:prSet/>
      <dgm:spPr/>
      <dgm:t>
        <a:bodyPr/>
        <a:lstStyle/>
        <a:p>
          <a:endParaRPr lang="en-US"/>
        </a:p>
      </dgm:t>
    </dgm:pt>
    <dgm:pt modelId="{378E6905-BF6F-422A-8C4D-FAE4EE9F7F9E}" type="sibTrans" cxnId="{8B262EA6-804D-4A77-8A5F-6865A89DCC7F}">
      <dgm:prSet/>
      <dgm:spPr/>
      <dgm:t>
        <a:bodyPr/>
        <a:lstStyle/>
        <a:p>
          <a:endParaRPr lang="en-US"/>
        </a:p>
      </dgm:t>
    </dgm:pt>
    <dgm:pt modelId="{2742A6F4-A546-495D-85DB-4285CB90D3D0}">
      <dgm:prSet custT="1"/>
      <dgm:spPr/>
      <dgm:t>
        <a:bodyPr/>
        <a:lstStyle/>
        <a:p>
          <a:r>
            <a:rPr lang="as-IN" sz="1800" dirty="0">
              <a:latin typeface="Bangla" panose="03000603000000000000" pitchFamily="66" charset="0"/>
              <a:cs typeface="Bangla" panose="03000603000000000000" pitchFamily="66" charset="0"/>
            </a:rPr>
            <a:t>“</a:t>
          </a:r>
          <a:r>
            <a:rPr lang="as-IN" sz="2800" dirty="0">
              <a:solidFill>
                <a:schemeClr val="tx2">
                  <a:lumMod val="75000"/>
                  <a:lumOff val="25000"/>
                </a:schemeClr>
              </a:solidFill>
              <a:latin typeface="Bangla" panose="03000603000000000000" pitchFamily="66" charset="0"/>
              <a:cs typeface="Bangla" panose="03000603000000000000" pitchFamily="66" charset="0"/>
            </a:rPr>
            <a:t>আমি </a:t>
          </a:r>
          <a:r>
            <a:rPr lang="en-US" sz="2800" dirty="0" err="1">
              <a:solidFill>
                <a:schemeClr val="tx2">
                  <a:lumMod val="75000"/>
                  <a:lumOff val="25000"/>
                </a:schemeClr>
              </a:solidFill>
              <a:latin typeface="Bangla" panose="03000603000000000000" pitchFamily="66" charset="0"/>
              <a:cs typeface="Bangla" panose="03000603000000000000" pitchFamily="66" charset="0"/>
            </a:rPr>
            <a:t>জ্বীন</a:t>
          </a:r>
          <a:r>
            <a:rPr lang="as-IN" sz="2800" dirty="0">
              <a:solidFill>
                <a:schemeClr val="tx2">
                  <a:lumMod val="75000"/>
                  <a:lumOff val="25000"/>
                </a:schemeClr>
              </a:solidFill>
              <a:latin typeface="Bangla" panose="03000603000000000000" pitchFamily="66" charset="0"/>
              <a:cs typeface="Bangla" panose="03000603000000000000" pitchFamily="66" charset="0"/>
            </a:rPr>
            <a:t> ও মানবকে সৃষ্টি করেছি একমাত্র এ কারণে যে, তারা আমারই ‘ইবাদাত করবে।”</a:t>
          </a:r>
          <a:endParaRPr lang="en-US" sz="2800" dirty="0">
            <a:solidFill>
              <a:schemeClr val="tx2">
                <a:lumMod val="75000"/>
                <a:lumOff val="25000"/>
              </a:schemeClr>
            </a:solidFill>
            <a:latin typeface="Bangla" panose="03000603000000000000" pitchFamily="66" charset="0"/>
            <a:cs typeface="Bangla" panose="03000603000000000000" pitchFamily="66" charset="0"/>
          </a:endParaRPr>
        </a:p>
        <a:p>
          <a:r>
            <a:rPr lang="en-US" sz="1800" dirty="0"/>
            <a:t> </a:t>
          </a:r>
          <a:r>
            <a:rPr lang="as-IN" sz="1800" dirty="0"/>
            <a:t>সূরা যারিয়াত: ৫৬</a:t>
          </a:r>
          <a:endParaRPr lang="en-US" sz="1800" dirty="0"/>
        </a:p>
      </dgm:t>
    </dgm:pt>
    <dgm:pt modelId="{29741CC1-6265-4B82-AF5A-DF274E0FA611}" type="parTrans" cxnId="{06FBFD0B-30FE-4890-9F59-D58597D607D3}">
      <dgm:prSet/>
      <dgm:spPr/>
      <dgm:t>
        <a:bodyPr/>
        <a:lstStyle/>
        <a:p>
          <a:endParaRPr lang="en-US"/>
        </a:p>
      </dgm:t>
    </dgm:pt>
    <dgm:pt modelId="{87522C69-2976-4C9A-8487-C64CC5742022}" type="sibTrans" cxnId="{06FBFD0B-30FE-4890-9F59-D58597D607D3}">
      <dgm:prSet/>
      <dgm:spPr/>
      <dgm:t>
        <a:bodyPr/>
        <a:lstStyle/>
        <a:p>
          <a:endParaRPr lang="en-US"/>
        </a:p>
      </dgm:t>
    </dgm:pt>
    <dgm:pt modelId="{12199F3F-AAC5-40F1-AB80-FEB57ECD043E}">
      <dgm:prSet custT="1"/>
      <dgm:spPr/>
      <dgm:t>
        <a:bodyPr/>
        <a:lstStyle/>
        <a:p>
          <a:r>
            <a:rPr lang="en-US" sz="2800" dirty="0" err="1">
              <a:solidFill>
                <a:srgbClr val="FFFF00"/>
              </a:solidFill>
              <a:latin typeface="Bangla" panose="03000603000000000000" pitchFamily="66" charset="0"/>
              <a:cs typeface="Bangla" panose="03000603000000000000" pitchFamily="66" charset="0"/>
            </a:rPr>
            <a:t>তিনিই</a:t>
          </a:r>
          <a:r>
            <a:rPr lang="en-US" sz="2800" dirty="0">
              <a:solidFill>
                <a:srgbClr val="FFFF00"/>
              </a:solidFill>
              <a:latin typeface="Bangla" panose="03000603000000000000" pitchFamily="66" charset="0"/>
              <a:cs typeface="Bangla" panose="03000603000000000000" pitchFamily="66" charset="0"/>
            </a:rPr>
            <a:t> </a:t>
          </a:r>
          <a:r>
            <a:rPr lang="en-US" sz="2800" dirty="0" err="1">
              <a:solidFill>
                <a:srgbClr val="FFFF00"/>
              </a:solidFill>
              <a:latin typeface="Bangla" panose="03000603000000000000" pitchFamily="66" charset="0"/>
              <a:cs typeface="Bangla" panose="03000603000000000000" pitchFamily="66" charset="0"/>
            </a:rPr>
            <a:t>সৃষ্টি</a:t>
          </a:r>
          <a:r>
            <a:rPr lang="as-IN" sz="2800" dirty="0">
              <a:solidFill>
                <a:srgbClr val="FFFF00"/>
              </a:solidFill>
              <a:latin typeface="Bangla" panose="03000603000000000000" pitchFamily="66" charset="0"/>
              <a:cs typeface="Bangla" panose="03000603000000000000" pitchFamily="66" charset="0"/>
            </a:rPr>
            <a:t> করেছেন </a:t>
          </a:r>
          <a:r>
            <a:rPr lang="en-US" sz="2800" dirty="0" err="1">
              <a:solidFill>
                <a:srgbClr val="FFFF00"/>
              </a:solidFill>
              <a:latin typeface="Bangla" panose="03000603000000000000" pitchFamily="66" charset="0"/>
              <a:cs typeface="Bangla" panose="03000603000000000000" pitchFamily="66" charset="0"/>
            </a:rPr>
            <a:t>মৃত্যু</a:t>
          </a:r>
          <a:r>
            <a:rPr lang="as-IN" sz="2800" dirty="0">
              <a:solidFill>
                <a:srgbClr val="FFFF00"/>
              </a:solidFill>
              <a:latin typeface="Bangla" panose="03000603000000000000" pitchFamily="66" charset="0"/>
              <a:cs typeface="Bangla" panose="03000603000000000000" pitchFamily="66" charset="0"/>
            </a:rPr>
            <a:t> ও জীবন যাতে তোমাদেরকে পরীক্ষা করেন- আমলের দিক দিয়ে তোমাদের মধ্যে কোন্‌ ব্যক্তি সর্বোত্তম? তিনি মহা শক্তিধর, অতি ক্ষমাশীল।”</a:t>
          </a:r>
          <a:r>
            <a:rPr lang="en-US" sz="2800" dirty="0">
              <a:solidFill>
                <a:srgbClr val="FFFF00"/>
              </a:solidFill>
              <a:latin typeface="Bangla" panose="03000603000000000000" pitchFamily="66" charset="0"/>
              <a:cs typeface="Bangla" panose="03000603000000000000" pitchFamily="66" charset="0"/>
            </a:rPr>
            <a:t> </a:t>
          </a:r>
        </a:p>
        <a:p>
          <a:r>
            <a:rPr lang="as-IN" sz="2200" dirty="0">
              <a:latin typeface="Bangla" panose="03000603000000000000" pitchFamily="66" charset="0"/>
              <a:cs typeface="Bangla" panose="03000603000000000000" pitchFamily="66" charset="0"/>
            </a:rPr>
            <a:t>সূরা আল-মুল</a:t>
          </a:r>
          <a:r>
            <a:rPr lang="en-US" sz="2200" dirty="0">
              <a:latin typeface="Bangla" panose="03000603000000000000" pitchFamily="66" charset="0"/>
              <a:cs typeface="Bangla" panose="03000603000000000000" pitchFamily="66" charset="0"/>
            </a:rPr>
            <a:t>ক</a:t>
          </a:r>
          <a:r>
            <a:rPr lang="as-IN" sz="2200" dirty="0">
              <a:latin typeface="Bangla" panose="03000603000000000000" pitchFamily="66" charset="0"/>
              <a:cs typeface="Bangla" panose="03000603000000000000" pitchFamily="66" charset="0"/>
            </a:rPr>
            <a:t>: ২</a:t>
          </a:r>
          <a:endParaRPr lang="en-US" sz="2200" dirty="0">
            <a:latin typeface="Bangla" panose="03000603000000000000" pitchFamily="66" charset="0"/>
            <a:cs typeface="Bangla" panose="03000603000000000000" pitchFamily="66" charset="0"/>
          </a:endParaRPr>
        </a:p>
      </dgm:t>
    </dgm:pt>
    <dgm:pt modelId="{4515B0E7-A09B-45EC-8CDF-8A31AA9915B0}" type="parTrans" cxnId="{3DA9D57C-147D-4370-8042-C02C67626D59}">
      <dgm:prSet/>
      <dgm:spPr/>
      <dgm:t>
        <a:bodyPr/>
        <a:lstStyle/>
        <a:p>
          <a:endParaRPr lang="en-US"/>
        </a:p>
      </dgm:t>
    </dgm:pt>
    <dgm:pt modelId="{0AFE1984-BBB1-42D2-806B-759A32FD87EC}" type="sibTrans" cxnId="{3DA9D57C-147D-4370-8042-C02C67626D59}">
      <dgm:prSet/>
      <dgm:spPr/>
      <dgm:t>
        <a:bodyPr/>
        <a:lstStyle/>
        <a:p>
          <a:endParaRPr lang="en-US"/>
        </a:p>
      </dgm:t>
    </dgm:pt>
    <dgm:pt modelId="{B2F683A8-D944-42B8-9175-7145390FD50C}">
      <dgm:prSet custT="1"/>
      <dgm:spPr/>
      <dgm:t>
        <a:bodyPr/>
        <a:lstStyle/>
        <a:p>
          <a:r>
            <a:rPr lang="as-IN" sz="3200" dirty="0">
              <a:solidFill>
                <a:srgbClr val="0070C0"/>
              </a:solidFill>
              <a:latin typeface="Bangla" panose="03000603000000000000" pitchFamily="66" charset="0"/>
              <a:cs typeface="Bangla" panose="03000603000000000000" pitchFamily="66" charset="0"/>
            </a:rPr>
            <a:t>আমি পৃথিবীতে একজন খলীফা- প্রতিনিধি  নিযুক্ত করতে চাই </a:t>
          </a:r>
          <a:r>
            <a:rPr lang="as-IN" sz="3200" dirty="0">
              <a:latin typeface="Bangla" panose="03000603000000000000" pitchFamily="66" charset="0"/>
              <a:cs typeface="Bangla" panose="03000603000000000000" pitchFamily="66" charset="0"/>
            </a:rPr>
            <a:t>”</a:t>
          </a:r>
          <a:r>
            <a:rPr lang="en-US" sz="2000" dirty="0" err="1">
              <a:latin typeface="Bangla" panose="03000603000000000000" pitchFamily="66" charset="0"/>
              <a:cs typeface="Bangla" panose="03000603000000000000" pitchFamily="66" charset="0"/>
            </a:rPr>
            <a:t>সূরা</a:t>
          </a:r>
          <a:r>
            <a:rPr lang="en-US" sz="2000" dirty="0">
              <a:latin typeface="Bangla" panose="03000603000000000000" pitchFamily="66" charset="0"/>
              <a:cs typeface="Bangla" panose="03000603000000000000" pitchFamily="66" charset="0"/>
            </a:rPr>
            <a:t> বাকারাঃ২৩০</a:t>
          </a:r>
        </a:p>
      </dgm:t>
    </dgm:pt>
    <dgm:pt modelId="{D2B9D180-2192-41AB-85F6-E9E64E6AB2E5}" type="sibTrans" cxnId="{56673C11-63A6-4A4B-B724-444405C71D90}">
      <dgm:prSet/>
      <dgm:spPr/>
      <dgm:t>
        <a:bodyPr/>
        <a:lstStyle/>
        <a:p>
          <a:endParaRPr lang="en-US"/>
        </a:p>
      </dgm:t>
    </dgm:pt>
    <dgm:pt modelId="{3823EA9C-5B1B-477C-AFE9-D66BE02DCD59}" type="parTrans" cxnId="{56673C11-63A6-4A4B-B724-444405C71D90}">
      <dgm:prSet/>
      <dgm:spPr/>
      <dgm:t>
        <a:bodyPr/>
        <a:lstStyle/>
        <a:p>
          <a:endParaRPr lang="en-US"/>
        </a:p>
      </dgm:t>
    </dgm:pt>
    <dgm:pt modelId="{8990DE6C-78A3-48EC-B001-76BCF929605F}" type="pres">
      <dgm:prSet presAssocID="{85F289E2-17B9-43CA-9982-1338921B40A3}" presName="Name0" presStyleCnt="0">
        <dgm:presLayoutVars>
          <dgm:dir/>
          <dgm:resizeHandles val="exact"/>
        </dgm:presLayoutVars>
      </dgm:prSet>
      <dgm:spPr/>
    </dgm:pt>
    <dgm:pt modelId="{ABD43855-9DA7-4A1E-8553-C22232C9B010}" type="pres">
      <dgm:prSet presAssocID="{C9873FAC-338B-45C3-A47F-5C1E83E28142}" presName="node" presStyleLbl="node1" presStyleIdx="0" presStyleCnt="4" custScaleX="152013" custScaleY="158121" custLinFactNeighborX="-1293" custLinFactNeighborY="-5518">
        <dgm:presLayoutVars>
          <dgm:bulletEnabled val="1"/>
        </dgm:presLayoutVars>
      </dgm:prSet>
      <dgm:spPr/>
    </dgm:pt>
    <dgm:pt modelId="{C65A6B65-2E3A-4D46-B3B8-C6530533B65D}" type="pres">
      <dgm:prSet presAssocID="{378E6905-BF6F-422A-8C4D-FAE4EE9F7F9E}" presName="sibTrans" presStyleLbl="sibTrans1D1" presStyleIdx="0" presStyleCnt="3"/>
      <dgm:spPr/>
    </dgm:pt>
    <dgm:pt modelId="{765557F3-6677-450B-A6B5-08A413982375}" type="pres">
      <dgm:prSet presAssocID="{378E6905-BF6F-422A-8C4D-FAE4EE9F7F9E}" presName="connectorText" presStyleLbl="sibTrans1D1" presStyleIdx="0" presStyleCnt="3"/>
      <dgm:spPr/>
    </dgm:pt>
    <dgm:pt modelId="{C18170EA-9779-48F4-8D1E-B60612257D24}" type="pres">
      <dgm:prSet presAssocID="{B2F683A8-D944-42B8-9175-7145390FD50C}" presName="node" presStyleLbl="node1" presStyleIdx="1" presStyleCnt="4" custScaleX="201356" custScaleY="134759">
        <dgm:presLayoutVars>
          <dgm:bulletEnabled val="1"/>
        </dgm:presLayoutVars>
      </dgm:prSet>
      <dgm:spPr/>
    </dgm:pt>
    <dgm:pt modelId="{C6C7E319-87AC-44A1-B047-67D21FDE5493}" type="pres">
      <dgm:prSet presAssocID="{D2B9D180-2192-41AB-85F6-E9E64E6AB2E5}" presName="sibTrans" presStyleLbl="sibTrans1D1" presStyleIdx="1" presStyleCnt="3"/>
      <dgm:spPr/>
    </dgm:pt>
    <dgm:pt modelId="{BD22DB17-BAE4-4C3F-B582-8A58CDCBB332}" type="pres">
      <dgm:prSet presAssocID="{D2B9D180-2192-41AB-85F6-E9E64E6AB2E5}" presName="connectorText" presStyleLbl="sibTrans1D1" presStyleIdx="1" presStyleCnt="3"/>
      <dgm:spPr/>
    </dgm:pt>
    <dgm:pt modelId="{7E02C10E-88E0-42DD-96E3-61D27327215F}" type="pres">
      <dgm:prSet presAssocID="{2742A6F4-A546-495D-85DB-4285CB90D3D0}" presName="node" presStyleLbl="node1" presStyleIdx="2" presStyleCnt="4" custScaleX="208758" custScaleY="152470" custLinFactNeighborX="3283" custLinFactNeighborY="9403">
        <dgm:presLayoutVars>
          <dgm:bulletEnabled val="1"/>
        </dgm:presLayoutVars>
      </dgm:prSet>
      <dgm:spPr/>
    </dgm:pt>
    <dgm:pt modelId="{6FB5FB0B-228D-47BA-9069-D419C5C72C3E}" type="pres">
      <dgm:prSet presAssocID="{87522C69-2976-4C9A-8487-C64CC5742022}" presName="sibTrans" presStyleLbl="sibTrans1D1" presStyleIdx="2" presStyleCnt="3"/>
      <dgm:spPr/>
    </dgm:pt>
    <dgm:pt modelId="{ECB4EA94-4224-4CA1-9943-15A9021CD946}" type="pres">
      <dgm:prSet presAssocID="{87522C69-2976-4C9A-8487-C64CC5742022}" presName="connectorText" presStyleLbl="sibTrans1D1" presStyleIdx="2" presStyleCnt="3"/>
      <dgm:spPr/>
    </dgm:pt>
    <dgm:pt modelId="{C31D4AAD-75C8-4F31-9449-95B274394D6A}" type="pres">
      <dgm:prSet presAssocID="{12199F3F-AAC5-40F1-AB80-FEB57ECD043E}" presName="node" presStyleLbl="node1" presStyleIdx="3" presStyleCnt="4" custScaleX="244404" custScaleY="182413">
        <dgm:presLayoutVars>
          <dgm:bulletEnabled val="1"/>
        </dgm:presLayoutVars>
      </dgm:prSet>
      <dgm:spPr/>
    </dgm:pt>
  </dgm:ptLst>
  <dgm:cxnLst>
    <dgm:cxn modelId="{06FBFD0B-30FE-4890-9F59-D58597D607D3}" srcId="{85F289E2-17B9-43CA-9982-1338921B40A3}" destId="{2742A6F4-A546-495D-85DB-4285CB90D3D0}" srcOrd="2" destOrd="0" parTransId="{29741CC1-6265-4B82-AF5A-DF274E0FA611}" sibTransId="{87522C69-2976-4C9A-8487-C64CC5742022}"/>
    <dgm:cxn modelId="{56673C11-63A6-4A4B-B724-444405C71D90}" srcId="{85F289E2-17B9-43CA-9982-1338921B40A3}" destId="{B2F683A8-D944-42B8-9175-7145390FD50C}" srcOrd="1" destOrd="0" parTransId="{3823EA9C-5B1B-477C-AFE9-D66BE02DCD59}" sibTransId="{D2B9D180-2192-41AB-85F6-E9E64E6AB2E5}"/>
    <dgm:cxn modelId="{C97B8E25-5D54-4723-89A6-D5C3DEAB303F}" type="presOf" srcId="{C9873FAC-338B-45C3-A47F-5C1E83E28142}" destId="{ABD43855-9DA7-4A1E-8553-C22232C9B010}" srcOrd="0" destOrd="0" presId="urn:microsoft.com/office/officeart/2016/7/layout/RepeatingBendingProcessNew"/>
    <dgm:cxn modelId="{FA873D39-6360-4EAF-A2DA-B680678DDD28}" type="presOf" srcId="{D2B9D180-2192-41AB-85F6-E9E64E6AB2E5}" destId="{C6C7E319-87AC-44A1-B047-67D21FDE5493}" srcOrd="0" destOrd="0" presId="urn:microsoft.com/office/officeart/2016/7/layout/RepeatingBendingProcessNew"/>
    <dgm:cxn modelId="{0230B43C-4AFE-4BE2-A178-1A3A63D145C0}" type="presOf" srcId="{87522C69-2976-4C9A-8487-C64CC5742022}" destId="{ECB4EA94-4224-4CA1-9943-15A9021CD946}" srcOrd="1" destOrd="0" presId="urn:microsoft.com/office/officeart/2016/7/layout/RepeatingBendingProcessNew"/>
    <dgm:cxn modelId="{298E2556-8B5B-4DD3-A4CE-D156F79D05F2}" type="presOf" srcId="{D2B9D180-2192-41AB-85F6-E9E64E6AB2E5}" destId="{BD22DB17-BAE4-4C3F-B582-8A58CDCBB332}" srcOrd="1" destOrd="0" presId="urn:microsoft.com/office/officeart/2016/7/layout/RepeatingBendingProcessNew"/>
    <dgm:cxn modelId="{ACE9FD79-07B0-4ADC-9B88-9CAE472836E2}" type="presOf" srcId="{85F289E2-17B9-43CA-9982-1338921B40A3}" destId="{8990DE6C-78A3-48EC-B001-76BCF929605F}" srcOrd="0" destOrd="0" presId="urn:microsoft.com/office/officeart/2016/7/layout/RepeatingBendingProcessNew"/>
    <dgm:cxn modelId="{3DA9D57C-147D-4370-8042-C02C67626D59}" srcId="{85F289E2-17B9-43CA-9982-1338921B40A3}" destId="{12199F3F-AAC5-40F1-AB80-FEB57ECD043E}" srcOrd="3" destOrd="0" parTransId="{4515B0E7-A09B-45EC-8CDF-8A31AA9915B0}" sibTransId="{0AFE1984-BBB1-42D2-806B-759A32FD87EC}"/>
    <dgm:cxn modelId="{C4423F94-4655-4C21-BF95-25DBC2C4412E}" type="presOf" srcId="{12199F3F-AAC5-40F1-AB80-FEB57ECD043E}" destId="{C31D4AAD-75C8-4F31-9449-95B274394D6A}" srcOrd="0" destOrd="0" presId="urn:microsoft.com/office/officeart/2016/7/layout/RepeatingBendingProcessNew"/>
    <dgm:cxn modelId="{9998489B-3474-454E-A46D-F935C83EAEC6}" type="presOf" srcId="{87522C69-2976-4C9A-8487-C64CC5742022}" destId="{6FB5FB0B-228D-47BA-9069-D419C5C72C3E}" srcOrd="0" destOrd="0" presId="urn:microsoft.com/office/officeart/2016/7/layout/RepeatingBendingProcessNew"/>
    <dgm:cxn modelId="{8B262EA6-804D-4A77-8A5F-6865A89DCC7F}" srcId="{85F289E2-17B9-43CA-9982-1338921B40A3}" destId="{C9873FAC-338B-45C3-A47F-5C1E83E28142}" srcOrd="0" destOrd="0" parTransId="{6F07B1E3-46B4-430F-ACB8-2AFEF69CB714}" sibTransId="{378E6905-BF6F-422A-8C4D-FAE4EE9F7F9E}"/>
    <dgm:cxn modelId="{5C4D9EB1-D0D8-4CF6-9627-3C38066C1029}" type="presOf" srcId="{378E6905-BF6F-422A-8C4D-FAE4EE9F7F9E}" destId="{C65A6B65-2E3A-4D46-B3B8-C6530533B65D}" srcOrd="0" destOrd="0" presId="urn:microsoft.com/office/officeart/2016/7/layout/RepeatingBendingProcessNew"/>
    <dgm:cxn modelId="{580B44E6-AB49-413D-882F-E7B34BE9F653}" type="presOf" srcId="{2742A6F4-A546-495D-85DB-4285CB90D3D0}" destId="{7E02C10E-88E0-42DD-96E3-61D27327215F}" srcOrd="0" destOrd="0" presId="urn:microsoft.com/office/officeart/2016/7/layout/RepeatingBendingProcessNew"/>
    <dgm:cxn modelId="{D605F7F9-ACE9-4B8F-864C-0B1F5735F573}" type="presOf" srcId="{378E6905-BF6F-422A-8C4D-FAE4EE9F7F9E}" destId="{765557F3-6677-450B-A6B5-08A413982375}" srcOrd="1" destOrd="0" presId="urn:microsoft.com/office/officeart/2016/7/layout/RepeatingBendingProcessNew"/>
    <dgm:cxn modelId="{556975FF-FDDD-4F6B-8A5D-ECEBAD420F99}" type="presOf" srcId="{B2F683A8-D944-42B8-9175-7145390FD50C}" destId="{C18170EA-9779-48F4-8D1E-B60612257D24}" srcOrd="0" destOrd="0" presId="urn:microsoft.com/office/officeart/2016/7/layout/RepeatingBendingProcessNew"/>
    <dgm:cxn modelId="{C57DA9D3-CD72-43EB-82FB-9CC91B052FF2}" type="presParOf" srcId="{8990DE6C-78A3-48EC-B001-76BCF929605F}" destId="{ABD43855-9DA7-4A1E-8553-C22232C9B010}" srcOrd="0" destOrd="0" presId="urn:microsoft.com/office/officeart/2016/7/layout/RepeatingBendingProcessNew"/>
    <dgm:cxn modelId="{580162BC-B415-40C3-B232-AC4EE43BDDE6}" type="presParOf" srcId="{8990DE6C-78A3-48EC-B001-76BCF929605F}" destId="{C65A6B65-2E3A-4D46-B3B8-C6530533B65D}" srcOrd="1" destOrd="0" presId="urn:microsoft.com/office/officeart/2016/7/layout/RepeatingBendingProcessNew"/>
    <dgm:cxn modelId="{C2580398-246B-4A9D-A7EB-76739885FA78}" type="presParOf" srcId="{C65A6B65-2E3A-4D46-B3B8-C6530533B65D}" destId="{765557F3-6677-450B-A6B5-08A413982375}" srcOrd="0" destOrd="0" presId="urn:microsoft.com/office/officeart/2016/7/layout/RepeatingBendingProcessNew"/>
    <dgm:cxn modelId="{D3B451A4-8A54-4E03-9F74-5589650F77A7}" type="presParOf" srcId="{8990DE6C-78A3-48EC-B001-76BCF929605F}" destId="{C18170EA-9779-48F4-8D1E-B60612257D24}" srcOrd="2" destOrd="0" presId="urn:microsoft.com/office/officeart/2016/7/layout/RepeatingBendingProcessNew"/>
    <dgm:cxn modelId="{51A8DCDE-FA9F-4179-AA72-B8C5582E12CE}" type="presParOf" srcId="{8990DE6C-78A3-48EC-B001-76BCF929605F}" destId="{C6C7E319-87AC-44A1-B047-67D21FDE5493}" srcOrd="3" destOrd="0" presId="urn:microsoft.com/office/officeart/2016/7/layout/RepeatingBendingProcessNew"/>
    <dgm:cxn modelId="{2279EEDB-E923-4FBC-B399-EBDB4B68F567}" type="presParOf" srcId="{C6C7E319-87AC-44A1-B047-67D21FDE5493}" destId="{BD22DB17-BAE4-4C3F-B582-8A58CDCBB332}" srcOrd="0" destOrd="0" presId="urn:microsoft.com/office/officeart/2016/7/layout/RepeatingBendingProcessNew"/>
    <dgm:cxn modelId="{772824EB-6C02-4100-BEAC-964922C04656}" type="presParOf" srcId="{8990DE6C-78A3-48EC-B001-76BCF929605F}" destId="{7E02C10E-88E0-42DD-96E3-61D27327215F}" srcOrd="4" destOrd="0" presId="urn:microsoft.com/office/officeart/2016/7/layout/RepeatingBendingProcessNew"/>
    <dgm:cxn modelId="{94C34ED9-E6EF-4EAF-B18A-C987F2B49AF9}" type="presParOf" srcId="{8990DE6C-78A3-48EC-B001-76BCF929605F}" destId="{6FB5FB0B-228D-47BA-9069-D419C5C72C3E}" srcOrd="5" destOrd="0" presId="urn:microsoft.com/office/officeart/2016/7/layout/RepeatingBendingProcessNew"/>
    <dgm:cxn modelId="{F000B796-494E-4B92-9EB6-BE4C9A4038BA}" type="presParOf" srcId="{6FB5FB0B-228D-47BA-9069-D419C5C72C3E}" destId="{ECB4EA94-4224-4CA1-9943-15A9021CD946}" srcOrd="0" destOrd="0" presId="urn:microsoft.com/office/officeart/2016/7/layout/RepeatingBendingProcessNew"/>
    <dgm:cxn modelId="{A54D442A-075B-4E6D-AA26-6B774D476327}" type="presParOf" srcId="{8990DE6C-78A3-48EC-B001-76BCF929605F}" destId="{C31D4AAD-75C8-4F31-9449-95B274394D6A}"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8E05D-1885-4114-9499-7614FB60ED5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8EE0E96-F3F4-4F05-9FAC-03DC083EC82F}">
      <dgm:prSet custT="1"/>
      <dgm:spPr/>
      <dgm:t>
        <a:bodyPr/>
        <a:lstStyle/>
        <a:p>
          <a:pPr algn="ctr"/>
          <a:r>
            <a:rPr lang="as-IN" sz="2800" dirty="0">
              <a:latin typeface="Bangla" panose="03000603000000000000" pitchFamily="66" charset="0"/>
              <a:cs typeface="Bangla" panose="03000603000000000000" pitchFamily="66" charset="0"/>
            </a:rPr>
            <a:t>সন্তানের প্রাথমিক হক্বঃ</a:t>
          </a:r>
          <a:endParaRPr lang="en-US" sz="2800" dirty="0">
            <a:latin typeface="Bangla" panose="03000603000000000000" pitchFamily="66" charset="0"/>
            <a:cs typeface="Bangla" panose="03000603000000000000" pitchFamily="66" charset="0"/>
          </a:endParaRPr>
        </a:p>
      </dgm:t>
    </dgm:pt>
    <dgm:pt modelId="{B444B7BF-BA66-4BE5-9D2E-4973A22DBC6F}" type="parTrans" cxnId="{BD49C86F-3DBD-494B-9548-B3DFD81A874B}">
      <dgm:prSet/>
      <dgm:spPr/>
      <dgm:t>
        <a:bodyPr/>
        <a:lstStyle/>
        <a:p>
          <a:endParaRPr lang="en-US"/>
        </a:p>
      </dgm:t>
    </dgm:pt>
    <dgm:pt modelId="{13B90652-A92E-4370-9314-3101C0C5A489}" type="sibTrans" cxnId="{BD49C86F-3DBD-494B-9548-B3DFD81A874B}">
      <dgm:prSet/>
      <dgm:spPr/>
      <dgm:t>
        <a:bodyPr/>
        <a:lstStyle/>
        <a:p>
          <a:endParaRPr lang="en-US"/>
        </a:p>
      </dgm:t>
    </dgm:pt>
    <dgm:pt modelId="{613C4650-A7EF-46DC-A11E-7DA59AE8011B}">
      <dgm:prSet custT="1"/>
      <dgm:spPr/>
      <dgm:t>
        <a:bodyPr/>
        <a:lstStyle/>
        <a:p>
          <a:pPr algn="l"/>
          <a:r>
            <a:rPr lang="as-IN" sz="2800" dirty="0">
              <a:latin typeface="Bangla" panose="03000603000000000000" pitchFamily="66" charset="0"/>
              <a:cs typeface="Bangla" panose="03000603000000000000" pitchFamily="66" charset="0"/>
            </a:rPr>
            <a:t>১।</a:t>
          </a:r>
          <a:r>
            <a:rPr lang="en-US" sz="2800" dirty="0">
              <a:latin typeface="Bangla" panose="03000603000000000000" pitchFamily="66" charset="0"/>
              <a:cs typeface="Bangla" panose="03000603000000000000" pitchFamily="66" charset="0"/>
            </a:rPr>
            <a:t> </a:t>
          </a:r>
          <a:r>
            <a:rPr lang="as-IN" sz="2800" dirty="0">
              <a:latin typeface="Bangla" panose="03000603000000000000" pitchFamily="66" charset="0"/>
              <a:cs typeface="Bangla" panose="03000603000000000000" pitchFamily="66" charset="0"/>
            </a:rPr>
            <a:t>সন্তান ভূমিষ্ঠ হলে আল্লাহর প্রশংসা করা, তার শুকরিয়া আদায় ও </a:t>
          </a:r>
          <a:r>
            <a:rPr lang="en-US" sz="2800" dirty="0">
              <a:latin typeface="Bangla" panose="03000603000000000000" pitchFamily="66" charset="0"/>
              <a:cs typeface="Bangla" panose="03000603000000000000" pitchFamily="66" charset="0"/>
            </a:rPr>
            <a:t> </a:t>
          </a:r>
        </a:p>
        <a:p>
          <a:pPr algn="l"/>
          <a:r>
            <a:rPr lang="en-US" sz="2800" dirty="0">
              <a:latin typeface="Bangla" panose="03000603000000000000" pitchFamily="66" charset="0"/>
              <a:cs typeface="Bangla" panose="03000603000000000000" pitchFamily="66" charset="0"/>
            </a:rPr>
            <a:t>     </a:t>
          </a:r>
          <a:r>
            <a:rPr lang="as-IN" sz="2800" dirty="0">
              <a:latin typeface="Bangla" panose="03000603000000000000" pitchFamily="66" charset="0"/>
              <a:cs typeface="Bangla" panose="03000603000000000000" pitchFamily="66" charset="0"/>
            </a:rPr>
            <a:t>সন্তানের জন্য দোয়া করা।</a:t>
          </a:r>
          <a:endParaRPr lang="en-US" sz="2800" dirty="0">
            <a:latin typeface="Bangla" panose="03000603000000000000" pitchFamily="66" charset="0"/>
            <a:cs typeface="Bangla" panose="03000603000000000000" pitchFamily="66" charset="0"/>
          </a:endParaRPr>
        </a:p>
      </dgm:t>
    </dgm:pt>
    <dgm:pt modelId="{29B9742C-3ECD-4AB0-955E-600DF1A1C4CD}" type="parTrans" cxnId="{5386BCE9-C538-416A-9425-350659A2AD9F}">
      <dgm:prSet/>
      <dgm:spPr/>
      <dgm:t>
        <a:bodyPr/>
        <a:lstStyle/>
        <a:p>
          <a:endParaRPr lang="en-US"/>
        </a:p>
      </dgm:t>
    </dgm:pt>
    <dgm:pt modelId="{6B40D746-95B1-49CB-8A36-568D07F72D73}" type="sibTrans" cxnId="{5386BCE9-C538-416A-9425-350659A2AD9F}">
      <dgm:prSet/>
      <dgm:spPr/>
      <dgm:t>
        <a:bodyPr/>
        <a:lstStyle/>
        <a:p>
          <a:endParaRPr lang="en-US"/>
        </a:p>
      </dgm:t>
    </dgm:pt>
    <dgm:pt modelId="{D84079F7-AC29-472E-8EE1-EAE25759EDBB}">
      <dgm:prSet custT="1"/>
      <dgm:spPr/>
      <dgm:t>
        <a:bodyPr/>
        <a:lstStyle/>
        <a:p>
          <a:pPr algn="l"/>
          <a:r>
            <a:rPr lang="as-IN" sz="2800" dirty="0">
              <a:latin typeface="Bangla" panose="03000603000000000000" pitchFamily="66" charset="0"/>
              <a:cs typeface="Bangla" panose="03000603000000000000" pitchFamily="66" charset="0"/>
            </a:rPr>
            <a:t>২। কানে আজান দেয়া </a:t>
          </a:r>
          <a:endParaRPr lang="en-US" sz="2800" dirty="0">
            <a:latin typeface="Bangla" panose="03000603000000000000" pitchFamily="66" charset="0"/>
            <a:cs typeface="Bangla" panose="03000603000000000000" pitchFamily="66" charset="0"/>
          </a:endParaRPr>
        </a:p>
      </dgm:t>
    </dgm:pt>
    <dgm:pt modelId="{BB02E51A-F9A1-4493-AEFE-B066694FBADA}" type="parTrans" cxnId="{4D151623-6E9E-4F66-8828-095C8123CE69}">
      <dgm:prSet/>
      <dgm:spPr/>
      <dgm:t>
        <a:bodyPr/>
        <a:lstStyle/>
        <a:p>
          <a:endParaRPr lang="en-US"/>
        </a:p>
      </dgm:t>
    </dgm:pt>
    <dgm:pt modelId="{59599ADA-A1F5-4693-990D-3AEB8A4BB621}" type="sibTrans" cxnId="{4D151623-6E9E-4F66-8828-095C8123CE69}">
      <dgm:prSet/>
      <dgm:spPr/>
      <dgm:t>
        <a:bodyPr/>
        <a:lstStyle/>
        <a:p>
          <a:endParaRPr lang="en-US"/>
        </a:p>
      </dgm:t>
    </dgm:pt>
    <dgm:pt modelId="{C6E86556-689F-4ACB-A2B3-11928CC6E94B}">
      <dgm:prSet custT="1"/>
      <dgm:spPr/>
      <dgm:t>
        <a:bodyPr/>
        <a:lstStyle/>
        <a:p>
          <a:r>
            <a:rPr lang="as-IN" sz="2800" dirty="0">
              <a:latin typeface="Bangla" panose="03000603000000000000" pitchFamily="66" charset="0"/>
              <a:cs typeface="Bangla" panose="03000603000000000000" pitchFamily="66" charset="0"/>
            </a:rPr>
            <a:t>৩। তাহনীক করা </a:t>
          </a:r>
          <a:endParaRPr lang="en-US" sz="2800" dirty="0">
            <a:latin typeface="Bangla" panose="03000603000000000000" pitchFamily="66" charset="0"/>
            <a:cs typeface="Bangla" panose="03000603000000000000" pitchFamily="66" charset="0"/>
          </a:endParaRPr>
        </a:p>
      </dgm:t>
    </dgm:pt>
    <dgm:pt modelId="{C1DF6747-B9DC-4995-8DCC-A2BC836D4092}" type="parTrans" cxnId="{CC0D2CD3-5799-4B0F-91B8-97CA25C0500C}">
      <dgm:prSet/>
      <dgm:spPr/>
      <dgm:t>
        <a:bodyPr/>
        <a:lstStyle/>
        <a:p>
          <a:endParaRPr lang="en-US"/>
        </a:p>
      </dgm:t>
    </dgm:pt>
    <dgm:pt modelId="{13AEB571-2980-4755-8A84-32B9372A3F9B}" type="sibTrans" cxnId="{CC0D2CD3-5799-4B0F-91B8-97CA25C0500C}">
      <dgm:prSet/>
      <dgm:spPr/>
      <dgm:t>
        <a:bodyPr/>
        <a:lstStyle/>
        <a:p>
          <a:endParaRPr lang="en-US"/>
        </a:p>
      </dgm:t>
    </dgm:pt>
    <dgm:pt modelId="{5D5A7496-3E95-46B9-8B25-C05EF22318B8}">
      <dgm:prSet custT="1"/>
      <dgm:spPr/>
      <dgm:t>
        <a:bodyPr/>
        <a:lstStyle/>
        <a:p>
          <a:r>
            <a:rPr lang="as-IN" sz="2800">
              <a:latin typeface="Bangla" panose="03000603000000000000" pitchFamily="66" charset="0"/>
              <a:cs typeface="Bangla" panose="03000603000000000000" pitchFamily="66" charset="0"/>
            </a:rPr>
            <a:t>৪। বুকের দুধ খাওয়ানো </a:t>
          </a:r>
          <a:endParaRPr lang="en-US" sz="2800" dirty="0">
            <a:latin typeface="Bangla" panose="03000603000000000000" pitchFamily="66" charset="0"/>
            <a:cs typeface="Bangla" panose="03000603000000000000" pitchFamily="66" charset="0"/>
          </a:endParaRPr>
        </a:p>
      </dgm:t>
    </dgm:pt>
    <dgm:pt modelId="{85574874-BF76-4280-8748-074751B8E731}" type="parTrans" cxnId="{75C03F6E-62D2-41B3-AF61-17E8D26E7249}">
      <dgm:prSet/>
      <dgm:spPr/>
      <dgm:t>
        <a:bodyPr/>
        <a:lstStyle/>
        <a:p>
          <a:endParaRPr lang="en-US"/>
        </a:p>
      </dgm:t>
    </dgm:pt>
    <dgm:pt modelId="{508BCFDA-5863-43EB-9F8E-181AEB4AD088}" type="sibTrans" cxnId="{75C03F6E-62D2-41B3-AF61-17E8D26E7249}">
      <dgm:prSet/>
      <dgm:spPr/>
      <dgm:t>
        <a:bodyPr/>
        <a:lstStyle/>
        <a:p>
          <a:endParaRPr lang="en-US"/>
        </a:p>
      </dgm:t>
    </dgm:pt>
    <dgm:pt modelId="{A878DF1E-3251-462F-A889-C6A016A90D55}">
      <dgm:prSet custT="1"/>
      <dgm:spPr/>
      <dgm:t>
        <a:bodyPr/>
        <a:lstStyle/>
        <a:p>
          <a:r>
            <a:rPr lang="as-IN" sz="2800" dirty="0">
              <a:latin typeface="Bangla" panose="03000603000000000000" pitchFamily="66" charset="0"/>
              <a:cs typeface="Bangla" panose="03000603000000000000" pitchFamily="66" charset="0"/>
            </a:rPr>
            <a:t>৫। চুল ফেলা </a:t>
          </a:r>
          <a:endParaRPr lang="en-US" sz="2800" dirty="0">
            <a:latin typeface="Bangla" panose="03000603000000000000" pitchFamily="66" charset="0"/>
            <a:cs typeface="Bangla" panose="03000603000000000000" pitchFamily="66" charset="0"/>
          </a:endParaRPr>
        </a:p>
      </dgm:t>
    </dgm:pt>
    <dgm:pt modelId="{8876D80A-B650-4A3C-BE91-36D493912BDB}" type="parTrans" cxnId="{BEC29640-BA7E-462C-9C9E-D3BA25B1CB3E}">
      <dgm:prSet/>
      <dgm:spPr/>
      <dgm:t>
        <a:bodyPr/>
        <a:lstStyle/>
        <a:p>
          <a:endParaRPr lang="en-US"/>
        </a:p>
      </dgm:t>
    </dgm:pt>
    <dgm:pt modelId="{5980B3FF-66A3-4B7B-899B-792760C8A828}" type="sibTrans" cxnId="{BEC29640-BA7E-462C-9C9E-D3BA25B1CB3E}">
      <dgm:prSet/>
      <dgm:spPr/>
      <dgm:t>
        <a:bodyPr/>
        <a:lstStyle/>
        <a:p>
          <a:endParaRPr lang="en-US"/>
        </a:p>
      </dgm:t>
    </dgm:pt>
    <dgm:pt modelId="{BD203223-3A0F-4627-B1D1-454C7999B30E}">
      <dgm:prSet custT="1"/>
      <dgm:spPr/>
      <dgm:t>
        <a:bodyPr/>
        <a:lstStyle/>
        <a:p>
          <a:r>
            <a:rPr lang="as-IN" sz="2800">
              <a:latin typeface="Bangla" panose="03000603000000000000" pitchFamily="66" charset="0"/>
              <a:cs typeface="Bangla" panose="03000603000000000000" pitchFamily="66" charset="0"/>
            </a:rPr>
            <a:t>৬। আকিকা করা।</a:t>
          </a:r>
          <a:endParaRPr lang="en-US" sz="2800" dirty="0">
            <a:latin typeface="Bangla" panose="03000603000000000000" pitchFamily="66" charset="0"/>
            <a:cs typeface="Bangla" panose="03000603000000000000" pitchFamily="66" charset="0"/>
          </a:endParaRPr>
        </a:p>
      </dgm:t>
    </dgm:pt>
    <dgm:pt modelId="{67F9B744-A044-4906-B39F-CFA83D1D15AA}" type="parTrans" cxnId="{8F856D07-3EB5-4521-ADD6-5A753A4FB1D9}">
      <dgm:prSet/>
      <dgm:spPr/>
      <dgm:t>
        <a:bodyPr/>
        <a:lstStyle/>
        <a:p>
          <a:endParaRPr lang="en-US"/>
        </a:p>
      </dgm:t>
    </dgm:pt>
    <dgm:pt modelId="{83431415-4B78-46CD-B875-82F552F24A6C}" type="sibTrans" cxnId="{8F856D07-3EB5-4521-ADD6-5A753A4FB1D9}">
      <dgm:prSet/>
      <dgm:spPr/>
      <dgm:t>
        <a:bodyPr/>
        <a:lstStyle/>
        <a:p>
          <a:endParaRPr lang="en-US"/>
        </a:p>
      </dgm:t>
    </dgm:pt>
    <dgm:pt modelId="{6DADADC8-72B0-46D9-A761-DEA0333D3DCB}">
      <dgm:prSet custT="1"/>
      <dgm:spPr/>
      <dgm:t>
        <a:bodyPr/>
        <a:lstStyle/>
        <a:p>
          <a:r>
            <a:rPr lang="as-IN" sz="2800">
              <a:latin typeface="Bangla" panose="03000603000000000000" pitchFamily="66" charset="0"/>
              <a:cs typeface="Bangla" panose="03000603000000000000" pitchFamily="66" charset="0"/>
            </a:rPr>
            <a:t>৭। অর্থপূর্ণ নাম রাখাটা জরুরী।</a:t>
          </a:r>
          <a:endParaRPr lang="en-US" sz="2800" dirty="0">
            <a:latin typeface="Bangla" panose="03000603000000000000" pitchFamily="66" charset="0"/>
            <a:cs typeface="Bangla" panose="03000603000000000000" pitchFamily="66" charset="0"/>
          </a:endParaRPr>
        </a:p>
      </dgm:t>
    </dgm:pt>
    <dgm:pt modelId="{18FDA2C6-5E8E-40CF-9495-CB367E9AB952}" type="parTrans" cxnId="{F8E76046-EC2F-46E0-AC29-5B4D73CE45F1}">
      <dgm:prSet/>
      <dgm:spPr/>
      <dgm:t>
        <a:bodyPr/>
        <a:lstStyle/>
        <a:p>
          <a:endParaRPr lang="en-US"/>
        </a:p>
      </dgm:t>
    </dgm:pt>
    <dgm:pt modelId="{8B87545E-AA54-4855-825D-7221D7FEFE47}" type="sibTrans" cxnId="{F8E76046-EC2F-46E0-AC29-5B4D73CE45F1}">
      <dgm:prSet/>
      <dgm:spPr/>
      <dgm:t>
        <a:bodyPr/>
        <a:lstStyle/>
        <a:p>
          <a:endParaRPr lang="en-US"/>
        </a:p>
      </dgm:t>
    </dgm:pt>
    <dgm:pt modelId="{6F6F60CA-7AF2-4740-A7C1-0B5774307D76}">
      <dgm:prSet custT="1"/>
      <dgm:spPr/>
      <dgm:t>
        <a:bodyPr/>
        <a:lstStyle/>
        <a:p>
          <a:r>
            <a:rPr lang="as-IN" sz="2800" dirty="0">
              <a:latin typeface="Bangla" panose="03000603000000000000" pitchFamily="66" charset="0"/>
              <a:cs typeface="Bangla" panose="03000603000000000000" pitchFamily="66" charset="0"/>
            </a:rPr>
            <a:t>৮। খাৎনা করানো</a:t>
          </a:r>
          <a:endParaRPr lang="en-US" sz="2800" dirty="0">
            <a:latin typeface="Bangla" panose="03000603000000000000" pitchFamily="66" charset="0"/>
            <a:cs typeface="Bangla" panose="03000603000000000000" pitchFamily="66" charset="0"/>
          </a:endParaRPr>
        </a:p>
      </dgm:t>
    </dgm:pt>
    <dgm:pt modelId="{58351CA3-A8F0-47AE-8CA8-8CE30C1805D4}" type="parTrans" cxnId="{B8FD0126-0B4D-4CD8-920A-0303930B8847}">
      <dgm:prSet/>
      <dgm:spPr/>
      <dgm:t>
        <a:bodyPr/>
        <a:lstStyle/>
        <a:p>
          <a:endParaRPr lang="en-US"/>
        </a:p>
      </dgm:t>
    </dgm:pt>
    <dgm:pt modelId="{CEA9598B-00D6-4F4C-8FE5-A3049B754048}" type="sibTrans" cxnId="{B8FD0126-0B4D-4CD8-920A-0303930B8847}">
      <dgm:prSet/>
      <dgm:spPr/>
      <dgm:t>
        <a:bodyPr/>
        <a:lstStyle/>
        <a:p>
          <a:endParaRPr lang="en-US"/>
        </a:p>
      </dgm:t>
    </dgm:pt>
    <dgm:pt modelId="{23000CB1-E54F-46E8-AE06-89189CD0C73A}" type="pres">
      <dgm:prSet presAssocID="{4B28E05D-1885-4114-9499-7614FB60ED5C}" presName="vert0" presStyleCnt="0">
        <dgm:presLayoutVars>
          <dgm:dir/>
          <dgm:animOne val="branch"/>
          <dgm:animLvl val="lvl"/>
        </dgm:presLayoutVars>
      </dgm:prSet>
      <dgm:spPr/>
    </dgm:pt>
    <dgm:pt modelId="{47A847F6-ED12-4793-A11A-B99D0AE33C97}" type="pres">
      <dgm:prSet presAssocID="{B8EE0E96-F3F4-4F05-9FAC-03DC083EC82F}" presName="thickLine" presStyleLbl="alignNode1" presStyleIdx="0" presStyleCnt="9"/>
      <dgm:spPr/>
    </dgm:pt>
    <dgm:pt modelId="{F0304404-A57A-4289-9AA8-C407BF7FC231}" type="pres">
      <dgm:prSet presAssocID="{B8EE0E96-F3F4-4F05-9FAC-03DC083EC82F}" presName="horz1" presStyleCnt="0"/>
      <dgm:spPr/>
    </dgm:pt>
    <dgm:pt modelId="{F4F42DD8-99BF-42D6-BEBD-5D651C877846}" type="pres">
      <dgm:prSet presAssocID="{B8EE0E96-F3F4-4F05-9FAC-03DC083EC82F}" presName="tx1" presStyleLbl="revTx" presStyleIdx="0" presStyleCnt="9"/>
      <dgm:spPr/>
    </dgm:pt>
    <dgm:pt modelId="{4BF36BB5-AB42-424C-A805-7768CA42EF3D}" type="pres">
      <dgm:prSet presAssocID="{B8EE0E96-F3F4-4F05-9FAC-03DC083EC82F}" presName="vert1" presStyleCnt="0"/>
      <dgm:spPr/>
    </dgm:pt>
    <dgm:pt modelId="{50992974-D053-4581-9CD2-9C12211FE307}" type="pres">
      <dgm:prSet presAssocID="{613C4650-A7EF-46DC-A11E-7DA59AE8011B}" presName="thickLine" presStyleLbl="alignNode1" presStyleIdx="1" presStyleCnt="9"/>
      <dgm:spPr/>
    </dgm:pt>
    <dgm:pt modelId="{0782E446-9393-46F9-841B-CD668583323E}" type="pres">
      <dgm:prSet presAssocID="{613C4650-A7EF-46DC-A11E-7DA59AE8011B}" presName="horz1" presStyleCnt="0"/>
      <dgm:spPr/>
    </dgm:pt>
    <dgm:pt modelId="{765FBDD0-0063-4F32-8033-371242CE6D75}" type="pres">
      <dgm:prSet presAssocID="{613C4650-A7EF-46DC-A11E-7DA59AE8011B}" presName="tx1" presStyleLbl="revTx" presStyleIdx="1" presStyleCnt="9" custScaleY="158602"/>
      <dgm:spPr/>
    </dgm:pt>
    <dgm:pt modelId="{F702201E-F92C-44FF-9246-D8887AD21EE8}" type="pres">
      <dgm:prSet presAssocID="{613C4650-A7EF-46DC-A11E-7DA59AE8011B}" presName="vert1" presStyleCnt="0"/>
      <dgm:spPr/>
    </dgm:pt>
    <dgm:pt modelId="{8798AB92-F0C8-4CDE-AB47-53AAD4564FB5}" type="pres">
      <dgm:prSet presAssocID="{D84079F7-AC29-472E-8EE1-EAE25759EDBB}" presName="thickLine" presStyleLbl="alignNode1" presStyleIdx="2" presStyleCnt="9"/>
      <dgm:spPr/>
    </dgm:pt>
    <dgm:pt modelId="{FBC67544-DED8-4506-8F98-5BF44A291C73}" type="pres">
      <dgm:prSet presAssocID="{D84079F7-AC29-472E-8EE1-EAE25759EDBB}" presName="horz1" presStyleCnt="0"/>
      <dgm:spPr/>
    </dgm:pt>
    <dgm:pt modelId="{A1D88AA6-D351-4E44-92CE-D5D47A59495F}" type="pres">
      <dgm:prSet presAssocID="{D84079F7-AC29-472E-8EE1-EAE25759EDBB}" presName="tx1" presStyleLbl="revTx" presStyleIdx="2" presStyleCnt="9"/>
      <dgm:spPr/>
    </dgm:pt>
    <dgm:pt modelId="{92EB0952-35A6-45C5-85D7-82F139B07EAE}" type="pres">
      <dgm:prSet presAssocID="{D84079F7-AC29-472E-8EE1-EAE25759EDBB}" presName="vert1" presStyleCnt="0"/>
      <dgm:spPr/>
    </dgm:pt>
    <dgm:pt modelId="{309599D1-AE13-44C3-9CCB-9287811EA049}" type="pres">
      <dgm:prSet presAssocID="{C6E86556-689F-4ACB-A2B3-11928CC6E94B}" presName="thickLine" presStyleLbl="alignNode1" presStyleIdx="3" presStyleCnt="9"/>
      <dgm:spPr/>
    </dgm:pt>
    <dgm:pt modelId="{658A1851-1341-4AF5-BDD1-51613EB3CFD7}" type="pres">
      <dgm:prSet presAssocID="{C6E86556-689F-4ACB-A2B3-11928CC6E94B}" presName="horz1" presStyleCnt="0"/>
      <dgm:spPr/>
    </dgm:pt>
    <dgm:pt modelId="{7C079D3B-F878-468F-8A9B-99C393E79C8E}" type="pres">
      <dgm:prSet presAssocID="{C6E86556-689F-4ACB-A2B3-11928CC6E94B}" presName="tx1" presStyleLbl="revTx" presStyleIdx="3" presStyleCnt="9"/>
      <dgm:spPr/>
    </dgm:pt>
    <dgm:pt modelId="{FA6AD2A2-4235-4E53-9CE2-2D3DAF4DCBAE}" type="pres">
      <dgm:prSet presAssocID="{C6E86556-689F-4ACB-A2B3-11928CC6E94B}" presName="vert1" presStyleCnt="0"/>
      <dgm:spPr/>
    </dgm:pt>
    <dgm:pt modelId="{E7816171-12F7-46BA-AF89-9A5DDADEB83A}" type="pres">
      <dgm:prSet presAssocID="{5D5A7496-3E95-46B9-8B25-C05EF22318B8}" presName="thickLine" presStyleLbl="alignNode1" presStyleIdx="4" presStyleCnt="9"/>
      <dgm:spPr/>
    </dgm:pt>
    <dgm:pt modelId="{9E65664E-2667-46F8-B9B7-B4C5912E5756}" type="pres">
      <dgm:prSet presAssocID="{5D5A7496-3E95-46B9-8B25-C05EF22318B8}" presName="horz1" presStyleCnt="0"/>
      <dgm:spPr/>
    </dgm:pt>
    <dgm:pt modelId="{848F7059-A4BC-44E5-946F-47899C956DD6}" type="pres">
      <dgm:prSet presAssocID="{5D5A7496-3E95-46B9-8B25-C05EF22318B8}" presName="tx1" presStyleLbl="revTx" presStyleIdx="4" presStyleCnt="9"/>
      <dgm:spPr/>
    </dgm:pt>
    <dgm:pt modelId="{DE1A3F60-98D1-4C2F-84F9-95645583C057}" type="pres">
      <dgm:prSet presAssocID="{5D5A7496-3E95-46B9-8B25-C05EF22318B8}" presName="vert1" presStyleCnt="0"/>
      <dgm:spPr/>
    </dgm:pt>
    <dgm:pt modelId="{7E6F303E-F58C-4F27-852B-F18A50446218}" type="pres">
      <dgm:prSet presAssocID="{A878DF1E-3251-462F-A889-C6A016A90D55}" presName="thickLine" presStyleLbl="alignNode1" presStyleIdx="5" presStyleCnt="9"/>
      <dgm:spPr/>
    </dgm:pt>
    <dgm:pt modelId="{802CDA26-348C-447A-88A2-F8297A8787D7}" type="pres">
      <dgm:prSet presAssocID="{A878DF1E-3251-462F-A889-C6A016A90D55}" presName="horz1" presStyleCnt="0"/>
      <dgm:spPr/>
    </dgm:pt>
    <dgm:pt modelId="{C93FC15F-B3FB-4099-AB47-A78A579E42F3}" type="pres">
      <dgm:prSet presAssocID="{A878DF1E-3251-462F-A889-C6A016A90D55}" presName="tx1" presStyleLbl="revTx" presStyleIdx="5" presStyleCnt="9" custScaleY="88038"/>
      <dgm:spPr/>
    </dgm:pt>
    <dgm:pt modelId="{46269CA7-02E7-4C02-AA28-B9B1C327B640}" type="pres">
      <dgm:prSet presAssocID="{A878DF1E-3251-462F-A889-C6A016A90D55}" presName="vert1" presStyleCnt="0"/>
      <dgm:spPr/>
    </dgm:pt>
    <dgm:pt modelId="{BF6C899F-BC1D-408F-A7B3-3E9B8BC423E3}" type="pres">
      <dgm:prSet presAssocID="{BD203223-3A0F-4627-B1D1-454C7999B30E}" presName="thickLine" presStyleLbl="alignNode1" presStyleIdx="6" presStyleCnt="9"/>
      <dgm:spPr/>
    </dgm:pt>
    <dgm:pt modelId="{DBB82C7E-8DAE-4A4C-A9D6-6D4C23E170B0}" type="pres">
      <dgm:prSet presAssocID="{BD203223-3A0F-4627-B1D1-454C7999B30E}" presName="horz1" presStyleCnt="0"/>
      <dgm:spPr/>
    </dgm:pt>
    <dgm:pt modelId="{C461E112-D6E4-4659-B6D1-65A3B73F58BB}" type="pres">
      <dgm:prSet presAssocID="{BD203223-3A0F-4627-B1D1-454C7999B30E}" presName="tx1" presStyleLbl="revTx" presStyleIdx="6" presStyleCnt="9"/>
      <dgm:spPr/>
    </dgm:pt>
    <dgm:pt modelId="{B3767BDB-5898-44FA-9322-260077257EC2}" type="pres">
      <dgm:prSet presAssocID="{BD203223-3A0F-4627-B1D1-454C7999B30E}" presName="vert1" presStyleCnt="0"/>
      <dgm:spPr/>
    </dgm:pt>
    <dgm:pt modelId="{72CC6BBE-74EA-45EA-9E11-F785EF93E4F1}" type="pres">
      <dgm:prSet presAssocID="{6DADADC8-72B0-46D9-A761-DEA0333D3DCB}" presName="thickLine" presStyleLbl="alignNode1" presStyleIdx="7" presStyleCnt="9"/>
      <dgm:spPr/>
    </dgm:pt>
    <dgm:pt modelId="{96C8F774-93BC-4433-BF05-1A3F3CA19629}" type="pres">
      <dgm:prSet presAssocID="{6DADADC8-72B0-46D9-A761-DEA0333D3DCB}" presName="horz1" presStyleCnt="0"/>
      <dgm:spPr/>
    </dgm:pt>
    <dgm:pt modelId="{8B4A80D8-B576-487B-9D7C-97FE417AB372}" type="pres">
      <dgm:prSet presAssocID="{6DADADC8-72B0-46D9-A761-DEA0333D3DCB}" presName="tx1" presStyleLbl="revTx" presStyleIdx="7" presStyleCnt="9"/>
      <dgm:spPr/>
    </dgm:pt>
    <dgm:pt modelId="{1E55B4CA-0513-4DC6-A16C-E08B5B223556}" type="pres">
      <dgm:prSet presAssocID="{6DADADC8-72B0-46D9-A761-DEA0333D3DCB}" presName="vert1" presStyleCnt="0"/>
      <dgm:spPr/>
    </dgm:pt>
    <dgm:pt modelId="{E9AC9F4A-3012-468D-811D-2DCF426D61EA}" type="pres">
      <dgm:prSet presAssocID="{6F6F60CA-7AF2-4740-A7C1-0B5774307D76}" presName="thickLine" presStyleLbl="alignNode1" presStyleIdx="8" presStyleCnt="9"/>
      <dgm:spPr/>
    </dgm:pt>
    <dgm:pt modelId="{C6487560-E6EA-4180-8C86-E6D3E5852ACB}" type="pres">
      <dgm:prSet presAssocID="{6F6F60CA-7AF2-4740-A7C1-0B5774307D76}" presName="horz1" presStyleCnt="0"/>
      <dgm:spPr/>
    </dgm:pt>
    <dgm:pt modelId="{2E29B6FE-88F0-4E23-8B67-917DEA14A169}" type="pres">
      <dgm:prSet presAssocID="{6F6F60CA-7AF2-4740-A7C1-0B5774307D76}" presName="tx1" presStyleLbl="revTx" presStyleIdx="8" presStyleCnt="9"/>
      <dgm:spPr/>
    </dgm:pt>
    <dgm:pt modelId="{DD023259-B11C-4AAE-9F39-EF3B2E6265D3}" type="pres">
      <dgm:prSet presAssocID="{6F6F60CA-7AF2-4740-A7C1-0B5774307D76}" presName="vert1" presStyleCnt="0"/>
      <dgm:spPr/>
    </dgm:pt>
  </dgm:ptLst>
  <dgm:cxnLst>
    <dgm:cxn modelId="{8F856D07-3EB5-4521-ADD6-5A753A4FB1D9}" srcId="{4B28E05D-1885-4114-9499-7614FB60ED5C}" destId="{BD203223-3A0F-4627-B1D1-454C7999B30E}" srcOrd="6" destOrd="0" parTransId="{67F9B744-A044-4906-B39F-CFA83D1D15AA}" sibTransId="{83431415-4B78-46CD-B875-82F552F24A6C}"/>
    <dgm:cxn modelId="{4D151623-6E9E-4F66-8828-095C8123CE69}" srcId="{4B28E05D-1885-4114-9499-7614FB60ED5C}" destId="{D84079F7-AC29-472E-8EE1-EAE25759EDBB}" srcOrd="2" destOrd="0" parTransId="{BB02E51A-F9A1-4493-AEFE-B066694FBADA}" sibTransId="{59599ADA-A1F5-4693-990D-3AEB8A4BB621}"/>
    <dgm:cxn modelId="{B8FD0126-0B4D-4CD8-920A-0303930B8847}" srcId="{4B28E05D-1885-4114-9499-7614FB60ED5C}" destId="{6F6F60CA-7AF2-4740-A7C1-0B5774307D76}" srcOrd="8" destOrd="0" parTransId="{58351CA3-A8F0-47AE-8CA8-8CE30C1805D4}" sibTransId="{CEA9598B-00D6-4F4C-8FE5-A3049B754048}"/>
    <dgm:cxn modelId="{BEC29640-BA7E-462C-9C9E-D3BA25B1CB3E}" srcId="{4B28E05D-1885-4114-9499-7614FB60ED5C}" destId="{A878DF1E-3251-462F-A889-C6A016A90D55}" srcOrd="5" destOrd="0" parTransId="{8876D80A-B650-4A3C-BE91-36D493912BDB}" sibTransId="{5980B3FF-66A3-4B7B-899B-792760C8A828}"/>
    <dgm:cxn modelId="{02D97861-D0B1-4A74-8CE7-73AA24DB31F1}" type="presOf" srcId="{6F6F60CA-7AF2-4740-A7C1-0B5774307D76}" destId="{2E29B6FE-88F0-4E23-8B67-917DEA14A169}" srcOrd="0" destOrd="0" presId="urn:microsoft.com/office/officeart/2008/layout/LinedList"/>
    <dgm:cxn modelId="{F8E76046-EC2F-46E0-AC29-5B4D73CE45F1}" srcId="{4B28E05D-1885-4114-9499-7614FB60ED5C}" destId="{6DADADC8-72B0-46D9-A761-DEA0333D3DCB}" srcOrd="7" destOrd="0" parTransId="{18FDA2C6-5E8E-40CF-9495-CB367E9AB952}" sibTransId="{8B87545E-AA54-4855-825D-7221D7FEFE47}"/>
    <dgm:cxn modelId="{17734048-8323-4F3C-974C-AC8D5DA94958}" type="presOf" srcId="{D84079F7-AC29-472E-8EE1-EAE25759EDBB}" destId="{A1D88AA6-D351-4E44-92CE-D5D47A59495F}" srcOrd="0" destOrd="0" presId="urn:microsoft.com/office/officeart/2008/layout/LinedList"/>
    <dgm:cxn modelId="{75C03F6E-62D2-41B3-AF61-17E8D26E7249}" srcId="{4B28E05D-1885-4114-9499-7614FB60ED5C}" destId="{5D5A7496-3E95-46B9-8B25-C05EF22318B8}" srcOrd="4" destOrd="0" parTransId="{85574874-BF76-4280-8748-074751B8E731}" sibTransId="{508BCFDA-5863-43EB-9F8E-181AEB4AD088}"/>
    <dgm:cxn modelId="{BD49C86F-3DBD-494B-9548-B3DFD81A874B}" srcId="{4B28E05D-1885-4114-9499-7614FB60ED5C}" destId="{B8EE0E96-F3F4-4F05-9FAC-03DC083EC82F}" srcOrd="0" destOrd="0" parTransId="{B444B7BF-BA66-4BE5-9D2E-4973A22DBC6F}" sibTransId="{13B90652-A92E-4370-9314-3101C0C5A489}"/>
    <dgm:cxn modelId="{0C2B357C-D3B9-4358-93C8-2423B8815F69}" type="presOf" srcId="{613C4650-A7EF-46DC-A11E-7DA59AE8011B}" destId="{765FBDD0-0063-4F32-8033-371242CE6D75}" srcOrd="0" destOrd="0" presId="urn:microsoft.com/office/officeart/2008/layout/LinedList"/>
    <dgm:cxn modelId="{F08A6993-9B2A-4506-A05A-59CE60CDA062}" type="presOf" srcId="{4B28E05D-1885-4114-9499-7614FB60ED5C}" destId="{23000CB1-E54F-46E8-AE06-89189CD0C73A}" srcOrd="0" destOrd="0" presId="urn:microsoft.com/office/officeart/2008/layout/LinedList"/>
    <dgm:cxn modelId="{369B9595-CA48-499F-A7CB-66FADD3FB963}" type="presOf" srcId="{A878DF1E-3251-462F-A889-C6A016A90D55}" destId="{C93FC15F-B3FB-4099-AB47-A78A579E42F3}" srcOrd="0" destOrd="0" presId="urn:microsoft.com/office/officeart/2008/layout/LinedList"/>
    <dgm:cxn modelId="{7E94C1BC-1C86-47FD-9110-64B268AD5E79}" type="presOf" srcId="{5D5A7496-3E95-46B9-8B25-C05EF22318B8}" destId="{848F7059-A4BC-44E5-946F-47899C956DD6}" srcOrd="0" destOrd="0" presId="urn:microsoft.com/office/officeart/2008/layout/LinedList"/>
    <dgm:cxn modelId="{76C606C5-E1D6-4370-B93F-764A7A80F61A}" type="presOf" srcId="{BD203223-3A0F-4627-B1D1-454C7999B30E}" destId="{C461E112-D6E4-4659-B6D1-65A3B73F58BB}" srcOrd="0" destOrd="0" presId="urn:microsoft.com/office/officeart/2008/layout/LinedList"/>
    <dgm:cxn modelId="{7732AAC6-43C8-4593-95C7-4F215BF4061A}" type="presOf" srcId="{6DADADC8-72B0-46D9-A761-DEA0333D3DCB}" destId="{8B4A80D8-B576-487B-9D7C-97FE417AB372}" srcOrd="0" destOrd="0" presId="urn:microsoft.com/office/officeart/2008/layout/LinedList"/>
    <dgm:cxn modelId="{CC0D2CD3-5799-4B0F-91B8-97CA25C0500C}" srcId="{4B28E05D-1885-4114-9499-7614FB60ED5C}" destId="{C6E86556-689F-4ACB-A2B3-11928CC6E94B}" srcOrd="3" destOrd="0" parTransId="{C1DF6747-B9DC-4995-8DCC-A2BC836D4092}" sibTransId="{13AEB571-2980-4755-8A84-32B9372A3F9B}"/>
    <dgm:cxn modelId="{AC8AC0E1-1061-4215-9A01-B0A894593F0A}" type="presOf" srcId="{C6E86556-689F-4ACB-A2B3-11928CC6E94B}" destId="{7C079D3B-F878-468F-8A9B-99C393E79C8E}" srcOrd="0" destOrd="0" presId="urn:microsoft.com/office/officeart/2008/layout/LinedList"/>
    <dgm:cxn modelId="{5386BCE9-C538-416A-9425-350659A2AD9F}" srcId="{4B28E05D-1885-4114-9499-7614FB60ED5C}" destId="{613C4650-A7EF-46DC-A11E-7DA59AE8011B}" srcOrd="1" destOrd="0" parTransId="{29B9742C-3ECD-4AB0-955E-600DF1A1C4CD}" sibTransId="{6B40D746-95B1-49CB-8A36-568D07F72D73}"/>
    <dgm:cxn modelId="{0246BEFD-15C6-4C69-B279-AD79A16335F8}" type="presOf" srcId="{B8EE0E96-F3F4-4F05-9FAC-03DC083EC82F}" destId="{F4F42DD8-99BF-42D6-BEBD-5D651C877846}" srcOrd="0" destOrd="0" presId="urn:microsoft.com/office/officeart/2008/layout/LinedList"/>
    <dgm:cxn modelId="{7A93F894-CCA2-479D-AD83-FADEC2FF5EA5}" type="presParOf" srcId="{23000CB1-E54F-46E8-AE06-89189CD0C73A}" destId="{47A847F6-ED12-4793-A11A-B99D0AE33C97}" srcOrd="0" destOrd="0" presId="urn:microsoft.com/office/officeart/2008/layout/LinedList"/>
    <dgm:cxn modelId="{9F0F5AB6-A791-426E-A635-15F05D3FEBB9}" type="presParOf" srcId="{23000CB1-E54F-46E8-AE06-89189CD0C73A}" destId="{F0304404-A57A-4289-9AA8-C407BF7FC231}" srcOrd="1" destOrd="0" presId="urn:microsoft.com/office/officeart/2008/layout/LinedList"/>
    <dgm:cxn modelId="{320C8830-E0FB-4A50-ABEB-3A4C435CB2E0}" type="presParOf" srcId="{F0304404-A57A-4289-9AA8-C407BF7FC231}" destId="{F4F42DD8-99BF-42D6-BEBD-5D651C877846}" srcOrd="0" destOrd="0" presId="urn:microsoft.com/office/officeart/2008/layout/LinedList"/>
    <dgm:cxn modelId="{867A583D-16A3-4B35-9FA9-E7E1EF591D67}" type="presParOf" srcId="{F0304404-A57A-4289-9AA8-C407BF7FC231}" destId="{4BF36BB5-AB42-424C-A805-7768CA42EF3D}" srcOrd="1" destOrd="0" presId="urn:microsoft.com/office/officeart/2008/layout/LinedList"/>
    <dgm:cxn modelId="{D9CD5C45-75D9-437A-A821-7BD8A7FDCDC5}" type="presParOf" srcId="{23000CB1-E54F-46E8-AE06-89189CD0C73A}" destId="{50992974-D053-4581-9CD2-9C12211FE307}" srcOrd="2" destOrd="0" presId="urn:microsoft.com/office/officeart/2008/layout/LinedList"/>
    <dgm:cxn modelId="{7EA3B0E6-C122-4BA9-9369-356A5B740472}" type="presParOf" srcId="{23000CB1-E54F-46E8-AE06-89189CD0C73A}" destId="{0782E446-9393-46F9-841B-CD668583323E}" srcOrd="3" destOrd="0" presId="urn:microsoft.com/office/officeart/2008/layout/LinedList"/>
    <dgm:cxn modelId="{F4C8D7A3-CA4E-4ED5-AE64-51633B3B1D3B}" type="presParOf" srcId="{0782E446-9393-46F9-841B-CD668583323E}" destId="{765FBDD0-0063-4F32-8033-371242CE6D75}" srcOrd="0" destOrd="0" presId="urn:microsoft.com/office/officeart/2008/layout/LinedList"/>
    <dgm:cxn modelId="{30A85F66-CD13-44C7-B36E-C1AFD572565B}" type="presParOf" srcId="{0782E446-9393-46F9-841B-CD668583323E}" destId="{F702201E-F92C-44FF-9246-D8887AD21EE8}" srcOrd="1" destOrd="0" presId="urn:microsoft.com/office/officeart/2008/layout/LinedList"/>
    <dgm:cxn modelId="{7EF275DB-526F-45BC-8C58-88D21EE25E92}" type="presParOf" srcId="{23000CB1-E54F-46E8-AE06-89189CD0C73A}" destId="{8798AB92-F0C8-4CDE-AB47-53AAD4564FB5}" srcOrd="4" destOrd="0" presId="urn:microsoft.com/office/officeart/2008/layout/LinedList"/>
    <dgm:cxn modelId="{02BFCF99-BD55-4EF0-A091-5A9F9D1EB944}" type="presParOf" srcId="{23000CB1-E54F-46E8-AE06-89189CD0C73A}" destId="{FBC67544-DED8-4506-8F98-5BF44A291C73}" srcOrd="5" destOrd="0" presId="urn:microsoft.com/office/officeart/2008/layout/LinedList"/>
    <dgm:cxn modelId="{1969FFA9-EBA4-40F7-9391-4F202DAE01EA}" type="presParOf" srcId="{FBC67544-DED8-4506-8F98-5BF44A291C73}" destId="{A1D88AA6-D351-4E44-92CE-D5D47A59495F}" srcOrd="0" destOrd="0" presId="urn:microsoft.com/office/officeart/2008/layout/LinedList"/>
    <dgm:cxn modelId="{960B960E-20CA-4E68-ACA4-B8FC5A8F08A0}" type="presParOf" srcId="{FBC67544-DED8-4506-8F98-5BF44A291C73}" destId="{92EB0952-35A6-45C5-85D7-82F139B07EAE}" srcOrd="1" destOrd="0" presId="urn:microsoft.com/office/officeart/2008/layout/LinedList"/>
    <dgm:cxn modelId="{1D4C53FB-F99D-4CF2-8068-A35D14059D2D}" type="presParOf" srcId="{23000CB1-E54F-46E8-AE06-89189CD0C73A}" destId="{309599D1-AE13-44C3-9CCB-9287811EA049}" srcOrd="6" destOrd="0" presId="urn:microsoft.com/office/officeart/2008/layout/LinedList"/>
    <dgm:cxn modelId="{7B2A89EC-B985-4B87-80F7-5AB902471632}" type="presParOf" srcId="{23000CB1-E54F-46E8-AE06-89189CD0C73A}" destId="{658A1851-1341-4AF5-BDD1-51613EB3CFD7}" srcOrd="7" destOrd="0" presId="urn:microsoft.com/office/officeart/2008/layout/LinedList"/>
    <dgm:cxn modelId="{DF50A5EF-7967-4981-9E79-827D794E22BD}" type="presParOf" srcId="{658A1851-1341-4AF5-BDD1-51613EB3CFD7}" destId="{7C079D3B-F878-468F-8A9B-99C393E79C8E}" srcOrd="0" destOrd="0" presId="urn:microsoft.com/office/officeart/2008/layout/LinedList"/>
    <dgm:cxn modelId="{1465ACB4-6A42-42DA-AE7E-AD1F60615196}" type="presParOf" srcId="{658A1851-1341-4AF5-BDD1-51613EB3CFD7}" destId="{FA6AD2A2-4235-4E53-9CE2-2D3DAF4DCBAE}" srcOrd="1" destOrd="0" presId="urn:microsoft.com/office/officeart/2008/layout/LinedList"/>
    <dgm:cxn modelId="{1BA02B22-C0FF-4E9B-956D-1BB777E114D2}" type="presParOf" srcId="{23000CB1-E54F-46E8-AE06-89189CD0C73A}" destId="{E7816171-12F7-46BA-AF89-9A5DDADEB83A}" srcOrd="8" destOrd="0" presId="urn:microsoft.com/office/officeart/2008/layout/LinedList"/>
    <dgm:cxn modelId="{5C65A2D1-A2FA-469F-ADA7-E4C68079B112}" type="presParOf" srcId="{23000CB1-E54F-46E8-AE06-89189CD0C73A}" destId="{9E65664E-2667-46F8-B9B7-B4C5912E5756}" srcOrd="9" destOrd="0" presId="urn:microsoft.com/office/officeart/2008/layout/LinedList"/>
    <dgm:cxn modelId="{F9DEFC89-1BA6-4AAB-9C41-03A907A5B446}" type="presParOf" srcId="{9E65664E-2667-46F8-B9B7-B4C5912E5756}" destId="{848F7059-A4BC-44E5-946F-47899C956DD6}" srcOrd="0" destOrd="0" presId="urn:microsoft.com/office/officeart/2008/layout/LinedList"/>
    <dgm:cxn modelId="{D3BE1AC9-3FCC-4865-846D-51C6E58C3783}" type="presParOf" srcId="{9E65664E-2667-46F8-B9B7-B4C5912E5756}" destId="{DE1A3F60-98D1-4C2F-84F9-95645583C057}" srcOrd="1" destOrd="0" presId="urn:microsoft.com/office/officeart/2008/layout/LinedList"/>
    <dgm:cxn modelId="{227DD836-2BEE-4CDA-929F-85622DE4B592}" type="presParOf" srcId="{23000CB1-E54F-46E8-AE06-89189CD0C73A}" destId="{7E6F303E-F58C-4F27-852B-F18A50446218}" srcOrd="10" destOrd="0" presId="urn:microsoft.com/office/officeart/2008/layout/LinedList"/>
    <dgm:cxn modelId="{18B91490-AD0B-48D2-B69A-3EB9BC5DA771}" type="presParOf" srcId="{23000CB1-E54F-46E8-AE06-89189CD0C73A}" destId="{802CDA26-348C-447A-88A2-F8297A8787D7}" srcOrd="11" destOrd="0" presId="urn:microsoft.com/office/officeart/2008/layout/LinedList"/>
    <dgm:cxn modelId="{830F715C-B5A1-4ABB-9210-E89A20E3ABE1}" type="presParOf" srcId="{802CDA26-348C-447A-88A2-F8297A8787D7}" destId="{C93FC15F-B3FB-4099-AB47-A78A579E42F3}" srcOrd="0" destOrd="0" presId="urn:microsoft.com/office/officeart/2008/layout/LinedList"/>
    <dgm:cxn modelId="{2C2524DF-AAFE-4797-B97E-8D5E5FFC6758}" type="presParOf" srcId="{802CDA26-348C-447A-88A2-F8297A8787D7}" destId="{46269CA7-02E7-4C02-AA28-B9B1C327B640}" srcOrd="1" destOrd="0" presId="urn:microsoft.com/office/officeart/2008/layout/LinedList"/>
    <dgm:cxn modelId="{3C5F2F8C-94B7-4F71-BCD7-2266457697AA}" type="presParOf" srcId="{23000CB1-E54F-46E8-AE06-89189CD0C73A}" destId="{BF6C899F-BC1D-408F-A7B3-3E9B8BC423E3}" srcOrd="12" destOrd="0" presId="urn:microsoft.com/office/officeart/2008/layout/LinedList"/>
    <dgm:cxn modelId="{FD27D56C-E896-4D9F-83A0-99E44FF6009F}" type="presParOf" srcId="{23000CB1-E54F-46E8-AE06-89189CD0C73A}" destId="{DBB82C7E-8DAE-4A4C-A9D6-6D4C23E170B0}" srcOrd="13" destOrd="0" presId="urn:microsoft.com/office/officeart/2008/layout/LinedList"/>
    <dgm:cxn modelId="{D147476A-59DB-49A4-841B-42FA9EF67EDD}" type="presParOf" srcId="{DBB82C7E-8DAE-4A4C-A9D6-6D4C23E170B0}" destId="{C461E112-D6E4-4659-B6D1-65A3B73F58BB}" srcOrd="0" destOrd="0" presId="urn:microsoft.com/office/officeart/2008/layout/LinedList"/>
    <dgm:cxn modelId="{DBAAE7E9-EE6E-4EAD-BF08-474E881847D6}" type="presParOf" srcId="{DBB82C7E-8DAE-4A4C-A9D6-6D4C23E170B0}" destId="{B3767BDB-5898-44FA-9322-260077257EC2}" srcOrd="1" destOrd="0" presId="urn:microsoft.com/office/officeart/2008/layout/LinedList"/>
    <dgm:cxn modelId="{4E948BE2-CCED-4507-8974-0063493B82CA}" type="presParOf" srcId="{23000CB1-E54F-46E8-AE06-89189CD0C73A}" destId="{72CC6BBE-74EA-45EA-9E11-F785EF93E4F1}" srcOrd="14" destOrd="0" presId="urn:microsoft.com/office/officeart/2008/layout/LinedList"/>
    <dgm:cxn modelId="{24C3C56F-58C3-45F9-8A7A-55BDEFE4AC86}" type="presParOf" srcId="{23000CB1-E54F-46E8-AE06-89189CD0C73A}" destId="{96C8F774-93BC-4433-BF05-1A3F3CA19629}" srcOrd="15" destOrd="0" presId="urn:microsoft.com/office/officeart/2008/layout/LinedList"/>
    <dgm:cxn modelId="{2723E4E7-1565-4908-8E9F-B59053F7BF03}" type="presParOf" srcId="{96C8F774-93BC-4433-BF05-1A3F3CA19629}" destId="{8B4A80D8-B576-487B-9D7C-97FE417AB372}" srcOrd="0" destOrd="0" presId="urn:microsoft.com/office/officeart/2008/layout/LinedList"/>
    <dgm:cxn modelId="{E7946D52-4BF5-4EFB-AA33-4ABFFBB35BB3}" type="presParOf" srcId="{96C8F774-93BC-4433-BF05-1A3F3CA19629}" destId="{1E55B4CA-0513-4DC6-A16C-E08B5B223556}" srcOrd="1" destOrd="0" presId="urn:microsoft.com/office/officeart/2008/layout/LinedList"/>
    <dgm:cxn modelId="{468D1517-EA6E-4525-8D45-9B4541751B52}" type="presParOf" srcId="{23000CB1-E54F-46E8-AE06-89189CD0C73A}" destId="{E9AC9F4A-3012-468D-811D-2DCF426D61EA}" srcOrd="16" destOrd="0" presId="urn:microsoft.com/office/officeart/2008/layout/LinedList"/>
    <dgm:cxn modelId="{25B61842-ECEA-4AB2-AB84-9ED93EC2A6A3}" type="presParOf" srcId="{23000CB1-E54F-46E8-AE06-89189CD0C73A}" destId="{C6487560-E6EA-4180-8C86-E6D3E5852ACB}" srcOrd="17" destOrd="0" presId="urn:microsoft.com/office/officeart/2008/layout/LinedList"/>
    <dgm:cxn modelId="{0E0455B7-F6B4-4451-BDB9-81C4706D3B19}" type="presParOf" srcId="{C6487560-E6EA-4180-8C86-E6D3E5852ACB}" destId="{2E29B6FE-88F0-4E23-8B67-917DEA14A169}" srcOrd="0" destOrd="0" presId="urn:microsoft.com/office/officeart/2008/layout/LinedList"/>
    <dgm:cxn modelId="{96A5DE6C-F192-4B2A-B3EA-5E5FB663E440}" type="presParOf" srcId="{C6487560-E6EA-4180-8C86-E6D3E5852ACB}" destId="{DD023259-B11C-4AAE-9F39-EF3B2E6265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070DD4-03E3-4150-8057-D5A6AD5ADD0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9EBC684-3EB8-4998-B512-E4E2B237B8C7}">
      <dgm:prSet/>
      <dgm:spPr/>
      <dgm:t>
        <a:bodyPr/>
        <a:lstStyle/>
        <a:p>
          <a:r>
            <a:rPr lang="ar-AE" b="1"/>
            <a:t>رَّبِّ ارْحَمْهُمَا كَمَا رَبَّيَانِي صَغِيرًا</a:t>
          </a:r>
          <a:endParaRPr lang="en-US"/>
        </a:p>
      </dgm:t>
    </dgm:pt>
    <dgm:pt modelId="{B7F28560-3899-4B03-9C7B-98C529D48DFC}" type="parTrans" cxnId="{EE0EBA3F-8E56-4485-90EA-1954F51B511C}">
      <dgm:prSet/>
      <dgm:spPr/>
      <dgm:t>
        <a:bodyPr/>
        <a:lstStyle/>
        <a:p>
          <a:endParaRPr lang="en-US"/>
        </a:p>
      </dgm:t>
    </dgm:pt>
    <dgm:pt modelId="{D65A838E-D0F5-481C-8F1C-2A563E46478D}" type="sibTrans" cxnId="{EE0EBA3F-8E56-4485-90EA-1954F51B511C}">
      <dgm:prSet/>
      <dgm:spPr/>
      <dgm:t>
        <a:bodyPr/>
        <a:lstStyle/>
        <a:p>
          <a:endParaRPr lang="en-US"/>
        </a:p>
      </dgm:t>
    </dgm:pt>
    <dgm:pt modelId="{A71185C5-3DF8-4C48-8E29-D5635A20C40C}">
      <dgm:prSet custT="1"/>
      <dgm:spPr/>
      <dgm:t>
        <a:bodyPr/>
        <a:lstStyle/>
        <a:p>
          <a:r>
            <a:rPr lang="as-IN" sz="2300" dirty="0">
              <a:latin typeface="Bangla" panose="03000603000000000000" pitchFamily="66" charset="0"/>
              <a:cs typeface="Bangla" panose="03000603000000000000" pitchFamily="66" charset="0"/>
            </a:rPr>
            <a:t>হে আমার প্রতিপালক! তাদের প্রতি দয়া করো, যেমন তারা দয়া, মায়া, মমতা সহকারে শৈশবে আমাকে প্রতিপালন করেছিলেন৷  </a:t>
          </a:r>
          <a:r>
            <a:rPr lang="as-IN" sz="2000" dirty="0">
              <a:latin typeface="Bangla" panose="03000603000000000000" pitchFamily="66" charset="0"/>
              <a:cs typeface="Bangla" panose="03000603000000000000" pitchFamily="66" charset="0"/>
            </a:rPr>
            <a:t>সূরা বনী ইসরাইল   আয়াতঃ ২৪</a:t>
          </a:r>
          <a:endParaRPr lang="en-US" sz="2000" dirty="0">
            <a:latin typeface="Bangla" panose="03000603000000000000" pitchFamily="66" charset="0"/>
            <a:cs typeface="Bangla" panose="03000603000000000000" pitchFamily="66" charset="0"/>
          </a:endParaRPr>
        </a:p>
      </dgm:t>
    </dgm:pt>
    <dgm:pt modelId="{DE44A315-EE06-4618-9165-F825DB6A541C}" type="parTrans" cxnId="{B17763BC-2CFB-4058-9AC4-5E366F893013}">
      <dgm:prSet/>
      <dgm:spPr/>
      <dgm:t>
        <a:bodyPr/>
        <a:lstStyle/>
        <a:p>
          <a:endParaRPr lang="en-US"/>
        </a:p>
      </dgm:t>
    </dgm:pt>
    <dgm:pt modelId="{F883BA85-AA7C-4DF7-AEFD-5F1E2B622436}" type="sibTrans" cxnId="{B17763BC-2CFB-4058-9AC4-5E366F893013}">
      <dgm:prSet/>
      <dgm:spPr/>
      <dgm:t>
        <a:bodyPr/>
        <a:lstStyle/>
        <a:p>
          <a:endParaRPr lang="en-US"/>
        </a:p>
      </dgm:t>
    </dgm:pt>
    <dgm:pt modelId="{E4C615A3-BC4C-461B-8387-28EC9AF44410}">
      <dgm:prSet/>
      <dgm:spPr/>
      <dgm:t>
        <a:bodyPr/>
        <a:lstStyle/>
        <a:p>
          <a:r>
            <a:rPr lang="en-US"/>
            <a:t>এই দু’আ পাওয়ার উপযুক্ত হওয়ার কথা, প্রতিটি পিতা মাতাকেই ভাবতে হবে।</a:t>
          </a:r>
        </a:p>
      </dgm:t>
    </dgm:pt>
    <dgm:pt modelId="{D0AAB8DB-9937-4623-BFDB-2AEA69FE4996}" type="parTrans" cxnId="{F1352698-B918-4F33-9155-42B0A5480A3C}">
      <dgm:prSet/>
      <dgm:spPr/>
      <dgm:t>
        <a:bodyPr/>
        <a:lstStyle/>
        <a:p>
          <a:endParaRPr lang="en-US"/>
        </a:p>
      </dgm:t>
    </dgm:pt>
    <dgm:pt modelId="{444CB7FF-BEB6-4324-B020-2471FE5BFD3C}" type="sibTrans" cxnId="{F1352698-B918-4F33-9155-42B0A5480A3C}">
      <dgm:prSet/>
      <dgm:spPr/>
      <dgm:t>
        <a:bodyPr/>
        <a:lstStyle/>
        <a:p>
          <a:endParaRPr lang="en-US"/>
        </a:p>
      </dgm:t>
    </dgm:pt>
    <dgm:pt modelId="{C1371ACA-ABB7-4938-8872-72199AAD8970}">
      <dgm:prSet/>
      <dgm:spPr/>
      <dgm:t>
        <a:bodyPr/>
        <a:lstStyle/>
        <a:p>
          <a:r>
            <a:rPr lang="as-IN" dirty="0"/>
            <a:t>নমনীয়তা গ্রহন কর এবং কঠোরতা ও অশ্লীলতা থেকে বেঁচে থাক।</a:t>
          </a:r>
          <a:endParaRPr lang="en-US" dirty="0"/>
        </a:p>
        <a:p>
          <a:r>
            <a:rPr lang="as-IN" dirty="0"/>
            <a:t>বুখারী শরীফ</a:t>
          </a:r>
          <a:endParaRPr lang="en-US" dirty="0"/>
        </a:p>
      </dgm:t>
    </dgm:pt>
    <dgm:pt modelId="{BA5CE100-F524-4ABC-9DD2-620780B27637}" type="parTrans" cxnId="{58CD7500-12F3-4B0C-8362-F7118762ADA7}">
      <dgm:prSet/>
      <dgm:spPr/>
      <dgm:t>
        <a:bodyPr/>
        <a:lstStyle/>
        <a:p>
          <a:endParaRPr lang="en-US"/>
        </a:p>
      </dgm:t>
    </dgm:pt>
    <dgm:pt modelId="{58220CEC-D8BA-4A30-A360-80A3134F227F}" type="sibTrans" cxnId="{58CD7500-12F3-4B0C-8362-F7118762ADA7}">
      <dgm:prSet/>
      <dgm:spPr/>
      <dgm:t>
        <a:bodyPr/>
        <a:lstStyle/>
        <a:p>
          <a:endParaRPr lang="en-US"/>
        </a:p>
      </dgm:t>
    </dgm:pt>
    <dgm:pt modelId="{D076ACE7-0447-41AC-AF89-4EE5E81BE9A3}" type="pres">
      <dgm:prSet presAssocID="{F7070DD4-03E3-4150-8057-D5A6AD5ADD09}" presName="diagram" presStyleCnt="0">
        <dgm:presLayoutVars>
          <dgm:dir/>
          <dgm:resizeHandles val="exact"/>
        </dgm:presLayoutVars>
      </dgm:prSet>
      <dgm:spPr/>
    </dgm:pt>
    <dgm:pt modelId="{EF97BC6F-4974-4EA7-9152-4FEC8DA9B3A2}" type="pres">
      <dgm:prSet presAssocID="{89EBC684-3EB8-4998-B512-E4E2B237B8C7}" presName="node" presStyleLbl="node1" presStyleIdx="0" presStyleCnt="4">
        <dgm:presLayoutVars>
          <dgm:bulletEnabled val="1"/>
        </dgm:presLayoutVars>
      </dgm:prSet>
      <dgm:spPr/>
    </dgm:pt>
    <dgm:pt modelId="{3E43BC02-1668-43B8-8792-A7A533BF0D85}" type="pres">
      <dgm:prSet presAssocID="{D65A838E-D0F5-481C-8F1C-2A563E46478D}" presName="sibTrans" presStyleCnt="0"/>
      <dgm:spPr/>
    </dgm:pt>
    <dgm:pt modelId="{8E8FF18D-2709-471B-9514-D051217B5D6C}" type="pres">
      <dgm:prSet presAssocID="{A71185C5-3DF8-4C48-8E29-D5635A20C40C}" presName="node" presStyleLbl="node1" presStyleIdx="1" presStyleCnt="4" custScaleX="144876">
        <dgm:presLayoutVars>
          <dgm:bulletEnabled val="1"/>
        </dgm:presLayoutVars>
      </dgm:prSet>
      <dgm:spPr/>
    </dgm:pt>
    <dgm:pt modelId="{994A3491-D369-4D83-83D8-FB19787E1070}" type="pres">
      <dgm:prSet presAssocID="{F883BA85-AA7C-4DF7-AEFD-5F1E2B622436}" presName="sibTrans" presStyleCnt="0"/>
      <dgm:spPr/>
    </dgm:pt>
    <dgm:pt modelId="{194DDEEB-AEFB-41B6-B7AF-AEF23A0BFD74}" type="pres">
      <dgm:prSet presAssocID="{E4C615A3-BC4C-461B-8387-28EC9AF44410}" presName="node" presStyleLbl="node1" presStyleIdx="2" presStyleCnt="4" custScaleX="121295" custScaleY="86070">
        <dgm:presLayoutVars>
          <dgm:bulletEnabled val="1"/>
        </dgm:presLayoutVars>
      </dgm:prSet>
      <dgm:spPr/>
    </dgm:pt>
    <dgm:pt modelId="{BE0BA851-80AC-4024-BED9-210DC04D5CB7}" type="pres">
      <dgm:prSet presAssocID="{444CB7FF-BEB6-4324-B020-2471FE5BFD3C}" presName="sibTrans" presStyleCnt="0"/>
      <dgm:spPr/>
    </dgm:pt>
    <dgm:pt modelId="{7E1C5A01-3AD2-4E5E-BC74-AFD4EEF26859}" type="pres">
      <dgm:prSet presAssocID="{C1371ACA-ABB7-4938-8872-72199AAD8970}" presName="node" presStyleLbl="node1" presStyleIdx="3" presStyleCnt="4" custScaleX="129028">
        <dgm:presLayoutVars>
          <dgm:bulletEnabled val="1"/>
        </dgm:presLayoutVars>
      </dgm:prSet>
      <dgm:spPr/>
    </dgm:pt>
  </dgm:ptLst>
  <dgm:cxnLst>
    <dgm:cxn modelId="{58CD7500-12F3-4B0C-8362-F7118762ADA7}" srcId="{F7070DD4-03E3-4150-8057-D5A6AD5ADD09}" destId="{C1371ACA-ABB7-4938-8872-72199AAD8970}" srcOrd="3" destOrd="0" parTransId="{BA5CE100-F524-4ABC-9DD2-620780B27637}" sibTransId="{58220CEC-D8BA-4A30-A360-80A3134F227F}"/>
    <dgm:cxn modelId="{FFA63E27-FEA6-44C7-B41E-F56F51972CEB}" type="presOf" srcId="{E4C615A3-BC4C-461B-8387-28EC9AF44410}" destId="{194DDEEB-AEFB-41B6-B7AF-AEF23A0BFD74}" srcOrd="0" destOrd="0" presId="urn:microsoft.com/office/officeart/2005/8/layout/default"/>
    <dgm:cxn modelId="{C062633B-B7F1-4EB7-8662-3D23F6421EA3}" type="presOf" srcId="{A71185C5-3DF8-4C48-8E29-D5635A20C40C}" destId="{8E8FF18D-2709-471B-9514-D051217B5D6C}" srcOrd="0" destOrd="0" presId="urn:microsoft.com/office/officeart/2005/8/layout/default"/>
    <dgm:cxn modelId="{EE0EBA3F-8E56-4485-90EA-1954F51B511C}" srcId="{F7070DD4-03E3-4150-8057-D5A6AD5ADD09}" destId="{89EBC684-3EB8-4998-B512-E4E2B237B8C7}" srcOrd="0" destOrd="0" parTransId="{B7F28560-3899-4B03-9C7B-98C529D48DFC}" sibTransId="{D65A838E-D0F5-481C-8F1C-2A563E46478D}"/>
    <dgm:cxn modelId="{FA564360-059E-4335-97C3-1CBB11EB7A90}" type="presOf" srcId="{F7070DD4-03E3-4150-8057-D5A6AD5ADD09}" destId="{D076ACE7-0447-41AC-AF89-4EE5E81BE9A3}" srcOrd="0" destOrd="0" presId="urn:microsoft.com/office/officeart/2005/8/layout/default"/>
    <dgm:cxn modelId="{1CDD0050-A8BA-4E74-B7E3-DFB593F28B92}" type="presOf" srcId="{C1371ACA-ABB7-4938-8872-72199AAD8970}" destId="{7E1C5A01-3AD2-4E5E-BC74-AFD4EEF26859}" srcOrd="0" destOrd="0" presId="urn:microsoft.com/office/officeart/2005/8/layout/default"/>
    <dgm:cxn modelId="{F1352698-B918-4F33-9155-42B0A5480A3C}" srcId="{F7070DD4-03E3-4150-8057-D5A6AD5ADD09}" destId="{E4C615A3-BC4C-461B-8387-28EC9AF44410}" srcOrd="2" destOrd="0" parTransId="{D0AAB8DB-9937-4623-BFDB-2AEA69FE4996}" sibTransId="{444CB7FF-BEB6-4324-B020-2471FE5BFD3C}"/>
    <dgm:cxn modelId="{B17763BC-2CFB-4058-9AC4-5E366F893013}" srcId="{F7070DD4-03E3-4150-8057-D5A6AD5ADD09}" destId="{A71185C5-3DF8-4C48-8E29-D5635A20C40C}" srcOrd="1" destOrd="0" parTransId="{DE44A315-EE06-4618-9165-F825DB6A541C}" sibTransId="{F883BA85-AA7C-4DF7-AEFD-5F1E2B622436}"/>
    <dgm:cxn modelId="{7595C1DB-A2CC-4C88-9200-06049AB67134}" type="presOf" srcId="{89EBC684-3EB8-4998-B512-E4E2B237B8C7}" destId="{EF97BC6F-4974-4EA7-9152-4FEC8DA9B3A2}" srcOrd="0" destOrd="0" presId="urn:microsoft.com/office/officeart/2005/8/layout/default"/>
    <dgm:cxn modelId="{A65E5D1F-8C44-4DE8-9D68-45BE69DB90AA}" type="presParOf" srcId="{D076ACE7-0447-41AC-AF89-4EE5E81BE9A3}" destId="{EF97BC6F-4974-4EA7-9152-4FEC8DA9B3A2}" srcOrd="0" destOrd="0" presId="urn:microsoft.com/office/officeart/2005/8/layout/default"/>
    <dgm:cxn modelId="{D2E3591F-D3CC-4DFE-8537-5D87C4636BC0}" type="presParOf" srcId="{D076ACE7-0447-41AC-AF89-4EE5E81BE9A3}" destId="{3E43BC02-1668-43B8-8792-A7A533BF0D85}" srcOrd="1" destOrd="0" presId="urn:microsoft.com/office/officeart/2005/8/layout/default"/>
    <dgm:cxn modelId="{78205C47-8430-4E33-A80D-D371B3D65E6B}" type="presParOf" srcId="{D076ACE7-0447-41AC-AF89-4EE5E81BE9A3}" destId="{8E8FF18D-2709-471B-9514-D051217B5D6C}" srcOrd="2" destOrd="0" presId="urn:microsoft.com/office/officeart/2005/8/layout/default"/>
    <dgm:cxn modelId="{746B2848-7A08-4818-BDF4-3BD81C8FB7A8}" type="presParOf" srcId="{D076ACE7-0447-41AC-AF89-4EE5E81BE9A3}" destId="{994A3491-D369-4D83-83D8-FB19787E1070}" srcOrd="3" destOrd="0" presId="urn:microsoft.com/office/officeart/2005/8/layout/default"/>
    <dgm:cxn modelId="{ABF08798-81B6-4F9E-B622-FE3F5F62D20C}" type="presParOf" srcId="{D076ACE7-0447-41AC-AF89-4EE5E81BE9A3}" destId="{194DDEEB-AEFB-41B6-B7AF-AEF23A0BFD74}" srcOrd="4" destOrd="0" presId="urn:microsoft.com/office/officeart/2005/8/layout/default"/>
    <dgm:cxn modelId="{3547ADC1-5480-4BFA-A6EB-B2A13F670E1A}" type="presParOf" srcId="{D076ACE7-0447-41AC-AF89-4EE5E81BE9A3}" destId="{BE0BA851-80AC-4024-BED9-210DC04D5CB7}" srcOrd="5" destOrd="0" presId="urn:microsoft.com/office/officeart/2005/8/layout/default"/>
    <dgm:cxn modelId="{3854CD2B-06AD-4625-8340-00C96EB1DF2A}" type="presParOf" srcId="{D076ACE7-0447-41AC-AF89-4EE5E81BE9A3}" destId="{7E1C5A01-3AD2-4E5E-BC74-AFD4EEF2685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A6B65-2E3A-4D46-B3B8-C6530533B65D}">
      <dsp:nvSpPr>
        <dsp:cNvPr id="0" name=""/>
        <dsp:cNvSpPr/>
      </dsp:nvSpPr>
      <dsp:spPr>
        <a:xfrm>
          <a:off x="3988476" y="921057"/>
          <a:ext cx="464504" cy="91440"/>
        </a:xfrm>
        <a:custGeom>
          <a:avLst/>
          <a:gdLst/>
          <a:ahLst/>
          <a:cxnLst/>
          <a:rect l="0" t="0" r="0" b="0"/>
          <a:pathLst>
            <a:path>
              <a:moveTo>
                <a:pt x="0" y="45720"/>
              </a:moveTo>
              <a:lnTo>
                <a:pt x="249352" y="45720"/>
              </a:lnTo>
              <a:lnTo>
                <a:pt x="249352" y="50795"/>
              </a:lnTo>
              <a:lnTo>
                <a:pt x="464504" y="50795"/>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8350" y="964431"/>
        <a:ext cx="24756" cy="4692"/>
      </dsp:txXfrm>
    </dsp:sp>
    <dsp:sp modelId="{ABD43855-9DA7-4A1E-8553-C22232C9B010}">
      <dsp:nvSpPr>
        <dsp:cNvPr id="0" name=""/>
        <dsp:cNvSpPr/>
      </dsp:nvSpPr>
      <dsp:spPr>
        <a:xfrm>
          <a:off x="892167" y="0"/>
          <a:ext cx="3098108" cy="19335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866" tIns="104827" rIns="99866" bIns="104827"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rgbClr val="002060"/>
              </a:solidFill>
              <a:latin typeface="Bangla" panose="03000603000000000000" pitchFamily="66" charset="0"/>
              <a:cs typeface="Bangla" panose="03000603000000000000" pitchFamily="66" charset="0"/>
            </a:rPr>
            <a:t>মানুষকে</a:t>
          </a:r>
          <a:r>
            <a:rPr lang="en-US" sz="4000" kern="1200" dirty="0">
              <a:solidFill>
                <a:srgbClr val="002060"/>
              </a:solidFill>
              <a:latin typeface="Bangla" panose="03000603000000000000" pitchFamily="66" charset="0"/>
              <a:cs typeface="Bangla" panose="03000603000000000000" pitchFamily="66" charset="0"/>
            </a:rPr>
            <a:t> </a:t>
          </a:r>
          <a:r>
            <a:rPr lang="en-US" sz="4000" kern="1200" dirty="0" err="1">
              <a:solidFill>
                <a:srgbClr val="002060"/>
              </a:solidFill>
              <a:latin typeface="Bangla" panose="03000603000000000000" pitchFamily="66" charset="0"/>
              <a:cs typeface="Bangla" panose="03000603000000000000" pitchFamily="66" charset="0"/>
            </a:rPr>
            <a:t>পৃথিবীতে</a:t>
          </a:r>
          <a:r>
            <a:rPr lang="en-US" sz="4000" kern="1200" dirty="0">
              <a:solidFill>
                <a:srgbClr val="002060"/>
              </a:solidFill>
              <a:latin typeface="Bangla" panose="03000603000000000000" pitchFamily="66" charset="0"/>
              <a:cs typeface="Bangla" panose="03000603000000000000" pitchFamily="66" charset="0"/>
            </a:rPr>
            <a:t> </a:t>
          </a:r>
          <a:r>
            <a:rPr lang="en-US" sz="4000" kern="1200" dirty="0" err="1">
              <a:solidFill>
                <a:srgbClr val="002060"/>
              </a:solidFill>
              <a:latin typeface="Bangla" panose="03000603000000000000" pitchFamily="66" charset="0"/>
              <a:cs typeface="Bangla" panose="03000603000000000000" pitchFamily="66" charset="0"/>
            </a:rPr>
            <a:t>পাঠানোর</a:t>
          </a:r>
          <a:r>
            <a:rPr lang="en-US" sz="4000" kern="1200" dirty="0">
              <a:solidFill>
                <a:srgbClr val="002060"/>
              </a:solidFill>
              <a:latin typeface="Bangla" panose="03000603000000000000" pitchFamily="66" charset="0"/>
              <a:cs typeface="Bangla" panose="03000603000000000000" pitchFamily="66" charset="0"/>
            </a:rPr>
            <a:t> </a:t>
          </a:r>
          <a:r>
            <a:rPr lang="en-US" sz="4000" kern="1200" dirty="0" err="1">
              <a:solidFill>
                <a:srgbClr val="002060"/>
              </a:solidFill>
              <a:latin typeface="Bangla" panose="03000603000000000000" pitchFamily="66" charset="0"/>
              <a:cs typeface="Bangla" panose="03000603000000000000" pitchFamily="66" charset="0"/>
            </a:rPr>
            <a:t>উদ্দেশ্য</a:t>
          </a:r>
          <a:endParaRPr lang="en-US" sz="4000" kern="1200" dirty="0">
            <a:solidFill>
              <a:srgbClr val="002060"/>
            </a:solidFill>
            <a:latin typeface="Bangla" panose="03000603000000000000" pitchFamily="66" charset="0"/>
            <a:cs typeface="Bangla" panose="03000603000000000000" pitchFamily="66" charset="0"/>
          </a:endParaRPr>
        </a:p>
      </dsp:txBody>
      <dsp:txXfrm>
        <a:off x="892167" y="0"/>
        <a:ext cx="3098108" cy="1933555"/>
      </dsp:txXfrm>
    </dsp:sp>
    <dsp:sp modelId="{C6C7E319-87AC-44A1-B047-67D21FDE5493}">
      <dsp:nvSpPr>
        <dsp:cNvPr id="0" name=""/>
        <dsp:cNvSpPr/>
      </dsp:nvSpPr>
      <dsp:spPr>
        <a:xfrm>
          <a:off x="3112730" y="1793992"/>
          <a:ext cx="3424523" cy="879051"/>
        </a:xfrm>
        <a:custGeom>
          <a:avLst/>
          <a:gdLst/>
          <a:ahLst/>
          <a:cxnLst/>
          <a:rect l="0" t="0" r="0" b="0"/>
          <a:pathLst>
            <a:path>
              <a:moveTo>
                <a:pt x="3424523" y="0"/>
              </a:moveTo>
              <a:lnTo>
                <a:pt x="3424523" y="456625"/>
              </a:lnTo>
              <a:lnTo>
                <a:pt x="0" y="456625"/>
              </a:lnTo>
              <a:lnTo>
                <a:pt x="0" y="879051"/>
              </a:lnTo>
            </a:path>
          </a:pathLst>
        </a:custGeom>
        <a:noFill/>
        <a:ln w="6350" cap="flat" cmpd="sng" algn="ctr">
          <a:solidFill>
            <a:schemeClr val="accent2">
              <a:hueOff val="765548"/>
              <a:satOff val="-3226"/>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36410" y="2231171"/>
        <a:ext cx="177163" cy="4692"/>
      </dsp:txXfrm>
    </dsp:sp>
    <dsp:sp modelId="{C18170EA-9779-48F4-8D1E-B60612257D24}">
      <dsp:nvSpPr>
        <dsp:cNvPr id="0" name=""/>
        <dsp:cNvSpPr/>
      </dsp:nvSpPr>
      <dsp:spPr>
        <a:xfrm>
          <a:off x="4485380" y="147914"/>
          <a:ext cx="4103746" cy="1647877"/>
        </a:xfrm>
        <a:prstGeom prst="rect">
          <a:avLst/>
        </a:prstGeom>
        <a:solidFill>
          <a:schemeClr val="accent2">
            <a:hueOff val="510366"/>
            <a:satOff val="-2151"/>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866" tIns="104827" rIns="99866" bIns="104827" numCol="1" spcCol="1270" anchor="ctr" anchorCtr="0">
          <a:noAutofit/>
        </a:bodyPr>
        <a:lstStyle/>
        <a:p>
          <a:pPr marL="0" lvl="0" indent="0" algn="ctr" defTabSz="1422400">
            <a:lnSpc>
              <a:spcPct val="90000"/>
            </a:lnSpc>
            <a:spcBef>
              <a:spcPct val="0"/>
            </a:spcBef>
            <a:spcAft>
              <a:spcPct val="35000"/>
            </a:spcAft>
            <a:buNone/>
          </a:pPr>
          <a:r>
            <a:rPr lang="as-IN" sz="3200" kern="1200" dirty="0">
              <a:solidFill>
                <a:srgbClr val="0070C0"/>
              </a:solidFill>
              <a:latin typeface="Bangla" panose="03000603000000000000" pitchFamily="66" charset="0"/>
              <a:cs typeface="Bangla" panose="03000603000000000000" pitchFamily="66" charset="0"/>
            </a:rPr>
            <a:t>আমি পৃথিবীতে একজন খলীফা- প্রতিনিধি  নিযুক্ত করতে চাই </a:t>
          </a:r>
          <a:r>
            <a:rPr lang="as-IN" sz="3200" kern="1200" dirty="0">
              <a:latin typeface="Bangla" panose="03000603000000000000" pitchFamily="66" charset="0"/>
              <a:cs typeface="Bangla" panose="03000603000000000000" pitchFamily="66" charset="0"/>
            </a:rPr>
            <a:t>”</a:t>
          </a:r>
          <a:r>
            <a:rPr lang="en-US" sz="2000" kern="1200" dirty="0" err="1">
              <a:latin typeface="Bangla" panose="03000603000000000000" pitchFamily="66" charset="0"/>
              <a:cs typeface="Bangla" panose="03000603000000000000" pitchFamily="66" charset="0"/>
            </a:rPr>
            <a:t>সূরা</a:t>
          </a:r>
          <a:r>
            <a:rPr lang="en-US" sz="2000" kern="1200" dirty="0">
              <a:latin typeface="Bangla" panose="03000603000000000000" pitchFamily="66" charset="0"/>
              <a:cs typeface="Bangla" panose="03000603000000000000" pitchFamily="66" charset="0"/>
            </a:rPr>
            <a:t> বাকারাঃ২৩০</a:t>
          </a:r>
        </a:p>
      </dsp:txBody>
      <dsp:txXfrm>
        <a:off x="4485380" y="147914"/>
        <a:ext cx="4103746" cy="1647877"/>
      </dsp:txXfrm>
    </dsp:sp>
    <dsp:sp modelId="{6FB5FB0B-228D-47BA-9069-D419C5C72C3E}">
      <dsp:nvSpPr>
        <dsp:cNvPr id="0" name=""/>
        <dsp:cNvSpPr/>
      </dsp:nvSpPr>
      <dsp:spPr>
        <a:xfrm>
          <a:off x="5238231" y="3522687"/>
          <a:ext cx="371243" cy="114982"/>
        </a:xfrm>
        <a:custGeom>
          <a:avLst/>
          <a:gdLst/>
          <a:ahLst/>
          <a:cxnLst/>
          <a:rect l="0" t="0" r="0" b="0"/>
          <a:pathLst>
            <a:path>
              <a:moveTo>
                <a:pt x="0" y="114982"/>
              </a:moveTo>
              <a:lnTo>
                <a:pt x="202721" y="114982"/>
              </a:lnTo>
              <a:lnTo>
                <a:pt x="202721" y="0"/>
              </a:lnTo>
              <a:lnTo>
                <a:pt x="371243" y="0"/>
              </a:lnTo>
            </a:path>
          </a:pathLst>
        </a:custGeom>
        <a:noFill/>
        <a:ln w="6350" cap="flat" cmpd="sng" algn="ctr">
          <a:solidFill>
            <a:schemeClr val="accent2">
              <a:hueOff val="1531097"/>
              <a:satOff val="-6452"/>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13404" y="3577832"/>
        <a:ext cx="20898" cy="4692"/>
      </dsp:txXfrm>
    </dsp:sp>
    <dsp:sp modelId="{7E02C10E-88E0-42DD-96E3-61D27327215F}">
      <dsp:nvSpPr>
        <dsp:cNvPr id="0" name=""/>
        <dsp:cNvSpPr/>
      </dsp:nvSpPr>
      <dsp:spPr>
        <a:xfrm>
          <a:off x="985428" y="2705443"/>
          <a:ext cx="4254602" cy="1864453"/>
        </a:xfrm>
        <a:prstGeom prst="rect">
          <a:avLst/>
        </a:prstGeom>
        <a:solidFill>
          <a:schemeClr val="accent2">
            <a:hueOff val="1020731"/>
            <a:satOff val="-4301"/>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866" tIns="104827" rIns="99866" bIns="104827" numCol="1" spcCol="1270" anchor="ctr" anchorCtr="0">
          <a:noAutofit/>
        </a:bodyPr>
        <a:lstStyle/>
        <a:p>
          <a:pPr marL="0" lvl="0" indent="0" algn="ctr" defTabSz="800100">
            <a:lnSpc>
              <a:spcPct val="90000"/>
            </a:lnSpc>
            <a:spcBef>
              <a:spcPct val="0"/>
            </a:spcBef>
            <a:spcAft>
              <a:spcPct val="35000"/>
            </a:spcAft>
            <a:buNone/>
          </a:pPr>
          <a:r>
            <a:rPr lang="as-IN" sz="1800" kern="1200" dirty="0">
              <a:latin typeface="Bangla" panose="03000603000000000000" pitchFamily="66" charset="0"/>
              <a:cs typeface="Bangla" panose="03000603000000000000" pitchFamily="66" charset="0"/>
            </a:rPr>
            <a:t>“</a:t>
          </a:r>
          <a:r>
            <a:rPr lang="as-IN" sz="2800" kern="1200" dirty="0">
              <a:solidFill>
                <a:schemeClr val="tx2">
                  <a:lumMod val="75000"/>
                  <a:lumOff val="25000"/>
                </a:schemeClr>
              </a:solidFill>
              <a:latin typeface="Bangla" panose="03000603000000000000" pitchFamily="66" charset="0"/>
              <a:cs typeface="Bangla" panose="03000603000000000000" pitchFamily="66" charset="0"/>
            </a:rPr>
            <a:t>আমি </a:t>
          </a:r>
          <a:r>
            <a:rPr lang="en-US" sz="2800" kern="1200" dirty="0" err="1">
              <a:solidFill>
                <a:schemeClr val="tx2">
                  <a:lumMod val="75000"/>
                  <a:lumOff val="25000"/>
                </a:schemeClr>
              </a:solidFill>
              <a:latin typeface="Bangla" panose="03000603000000000000" pitchFamily="66" charset="0"/>
              <a:cs typeface="Bangla" panose="03000603000000000000" pitchFamily="66" charset="0"/>
            </a:rPr>
            <a:t>জ্বীন</a:t>
          </a:r>
          <a:r>
            <a:rPr lang="as-IN" sz="2800" kern="1200" dirty="0">
              <a:solidFill>
                <a:schemeClr val="tx2">
                  <a:lumMod val="75000"/>
                  <a:lumOff val="25000"/>
                </a:schemeClr>
              </a:solidFill>
              <a:latin typeface="Bangla" panose="03000603000000000000" pitchFamily="66" charset="0"/>
              <a:cs typeface="Bangla" panose="03000603000000000000" pitchFamily="66" charset="0"/>
            </a:rPr>
            <a:t> ও মানবকে সৃষ্টি করেছি একমাত্র এ কারণে যে, তারা আমারই ‘ইবাদাত করবে।”</a:t>
          </a:r>
          <a:endParaRPr lang="en-US" sz="2800" kern="1200" dirty="0">
            <a:solidFill>
              <a:schemeClr val="tx2">
                <a:lumMod val="75000"/>
                <a:lumOff val="25000"/>
              </a:schemeClr>
            </a:solidFill>
            <a:latin typeface="Bangla" panose="03000603000000000000" pitchFamily="66" charset="0"/>
            <a:cs typeface="Bangla" panose="03000603000000000000" pitchFamily="66" charset="0"/>
          </a:endParaRPr>
        </a:p>
        <a:p>
          <a:pPr marL="0" lvl="0" indent="0" algn="ctr" defTabSz="800100">
            <a:lnSpc>
              <a:spcPct val="90000"/>
            </a:lnSpc>
            <a:spcBef>
              <a:spcPct val="0"/>
            </a:spcBef>
            <a:spcAft>
              <a:spcPct val="35000"/>
            </a:spcAft>
            <a:buNone/>
          </a:pPr>
          <a:r>
            <a:rPr lang="en-US" sz="1800" kern="1200" dirty="0"/>
            <a:t> </a:t>
          </a:r>
          <a:r>
            <a:rPr lang="as-IN" sz="1800" kern="1200" dirty="0"/>
            <a:t>সূরা যারিয়াত: ৫৬</a:t>
          </a:r>
          <a:endParaRPr lang="en-US" sz="1800" kern="1200" dirty="0"/>
        </a:p>
      </dsp:txBody>
      <dsp:txXfrm>
        <a:off x="985428" y="2705443"/>
        <a:ext cx="4254602" cy="1864453"/>
      </dsp:txXfrm>
    </dsp:sp>
    <dsp:sp modelId="{C31D4AAD-75C8-4F31-9449-95B274394D6A}">
      <dsp:nvSpPr>
        <dsp:cNvPr id="0" name=""/>
        <dsp:cNvSpPr/>
      </dsp:nvSpPr>
      <dsp:spPr>
        <a:xfrm>
          <a:off x="5641875" y="2407384"/>
          <a:ext cx="4981088" cy="2230606"/>
        </a:xfrm>
        <a:prstGeom prst="rect">
          <a:avLst/>
        </a:prstGeom>
        <a:solidFill>
          <a:schemeClr val="accent2">
            <a:hueOff val="1531097"/>
            <a:satOff val="-6452"/>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866" tIns="104827" rIns="99866" bIns="104827"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rgbClr val="FFFF00"/>
              </a:solidFill>
              <a:latin typeface="Bangla" panose="03000603000000000000" pitchFamily="66" charset="0"/>
              <a:cs typeface="Bangla" panose="03000603000000000000" pitchFamily="66" charset="0"/>
            </a:rPr>
            <a:t>তিনিই</a:t>
          </a:r>
          <a:r>
            <a:rPr lang="en-US" sz="2800" kern="1200" dirty="0">
              <a:solidFill>
                <a:srgbClr val="FFFF00"/>
              </a:solidFill>
              <a:latin typeface="Bangla" panose="03000603000000000000" pitchFamily="66" charset="0"/>
              <a:cs typeface="Bangla" panose="03000603000000000000" pitchFamily="66" charset="0"/>
            </a:rPr>
            <a:t> </a:t>
          </a:r>
          <a:r>
            <a:rPr lang="en-US" sz="2800" kern="1200" dirty="0" err="1">
              <a:solidFill>
                <a:srgbClr val="FFFF00"/>
              </a:solidFill>
              <a:latin typeface="Bangla" panose="03000603000000000000" pitchFamily="66" charset="0"/>
              <a:cs typeface="Bangla" panose="03000603000000000000" pitchFamily="66" charset="0"/>
            </a:rPr>
            <a:t>সৃষ্টি</a:t>
          </a:r>
          <a:r>
            <a:rPr lang="as-IN" sz="2800" kern="1200" dirty="0">
              <a:solidFill>
                <a:srgbClr val="FFFF00"/>
              </a:solidFill>
              <a:latin typeface="Bangla" panose="03000603000000000000" pitchFamily="66" charset="0"/>
              <a:cs typeface="Bangla" panose="03000603000000000000" pitchFamily="66" charset="0"/>
            </a:rPr>
            <a:t> করেছেন </a:t>
          </a:r>
          <a:r>
            <a:rPr lang="en-US" sz="2800" kern="1200" dirty="0" err="1">
              <a:solidFill>
                <a:srgbClr val="FFFF00"/>
              </a:solidFill>
              <a:latin typeface="Bangla" panose="03000603000000000000" pitchFamily="66" charset="0"/>
              <a:cs typeface="Bangla" panose="03000603000000000000" pitchFamily="66" charset="0"/>
            </a:rPr>
            <a:t>মৃত্যু</a:t>
          </a:r>
          <a:r>
            <a:rPr lang="as-IN" sz="2800" kern="1200" dirty="0">
              <a:solidFill>
                <a:srgbClr val="FFFF00"/>
              </a:solidFill>
              <a:latin typeface="Bangla" panose="03000603000000000000" pitchFamily="66" charset="0"/>
              <a:cs typeface="Bangla" panose="03000603000000000000" pitchFamily="66" charset="0"/>
            </a:rPr>
            <a:t> ও জীবন যাতে তোমাদেরকে পরীক্ষা করেন- আমলের দিক দিয়ে তোমাদের মধ্যে কোন্‌ ব্যক্তি সর্বোত্তম? তিনি মহা শক্তিধর, অতি ক্ষমাশীল।”</a:t>
          </a:r>
          <a:r>
            <a:rPr lang="en-US" sz="2800" kern="1200" dirty="0">
              <a:solidFill>
                <a:srgbClr val="FFFF00"/>
              </a:solidFill>
              <a:latin typeface="Bangla" panose="03000603000000000000" pitchFamily="66" charset="0"/>
              <a:cs typeface="Bangla" panose="03000603000000000000" pitchFamily="66" charset="0"/>
            </a:rPr>
            <a:t> </a:t>
          </a:r>
        </a:p>
        <a:p>
          <a:pPr marL="0" lvl="0" indent="0" algn="ctr" defTabSz="1244600">
            <a:lnSpc>
              <a:spcPct val="90000"/>
            </a:lnSpc>
            <a:spcBef>
              <a:spcPct val="0"/>
            </a:spcBef>
            <a:spcAft>
              <a:spcPct val="35000"/>
            </a:spcAft>
            <a:buNone/>
          </a:pPr>
          <a:r>
            <a:rPr lang="as-IN" sz="2200" kern="1200" dirty="0">
              <a:latin typeface="Bangla" panose="03000603000000000000" pitchFamily="66" charset="0"/>
              <a:cs typeface="Bangla" panose="03000603000000000000" pitchFamily="66" charset="0"/>
            </a:rPr>
            <a:t>সূরা আল-মুল</a:t>
          </a:r>
          <a:r>
            <a:rPr lang="en-US" sz="2200" kern="1200" dirty="0">
              <a:latin typeface="Bangla" panose="03000603000000000000" pitchFamily="66" charset="0"/>
              <a:cs typeface="Bangla" panose="03000603000000000000" pitchFamily="66" charset="0"/>
            </a:rPr>
            <a:t>ক</a:t>
          </a:r>
          <a:r>
            <a:rPr lang="as-IN" sz="2200" kern="1200" dirty="0">
              <a:latin typeface="Bangla" panose="03000603000000000000" pitchFamily="66" charset="0"/>
              <a:cs typeface="Bangla" panose="03000603000000000000" pitchFamily="66" charset="0"/>
            </a:rPr>
            <a:t>: ২</a:t>
          </a:r>
          <a:endParaRPr lang="en-US" sz="2200" kern="1200" dirty="0">
            <a:latin typeface="Bangla" panose="03000603000000000000" pitchFamily="66" charset="0"/>
            <a:cs typeface="Bangla" panose="03000603000000000000" pitchFamily="66" charset="0"/>
          </a:endParaRPr>
        </a:p>
      </dsp:txBody>
      <dsp:txXfrm>
        <a:off x="5641875" y="2407384"/>
        <a:ext cx="4981088" cy="2230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847F6-ED12-4793-A11A-B99D0AE33C97}">
      <dsp:nvSpPr>
        <dsp:cNvPr id="0" name=""/>
        <dsp:cNvSpPr/>
      </dsp:nvSpPr>
      <dsp:spPr>
        <a:xfrm>
          <a:off x="0" y="1357"/>
          <a:ext cx="761744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42DD8-99BF-42D6-BEBD-5D651C877846}">
      <dsp:nvSpPr>
        <dsp:cNvPr id="0" name=""/>
        <dsp:cNvSpPr/>
      </dsp:nvSpPr>
      <dsp:spPr>
        <a:xfrm>
          <a:off x="0" y="1357"/>
          <a:ext cx="7617447" cy="65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as-IN" sz="2800" kern="1200" dirty="0">
              <a:latin typeface="Bangla" panose="03000603000000000000" pitchFamily="66" charset="0"/>
              <a:cs typeface="Bangla" panose="03000603000000000000" pitchFamily="66" charset="0"/>
            </a:rPr>
            <a:t>সন্তানের প্রাথমিক হক্বঃ</a:t>
          </a:r>
          <a:endParaRPr lang="en-US" sz="2800" kern="1200" dirty="0">
            <a:latin typeface="Bangla" panose="03000603000000000000" pitchFamily="66" charset="0"/>
            <a:cs typeface="Bangla" panose="03000603000000000000" pitchFamily="66" charset="0"/>
          </a:endParaRPr>
        </a:p>
      </dsp:txBody>
      <dsp:txXfrm>
        <a:off x="0" y="1357"/>
        <a:ext cx="7617447" cy="658992"/>
      </dsp:txXfrm>
    </dsp:sp>
    <dsp:sp modelId="{50992974-D053-4581-9CD2-9C12211FE307}">
      <dsp:nvSpPr>
        <dsp:cNvPr id="0" name=""/>
        <dsp:cNvSpPr/>
      </dsp:nvSpPr>
      <dsp:spPr>
        <a:xfrm>
          <a:off x="0" y="660350"/>
          <a:ext cx="761744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FBDD0-0063-4F32-8033-371242CE6D75}">
      <dsp:nvSpPr>
        <dsp:cNvPr id="0" name=""/>
        <dsp:cNvSpPr/>
      </dsp:nvSpPr>
      <dsp:spPr>
        <a:xfrm>
          <a:off x="0" y="660350"/>
          <a:ext cx="7610008" cy="1045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as-IN" sz="2800" kern="1200" dirty="0">
              <a:latin typeface="Bangla" panose="03000603000000000000" pitchFamily="66" charset="0"/>
              <a:cs typeface="Bangla" panose="03000603000000000000" pitchFamily="66" charset="0"/>
            </a:rPr>
            <a:t>১।</a:t>
          </a:r>
          <a:r>
            <a:rPr lang="en-US" sz="2800" kern="1200" dirty="0">
              <a:latin typeface="Bangla" panose="03000603000000000000" pitchFamily="66" charset="0"/>
              <a:cs typeface="Bangla" panose="03000603000000000000" pitchFamily="66" charset="0"/>
            </a:rPr>
            <a:t> </a:t>
          </a:r>
          <a:r>
            <a:rPr lang="as-IN" sz="2800" kern="1200" dirty="0">
              <a:latin typeface="Bangla" panose="03000603000000000000" pitchFamily="66" charset="0"/>
              <a:cs typeface="Bangla" panose="03000603000000000000" pitchFamily="66" charset="0"/>
            </a:rPr>
            <a:t>সন্তান ভূমিষ্ঠ হলে আল্লাহর প্রশংসা করা, তার শুকরিয়া আদায় ও </a:t>
          </a:r>
          <a:r>
            <a:rPr lang="en-US" sz="2800" kern="1200" dirty="0">
              <a:latin typeface="Bangla" panose="03000603000000000000" pitchFamily="66" charset="0"/>
              <a:cs typeface="Bangla" panose="03000603000000000000" pitchFamily="66" charset="0"/>
            </a:rPr>
            <a:t> </a:t>
          </a:r>
        </a:p>
        <a:p>
          <a:pPr marL="0" lvl="0" indent="0" algn="l" defTabSz="1244600">
            <a:lnSpc>
              <a:spcPct val="90000"/>
            </a:lnSpc>
            <a:spcBef>
              <a:spcPct val="0"/>
            </a:spcBef>
            <a:spcAft>
              <a:spcPct val="35000"/>
            </a:spcAft>
            <a:buNone/>
          </a:pPr>
          <a:r>
            <a:rPr lang="en-US" sz="2800" kern="1200" dirty="0">
              <a:latin typeface="Bangla" panose="03000603000000000000" pitchFamily="66" charset="0"/>
              <a:cs typeface="Bangla" panose="03000603000000000000" pitchFamily="66" charset="0"/>
            </a:rPr>
            <a:t>     </a:t>
          </a:r>
          <a:r>
            <a:rPr lang="as-IN" sz="2800" kern="1200" dirty="0">
              <a:latin typeface="Bangla" panose="03000603000000000000" pitchFamily="66" charset="0"/>
              <a:cs typeface="Bangla" panose="03000603000000000000" pitchFamily="66" charset="0"/>
            </a:rPr>
            <a:t>সন্তানের জন্য দোয়া করা।</a:t>
          </a:r>
          <a:endParaRPr lang="en-US" sz="2800" kern="1200" dirty="0">
            <a:latin typeface="Bangla" panose="03000603000000000000" pitchFamily="66" charset="0"/>
            <a:cs typeface="Bangla" panose="03000603000000000000" pitchFamily="66" charset="0"/>
          </a:endParaRPr>
        </a:p>
      </dsp:txBody>
      <dsp:txXfrm>
        <a:off x="0" y="660350"/>
        <a:ext cx="7610008" cy="1045175"/>
      </dsp:txXfrm>
    </dsp:sp>
    <dsp:sp modelId="{8798AB92-F0C8-4CDE-AB47-53AAD4564FB5}">
      <dsp:nvSpPr>
        <dsp:cNvPr id="0" name=""/>
        <dsp:cNvSpPr/>
      </dsp:nvSpPr>
      <dsp:spPr>
        <a:xfrm>
          <a:off x="0" y="1705525"/>
          <a:ext cx="761744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88AA6-D351-4E44-92CE-D5D47A59495F}">
      <dsp:nvSpPr>
        <dsp:cNvPr id="0" name=""/>
        <dsp:cNvSpPr/>
      </dsp:nvSpPr>
      <dsp:spPr>
        <a:xfrm>
          <a:off x="0" y="1705525"/>
          <a:ext cx="7617447" cy="65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as-IN" sz="2800" kern="1200" dirty="0">
              <a:latin typeface="Bangla" panose="03000603000000000000" pitchFamily="66" charset="0"/>
              <a:cs typeface="Bangla" panose="03000603000000000000" pitchFamily="66" charset="0"/>
            </a:rPr>
            <a:t>২। কানে আজান দেয়া </a:t>
          </a:r>
          <a:endParaRPr lang="en-US" sz="2800" kern="1200" dirty="0">
            <a:latin typeface="Bangla" panose="03000603000000000000" pitchFamily="66" charset="0"/>
            <a:cs typeface="Bangla" panose="03000603000000000000" pitchFamily="66" charset="0"/>
          </a:endParaRPr>
        </a:p>
      </dsp:txBody>
      <dsp:txXfrm>
        <a:off x="0" y="1705525"/>
        <a:ext cx="7617447" cy="658992"/>
      </dsp:txXfrm>
    </dsp:sp>
    <dsp:sp modelId="{309599D1-AE13-44C3-9CCB-9287811EA049}">
      <dsp:nvSpPr>
        <dsp:cNvPr id="0" name=""/>
        <dsp:cNvSpPr/>
      </dsp:nvSpPr>
      <dsp:spPr>
        <a:xfrm>
          <a:off x="0" y="2364517"/>
          <a:ext cx="761744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79D3B-F878-468F-8A9B-99C393E79C8E}">
      <dsp:nvSpPr>
        <dsp:cNvPr id="0" name=""/>
        <dsp:cNvSpPr/>
      </dsp:nvSpPr>
      <dsp:spPr>
        <a:xfrm>
          <a:off x="0" y="2364517"/>
          <a:ext cx="7617447" cy="65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as-IN" sz="2800" kern="1200" dirty="0">
              <a:latin typeface="Bangla" panose="03000603000000000000" pitchFamily="66" charset="0"/>
              <a:cs typeface="Bangla" panose="03000603000000000000" pitchFamily="66" charset="0"/>
            </a:rPr>
            <a:t>৩। তাহনীক করা </a:t>
          </a:r>
          <a:endParaRPr lang="en-US" sz="2800" kern="1200" dirty="0">
            <a:latin typeface="Bangla" panose="03000603000000000000" pitchFamily="66" charset="0"/>
            <a:cs typeface="Bangla" panose="03000603000000000000" pitchFamily="66" charset="0"/>
          </a:endParaRPr>
        </a:p>
      </dsp:txBody>
      <dsp:txXfrm>
        <a:off x="0" y="2364517"/>
        <a:ext cx="7617447" cy="658992"/>
      </dsp:txXfrm>
    </dsp:sp>
    <dsp:sp modelId="{E7816171-12F7-46BA-AF89-9A5DDADEB83A}">
      <dsp:nvSpPr>
        <dsp:cNvPr id="0" name=""/>
        <dsp:cNvSpPr/>
      </dsp:nvSpPr>
      <dsp:spPr>
        <a:xfrm>
          <a:off x="0" y="3023510"/>
          <a:ext cx="7617447"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F7059-A4BC-44E5-946F-47899C956DD6}">
      <dsp:nvSpPr>
        <dsp:cNvPr id="0" name=""/>
        <dsp:cNvSpPr/>
      </dsp:nvSpPr>
      <dsp:spPr>
        <a:xfrm>
          <a:off x="0" y="3023510"/>
          <a:ext cx="7617447" cy="65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as-IN" sz="2800" kern="1200">
              <a:latin typeface="Bangla" panose="03000603000000000000" pitchFamily="66" charset="0"/>
              <a:cs typeface="Bangla" panose="03000603000000000000" pitchFamily="66" charset="0"/>
            </a:rPr>
            <a:t>৪। বুকের দুধ খাওয়ানো </a:t>
          </a:r>
          <a:endParaRPr lang="en-US" sz="2800" kern="1200" dirty="0">
            <a:latin typeface="Bangla" panose="03000603000000000000" pitchFamily="66" charset="0"/>
            <a:cs typeface="Bangla" panose="03000603000000000000" pitchFamily="66" charset="0"/>
          </a:endParaRPr>
        </a:p>
      </dsp:txBody>
      <dsp:txXfrm>
        <a:off x="0" y="3023510"/>
        <a:ext cx="7617447" cy="658992"/>
      </dsp:txXfrm>
    </dsp:sp>
    <dsp:sp modelId="{7E6F303E-F58C-4F27-852B-F18A50446218}">
      <dsp:nvSpPr>
        <dsp:cNvPr id="0" name=""/>
        <dsp:cNvSpPr/>
      </dsp:nvSpPr>
      <dsp:spPr>
        <a:xfrm>
          <a:off x="0" y="3682503"/>
          <a:ext cx="761744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3FC15F-B3FB-4099-AB47-A78A579E42F3}">
      <dsp:nvSpPr>
        <dsp:cNvPr id="0" name=""/>
        <dsp:cNvSpPr/>
      </dsp:nvSpPr>
      <dsp:spPr>
        <a:xfrm>
          <a:off x="0" y="3682503"/>
          <a:ext cx="7617447" cy="580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as-IN" sz="2800" kern="1200" dirty="0">
              <a:latin typeface="Bangla" panose="03000603000000000000" pitchFamily="66" charset="0"/>
              <a:cs typeface="Bangla" panose="03000603000000000000" pitchFamily="66" charset="0"/>
            </a:rPr>
            <a:t>৫। চুল ফেলা </a:t>
          </a:r>
          <a:endParaRPr lang="en-US" sz="2800" kern="1200" dirty="0">
            <a:latin typeface="Bangla" panose="03000603000000000000" pitchFamily="66" charset="0"/>
            <a:cs typeface="Bangla" panose="03000603000000000000" pitchFamily="66" charset="0"/>
          </a:endParaRPr>
        </a:p>
      </dsp:txBody>
      <dsp:txXfrm>
        <a:off x="0" y="3682503"/>
        <a:ext cx="7617447" cy="580163"/>
      </dsp:txXfrm>
    </dsp:sp>
    <dsp:sp modelId="{BF6C899F-BC1D-408F-A7B3-3E9B8BC423E3}">
      <dsp:nvSpPr>
        <dsp:cNvPr id="0" name=""/>
        <dsp:cNvSpPr/>
      </dsp:nvSpPr>
      <dsp:spPr>
        <a:xfrm>
          <a:off x="0" y="4262666"/>
          <a:ext cx="7617447"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1E112-D6E4-4659-B6D1-65A3B73F58BB}">
      <dsp:nvSpPr>
        <dsp:cNvPr id="0" name=""/>
        <dsp:cNvSpPr/>
      </dsp:nvSpPr>
      <dsp:spPr>
        <a:xfrm>
          <a:off x="0" y="4262666"/>
          <a:ext cx="7617447" cy="65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as-IN" sz="2800" kern="1200">
              <a:latin typeface="Bangla" panose="03000603000000000000" pitchFamily="66" charset="0"/>
              <a:cs typeface="Bangla" panose="03000603000000000000" pitchFamily="66" charset="0"/>
            </a:rPr>
            <a:t>৬। আকিকা করা।</a:t>
          </a:r>
          <a:endParaRPr lang="en-US" sz="2800" kern="1200" dirty="0">
            <a:latin typeface="Bangla" panose="03000603000000000000" pitchFamily="66" charset="0"/>
            <a:cs typeface="Bangla" panose="03000603000000000000" pitchFamily="66" charset="0"/>
          </a:endParaRPr>
        </a:p>
      </dsp:txBody>
      <dsp:txXfrm>
        <a:off x="0" y="4262666"/>
        <a:ext cx="7617447" cy="658992"/>
      </dsp:txXfrm>
    </dsp:sp>
    <dsp:sp modelId="{72CC6BBE-74EA-45EA-9E11-F785EF93E4F1}">
      <dsp:nvSpPr>
        <dsp:cNvPr id="0" name=""/>
        <dsp:cNvSpPr/>
      </dsp:nvSpPr>
      <dsp:spPr>
        <a:xfrm>
          <a:off x="0" y="4921659"/>
          <a:ext cx="761744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4A80D8-B576-487B-9D7C-97FE417AB372}">
      <dsp:nvSpPr>
        <dsp:cNvPr id="0" name=""/>
        <dsp:cNvSpPr/>
      </dsp:nvSpPr>
      <dsp:spPr>
        <a:xfrm>
          <a:off x="0" y="4921659"/>
          <a:ext cx="7617447" cy="65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as-IN" sz="2800" kern="1200">
              <a:latin typeface="Bangla" panose="03000603000000000000" pitchFamily="66" charset="0"/>
              <a:cs typeface="Bangla" panose="03000603000000000000" pitchFamily="66" charset="0"/>
            </a:rPr>
            <a:t>৭। অর্থপূর্ণ নাম রাখাটা জরুরী।</a:t>
          </a:r>
          <a:endParaRPr lang="en-US" sz="2800" kern="1200" dirty="0">
            <a:latin typeface="Bangla" panose="03000603000000000000" pitchFamily="66" charset="0"/>
            <a:cs typeface="Bangla" panose="03000603000000000000" pitchFamily="66" charset="0"/>
          </a:endParaRPr>
        </a:p>
      </dsp:txBody>
      <dsp:txXfrm>
        <a:off x="0" y="4921659"/>
        <a:ext cx="7617447" cy="658992"/>
      </dsp:txXfrm>
    </dsp:sp>
    <dsp:sp modelId="{E9AC9F4A-3012-468D-811D-2DCF426D61EA}">
      <dsp:nvSpPr>
        <dsp:cNvPr id="0" name=""/>
        <dsp:cNvSpPr/>
      </dsp:nvSpPr>
      <dsp:spPr>
        <a:xfrm>
          <a:off x="0" y="5580651"/>
          <a:ext cx="761744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9B6FE-88F0-4E23-8B67-917DEA14A169}">
      <dsp:nvSpPr>
        <dsp:cNvPr id="0" name=""/>
        <dsp:cNvSpPr/>
      </dsp:nvSpPr>
      <dsp:spPr>
        <a:xfrm>
          <a:off x="0" y="5580651"/>
          <a:ext cx="7617447" cy="658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as-IN" sz="2800" kern="1200" dirty="0">
              <a:latin typeface="Bangla" panose="03000603000000000000" pitchFamily="66" charset="0"/>
              <a:cs typeface="Bangla" panose="03000603000000000000" pitchFamily="66" charset="0"/>
            </a:rPr>
            <a:t>৮। খাৎনা করানো</a:t>
          </a:r>
          <a:endParaRPr lang="en-US" sz="2800" kern="1200" dirty="0">
            <a:latin typeface="Bangla" panose="03000603000000000000" pitchFamily="66" charset="0"/>
            <a:cs typeface="Bangla" panose="03000603000000000000" pitchFamily="66" charset="0"/>
          </a:endParaRPr>
        </a:p>
      </dsp:txBody>
      <dsp:txXfrm>
        <a:off x="0" y="5580651"/>
        <a:ext cx="7617447" cy="658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BC6F-4974-4EA7-9152-4FEC8DA9B3A2}">
      <dsp:nvSpPr>
        <dsp:cNvPr id="0" name=""/>
        <dsp:cNvSpPr/>
      </dsp:nvSpPr>
      <dsp:spPr>
        <a:xfrm>
          <a:off x="1411025" y="601"/>
          <a:ext cx="3221558" cy="1932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r-AE" sz="2500" b="1" kern="1200"/>
            <a:t>رَّبِّ ارْحَمْهُمَا كَمَا رَبَّيَانِي صَغِيرًا</a:t>
          </a:r>
          <a:endParaRPr lang="en-US" sz="2500" kern="1200"/>
        </a:p>
      </dsp:txBody>
      <dsp:txXfrm>
        <a:off x="1411025" y="601"/>
        <a:ext cx="3221558" cy="1932934"/>
      </dsp:txXfrm>
    </dsp:sp>
    <dsp:sp modelId="{8E8FF18D-2709-471B-9514-D051217B5D6C}">
      <dsp:nvSpPr>
        <dsp:cNvPr id="0" name=""/>
        <dsp:cNvSpPr/>
      </dsp:nvSpPr>
      <dsp:spPr>
        <a:xfrm>
          <a:off x="4954739" y="601"/>
          <a:ext cx="4667264" cy="193293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s-IN" sz="2300" kern="1200" dirty="0">
              <a:latin typeface="Bangla" panose="03000603000000000000" pitchFamily="66" charset="0"/>
              <a:cs typeface="Bangla" panose="03000603000000000000" pitchFamily="66" charset="0"/>
            </a:rPr>
            <a:t>হে আমার প্রতিপালক! তাদের প্রতি দয়া করো, যেমন তারা দয়া, মায়া, মমতা সহকারে শৈশবে আমাকে প্রতিপালন করেছিলেন৷  </a:t>
          </a:r>
          <a:r>
            <a:rPr lang="as-IN" sz="2000" kern="1200" dirty="0">
              <a:latin typeface="Bangla" panose="03000603000000000000" pitchFamily="66" charset="0"/>
              <a:cs typeface="Bangla" panose="03000603000000000000" pitchFamily="66" charset="0"/>
            </a:rPr>
            <a:t>সূরা বনী ইসরাইল   আয়াতঃ ২৪</a:t>
          </a:r>
          <a:endParaRPr lang="en-US" sz="2000" kern="1200" dirty="0">
            <a:latin typeface="Bangla" panose="03000603000000000000" pitchFamily="66" charset="0"/>
            <a:cs typeface="Bangla" panose="03000603000000000000" pitchFamily="66" charset="0"/>
          </a:endParaRPr>
        </a:p>
      </dsp:txBody>
      <dsp:txXfrm>
        <a:off x="4954739" y="601"/>
        <a:ext cx="4667264" cy="1932934"/>
      </dsp:txXfrm>
    </dsp:sp>
    <dsp:sp modelId="{194DDEEB-AEFB-41B6-B7AF-AEF23A0BFD74}">
      <dsp:nvSpPr>
        <dsp:cNvPr id="0" name=""/>
        <dsp:cNvSpPr/>
      </dsp:nvSpPr>
      <dsp:spPr>
        <a:xfrm>
          <a:off x="1323285" y="2390321"/>
          <a:ext cx="3907589" cy="16636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এই দু’আ পাওয়ার উপযুক্ত হওয়ার কথা, প্রতিটি পিতা মাতাকেই ভাবতে হবে।</a:t>
          </a:r>
        </a:p>
      </dsp:txBody>
      <dsp:txXfrm>
        <a:off x="1323285" y="2390321"/>
        <a:ext cx="3907589" cy="1663677"/>
      </dsp:txXfrm>
    </dsp:sp>
    <dsp:sp modelId="{7E1C5A01-3AD2-4E5E-BC74-AFD4EEF26859}">
      <dsp:nvSpPr>
        <dsp:cNvPr id="0" name=""/>
        <dsp:cNvSpPr/>
      </dsp:nvSpPr>
      <dsp:spPr>
        <a:xfrm>
          <a:off x="5553030" y="2255692"/>
          <a:ext cx="4156712" cy="193293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as-IN" sz="2500" kern="1200" dirty="0"/>
            <a:t>নমনীয়তা গ্রহন কর এবং কঠোরতা ও অশ্লীলতা থেকে বেঁচে থাক।</a:t>
          </a:r>
          <a:endParaRPr lang="en-US" sz="2500" kern="1200" dirty="0"/>
        </a:p>
        <a:p>
          <a:pPr marL="0" lvl="0" indent="0" algn="ctr" defTabSz="1111250">
            <a:lnSpc>
              <a:spcPct val="90000"/>
            </a:lnSpc>
            <a:spcBef>
              <a:spcPct val="0"/>
            </a:spcBef>
            <a:spcAft>
              <a:spcPct val="35000"/>
            </a:spcAft>
            <a:buNone/>
          </a:pPr>
          <a:r>
            <a:rPr lang="as-IN" sz="2500" kern="1200" dirty="0"/>
            <a:t>বুখারী শরীফ</a:t>
          </a:r>
          <a:endParaRPr lang="en-US" sz="2500" kern="1200" dirty="0"/>
        </a:p>
      </dsp:txBody>
      <dsp:txXfrm>
        <a:off x="5553030" y="2255692"/>
        <a:ext cx="4156712" cy="1932934"/>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November 4,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89514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November 4,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3780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November 4,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0451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November 4,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9404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November 4,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59596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November 4,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691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November 4,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3617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November 4,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265854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November 4,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43057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November 4,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01766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November 4,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33671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Wednesday, November 4,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51386707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28" r:id="rId4"/>
    <p:sldLayoutId id="2147483729" r:id="rId5"/>
    <p:sldLayoutId id="2147483734" r:id="rId6"/>
    <p:sldLayoutId id="2147483730" r:id="rId7"/>
    <p:sldLayoutId id="2147483731" r:id="rId8"/>
    <p:sldLayoutId id="2147483732" r:id="rId9"/>
    <p:sldLayoutId id="2147483733" r:id="rId10"/>
    <p:sldLayoutId id="214748373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C315E3EA-7FD8-4292-9891-5BAB7BC67741}"/>
              </a:ext>
            </a:extLst>
          </p:cNvPr>
          <p:cNvSpPr>
            <a:spLocks noGrp="1"/>
          </p:cNvSpPr>
          <p:nvPr>
            <p:ph type="subTitle" idx="1"/>
          </p:nvPr>
        </p:nvSpPr>
        <p:spPr>
          <a:xfrm>
            <a:off x="1524000" y="2408518"/>
            <a:ext cx="9144000" cy="609600"/>
          </a:xfrm>
        </p:spPr>
        <p:txBody>
          <a:bodyPr>
            <a:normAutofit/>
          </a:bodyPr>
          <a:lstStyle/>
          <a:p>
            <a:endParaRPr lang="en-US" sz="1400" dirty="0">
              <a:solidFill>
                <a:schemeClr val="bg1"/>
              </a:solidFill>
              <a:latin typeface="Bangla" panose="03000603000000000000" pitchFamily="66" charset="0"/>
              <a:cs typeface="Bangla" panose="03000603000000000000" pitchFamily="66" charset="0"/>
            </a:endParaRPr>
          </a:p>
          <a:p>
            <a:endParaRPr lang="en-US" sz="1400" dirty="0">
              <a:solidFill>
                <a:schemeClr val="bg1"/>
              </a:solidFill>
            </a:endParaRPr>
          </a:p>
        </p:txBody>
      </p:sp>
      <p:pic>
        <p:nvPicPr>
          <p:cNvPr id="25" name="Picture 3">
            <a:extLst>
              <a:ext uri="{FF2B5EF4-FFF2-40B4-BE49-F238E27FC236}">
                <a16:creationId xmlns:a16="http://schemas.microsoft.com/office/drawing/2014/main" id="{C951185D-8399-4E64-B03C-21821954CD87}"/>
              </a:ext>
            </a:extLst>
          </p:cNvPr>
          <p:cNvPicPr>
            <a:picLocks noChangeAspect="1"/>
          </p:cNvPicPr>
          <p:nvPr/>
        </p:nvPicPr>
        <p:blipFill rotWithShape="1">
          <a:blip r:embed="rId2"/>
          <a:srcRect t="21279" r="1" b="8866"/>
          <a:stretch/>
        </p:blipFill>
        <p:spPr>
          <a:xfrm>
            <a:off x="2409956" y="23230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p:spPr>
      </p:pic>
      <p:pic>
        <p:nvPicPr>
          <p:cNvPr id="6" name="Picture 5">
            <a:extLst>
              <a:ext uri="{FF2B5EF4-FFF2-40B4-BE49-F238E27FC236}">
                <a16:creationId xmlns:a16="http://schemas.microsoft.com/office/drawing/2014/main" id="{A70F130E-FF78-47EF-B346-8B9A9BD46833}"/>
              </a:ext>
            </a:extLst>
          </p:cNvPr>
          <p:cNvPicPr>
            <a:picLocks noChangeAspect="1"/>
          </p:cNvPicPr>
          <p:nvPr/>
        </p:nvPicPr>
        <p:blipFill>
          <a:blip r:embed="rId3"/>
          <a:stretch>
            <a:fillRect/>
          </a:stretch>
        </p:blipFill>
        <p:spPr>
          <a:xfrm>
            <a:off x="5098172" y="3686175"/>
            <a:ext cx="2099041" cy="2143125"/>
          </a:xfrm>
          <a:prstGeom prst="rect">
            <a:avLst/>
          </a:prstGeom>
        </p:spPr>
      </p:pic>
      <p:sp>
        <p:nvSpPr>
          <p:cNvPr id="7" name="TextBox 6">
            <a:extLst>
              <a:ext uri="{FF2B5EF4-FFF2-40B4-BE49-F238E27FC236}">
                <a16:creationId xmlns:a16="http://schemas.microsoft.com/office/drawing/2014/main" id="{DE892ABA-D98F-4F89-BD96-89835649AE36}"/>
              </a:ext>
            </a:extLst>
          </p:cNvPr>
          <p:cNvSpPr txBox="1"/>
          <p:nvPr/>
        </p:nvSpPr>
        <p:spPr>
          <a:xfrm>
            <a:off x="3266983" y="1038687"/>
            <a:ext cx="5497018" cy="769441"/>
          </a:xfrm>
          <a:prstGeom prst="rect">
            <a:avLst/>
          </a:prstGeom>
          <a:noFill/>
        </p:spPr>
        <p:txBody>
          <a:bodyPr wrap="none" rtlCol="0">
            <a:spAutoFit/>
          </a:bodyPr>
          <a:lstStyle/>
          <a:p>
            <a:r>
              <a:rPr lang="as-IN" sz="4400" dirty="0">
                <a:solidFill>
                  <a:srgbClr val="7030A0"/>
                </a:solidFill>
                <a:latin typeface="Bangla" panose="03000603000000000000" pitchFamily="66" charset="0"/>
                <a:cs typeface="Bangla" panose="03000603000000000000" pitchFamily="66" charset="0"/>
              </a:rPr>
              <a:t>পরিবারে একজন নারীর ভূমিকা</a:t>
            </a:r>
            <a:endParaRPr lang="en-US" sz="4400" dirty="0"/>
          </a:p>
        </p:txBody>
      </p:sp>
      <p:sp>
        <p:nvSpPr>
          <p:cNvPr id="15" name="TextBox 14">
            <a:extLst>
              <a:ext uri="{FF2B5EF4-FFF2-40B4-BE49-F238E27FC236}">
                <a16:creationId xmlns:a16="http://schemas.microsoft.com/office/drawing/2014/main" id="{261DA0B5-810A-4148-B875-42A1592DB1C0}"/>
              </a:ext>
            </a:extLst>
          </p:cNvPr>
          <p:cNvSpPr txBox="1"/>
          <p:nvPr/>
        </p:nvSpPr>
        <p:spPr>
          <a:xfrm>
            <a:off x="4690667" y="5838197"/>
            <a:ext cx="6098458" cy="923330"/>
          </a:xfrm>
          <a:prstGeom prst="rect">
            <a:avLst/>
          </a:prstGeom>
          <a:noFill/>
        </p:spPr>
        <p:txBody>
          <a:bodyPr wrap="square">
            <a:spAutoFit/>
          </a:bodyPr>
          <a:lstStyle/>
          <a:p>
            <a:pPr algn="r"/>
            <a:r>
              <a:rPr lang="en-US" b="1" dirty="0">
                <a:solidFill>
                  <a:srgbClr val="002060"/>
                </a:solidFill>
              </a:rPr>
              <a:t>Dr Mahbuba Rehana Raheen</a:t>
            </a:r>
          </a:p>
          <a:p>
            <a:pPr algn="r"/>
            <a:r>
              <a:rPr lang="en-US" b="1" dirty="0">
                <a:solidFill>
                  <a:srgbClr val="002060"/>
                </a:solidFill>
              </a:rPr>
              <a:t>MBBS, CMU, DMU</a:t>
            </a:r>
          </a:p>
          <a:p>
            <a:pPr algn="r"/>
            <a:r>
              <a:rPr lang="en-US" b="1" dirty="0">
                <a:solidFill>
                  <a:srgbClr val="002060"/>
                </a:solidFill>
              </a:rPr>
              <a:t>Ex Consultant Sonologist</a:t>
            </a:r>
          </a:p>
        </p:txBody>
      </p:sp>
    </p:spTree>
    <p:extLst>
      <p:ext uri="{BB962C8B-B14F-4D97-AF65-F5344CB8AC3E}">
        <p14:creationId xmlns:p14="http://schemas.microsoft.com/office/powerpoint/2010/main" val="32926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525C2F-1E8E-4BE1-81BC-FBFE12E5FBCC}"/>
              </a:ext>
            </a:extLst>
          </p:cNvPr>
          <p:cNvSpPr txBox="1"/>
          <p:nvPr/>
        </p:nvSpPr>
        <p:spPr>
          <a:xfrm>
            <a:off x="0" y="479394"/>
            <a:ext cx="11967099" cy="2554545"/>
          </a:xfrm>
          <a:prstGeom prst="rect">
            <a:avLst/>
          </a:prstGeom>
          <a:noFill/>
        </p:spPr>
        <p:txBody>
          <a:bodyPr wrap="square">
            <a:spAutoFit/>
          </a:bodyPr>
          <a:lstStyle/>
          <a:p>
            <a:pPr algn="ctr"/>
            <a:r>
              <a:rPr lang="en-US" sz="2400" b="1" dirty="0">
                <a:solidFill>
                  <a:srgbClr val="36259B"/>
                </a:solidFill>
                <a:latin typeface="Bangla" panose="03000603000000000000" pitchFamily="66" charset="0"/>
                <a:cs typeface="Bangla" panose="03000603000000000000" pitchFamily="66" charset="0"/>
              </a:rPr>
              <a:t>             </a:t>
            </a:r>
            <a:r>
              <a:rPr lang="as-IN" sz="2400" b="1" dirty="0">
                <a:solidFill>
                  <a:srgbClr val="7030A0"/>
                </a:solidFill>
                <a:latin typeface="Bangla" panose="03000603000000000000" pitchFamily="66" charset="0"/>
                <a:cs typeface="Bangla" panose="03000603000000000000" pitchFamily="66" charset="0"/>
              </a:rPr>
              <a:t>স্ত্রী হিসেবেও নারী সম্মানিত </a:t>
            </a:r>
          </a:p>
          <a:p>
            <a:r>
              <a:rPr lang="as-IN" sz="2400" dirty="0">
                <a:solidFill>
                  <a:srgbClr val="36259B"/>
                </a:solidFill>
                <a:latin typeface="Bangla" panose="03000603000000000000" pitchFamily="66" charset="0"/>
                <a:cs typeface="Bangla" panose="03000603000000000000" pitchFamily="66" charset="0"/>
              </a:rPr>
              <a:t> আয়েশা (রাঃ) থেকে বর্ণিত তিনি বলেন, রাসূলুল্লাহ্‌ সাল্লাল্লাহু আলাইহি ওয়া সাল্লাম বলেছেন: “তোমাদের মধ্যে সেই ব্যক্তি উত্তম যে তার পরিবারের কাছে উত্তম। আমি আমার পরিবারের কাছে উত্তম।”</a:t>
            </a:r>
            <a:endParaRPr lang="en-US" sz="2400" dirty="0">
              <a:solidFill>
                <a:srgbClr val="36259B"/>
              </a:solidFill>
              <a:latin typeface="Bangla" panose="03000603000000000000" pitchFamily="66" charset="0"/>
              <a:cs typeface="Bangla" panose="03000603000000000000" pitchFamily="66" charset="0"/>
            </a:endParaRPr>
          </a:p>
          <a:p>
            <a:pPr algn="r"/>
            <a:r>
              <a:rPr lang="as-IN" sz="2000" dirty="0">
                <a:solidFill>
                  <a:srgbClr val="00B050"/>
                </a:solidFill>
                <a:latin typeface="Bangla" panose="03000603000000000000" pitchFamily="66" charset="0"/>
                <a:cs typeface="Bangla" panose="03000603000000000000" pitchFamily="66" charset="0"/>
              </a:rPr>
              <a:t>সুনানে তিরমিযি (৩৮৯৫), ইমাম তিরমিযি হাদিসটিকে হাসান</a:t>
            </a:r>
          </a:p>
          <a:p>
            <a:r>
              <a:rPr lang="as-IN" sz="2400" dirty="0">
                <a:solidFill>
                  <a:srgbClr val="36259B"/>
                </a:solidFill>
                <a:latin typeface="Bangla" panose="03000603000000000000" pitchFamily="66" charset="0"/>
                <a:cs typeface="Bangla" panose="03000603000000000000" pitchFamily="66" charset="0"/>
              </a:rPr>
              <a:t>রাসূলুল্লাহ সা. বলেছেন, “পুরো দুনিয়া ভোগের সামগ্রী, আর সবচে’ উপভোগ্য সম্পদ হল নেককার নারী।” </a:t>
            </a:r>
            <a:r>
              <a:rPr lang="as-IN" sz="2000" dirty="0">
                <a:solidFill>
                  <a:srgbClr val="00B050"/>
                </a:solidFill>
                <a:latin typeface="Bangla" panose="03000603000000000000" pitchFamily="66" charset="0"/>
                <a:cs typeface="Bangla" panose="03000603000000000000" pitchFamily="66" charset="0"/>
              </a:rPr>
              <a:t>সহিহ মুসলিম</a:t>
            </a:r>
            <a:endParaRPr lang="en-US" sz="2000" dirty="0">
              <a:solidFill>
                <a:srgbClr val="00B050"/>
              </a:solidFill>
              <a:latin typeface="Bangla" panose="03000603000000000000" pitchFamily="66" charset="0"/>
              <a:cs typeface="Bangla" panose="03000603000000000000" pitchFamily="66" charset="0"/>
            </a:endParaRPr>
          </a:p>
          <a:p>
            <a:r>
              <a:rPr lang="as-IN" sz="2400" dirty="0">
                <a:solidFill>
                  <a:srgbClr val="36259B"/>
                </a:solidFill>
                <a:latin typeface="Bangla" panose="03000603000000000000" pitchFamily="66" charset="0"/>
                <a:cs typeface="Bangla" panose="03000603000000000000" pitchFamily="66" charset="0"/>
              </a:rPr>
              <a:t>নবী সাল্লাল্লাহু আলাইহি ওয়া সাল্লাম বলেন: “তোমরা নারীদের সাথে ভাল ব্যবহার করার ব্যাপারে ওসিয়ত গ্রহণ কর।”</a:t>
            </a:r>
            <a:endParaRPr lang="en-US" sz="2400" dirty="0">
              <a:solidFill>
                <a:srgbClr val="36259B"/>
              </a:solidFill>
              <a:latin typeface="Bangla" panose="03000603000000000000" pitchFamily="66" charset="0"/>
              <a:cs typeface="Bangla" panose="03000603000000000000" pitchFamily="66" charset="0"/>
            </a:endParaRPr>
          </a:p>
          <a:p>
            <a:pPr algn="r"/>
            <a:r>
              <a:rPr lang="as-IN" sz="2000" dirty="0">
                <a:solidFill>
                  <a:srgbClr val="00B050"/>
                </a:solidFill>
                <a:latin typeface="Bangla" panose="03000603000000000000" pitchFamily="66" charset="0"/>
                <a:cs typeface="Bangla" panose="03000603000000000000" pitchFamily="66" charset="0"/>
              </a:rPr>
              <a:t>সহিহ বুখারী (৩৩৩১) ও সহিহ মুসলিম (১৪৬৮)</a:t>
            </a:r>
          </a:p>
        </p:txBody>
      </p:sp>
      <p:sp>
        <p:nvSpPr>
          <p:cNvPr id="5" name="TextBox 4">
            <a:extLst>
              <a:ext uri="{FF2B5EF4-FFF2-40B4-BE49-F238E27FC236}">
                <a16:creationId xmlns:a16="http://schemas.microsoft.com/office/drawing/2014/main" id="{6DCD3DF2-0692-4D1E-AF12-FC2109B8A7B0}"/>
              </a:ext>
            </a:extLst>
          </p:cNvPr>
          <p:cNvSpPr txBox="1"/>
          <p:nvPr/>
        </p:nvSpPr>
        <p:spPr>
          <a:xfrm>
            <a:off x="62144" y="3429000"/>
            <a:ext cx="12046997" cy="2554545"/>
          </a:xfrm>
          <a:prstGeom prst="rect">
            <a:avLst/>
          </a:prstGeom>
          <a:noFill/>
        </p:spPr>
        <p:txBody>
          <a:bodyPr wrap="square">
            <a:spAutoFit/>
          </a:bodyPr>
          <a:lstStyle/>
          <a:p>
            <a:pPr algn="ctr"/>
            <a:r>
              <a:rPr lang="as-IN" sz="2800" b="1" dirty="0">
                <a:solidFill>
                  <a:srgbClr val="7030A0"/>
                </a:solidFill>
                <a:latin typeface="Bangla" panose="03000603000000000000" pitchFamily="66" charset="0"/>
                <a:cs typeface="Bangla" panose="03000603000000000000" pitchFamily="66" charset="0"/>
              </a:rPr>
              <a:t>মা হিসেবে নারী মর্যাদাবান  </a:t>
            </a:r>
          </a:p>
          <a:p>
            <a:r>
              <a:rPr lang="as-IN" sz="2800" dirty="0">
                <a:latin typeface="Bangla" panose="03000603000000000000" pitchFamily="66" charset="0"/>
                <a:cs typeface="Bangla" panose="03000603000000000000" pitchFamily="66" charset="0"/>
              </a:rPr>
              <a:t>আবু হুরায়রা (রাঃ) থেকে বর্ণিত তিনি বলেন: “এক ব্যক্তি রাসূলুল্লাহ্‌ সাল্লাল্লাহু আলাইহি ওয়া সাল্লাম এর কাছে এসে বলল: ইয়া রাসূলুল্লাহ্‌! আমার সদ্ব্যবহার পাওয়ার বেশি অধিকার কার? তিনি বললেন: তোমার মায়ের। লোকটি বলল: এরপর কার? তিনি বললেন: তোমার মায়ের। লোকটি বলল: এরপর কার? তিনি বললেন: তোমার মায়ের। লোকটি বলল: এরপর কার? তিনি বললেন: তোমার পিতার।”</a:t>
            </a:r>
            <a:endParaRPr lang="en-US" sz="2800" dirty="0">
              <a:latin typeface="Bangla" panose="03000603000000000000" pitchFamily="66" charset="0"/>
              <a:cs typeface="Bangla" panose="03000603000000000000" pitchFamily="66" charset="0"/>
            </a:endParaRPr>
          </a:p>
          <a:p>
            <a:pPr algn="r"/>
            <a:r>
              <a:rPr lang="as-IN" sz="2000" dirty="0">
                <a:solidFill>
                  <a:srgbClr val="00B050"/>
                </a:solidFill>
                <a:latin typeface="Bangla" panose="03000603000000000000" pitchFamily="66" charset="0"/>
                <a:cs typeface="Bangla" panose="03000603000000000000" pitchFamily="66" charset="0"/>
              </a:rPr>
              <a:t>[সহিহ বুখারী (৫৬২৬) ও সহিহ মুসলিম (২৫৪৮)]</a:t>
            </a:r>
          </a:p>
        </p:txBody>
      </p:sp>
      <p:pic>
        <p:nvPicPr>
          <p:cNvPr id="2" name="Picture 1">
            <a:extLst>
              <a:ext uri="{FF2B5EF4-FFF2-40B4-BE49-F238E27FC236}">
                <a16:creationId xmlns:a16="http://schemas.microsoft.com/office/drawing/2014/main" id="{99EEC06F-7DCB-4C02-9D45-B2E8CA278236}"/>
              </a:ext>
            </a:extLst>
          </p:cNvPr>
          <p:cNvPicPr>
            <a:picLocks noChangeAspect="1"/>
          </p:cNvPicPr>
          <p:nvPr/>
        </p:nvPicPr>
        <p:blipFill>
          <a:blip r:embed="rId2"/>
          <a:stretch>
            <a:fillRect/>
          </a:stretch>
        </p:blipFill>
        <p:spPr>
          <a:xfrm>
            <a:off x="0" y="2628336"/>
            <a:ext cx="962025" cy="1206268"/>
          </a:xfrm>
          <a:prstGeom prst="rect">
            <a:avLst/>
          </a:prstGeom>
        </p:spPr>
      </p:pic>
      <p:pic>
        <p:nvPicPr>
          <p:cNvPr id="6" name="Picture 5">
            <a:extLst>
              <a:ext uri="{FF2B5EF4-FFF2-40B4-BE49-F238E27FC236}">
                <a16:creationId xmlns:a16="http://schemas.microsoft.com/office/drawing/2014/main" id="{748A1D2F-2695-4495-9E6D-8D3A492198D5}"/>
              </a:ext>
            </a:extLst>
          </p:cNvPr>
          <p:cNvPicPr>
            <a:picLocks noChangeAspect="1"/>
          </p:cNvPicPr>
          <p:nvPr/>
        </p:nvPicPr>
        <p:blipFill>
          <a:blip r:embed="rId3"/>
          <a:stretch>
            <a:fillRect/>
          </a:stretch>
        </p:blipFill>
        <p:spPr>
          <a:xfrm>
            <a:off x="62144" y="84333"/>
            <a:ext cx="653934" cy="819488"/>
          </a:xfrm>
          <a:prstGeom prst="rect">
            <a:avLst/>
          </a:prstGeom>
        </p:spPr>
      </p:pic>
    </p:spTree>
    <p:extLst>
      <p:ext uri="{BB962C8B-B14F-4D97-AF65-F5344CB8AC3E}">
        <p14:creationId xmlns:p14="http://schemas.microsoft.com/office/powerpoint/2010/main" val="29640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B69B3-60FD-4526-BBDD-4FB21AC88AF2}"/>
              </a:ext>
            </a:extLst>
          </p:cNvPr>
          <p:cNvSpPr txBox="1"/>
          <p:nvPr/>
        </p:nvSpPr>
        <p:spPr>
          <a:xfrm>
            <a:off x="2991775" y="292963"/>
            <a:ext cx="6150005" cy="523220"/>
          </a:xfrm>
          <a:prstGeom prst="rect">
            <a:avLst/>
          </a:prstGeom>
          <a:noFill/>
        </p:spPr>
        <p:txBody>
          <a:bodyPr wrap="square">
            <a:spAutoFit/>
          </a:bodyPr>
          <a:lstStyle/>
          <a:p>
            <a:r>
              <a:rPr lang="as-IN" sz="2800" b="1" dirty="0">
                <a:solidFill>
                  <a:srgbClr val="7030A0"/>
                </a:solidFill>
                <a:latin typeface="Bangla" panose="03000603000000000000" pitchFamily="66" charset="0"/>
                <a:cs typeface="Bangla" panose="03000603000000000000" pitchFamily="66" charset="0"/>
              </a:rPr>
              <a:t>পিতামাতার ওপর সন্তান লালনপালনের গুরু দায়িত্ব </a:t>
            </a:r>
            <a:endParaRPr lang="en-US" sz="2800" b="1" dirty="0">
              <a:solidFill>
                <a:srgbClr val="7030A0"/>
              </a:solidFill>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5B81C4EA-F996-4622-8CE2-B6AD269F2668}"/>
              </a:ext>
            </a:extLst>
          </p:cNvPr>
          <p:cNvSpPr txBox="1"/>
          <p:nvPr/>
        </p:nvSpPr>
        <p:spPr>
          <a:xfrm>
            <a:off x="0" y="754628"/>
            <a:ext cx="12192000" cy="5539978"/>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আব্দুল্লাহ্‌ বিন উমর (রাঃ) থেকে বর্ণিত তিনি বলেন, তিনি রাসূলুল্লাহ্‌ সাল্লাল্লাহু আলাইহি ওয়া সাল্লামকে বলতে শুনেছেন যে, “তোমরা প্রত্যেকে দায়িত্বশীল। প্রত্যেককে তার দায়িত্ব সম্পর্কে জিজ্ঞাসাবাদ করা হবে। শাসক দায়িত্বশীল; তাকে তার অধীনস্থদের ব্যাপারে জিজ্ঞেস করা হবে। পুরুষ তার পরিবারে দায়িত্বশীল; তাকে তার অধীনস্থদের সম্পর্কে জিজ্ঞেস করা হবে। স্ত্রী তার স্বামীর ঘরের দায়িত্বশীল। তাকে তার দায়িত্ব সম্পর্কে জিজ্ঞাসাবাদ করা হবে। কাজের লোক তার মালিকের সম্পদের দায়িত্বশীল। তাকে তার দায়িত্ব সম্পর্কে জিজ্ঞাসাবাদ করা হবে। তিনি আরও বলেন: আমি এ কথাগুলো রাসূলুল্লাহ্‌ সাল্লাল্লাহু আলাইহি ওয়া সাল্লাম থেকে শুনেছি।[</a:t>
            </a:r>
            <a:r>
              <a:rPr lang="as-IN" sz="2000" dirty="0">
                <a:solidFill>
                  <a:srgbClr val="002060"/>
                </a:solidFill>
                <a:latin typeface="Bangla" panose="03000603000000000000" pitchFamily="66" charset="0"/>
                <a:cs typeface="Bangla" panose="03000603000000000000" pitchFamily="66" charset="0"/>
              </a:rPr>
              <a:t>সহিহ বুখারী (৮৫৩) ও সহিহ মুসলিম (১৮২৯)]</a:t>
            </a:r>
            <a:endParaRPr lang="en-US" sz="2000" dirty="0">
              <a:solidFill>
                <a:srgbClr val="002060"/>
              </a:solidFill>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সার্বিকভাবে কুর’আনে বলা হয়েছে-</a:t>
            </a:r>
            <a:endParaRPr lang="en-US" sz="2400" dirty="0">
              <a:solidFill>
                <a:srgbClr val="7030A0"/>
              </a:solidFill>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হে মুমিনগন! </a:t>
            </a:r>
            <a:r>
              <a:rPr lang="as-IN" sz="2400" dirty="0">
                <a:solidFill>
                  <a:srgbClr val="0070C0"/>
                </a:solidFill>
                <a:latin typeface="Bangla" panose="03000603000000000000" pitchFamily="66" charset="0"/>
                <a:cs typeface="Bangla" panose="03000603000000000000" pitchFamily="66" charset="0"/>
              </a:rPr>
              <a:t>তোমরা নিজদিগকে </a:t>
            </a:r>
            <a:r>
              <a:rPr lang="as-IN" sz="2400" dirty="0">
                <a:solidFill>
                  <a:srgbClr val="7030A0"/>
                </a:solidFill>
                <a:latin typeface="Bangla" panose="03000603000000000000" pitchFamily="66" charset="0"/>
                <a:cs typeface="Bangla" panose="03000603000000000000" pitchFamily="66" charset="0"/>
              </a:rPr>
              <a:t>এবং তোমাদের পরিবার পরিজনকে রক্ষা কর আগুন থেকে যার ইন্ধন হবে মানুষ ও পাথর। </a:t>
            </a:r>
            <a:endParaRPr lang="en-US" sz="2400" dirty="0">
              <a:solidFill>
                <a:srgbClr val="7030A0"/>
              </a:solidFill>
              <a:latin typeface="Bangla" panose="03000603000000000000" pitchFamily="66" charset="0"/>
              <a:cs typeface="Bangla" panose="03000603000000000000" pitchFamily="66" charset="0"/>
            </a:endParaRPr>
          </a:p>
          <a:p>
            <a:pPr algn="r"/>
            <a:r>
              <a:rPr lang="as-IN" sz="2400" dirty="0">
                <a:solidFill>
                  <a:srgbClr val="7030A0"/>
                </a:solidFill>
                <a:latin typeface="Bangla" panose="03000603000000000000" pitchFamily="66" charset="0"/>
                <a:cs typeface="Bangla" panose="03000603000000000000" pitchFamily="66" charset="0"/>
              </a:rPr>
              <a:t>সূরা আত তাহরীম: ৬</a:t>
            </a:r>
            <a:endParaRPr lang="en-US" sz="2400" dirty="0">
              <a:solidFill>
                <a:srgbClr val="7030A0"/>
              </a:solidFill>
              <a:latin typeface="Bangla" panose="03000603000000000000" pitchFamily="66" charset="0"/>
              <a:cs typeface="Bangla" panose="03000603000000000000" pitchFamily="66" charset="0"/>
            </a:endParaRPr>
          </a:p>
          <a:p>
            <a:endParaRPr lang="en-US" sz="2400" dirty="0">
              <a:solidFill>
                <a:srgbClr val="7030A0"/>
              </a:solidFill>
              <a:latin typeface="Bangla" panose="03000603000000000000" pitchFamily="66" charset="0"/>
              <a:cs typeface="Bangla" panose="03000603000000000000" pitchFamily="66" charset="0"/>
            </a:endParaRPr>
          </a:p>
          <a:p>
            <a:r>
              <a:rPr lang="as-IN" sz="2400" dirty="0">
                <a:solidFill>
                  <a:srgbClr val="00B050"/>
                </a:solidFill>
                <a:latin typeface="Bangla" panose="03000603000000000000" pitchFamily="66" charset="0"/>
                <a:cs typeface="Bangla" panose="03000603000000000000" pitchFamily="66" charset="0"/>
              </a:rPr>
              <a:t>মানুষ যখন মারা যায়, তখন তা আমল বন্ধ হয়ে যায়। তবে তিনটি আমল চলতে থাকে। সাদাকায়ে জারিয়া অথবা এমন ইলম যা দ্বারা কল্যান লাভ করা যায় অথবা নেককার সন্তান, যে তার জন্য দু’আ করে। মুসলিম শরীফ</a:t>
            </a:r>
            <a:endParaRPr lang="en-US" sz="2400" dirty="0">
              <a:solidFill>
                <a:srgbClr val="00B050"/>
              </a:solidFill>
              <a:latin typeface="Bangla" panose="03000603000000000000" pitchFamily="66" charset="0"/>
              <a:cs typeface="Bangla" panose="03000603000000000000" pitchFamily="66" charset="0"/>
            </a:endParaRPr>
          </a:p>
          <a:p>
            <a:endParaRPr lang="as-IN" sz="2400" dirty="0">
              <a:solidFill>
                <a:srgbClr val="7030A0"/>
              </a:solidFill>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তোমাদের সম্পদ এবং তোমাদের সন্তান তোমাদের জন্য পরীক্ষা স্বরুপ।–</a:t>
            </a:r>
            <a:r>
              <a:rPr lang="as-IN" sz="2000" dirty="0">
                <a:solidFill>
                  <a:srgbClr val="002060"/>
                </a:solidFill>
                <a:latin typeface="Bangla" panose="03000603000000000000" pitchFamily="66" charset="0"/>
                <a:cs typeface="Bangla" panose="03000603000000000000" pitchFamily="66" charset="0"/>
              </a:rPr>
              <a:t>আত তাগাবুন</a:t>
            </a:r>
            <a:r>
              <a:rPr lang="en-US" sz="2000" dirty="0">
                <a:solidFill>
                  <a:srgbClr val="002060"/>
                </a:solidFill>
                <a:latin typeface="Bangla" panose="03000603000000000000" pitchFamily="66" charset="0"/>
                <a:cs typeface="Bangla" panose="03000603000000000000" pitchFamily="66" charset="0"/>
              </a:rPr>
              <a:t>:</a:t>
            </a:r>
            <a:r>
              <a:rPr lang="as-IN" sz="2000" dirty="0">
                <a:solidFill>
                  <a:srgbClr val="002060"/>
                </a:solidFill>
                <a:latin typeface="Bangla" panose="03000603000000000000" pitchFamily="66" charset="0"/>
                <a:cs typeface="Bangla" panose="03000603000000000000" pitchFamily="66" charset="0"/>
              </a:rPr>
              <a:t>১৫</a:t>
            </a:r>
            <a:endParaRPr lang="en-US" sz="2000" dirty="0">
              <a:solidFill>
                <a:srgbClr val="002060"/>
              </a:solidFill>
              <a:latin typeface="Bangla" panose="03000603000000000000" pitchFamily="66" charset="0"/>
              <a:cs typeface="Bangla" panose="03000603000000000000" pitchFamily="66" charset="0"/>
            </a:endParaRPr>
          </a:p>
          <a:p>
            <a:endParaRPr lang="as-IN" dirty="0"/>
          </a:p>
        </p:txBody>
      </p:sp>
      <p:pic>
        <p:nvPicPr>
          <p:cNvPr id="2" name="Picture 1">
            <a:extLst>
              <a:ext uri="{FF2B5EF4-FFF2-40B4-BE49-F238E27FC236}">
                <a16:creationId xmlns:a16="http://schemas.microsoft.com/office/drawing/2014/main" id="{126692ED-1058-441F-AF93-DF02A6AB671E}"/>
              </a:ext>
            </a:extLst>
          </p:cNvPr>
          <p:cNvPicPr>
            <a:picLocks noChangeAspect="1"/>
          </p:cNvPicPr>
          <p:nvPr/>
        </p:nvPicPr>
        <p:blipFill>
          <a:blip r:embed="rId2"/>
          <a:stretch>
            <a:fillRect/>
          </a:stretch>
        </p:blipFill>
        <p:spPr>
          <a:xfrm>
            <a:off x="9294920" y="4676658"/>
            <a:ext cx="2338110" cy="1697093"/>
          </a:xfrm>
          <a:prstGeom prst="rect">
            <a:avLst/>
          </a:prstGeom>
        </p:spPr>
      </p:pic>
      <p:pic>
        <p:nvPicPr>
          <p:cNvPr id="4" name="Picture 3">
            <a:extLst>
              <a:ext uri="{FF2B5EF4-FFF2-40B4-BE49-F238E27FC236}">
                <a16:creationId xmlns:a16="http://schemas.microsoft.com/office/drawing/2014/main" id="{32E8A617-58BE-4FCC-91C1-81B0CF86BDE0}"/>
              </a:ext>
            </a:extLst>
          </p:cNvPr>
          <p:cNvPicPr>
            <a:picLocks noChangeAspect="1"/>
          </p:cNvPicPr>
          <p:nvPr/>
        </p:nvPicPr>
        <p:blipFill>
          <a:blip r:embed="rId3"/>
          <a:stretch>
            <a:fillRect/>
          </a:stretch>
        </p:blipFill>
        <p:spPr>
          <a:xfrm>
            <a:off x="80962" y="0"/>
            <a:ext cx="1166553" cy="776288"/>
          </a:xfrm>
          <a:prstGeom prst="rect">
            <a:avLst/>
          </a:prstGeom>
        </p:spPr>
      </p:pic>
    </p:spTree>
    <p:extLst>
      <p:ext uri="{BB962C8B-B14F-4D97-AF65-F5344CB8AC3E}">
        <p14:creationId xmlns:p14="http://schemas.microsoft.com/office/powerpoint/2010/main" val="26905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AF3FA6-A2F3-4BC0-A5EA-93721A1FCD12}"/>
              </a:ext>
            </a:extLst>
          </p:cNvPr>
          <p:cNvPicPr>
            <a:picLocks noChangeAspect="1"/>
          </p:cNvPicPr>
          <p:nvPr/>
        </p:nvPicPr>
        <p:blipFill>
          <a:blip r:embed="rId2"/>
          <a:stretch>
            <a:fillRect/>
          </a:stretch>
        </p:blipFill>
        <p:spPr>
          <a:xfrm>
            <a:off x="777889" y="399495"/>
            <a:ext cx="5318111" cy="5149049"/>
          </a:xfrm>
          <a:prstGeom prst="rect">
            <a:avLst/>
          </a:prstGeom>
        </p:spPr>
      </p:pic>
      <p:pic>
        <p:nvPicPr>
          <p:cNvPr id="3" name="Picture 2">
            <a:extLst>
              <a:ext uri="{FF2B5EF4-FFF2-40B4-BE49-F238E27FC236}">
                <a16:creationId xmlns:a16="http://schemas.microsoft.com/office/drawing/2014/main" id="{727A4698-AB84-43EA-8CD6-2D5E8CEEE595}"/>
              </a:ext>
            </a:extLst>
          </p:cNvPr>
          <p:cNvPicPr>
            <a:picLocks noChangeAspect="1"/>
          </p:cNvPicPr>
          <p:nvPr/>
        </p:nvPicPr>
        <p:blipFill>
          <a:blip r:embed="rId3"/>
          <a:stretch>
            <a:fillRect/>
          </a:stretch>
        </p:blipFill>
        <p:spPr>
          <a:xfrm>
            <a:off x="6307769" y="2439880"/>
            <a:ext cx="5524500" cy="3792244"/>
          </a:xfrm>
          <a:prstGeom prst="rect">
            <a:avLst/>
          </a:prstGeom>
        </p:spPr>
      </p:pic>
      <p:sp>
        <p:nvSpPr>
          <p:cNvPr id="5" name="TextBox 4">
            <a:extLst>
              <a:ext uri="{FF2B5EF4-FFF2-40B4-BE49-F238E27FC236}">
                <a16:creationId xmlns:a16="http://schemas.microsoft.com/office/drawing/2014/main" id="{7D32972D-5233-421F-BFD9-2648350FF324}"/>
              </a:ext>
            </a:extLst>
          </p:cNvPr>
          <p:cNvSpPr txBox="1"/>
          <p:nvPr/>
        </p:nvSpPr>
        <p:spPr>
          <a:xfrm>
            <a:off x="7113233" y="947237"/>
            <a:ext cx="4454371" cy="646331"/>
          </a:xfrm>
          <a:prstGeom prst="rect">
            <a:avLst/>
          </a:prstGeom>
          <a:noFill/>
        </p:spPr>
        <p:txBody>
          <a:bodyPr wrap="square">
            <a:spAutoFit/>
          </a:bodyPr>
          <a:lstStyle/>
          <a:p>
            <a:r>
              <a:rPr lang="as-IN" sz="3600" dirty="0">
                <a:solidFill>
                  <a:srgbClr val="FF0000"/>
                </a:solidFill>
                <a:latin typeface="Bangla" panose="03000603000000000000" pitchFamily="66" charset="0"/>
                <a:cs typeface="Bangla" panose="03000603000000000000" pitchFamily="66" charset="0"/>
              </a:rPr>
              <a:t>মা সন্তানের প্রথম স্কুল</a:t>
            </a:r>
            <a:endParaRPr lang="en-US" sz="3600" dirty="0">
              <a:solidFill>
                <a:srgbClr val="FF0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00784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1384E6-B802-44CC-9FB2-CA234D980D01}"/>
              </a:ext>
            </a:extLst>
          </p:cNvPr>
          <p:cNvPicPr>
            <a:picLocks noChangeAspect="1"/>
          </p:cNvPicPr>
          <p:nvPr/>
        </p:nvPicPr>
        <p:blipFill>
          <a:blip r:embed="rId2"/>
          <a:stretch>
            <a:fillRect/>
          </a:stretch>
        </p:blipFill>
        <p:spPr>
          <a:xfrm>
            <a:off x="0" y="377856"/>
            <a:ext cx="9539057" cy="5365720"/>
          </a:xfrm>
          <a:prstGeom prst="rect">
            <a:avLst/>
          </a:prstGeom>
        </p:spPr>
      </p:pic>
      <p:pic>
        <p:nvPicPr>
          <p:cNvPr id="3" name="Picture 2">
            <a:extLst>
              <a:ext uri="{FF2B5EF4-FFF2-40B4-BE49-F238E27FC236}">
                <a16:creationId xmlns:a16="http://schemas.microsoft.com/office/drawing/2014/main" id="{19848FCE-8694-4D78-A386-9B7A7BB20F0B}"/>
              </a:ext>
            </a:extLst>
          </p:cNvPr>
          <p:cNvPicPr>
            <a:picLocks noChangeAspect="1"/>
          </p:cNvPicPr>
          <p:nvPr/>
        </p:nvPicPr>
        <p:blipFill>
          <a:blip r:embed="rId3"/>
          <a:stretch>
            <a:fillRect/>
          </a:stretch>
        </p:blipFill>
        <p:spPr>
          <a:xfrm>
            <a:off x="9572625" y="242886"/>
            <a:ext cx="2619375" cy="1743075"/>
          </a:xfrm>
          <a:prstGeom prst="rect">
            <a:avLst/>
          </a:prstGeom>
        </p:spPr>
      </p:pic>
      <p:pic>
        <p:nvPicPr>
          <p:cNvPr id="4" name="Picture 3">
            <a:extLst>
              <a:ext uri="{FF2B5EF4-FFF2-40B4-BE49-F238E27FC236}">
                <a16:creationId xmlns:a16="http://schemas.microsoft.com/office/drawing/2014/main" id="{5C423089-7E31-4047-A3F1-DB05F3A496B0}"/>
              </a:ext>
            </a:extLst>
          </p:cNvPr>
          <p:cNvPicPr>
            <a:picLocks noChangeAspect="1"/>
          </p:cNvPicPr>
          <p:nvPr/>
        </p:nvPicPr>
        <p:blipFill>
          <a:blip r:embed="rId3"/>
          <a:stretch>
            <a:fillRect/>
          </a:stretch>
        </p:blipFill>
        <p:spPr>
          <a:xfrm>
            <a:off x="9539056" y="1833562"/>
            <a:ext cx="2619375" cy="1743075"/>
          </a:xfrm>
          <a:prstGeom prst="rect">
            <a:avLst/>
          </a:prstGeom>
        </p:spPr>
      </p:pic>
      <p:pic>
        <p:nvPicPr>
          <p:cNvPr id="5" name="Picture 4">
            <a:extLst>
              <a:ext uri="{FF2B5EF4-FFF2-40B4-BE49-F238E27FC236}">
                <a16:creationId xmlns:a16="http://schemas.microsoft.com/office/drawing/2014/main" id="{33DBCC83-E092-4073-AA55-CB7C5BDB8758}"/>
              </a:ext>
            </a:extLst>
          </p:cNvPr>
          <p:cNvPicPr>
            <a:picLocks noChangeAspect="1"/>
          </p:cNvPicPr>
          <p:nvPr/>
        </p:nvPicPr>
        <p:blipFill>
          <a:blip r:embed="rId3"/>
          <a:stretch>
            <a:fillRect/>
          </a:stretch>
        </p:blipFill>
        <p:spPr>
          <a:xfrm>
            <a:off x="9539057" y="4000501"/>
            <a:ext cx="2619375" cy="1743075"/>
          </a:xfrm>
          <a:prstGeom prst="rect">
            <a:avLst/>
          </a:prstGeom>
        </p:spPr>
      </p:pic>
    </p:spTree>
    <p:extLst>
      <p:ext uri="{BB962C8B-B14F-4D97-AF65-F5344CB8AC3E}">
        <p14:creationId xmlns:p14="http://schemas.microsoft.com/office/powerpoint/2010/main" val="1135686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AC26D9BF-96DA-42AA-9690-63F935F10EDC}"/>
              </a:ext>
            </a:extLst>
          </p:cNvPr>
          <p:cNvGraphicFramePr/>
          <p:nvPr>
            <p:extLst>
              <p:ext uri="{D42A27DB-BD31-4B8C-83A1-F6EECF244321}">
                <p14:modId xmlns:p14="http://schemas.microsoft.com/office/powerpoint/2010/main" val="3606270105"/>
              </p:ext>
            </p:extLst>
          </p:nvPr>
        </p:nvGraphicFramePr>
        <p:xfrm>
          <a:off x="4117353" y="159798"/>
          <a:ext cx="7617447" cy="6241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8D9F972D-637C-400E-84BF-E9DE8BB45974}"/>
              </a:ext>
            </a:extLst>
          </p:cNvPr>
          <p:cNvSpPr txBox="1"/>
          <p:nvPr/>
        </p:nvSpPr>
        <p:spPr>
          <a:xfrm>
            <a:off x="166407" y="722519"/>
            <a:ext cx="3950563" cy="2246769"/>
          </a:xfrm>
          <a:prstGeom prst="rect">
            <a:avLst/>
          </a:prstGeom>
          <a:noFill/>
        </p:spPr>
        <p:txBody>
          <a:bodyPr wrap="square">
            <a:spAutoFit/>
          </a:bodyPr>
          <a:lstStyle/>
          <a:p>
            <a:r>
              <a:rPr lang="as-IN" sz="2800" dirty="0">
                <a:latin typeface="Bangla" panose="03000603000000000000" pitchFamily="66" charset="0"/>
                <a:cs typeface="Bangla" panose="03000603000000000000" pitchFamily="66" charset="0"/>
              </a:rPr>
              <a:t>তোমাদের সন্তান সন্ততিদেরকে সক্ষম ও সাবলম্বি রেখে যাওয়া, তাদেরকে অভাবী ও মানুষের কাছে হাত পাতা অবস্থায় রেখে যাওয়ার চেয়ে উত্তম। </a:t>
            </a:r>
            <a:r>
              <a:rPr lang="as-IN" sz="2000" dirty="0">
                <a:latin typeface="Bangla" panose="03000603000000000000" pitchFamily="66" charset="0"/>
                <a:cs typeface="Bangla" panose="03000603000000000000" pitchFamily="66" charset="0"/>
              </a:rPr>
              <a:t>[সহীহ বুখারী:১২৯৫]</a:t>
            </a:r>
            <a:endParaRPr lang="en-US" sz="2000" dirty="0">
              <a:latin typeface="Bangla" panose="03000603000000000000" pitchFamily="66" charset="0"/>
              <a:cs typeface="Bangla" panose="03000603000000000000" pitchFamily="66" charset="0"/>
            </a:endParaRPr>
          </a:p>
        </p:txBody>
      </p:sp>
      <p:sp>
        <p:nvSpPr>
          <p:cNvPr id="27" name="TextBox 26">
            <a:extLst>
              <a:ext uri="{FF2B5EF4-FFF2-40B4-BE49-F238E27FC236}">
                <a16:creationId xmlns:a16="http://schemas.microsoft.com/office/drawing/2014/main" id="{A4857F6A-33DC-41BA-990A-D57A0B18DA0E}"/>
              </a:ext>
            </a:extLst>
          </p:cNvPr>
          <p:cNvSpPr txBox="1"/>
          <p:nvPr/>
        </p:nvSpPr>
        <p:spPr>
          <a:xfrm>
            <a:off x="79517" y="3532008"/>
            <a:ext cx="4037836" cy="2862322"/>
          </a:xfrm>
          <a:prstGeom prst="rect">
            <a:avLst/>
          </a:prstGeom>
          <a:noFill/>
        </p:spPr>
        <p:txBody>
          <a:bodyPr wrap="square">
            <a:spAutoFit/>
          </a:bodyPr>
          <a:lstStyle/>
          <a:p>
            <a:r>
              <a:rPr lang="as-IN" sz="2000" dirty="0">
                <a:solidFill>
                  <a:srgbClr val="36259B"/>
                </a:solidFill>
                <a:latin typeface="Bangla" panose="03000603000000000000" pitchFamily="66" charset="0"/>
                <a:cs typeface="Bangla" panose="03000603000000000000" pitchFamily="66" charset="0"/>
              </a:rPr>
              <a:t>মূলত ঈমানী শিক্ষা (যা বুনিয়াদ), দৈহিক শিক্ষা (গঠন ও প্রস্তুতি), নৈ্তিক শিক্ষা (আত্মস্থ ও অভ্যস্ত করানো) এবং বিবেক-বুদ্ধির গঠন(সচেতনতা সৃষ্টি ও জ্ঞান শিক্ষা), </a:t>
            </a:r>
            <a:endParaRPr lang="en-US" sz="2000" dirty="0">
              <a:solidFill>
                <a:srgbClr val="36259B"/>
              </a:solidFill>
              <a:latin typeface="Bangla" panose="03000603000000000000" pitchFamily="66" charset="0"/>
              <a:cs typeface="Bangla" panose="03000603000000000000" pitchFamily="66" charset="0"/>
            </a:endParaRPr>
          </a:p>
          <a:p>
            <a:r>
              <a:rPr lang="as-IN" sz="2000" dirty="0">
                <a:solidFill>
                  <a:srgbClr val="36259B"/>
                </a:solidFill>
                <a:latin typeface="Bangla" panose="03000603000000000000" pitchFamily="66" charset="0"/>
                <a:cs typeface="Bangla" panose="03000603000000000000" pitchFamily="66" charset="0"/>
              </a:rPr>
              <a:t>মানসিক গঠন( ভারসাম্যপূর্ণ ব্যক্তিত্ব) ও সামাজিক গঠন(সমাজের উন্নত আদব-শিষ্টাচার ও মানবিক মৌ্লিক নীতিমালা শিক্ষা) –এই সবের সমণ্বয়ে একজন সন্তানকে উপযুক্ত মানুষ হিসেবে গড়ে দিতে পারে আল্লাহতা’আলার অশেষ রহমতে।</a:t>
            </a:r>
            <a:endParaRPr lang="en-US" sz="2000" dirty="0">
              <a:solidFill>
                <a:srgbClr val="36259B"/>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88871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FDD07812-7097-42BC-B10F-7D4B6D0AED49}"/>
              </a:ext>
            </a:extLst>
          </p:cNvPr>
          <p:cNvGraphicFramePr/>
          <p:nvPr>
            <p:extLst>
              <p:ext uri="{D42A27DB-BD31-4B8C-83A1-F6EECF244321}">
                <p14:modId xmlns:p14="http://schemas.microsoft.com/office/powerpoint/2010/main" val="1206425460"/>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83089320-FAF4-420F-871E-8310A505DDA3}"/>
              </a:ext>
            </a:extLst>
          </p:cNvPr>
          <p:cNvPicPr>
            <a:picLocks noChangeAspect="1"/>
          </p:cNvPicPr>
          <p:nvPr/>
        </p:nvPicPr>
        <p:blipFill>
          <a:blip r:embed="rId7"/>
          <a:stretch>
            <a:fillRect/>
          </a:stretch>
        </p:blipFill>
        <p:spPr>
          <a:xfrm>
            <a:off x="-23" y="17225"/>
            <a:ext cx="2042739" cy="2042739"/>
          </a:xfrm>
          <a:prstGeom prst="rect">
            <a:avLst/>
          </a:prstGeom>
        </p:spPr>
      </p:pic>
      <p:pic>
        <p:nvPicPr>
          <p:cNvPr id="4" name="Picture 3">
            <a:extLst>
              <a:ext uri="{FF2B5EF4-FFF2-40B4-BE49-F238E27FC236}">
                <a16:creationId xmlns:a16="http://schemas.microsoft.com/office/drawing/2014/main" id="{5A9DB7F9-2387-4722-825F-77BE3D5C0B0A}"/>
              </a:ext>
            </a:extLst>
          </p:cNvPr>
          <p:cNvPicPr>
            <a:picLocks noChangeAspect="1"/>
          </p:cNvPicPr>
          <p:nvPr/>
        </p:nvPicPr>
        <p:blipFill>
          <a:blip r:embed="rId7"/>
          <a:stretch>
            <a:fillRect/>
          </a:stretch>
        </p:blipFill>
        <p:spPr>
          <a:xfrm>
            <a:off x="10325101" y="5072480"/>
            <a:ext cx="1776412" cy="1776412"/>
          </a:xfrm>
          <a:prstGeom prst="rect">
            <a:avLst/>
          </a:prstGeom>
        </p:spPr>
      </p:pic>
    </p:spTree>
    <p:extLst>
      <p:ext uri="{BB962C8B-B14F-4D97-AF65-F5344CB8AC3E}">
        <p14:creationId xmlns:p14="http://schemas.microsoft.com/office/powerpoint/2010/main" val="71717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1">
            <a:extLst>
              <a:ext uri="{FF2B5EF4-FFF2-40B4-BE49-F238E27FC236}">
                <a16:creationId xmlns:a16="http://schemas.microsoft.com/office/drawing/2014/main" id="{8BFCC535-F368-497D-9E47-898F8F0D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4F1752-0612-451A-800F-BD8B110BE139}"/>
              </a:ext>
            </a:extLst>
          </p:cNvPr>
          <p:cNvPicPr>
            <a:picLocks noChangeAspect="1"/>
          </p:cNvPicPr>
          <p:nvPr/>
        </p:nvPicPr>
        <p:blipFill rotWithShape="1">
          <a:blip r:embed="rId2"/>
          <a:srcRect t="14938" b="3834"/>
          <a:stretch/>
        </p:blipFill>
        <p:spPr>
          <a:xfrm>
            <a:off x="-443883" y="200024"/>
            <a:ext cx="12178684" cy="660313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TextBox 5">
            <a:extLst>
              <a:ext uri="{FF2B5EF4-FFF2-40B4-BE49-F238E27FC236}">
                <a16:creationId xmlns:a16="http://schemas.microsoft.com/office/drawing/2014/main" id="{5F5BE112-AD68-4C65-BDE7-589020784FD3}"/>
              </a:ext>
            </a:extLst>
          </p:cNvPr>
          <p:cNvSpPr txBox="1"/>
          <p:nvPr/>
        </p:nvSpPr>
        <p:spPr>
          <a:xfrm>
            <a:off x="9033769" y="4158427"/>
            <a:ext cx="2826798" cy="461665"/>
          </a:xfrm>
          <a:prstGeom prst="rect">
            <a:avLst/>
          </a:prstGeom>
          <a:noFill/>
        </p:spPr>
        <p:txBody>
          <a:bodyPr wrap="square">
            <a:spAutoFit/>
          </a:bodyPr>
          <a:lstStyle/>
          <a:p>
            <a:r>
              <a:rPr lang="as-IN" sz="2400" b="1" dirty="0">
                <a:solidFill>
                  <a:srgbClr val="C00000"/>
                </a:solidFill>
                <a:latin typeface="Bangla" panose="03000603000000000000" pitchFamily="66" charset="0"/>
                <a:cs typeface="Bangla" panose="03000603000000000000" pitchFamily="66" charset="0"/>
              </a:rPr>
              <a:t>সূরা লোকমান থেকে শিক্ষা</a:t>
            </a:r>
            <a:endParaRPr lang="en-US" sz="2400" b="1" dirty="0">
              <a:solidFill>
                <a:srgbClr val="C0000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31232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E935E-A0D4-406B-817C-8C5AC40B6D1B}"/>
              </a:ext>
            </a:extLst>
          </p:cNvPr>
          <p:cNvPicPr>
            <a:picLocks noChangeAspect="1"/>
          </p:cNvPicPr>
          <p:nvPr/>
        </p:nvPicPr>
        <p:blipFill>
          <a:blip r:embed="rId2"/>
          <a:stretch>
            <a:fillRect/>
          </a:stretch>
        </p:blipFill>
        <p:spPr>
          <a:xfrm>
            <a:off x="0" y="96729"/>
            <a:ext cx="5752730" cy="6191811"/>
          </a:xfrm>
          <a:prstGeom prst="rect">
            <a:avLst/>
          </a:prstGeom>
        </p:spPr>
      </p:pic>
      <p:sp>
        <p:nvSpPr>
          <p:cNvPr id="4" name="TextBox 3">
            <a:extLst>
              <a:ext uri="{FF2B5EF4-FFF2-40B4-BE49-F238E27FC236}">
                <a16:creationId xmlns:a16="http://schemas.microsoft.com/office/drawing/2014/main" id="{8EA9D0C4-7F3F-479E-A3BE-A25E7C64F08E}"/>
              </a:ext>
            </a:extLst>
          </p:cNvPr>
          <p:cNvSpPr txBox="1"/>
          <p:nvPr/>
        </p:nvSpPr>
        <p:spPr>
          <a:xfrm>
            <a:off x="6161104" y="0"/>
            <a:ext cx="6030896" cy="2954655"/>
          </a:xfrm>
          <a:prstGeom prst="rect">
            <a:avLst/>
          </a:prstGeom>
          <a:noFill/>
        </p:spPr>
        <p:txBody>
          <a:bodyPr wrap="square">
            <a:spAutoFit/>
          </a:bodyPr>
          <a:lstStyle/>
          <a:p>
            <a:endParaRPr lang="ar-AE" sz="2400" dirty="0">
              <a:solidFill>
                <a:srgbClr val="0070C0"/>
              </a:solidFill>
            </a:endParaRPr>
          </a:p>
          <a:p>
            <a:r>
              <a:rPr lang="ar-AE" sz="2400" dirty="0">
                <a:solidFill>
                  <a:srgbClr val="0070C0"/>
                </a:solidFill>
              </a:rPr>
              <a:t>رَبَّنَا هَبْ لَنَا مِنْ أَزْوَاجِنَا وَذُرِّيَّاتِنَا قُرَّةَ أَعْيُنٍ وَاجْعَلْنَا لِلْمُتَّقِينَ إِمَامًا</a:t>
            </a:r>
          </a:p>
          <a:p>
            <a:endParaRPr lang="en-US" sz="2400" dirty="0">
              <a:solidFill>
                <a:srgbClr val="0070C0"/>
              </a:solidFill>
            </a:endParaRPr>
          </a:p>
          <a:p>
            <a:r>
              <a:rPr lang="as-IN" sz="2400" b="1" dirty="0">
                <a:solidFill>
                  <a:srgbClr val="00B050"/>
                </a:solidFill>
                <a:latin typeface="Bangla" panose="03000603000000000000" pitchFamily="66" charset="0"/>
                <a:cs typeface="Bangla" panose="03000603000000000000" pitchFamily="66" charset="0"/>
              </a:rPr>
              <a:t>হে আমাদের রব ! আমাদের নিজেদের স্ত্রীদের/ স্বামী ও নিজেদের সন্তানদেরকে নয়ন শীতলকারী বানাও এবং আমাদের করে দাও মুত্তাকীদের ইমাম ৷</a:t>
            </a:r>
            <a:r>
              <a:rPr lang="as-IN" b="1" dirty="0">
                <a:solidFill>
                  <a:srgbClr val="00B050"/>
                </a:solidFill>
                <a:latin typeface="Bangla" panose="03000603000000000000" pitchFamily="66" charset="0"/>
                <a:cs typeface="Bangla" panose="03000603000000000000" pitchFamily="66" charset="0"/>
              </a:rPr>
              <a:t> ফুরকানঃ</a:t>
            </a:r>
            <a:r>
              <a:rPr lang="en-US" b="1" dirty="0">
                <a:solidFill>
                  <a:srgbClr val="00B050"/>
                </a:solidFill>
                <a:latin typeface="Bangla" panose="03000603000000000000" pitchFamily="66" charset="0"/>
                <a:cs typeface="Bangla" panose="03000603000000000000" pitchFamily="66" charset="0"/>
              </a:rPr>
              <a:t> </a:t>
            </a:r>
            <a:r>
              <a:rPr lang="as-IN" b="1" dirty="0">
                <a:solidFill>
                  <a:srgbClr val="00B050"/>
                </a:solidFill>
                <a:latin typeface="Bangla" panose="03000603000000000000" pitchFamily="66" charset="0"/>
                <a:cs typeface="Bangla" panose="03000603000000000000" pitchFamily="66" charset="0"/>
              </a:rPr>
              <a:t>৭৪</a:t>
            </a:r>
            <a:endParaRPr lang="en-US" b="1" dirty="0">
              <a:solidFill>
                <a:srgbClr val="00B050"/>
              </a:solidFill>
              <a:latin typeface="Bangla" panose="03000603000000000000" pitchFamily="66" charset="0"/>
              <a:cs typeface="Bangla" panose="03000603000000000000" pitchFamily="66" charset="0"/>
            </a:endParaRPr>
          </a:p>
          <a:p>
            <a:endParaRPr lang="as-IN" b="1" dirty="0">
              <a:solidFill>
                <a:srgbClr val="00B050"/>
              </a:solidFill>
              <a:latin typeface="Bangla" panose="03000603000000000000" pitchFamily="66" charset="0"/>
              <a:cs typeface="Bangla" panose="03000603000000000000" pitchFamily="66" charset="0"/>
            </a:endParaRPr>
          </a:p>
        </p:txBody>
      </p:sp>
      <p:sp>
        <p:nvSpPr>
          <p:cNvPr id="6" name="TextBox 5">
            <a:extLst>
              <a:ext uri="{FF2B5EF4-FFF2-40B4-BE49-F238E27FC236}">
                <a16:creationId xmlns:a16="http://schemas.microsoft.com/office/drawing/2014/main" id="{BA3CE955-F071-42BB-8328-D1295EB9BED6}"/>
              </a:ext>
            </a:extLst>
          </p:cNvPr>
          <p:cNvSpPr txBox="1"/>
          <p:nvPr/>
        </p:nvSpPr>
        <p:spPr>
          <a:xfrm>
            <a:off x="5752730" y="3204839"/>
            <a:ext cx="6439269" cy="2831544"/>
          </a:xfrm>
          <a:prstGeom prst="rect">
            <a:avLst/>
          </a:prstGeom>
          <a:noFill/>
        </p:spPr>
        <p:txBody>
          <a:bodyPr wrap="square">
            <a:spAutoFit/>
          </a:bodyPr>
          <a:lstStyle/>
          <a:p>
            <a:r>
              <a:rPr lang="ar-AE" dirty="0">
                <a:solidFill>
                  <a:srgbClr val="0070C0"/>
                </a:solidFill>
              </a:rPr>
              <a:t>ر</a:t>
            </a:r>
            <a:r>
              <a:rPr lang="ar-AE" sz="2000" dirty="0">
                <a:solidFill>
                  <a:srgbClr val="0070C0"/>
                </a:solidFill>
              </a:rPr>
              <a:t>بِّ أَوْزِعْنِي أَنْ أَشْكُرَ نِعْمَتَكَ الَّتِي أَنْعَمْتَ عَلَيَّ وَعَلَىٰ وَالِدَيَّ وَأَنْ أَعْمَلَ</a:t>
            </a:r>
            <a:endParaRPr lang="en-US" sz="2000" dirty="0">
              <a:solidFill>
                <a:srgbClr val="0070C0"/>
              </a:solidFill>
            </a:endParaRPr>
          </a:p>
          <a:p>
            <a:r>
              <a:rPr lang="ar-AE" sz="2000" dirty="0">
                <a:solidFill>
                  <a:srgbClr val="0070C0"/>
                </a:solidFill>
              </a:rPr>
              <a:t> صَالِحًا تَرْضَاهُ وَأَصْلِحْ لِي فِي ذُرِّيَّتِي ۖ إِنِّي تُبْتُ إِلَيْكَ وَإِنِّي مِنَ الْمُسْلِمِينَ</a:t>
            </a:r>
          </a:p>
          <a:p>
            <a:endParaRPr lang="en-US" dirty="0"/>
          </a:p>
          <a:p>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হে আমার রব, তুমি আমাকে ও আমার পিতা-মাতাকে যেসব নিয়ামত দান করেছো আমাকে তার শুকরিয়া আদায় করার তাওফীক দাও ৷ আর এমন সৎ কাজ করার তাওফীক দাও যা তুমি পছন্দ করো ৷ আমার সন্তানদেরকে সৎ বানিয়ে আমাকে সুখ দাও ৷ আমি তোমার কাছে তাওবা করছি ৷ আমি নির্দেশের অনুগত (মুসলিম) বান্দাদের অন্তর্ভুক্ত ৷” সূরা আহকাফঃ১৫</a:t>
            </a:r>
          </a:p>
        </p:txBody>
      </p:sp>
    </p:spTree>
    <p:extLst>
      <p:ext uri="{BB962C8B-B14F-4D97-AF65-F5344CB8AC3E}">
        <p14:creationId xmlns:p14="http://schemas.microsoft.com/office/powerpoint/2010/main" val="101481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C0F82F-6080-4442-8362-F52BEBD865AE}"/>
              </a:ext>
            </a:extLst>
          </p:cNvPr>
          <p:cNvSpPr txBox="1"/>
          <p:nvPr/>
        </p:nvSpPr>
        <p:spPr>
          <a:xfrm>
            <a:off x="-1" y="132735"/>
            <a:ext cx="12191999" cy="6309420"/>
          </a:xfrm>
          <a:prstGeom prst="rect">
            <a:avLst/>
          </a:prstGeom>
          <a:noFill/>
        </p:spPr>
        <p:txBody>
          <a:bodyPr wrap="square">
            <a:spAutoFit/>
          </a:bodyPr>
          <a:lstStyle/>
          <a:p>
            <a:pPr algn="ctr"/>
            <a:endParaRPr lang="en-US" sz="2000" dirty="0">
              <a:solidFill>
                <a:srgbClr val="00B050"/>
              </a:solidFill>
              <a:latin typeface="Bangla" panose="03000603000000000000" pitchFamily="66" charset="0"/>
              <a:cs typeface="Bangla" panose="03000603000000000000" pitchFamily="66" charset="0"/>
            </a:endParaRPr>
          </a:p>
          <a:p>
            <a:pPr algn="ctr"/>
            <a:r>
              <a:rPr lang="as-IN" sz="2400" b="1" dirty="0">
                <a:solidFill>
                  <a:srgbClr val="00B050"/>
                </a:solidFill>
                <a:latin typeface="Bangla" panose="03000603000000000000" pitchFamily="66" charset="0"/>
                <a:cs typeface="Bangla" panose="03000603000000000000" pitchFamily="66" charset="0"/>
              </a:rPr>
              <a:t>পরিবারের জন্য দু’আঃ সবচেয়ে বড় করনীয়-</a:t>
            </a:r>
            <a:r>
              <a:rPr lang="en-US" sz="2400" b="1" dirty="0">
                <a:solidFill>
                  <a:srgbClr val="00B050"/>
                </a:solidFill>
                <a:latin typeface="Bangla" panose="03000603000000000000" pitchFamily="66" charset="0"/>
                <a:cs typeface="Bangla" panose="03000603000000000000" pitchFamily="66" charset="0"/>
              </a:rPr>
              <a:t>(</a:t>
            </a:r>
            <a:r>
              <a:rPr lang="en-US" sz="2400" b="1" dirty="0" err="1">
                <a:solidFill>
                  <a:srgbClr val="00B050"/>
                </a:solidFill>
                <a:latin typeface="Bangla" panose="03000603000000000000" pitchFamily="66" charset="0"/>
                <a:cs typeface="Bangla" panose="03000603000000000000" pitchFamily="66" charset="0"/>
              </a:rPr>
              <a:t>তাহাজ্জুদে</a:t>
            </a:r>
            <a:r>
              <a:rPr lang="en-US" sz="2400" b="1" dirty="0">
                <a:solidFill>
                  <a:srgbClr val="00B050"/>
                </a:solidFill>
                <a:latin typeface="Bangla" panose="03000603000000000000" pitchFamily="66" charset="0"/>
                <a:cs typeface="Bangla" panose="03000603000000000000" pitchFamily="66" charset="0"/>
              </a:rPr>
              <a:t> </a:t>
            </a:r>
            <a:r>
              <a:rPr lang="en-US" sz="2400" b="1" dirty="0" err="1">
                <a:solidFill>
                  <a:srgbClr val="00B050"/>
                </a:solidFill>
                <a:latin typeface="Bangla" panose="03000603000000000000" pitchFamily="66" charset="0"/>
                <a:cs typeface="Bangla" panose="03000603000000000000" pitchFamily="66" charset="0"/>
              </a:rPr>
              <a:t>সাজদাবনত</a:t>
            </a:r>
            <a:r>
              <a:rPr lang="en-US" sz="2400" b="1" dirty="0">
                <a:solidFill>
                  <a:srgbClr val="00B050"/>
                </a:solidFill>
                <a:latin typeface="Bangla" panose="03000603000000000000" pitchFamily="66" charset="0"/>
                <a:cs typeface="Bangla" panose="03000603000000000000" pitchFamily="66" charset="0"/>
              </a:rPr>
              <a:t> </a:t>
            </a:r>
            <a:r>
              <a:rPr lang="en-US" sz="2400" b="1" dirty="0" err="1">
                <a:solidFill>
                  <a:srgbClr val="00B050"/>
                </a:solidFill>
                <a:latin typeface="Bangla" panose="03000603000000000000" pitchFamily="66" charset="0"/>
                <a:cs typeface="Bangla" panose="03000603000000000000" pitchFamily="66" charset="0"/>
              </a:rPr>
              <a:t>হওয়া</a:t>
            </a:r>
            <a:r>
              <a:rPr lang="en-US" sz="2400" b="1" dirty="0">
                <a:solidFill>
                  <a:srgbClr val="00B050"/>
                </a:solidFill>
                <a:latin typeface="Bangla" panose="03000603000000000000" pitchFamily="66" charset="0"/>
                <a:cs typeface="Bangla" panose="03000603000000000000" pitchFamily="66" charset="0"/>
              </a:rPr>
              <a:t>)</a:t>
            </a:r>
          </a:p>
          <a:p>
            <a:pPr algn="ctr"/>
            <a:endParaRPr lang="en-US" sz="2400" b="1" dirty="0">
              <a:solidFill>
                <a:srgbClr val="00B050"/>
              </a:solidFill>
              <a:latin typeface="Bangla" panose="03000603000000000000" pitchFamily="66" charset="0"/>
              <a:cs typeface="Bangla" panose="03000603000000000000" pitchFamily="66" charset="0"/>
            </a:endParaRPr>
          </a:p>
          <a:p>
            <a:endParaRPr lang="as-IN" sz="2000" dirty="0">
              <a:solidFill>
                <a:srgbClr val="7030A0"/>
              </a:solidFill>
              <a:latin typeface="Bangla" panose="03000603000000000000" pitchFamily="66" charset="0"/>
              <a:cs typeface="Bangla" panose="03000603000000000000" pitchFamily="66" charset="0"/>
            </a:endParaRPr>
          </a:p>
          <a:p>
            <a:r>
              <a:rPr lang="ar-AE" sz="2000" dirty="0">
                <a:solidFill>
                  <a:srgbClr val="7030A0"/>
                </a:solidFill>
                <a:latin typeface="Bangla" panose="03000603000000000000" pitchFamily="66" charset="0"/>
              </a:rPr>
              <a:t>رَبِّ هَبْ لِي مِن لَّدُنكَ ذُرِّيَّةً طَيِّبَةً ۖ إِنَّكَ سَمِيعُ الدُّعَاءِ</a:t>
            </a:r>
            <a:endParaRPr lang="en-US" sz="2000" dirty="0">
              <a:solidFill>
                <a:srgbClr val="7030A0"/>
              </a:solidFill>
              <a:latin typeface="Bangla" panose="03000603000000000000" pitchFamily="66" charset="0"/>
            </a:endParaRPr>
          </a:p>
          <a:p>
            <a:endParaRPr lang="ar-AE" sz="2000" dirty="0">
              <a:solidFill>
                <a:srgbClr val="7030A0"/>
              </a:solidFill>
              <a:latin typeface="Bangla" panose="03000603000000000000" pitchFamily="66" charset="0"/>
            </a:endParaRPr>
          </a:p>
          <a:p>
            <a:r>
              <a:rPr lang="as-IN" sz="2000" dirty="0">
                <a:solidFill>
                  <a:srgbClr val="7030A0"/>
                </a:solidFill>
                <a:latin typeface="Bangla" panose="03000603000000000000" pitchFamily="66" charset="0"/>
                <a:cs typeface="Bangla" panose="03000603000000000000" pitchFamily="66" charset="0"/>
              </a:rPr>
              <a:t>হে আমার প্রতিপালক! আমাকে তুমি তোমার নিকট হতে সৎ বংশধর দান কর। নিশ্চয়ই তুমি প্রার্থনা শ্রবনকারী। </a:t>
            </a:r>
            <a:r>
              <a:rPr lang="as-IN" sz="2000" dirty="0">
                <a:solidFill>
                  <a:srgbClr val="00B0F0"/>
                </a:solidFill>
                <a:latin typeface="Bangla" panose="03000603000000000000" pitchFamily="66" charset="0"/>
                <a:cs typeface="Bangla" panose="03000603000000000000" pitchFamily="66" charset="0"/>
              </a:rPr>
              <a:t>সূরা আলে ইমরানঃ</a:t>
            </a:r>
            <a:r>
              <a:rPr lang="en-US" sz="2000" dirty="0">
                <a:solidFill>
                  <a:srgbClr val="00B0F0"/>
                </a:solidFill>
                <a:latin typeface="Bangla" panose="03000603000000000000" pitchFamily="66" charset="0"/>
                <a:cs typeface="Bangla" panose="03000603000000000000" pitchFamily="66" charset="0"/>
              </a:rPr>
              <a:t> </a:t>
            </a:r>
            <a:r>
              <a:rPr lang="as-IN" sz="2000" dirty="0">
                <a:solidFill>
                  <a:srgbClr val="00B0F0"/>
                </a:solidFill>
                <a:latin typeface="Bangla" panose="03000603000000000000" pitchFamily="66" charset="0"/>
                <a:cs typeface="Bangla" panose="03000603000000000000" pitchFamily="66" charset="0"/>
              </a:rPr>
              <a:t>৩৮</a:t>
            </a:r>
            <a:endParaRPr lang="en-US" sz="2000" dirty="0">
              <a:solidFill>
                <a:srgbClr val="00B0F0"/>
              </a:solidFill>
              <a:latin typeface="Bangla" panose="03000603000000000000" pitchFamily="66" charset="0"/>
              <a:cs typeface="Bangla" panose="03000603000000000000" pitchFamily="66" charset="0"/>
            </a:endParaRPr>
          </a:p>
          <a:p>
            <a:endParaRPr lang="as-IN" sz="2000" dirty="0">
              <a:solidFill>
                <a:srgbClr val="7030A0"/>
              </a:solidFill>
              <a:latin typeface="Bangla" panose="03000603000000000000" pitchFamily="66" charset="0"/>
              <a:cs typeface="Bangla" panose="03000603000000000000" pitchFamily="66" charset="0"/>
            </a:endParaRPr>
          </a:p>
          <a:p>
            <a:r>
              <a:rPr lang="ar-AE" sz="2000" dirty="0">
                <a:solidFill>
                  <a:srgbClr val="7030A0"/>
                </a:solidFill>
                <a:latin typeface="Bangla" panose="03000603000000000000" pitchFamily="66" charset="0"/>
              </a:rPr>
              <a:t>رَبَّنَا هَبْ لَنَا مِنْ أَزْوَاجِنَا وَذُرِّيَّاتِنَا قُرَّةَ أَعْيُنٍ وَاجْعَلْنَا لِلْمُتَّقِينَ إِمَامًا</a:t>
            </a:r>
            <a:endParaRPr lang="en-US" sz="2000" dirty="0">
              <a:solidFill>
                <a:srgbClr val="7030A0"/>
              </a:solidFill>
              <a:latin typeface="Bangla" panose="03000603000000000000" pitchFamily="66" charset="0"/>
            </a:endParaRPr>
          </a:p>
          <a:p>
            <a:endParaRPr lang="ar-AE" sz="2000" dirty="0">
              <a:solidFill>
                <a:srgbClr val="7030A0"/>
              </a:solidFill>
              <a:latin typeface="Bangla" panose="03000603000000000000" pitchFamily="66" charset="0"/>
            </a:endParaRPr>
          </a:p>
          <a:p>
            <a:pPr algn="r"/>
            <a:r>
              <a:rPr lang="ar-AE" sz="2000" dirty="0">
                <a:solidFill>
                  <a:srgbClr val="7030A0"/>
                </a:solidFill>
                <a:latin typeface="Bangla" panose="03000603000000000000" pitchFamily="66" charset="0"/>
              </a:rPr>
              <a:t>“</a:t>
            </a:r>
            <a:r>
              <a:rPr lang="as-IN" sz="2000" dirty="0">
                <a:solidFill>
                  <a:srgbClr val="7030A0"/>
                </a:solidFill>
                <a:latin typeface="Bangla" panose="03000603000000000000" pitchFamily="66" charset="0"/>
                <a:cs typeface="Bangla" panose="03000603000000000000" pitchFamily="66" charset="0"/>
              </a:rPr>
              <a:t>হে আমাদের রব ! আমাদের নিজেদের স্ত্রীদের/ স্বামী ও নিজেদের সন্তানদেরকে নয়ন শীতলকারী বানাও এবং আমাদের করে দাও মুত্তাকীদের ইমাম </a:t>
            </a:r>
            <a:r>
              <a:rPr lang="as-IN" sz="2000" dirty="0">
                <a:solidFill>
                  <a:srgbClr val="00B0F0"/>
                </a:solidFill>
                <a:latin typeface="Bangla" panose="03000603000000000000" pitchFamily="66" charset="0"/>
                <a:cs typeface="Bangla" panose="03000603000000000000" pitchFamily="66" charset="0"/>
              </a:rPr>
              <a:t>৷সূরা ফুরকানঃ৭৪</a:t>
            </a:r>
            <a:endParaRPr lang="en-US" sz="2000" dirty="0">
              <a:solidFill>
                <a:srgbClr val="00B0F0"/>
              </a:solidFill>
              <a:latin typeface="Bangla" panose="03000603000000000000" pitchFamily="66" charset="0"/>
              <a:cs typeface="Bangla" panose="03000603000000000000" pitchFamily="66" charset="0"/>
            </a:endParaRPr>
          </a:p>
          <a:p>
            <a:endParaRPr lang="en-US" sz="2000" dirty="0">
              <a:solidFill>
                <a:srgbClr val="7030A0"/>
              </a:solidFill>
              <a:latin typeface="Bangla" panose="03000603000000000000" pitchFamily="66" charset="0"/>
              <a:cs typeface="Bangla" panose="03000603000000000000" pitchFamily="66" charset="0"/>
            </a:endParaRPr>
          </a:p>
          <a:p>
            <a:r>
              <a:rPr lang="ar-AE" sz="2000" dirty="0">
                <a:solidFill>
                  <a:srgbClr val="7030A0"/>
                </a:solidFill>
                <a:latin typeface="Bangla" panose="03000603000000000000" pitchFamily="66" charset="0"/>
              </a:rPr>
              <a:t>رَبَّنَا وَاجْعَلْنَا مُسْلِمَيْنِ لَكَ وَمِن ذُرِّيَّتِنَا أُمَّةً مُّسْلِمَةً لَّكَ وَأَرِنَا مَنَاسِكَنَا وَتُبْ عَلَيْنَا ۖ إِنَّكَ أَنتَ التَّوَّابُ الرَّحِيمُ</a:t>
            </a:r>
            <a:endParaRPr lang="en-US" sz="2000" dirty="0">
              <a:solidFill>
                <a:srgbClr val="7030A0"/>
              </a:solidFill>
              <a:latin typeface="Bangla" panose="03000603000000000000" pitchFamily="66" charset="0"/>
            </a:endParaRPr>
          </a:p>
          <a:p>
            <a:endParaRPr lang="ar-AE" sz="2000" dirty="0">
              <a:solidFill>
                <a:srgbClr val="7030A0"/>
              </a:solidFill>
              <a:latin typeface="Bangla" panose="03000603000000000000" pitchFamily="66" charset="0"/>
            </a:endParaRPr>
          </a:p>
          <a:p>
            <a:r>
              <a:rPr lang="as-IN" sz="2000" dirty="0">
                <a:solidFill>
                  <a:srgbClr val="7030A0"/>
                </a:solidFill>
                <a:latin typeface="Bangla" panose="03000603000000000000" pitchFamily="66" charset="0"/>
                <a:cs typeface="Bangla" panose="03000603000000000000" pitchFamily="66" charset="0"/>
              </a:rPr>
              <a:t>হে আমাদের রব!আমাদের দু’জনকে তোমার মুসলিম (নির্দেশের অনুগত)বানিয়ে দাও ৷ আমাদের বংশ থেকে এমন একটি জাতির সৃষ্টি করো যে হবে তোমার মুসলিম ৷ তোমার ইবাদাতের পদ্ধতি আমাদের বলে দাও এবং আমাদের ভুলত্রুটি মাফ করে দাও ৷ তুমি বড়ই ক্ষমাশীল ও অনুগ্রহকারী ৷</a:t>
            </a:r>
            <a:endParaRPr lang="en-US" sz="2000" dirty="0">
              <a:solidFill>
                <a:srgbClr val="7030A0"/>
              </a:solidFill>
              <a:latin typeface="Bangla" panose="03000603000000000000" pitchFamily="66" charset="0"/>
              <a:cs typeface="Bangla" panose="03000603000000000000" pitchFamily="66" charset="0"/>
            </a:endParaRPr>
          </a:p>
          <a:p>
            <a:pPr algn="r"/>
            <a:r>
              <a:rPr lang="as-IN" sz="2000" dirty="0">
                <a:solidFill>
                  <a:srgbClr val="00B0F0"/>
                </a:solidFill>
                <a:latin typeface="Bangla" panose="03000603000000000000" pitchFamily="66" charset="0"/>
                <a:cs typeface="Bangla" panose="03000603000000000000" pitchFamily="66" charset="0"/>
              </a:rPr>
              <a:t>সূরা আল বাকারাঃ১২৮</a:t>
            </a:r>
          </a:p>
          <a:p>
            <a:endParaRPr lang="as-IN" dirty="0"/>
          </a:p>
          <a:p>
            <a:endParaRPr lang="as-IN" dirty="0"/>
          </a:p>
        </p:txBody>
      </p:sp>
      <p:pic>
        <p:nvPicPr>
          <p:cNvPr id="2" name="Picture 1">
            <a:extLst>
              <a:ext uri="{FF2B5EF4-FFF2-40B4-BE49-F238E27FC236}">
                <a16:creationId xmlns:a16="http://schemas.microsoft.com/office/drawing/2014/main" id="{BB8668C7-74EE-41B1-8037-64AF41F36934}"/>
              </a:ext>
            </a:extLst>
          </p:cNvPr>
          <p:cNvPicPr>
            <a:picLocks noChangeAspect="1"/>
          </p:cNvPicPr>
          <p:nvPr/>
        </p:nvPicPr>
        <p:blipFill>
          <a:blip r:embed="rId2"/>
          <a:stretch>
            <a:fillRect/>
          </a:stretch>
        </p:blipFill>
        <p:spPr>
          <a:xfrm>
            <a:off x="1" y="0"/>
            <a:ext cx="1597979" cy="1377897"/>
          </a:xfrm>
          <a:prstGeom prst="rect">
            <a:avLst/>
          </a:prstGeom>
        </p:spPr>
      </p:pic>
      <p:pic>
        <p:nvPicPr>
          <p:cNvPr id="4" name="Picture 3">
            <a:extLst>
              <a:ext uri="{FF2B5EF4-FFF2-40B4-BE49-F238E27FC236}">
                <a16:creationId xmlns:a16="http://schemas.microsoft.com/office/drawing/2014/main" id="{E87ACFDF-A3D3-43CE-86C6-A06229C6538D}"/>
              </a:ext>
            </a:extLst>
          </p:cNvPr>
          <p:cNvPicPr>
            <a:picLocks noChangeAspect="1"/>
          </p:cNvPicPr>
          <p:nvPr/>
        </p:nvPicPr>
        <p:blipFill>
          <a:blip r:embed="rId2"/>
          <a:stretch>
            <a:fillRect/>
          </a:stretch>
        </p:blipFill>
        <p:spPr>
          <a:xfrm>
            <a:off x="10306976" y="1"/>
            <a:ext cx="1885024" cy="1464816"/>
          </a:xfrm>
          <a:prstGeom prst="rect">
            <a:avLst/>
          </a:prstGeom>
        </p:spPr>
      </p:pic>
    </p:spTree>
    <p:extLst>
      <p:ext uri="{BB962C8B-B14F-4D97-AF65-F5344CB8AC3E}">
        <p14:creationId xmlns:p14="http://schemas.microsoft.com/office/powerpoint/2010/main" val="269655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6A5FC-2C27-4B70-94DC-4CBB79602439}"/>
              </a:ext>
            </a:extLst>
          </p:cNvPr>
          <p:cNvPicPr>
            <a:picLocks noChangeAspect="1"/>
          </p:cNvPicPr>
          <p:nvPr/>
        </p:nvPicPr>
        <p:blipFill>
          <a:blip r:embed="rId2"/>
          <a:stretch>
            <a:fillRect/>
          </a:stretch>
        </p:blipFill>
        <p:spPr>
          <a:xfrm>
            <a:off x="0" y="1"/>
            <a:ext cx="6436311" cy="6371624"/>
          </a:xfrm>
          <a:prstGeom prst="rect">
            <a:avLst/>
          </a:prstGeom>
        </p:spPr>
      </p:pic>
      <p:sp>
        <p:nvSpPr>
          <p:cNvPr id="6" name="TextBox 5">
            <a:extLst>
              <a:ext uri="{FF2B5EF4-FFF2-40B4-BE49-F238E27FC236}">
                <a16:creationId xmlns:a16="http://schemas.microsoft.com/office/drawing/2014/main" id="{820595E6-8353-4F00-8EFB-B0FD7A958DAF}"/>
              </a:ext>
            </a:extLst>
          </p:cNvPr>
          <p:cNvSpPr txBox="1"/>
          <p:nvPr/>
        </p:nvSpPr>
        <p:spPr>
          <a:xfrm>
            <a:off x="6436311" y="1790576"/>
            <a:ext cx="5575176" cy="2246769"/>
          </a:xfrm>
          <a:prstGeom prst="rect">
            <a:avLst/>
          </a:prstGeom>
          <a:noFill/>
        </p:spPr>
        <p:txBody>
          <a:bodyPr wrap="square">
            <a:spAutoFit/>
          </a:bodyPr>
          <a:lstStyle/>
          <a:p>
            <a:r>
              <a:rPr lang="as-IN" sz="2800" b="1" dirty="0">
                <a:solidFill>
                  <a:srgbClr val="00B050"/>
                </a:solidFill>
                <a:latin typeface="Bangla" panose="03000603000000000000" pitchFamily="66" charset="0"/>
                <a:cs typeface="Bangla" panose="03000603000000000000" pitchFamily="66" charset="0"/>
              </a:rPr>
              <a:t>সন্তানের বিবেক-বুদ্ধির গঠনে আমাদের কী করনীয় </a:t>
            </a:r>
          </a:p>
          <a:p>
            <a:r>
              <a:rPr lang="as-IN" sz="2800" b="1" dirty="0">
                <a:solidFill>
                  <a:srgbClr val="00B050"/>
                </a:solidFill>
                <a:latin typeface="Bangla" panose="03000603000000000000" pitchFamily="66" charset="0"/>
                <a:cs typeface="Bangla" panose="03000603000000000000" pitchFamily="66" charset="0"/>
              </a:rPr>
              <a:t>তিনটি বিষয়কে গুরুত্ব দিতে  হবে।</a:t>
            </a:r>
          </a:p>
          <a:p>
            <a:r>
              <a:rPr lang="as-IN" sz="2800" b="1" dirty="0">
                <a:solidFill>
                  <a:srgbClr val="00B050"/>
                </a:solidFill>
                <a:latin typeface="Bangla" panose="03000603000000000000" pitchFamily="66" charset="0"/>
                <a:cs typeface="Bangla" panose="03000603000000000000" pitchFamily="66" charset="0"/>
              </a:rPr>
              <a:t>১। জরুরী শিক্ষাদান করা</a:t>
            </a:r>
          </a:p>
          <a:p>
            <a:r>
              <a:rPr lang="as-IN" sz="2800" b="1" dirty="0">
                <a:solidFill>
                  <a:srgbClr val="00B050"/>
                </a:solidFill>
                <a:latin typeface="Bangla" panose="03000603000000000000" pitchFamily="66" charset="0"/>
                <a:cs typeface="Bangla" panose="03000603000000000000" pitchFamily="66" charset="0"/>
              </a:rPr>
              <a:t>২। চিন্তা-চেতনা সৃষ্টি করা</a:t>
            </a:r>
          </a:p>
          <a:p>
            <a:r>
              <a:rPr lang="as-IN" sz="2800" b="1" dirty="0">
                <a:solidFill>
                  <a:srgbClr val="00B050"/>
                </a:solidFill>
                <a:latin typeface="Bangla" panose="03000603000000000000" pitchFamily="66" charset="0"/>
                <a:cs typeface="Bangla" panose="03000603000000000000" pitchFamily="66" charset="0"/>
              </a:rPr>
              <a:t>৩। সুস্থ বিবেক বুদ্ধি বা মানসিক স্বাস্থ্য রক্ষা করা</a:t>
            </a:r>
          </a:p>
        </p:txBody>
      </p:sp>
      <p:pic>
        <p:nvPicPr>
          <p:cNvPr id="3" name="Picture 2">
            <a:extLst>
              <a:ext uri="{FF2B5EF4-FFF2-40B4-BE49-F238E27FC236}">
                <a16:creationId xmlns:a16="http://schemas.microsoft.com/office/drawing/2014/main" id="{AA027AE2-BC71-4788-8FC3-E8D49EAD3F31}"/>
              </a:ext>
            </a:extLst>
          </p:cNvPr>
          <p:cNvPicPr>
            <a:picLocks noChangeAspect="1"/>
          </p:cNvPicPr>
          <p:nvPr/>
        </p:nvPicPr>
        <p:blipFill>
          <a:blip r:embed="rId3"/>
          <a:stretch>
            <a:fillRect/>
          </a:stretch>
        </p:blipFill>
        <p:spPr>
          <a:xfrm>
            <a:off x="8255909" y="4228500"/>
            <a:ext cx="2143125" cy="2143125"/>
          </a:xfrm>
          <a:prstGeom prst="rect">
            <a:avLst/>
          </a:prstGeom>
        </p:spPr>
      </p:pic>
    </p:spTree>
    <p:extLst>
      <p:ext uri="{BB962C8B-B14F-4D97-AF65-F5344CB8AC3E}">
        <p14:creationId xmlns:p14="http://schemas.microsoft.com/office/powerpoint/2010/main" val="234303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930393-0BE7-481E-9E17-D752F119B60F}"/>
              </a:ext>
            </a:extLst>
          </p:cNvPr>
          <p:cNvSpPr txBox="1"/>
          <p:nvPr/>
        </p:nvSpPr>
        <p:spPr>
          <a:xfrm>
            <a:off x="1438275" y="275208"/>
            <a:ext cx="7991475" cy="6124754"/>
          </a:xfrm>
          <a:prstGeom prst="rect">
            <a:avLst/>
          </a:prstGeom>
          <a:noFill/>
        </p:spPr>
        <p:txBody>
          <a:bodyPr wrap="square">
            <a:spAutoFit/>
          </a:bodyPr>
          <a:lstStyle/>
          <a:p>
            <a:pPr algn="ct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মানুষকে</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পৃথিবীতে</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পাঠানোর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হিকমাহ</a:t>
            </a:r>
            <a:r>
              <a:rPr lang="en-US" sz="3200" dirty="0">
                <a:solidFill>
                  <a:srgbClr val="7030A0"/>
                </a:solidFill>
                <a:latin typeface="Bangla" panose="03000603000000000000" pitchFamily="66" charset="0"/>
                <a:cs typeface="Bangla" panose="03000603000000000000" pitchFamily="66" charset="0"/>
              </a:rPr>
              <a:t> </a:t>
            </a:r>
          </a:p>
          <a:p>
            <a:pPr algn="ctr"/>
            <a:r>
              <a:rPr lang="en-US" sz="3200" dirty="0">
                <a:solidFill>
                  <a:srgbClr val="002060"/>
                </a:solidFill>
                <a:latin typeface="Bangla" panose="03000603000000000000" pitchFamily="66" charset="0"/>
                <a:cs typeface="Bangla" panose="03000603000000000000" pitchFamily="66" charset="0"/>
              </a:rPr>
              <a:t>  </a:t>
            </a:r>
            <a:r>
              <a:rPr lang="as-IN" sz="3200" dirty="0">
                <a:solidFill>
                  <a:srgbClr val="002060"/>
                </a:solidFill>
                <a:latin typeface="Bangla" panose="03000603000000000000" pitchFamily="66" charset="0"/>
                <a:cs typeface="Bangla" panose="03000603000000000000" pitchFamily="66" charset="0"/>
              </a:rPr>
              <a:t>আল্লাহ তা</a:t>
            </a:r>
            <a:r>
              <a:rPr lang="en-US" sz="3200" dirty="0">
                <a:solidFill>
                  <a:srgbClr val="002060"/>
                </a:solidFill>
                <a:latin typeface="Bangla" panose="03000603000000000000" pitchFamily="66" charset="0"/>
                <a:cs typeface="Bangla" panose="03000603000000000000" pitchFamily="66" charset="0"/>
              </a:rPr>
              <a:t>’</a:t>
            </a:r>
            <a:r>
              <a:rPr lang="as-IN" sz="3200" dirty="0">
                <a:solidFill>
                  <a:srgbClr val="002060"/>
                </a:solidFill>
                <a:latin typeface="Bangla" panose="03000603000000000000" pitchFamily="66" charset="0"/>
                <a:cs typeface="Bangla" panose="03000603000000000000" pitchFamily="66" charset="0"/>
              </a:rPr>
              <a:t>আলা বলেন:</a:t>
            </a:r>
            <a:endParaRPr lang="en-US" sz="3200" dirty="0">
              <a:solidFill>
                <a:srgbClr val="002060"/>
              </a:solidFill>
              <a:latin typeface="Bangla" panose="03000603000000000000" pitchFamily="66" charset="0"/>
              <a:cs typeface="Bangla" panose="03000603000000000000" pitchFamily="66" charset="0"/>
            </a:endParaRPr>
          </a:p>
          <a:p>
            <a:pPr algn="ctr"/>
            <a:endParaRPr lang="as-IN" sz="3200" dirty="0">
              <a:solidFill>
                <a:srgbClr val="002060"/>
              </a:solidFill>
              <a:latin typeface="Bangla" panose="03000603000000000000" pitchFamily="66" charset="0"/>
              <a:cs typeface="Bangla" panose="03000603000000000000" pitchFamily="66" charset="0"/>
            </a:endParaRPr>
          </a:p>
          <a:p>
            <a:pPr algn="ctr"/>
            <a:r>
              <a:rPr lang="en-US" sz="3200" dirty="0">
                <a:solidFill>
                  <a:srgbClr val="002060"/>
                </a:solidFill>
                <a:latin typeface="Bangla" panose="03000603000000000000" pitchFamily="66" charset="0"/>
                <a:cs typeface="Bangla" panose="03000603000000000000" pitchFamily="66" charset="0"/>
              </a:rPr>
              <a:t> </a:t>
            </a:r>
            <a:r>
              <a:rPr lang="as-IN" sz="3200" dirty="0">
                <a:solidFill>
                  <a:srgbClr val="00B050"/>
                </a:solidFill>
                <a:latin typeface="Bangla" panose="03000603000000000000" pitchFamily="66" charset="0"/>
                <a:cs typeface="Bangla" panose="03000603000000000000" pitchFamily="66" charset="0"/>
              </a:rPr>
              <a:t>তোমরা কি মনে করেছিলে আমি তোমাদেরকে অনর্থক সৃষ্টি করেছি  এবং তোমাদের কখনো আমার দিকে ফিরে আসতে হবে না?’’ </a:t>
            </a:r>
            <a:r>
              <a:rPr lang="as-IN" sz="2400" dirty="0">
                <a:solidFill>
                  <a:srgbClr val="002060"/>
                </a:solidFill>
                <a:latin typeface="Bangla" panose="03000603000000000000" pitchFamily="66" charset="0"/>
                <a:cs typeface="Bangla" panose="03000603000000000000" pitchFamily="66" charset="0"/>
              </a:rPr>
              <a:t>মুমিনূন ১১৫</a:t>
            </a:r>
          </a:p>
          <a:p>
            <a:pPr algn="ctr"/>
            <a:endParaRPr lang="en-US" sz="3200" dirty="0">
              <a:solidFill>
                <a:srgbClr val="002060"/>
              </a:solidFill>
              <a:latin typeface="Bangla" panose="03000603000000000000" pitchFamily="66" charset="0"/>
              <a:cs typeface="Bangla" panose="03000603000000000000" pitchFamily="66" charset="0"/>
            </a:endParaRPr>
          </a:p>
          <a:p>
            <a:pPr algn="ctr"/>
            <a:r>
              <a:rPr lang="as-IN" sz="3200" dirty="0">
                <a:solidFill>
                  <a:srgbClr val="00B050"/>
                </a:solidFill>
                <a:latin typeface="Bangla" panose="03000603000000000000" pitchFamily="66" charset="0"/>
                <a:cs typeface="Bangla" panose="03000603000000000000" pitchFamily="66" charset="0"/>
              </a:rPr>
              <a:t>“আমি আসমান-জমিন আর এ দুটির মাঝে যা আছে সে সব তামাশা করে সৃষ্টি করিনি। আমি ও দুটিকে যথাযথ উদ্দেশ্যে সৃষ্টি করেছি। কিন্তু অধিকাংশ মানুষ তা জানে না।”</a:t>
            </a:r>
            <a:r>
              <a:rPr lang="en-US" sz="3200" dirty="0">
                <a:solidFill>
                  <a:srgbClr val="00B050"/>
                </a:solidFill>
                <a:latin typeface="Bangla" panose="03000603000000000000" pitchFamily="66" charset="0"/>
                <a:cs typeface="Bangla" panose="03000603000000000000" pitchFamily="66" charset="0"/>
              </a:rPr>
              <a:t> </a:t>
            </a:r>
          </a:p>
          <a:p>
            <a:pPr algn="ctr"/>
            <a:r>
              <a:rPr lang="as-IN" sz="2400" dirty="0">
                <a:solidFill>
                  <a:srgbClr val="002060"/>
                </a:solidFill>
                <a:latin typeface="Bangla" panose="03000603000000000000" pitchFamily="66" charset="0"/>
                <a:cs typeface="Bangla" panose="03000603000000000000" pitchFamily="66" charset="0"/>
              </a:rPr>
              <a:t>সূরা দুখান: ৩৮</a:t>
            </a:r>
            <a:r>
              <a:rPr lang="en-US" sz="2400" dirty="0">
                <a:solidFill>
                  <a:srgbClr val="002060"/>
                </a:solidFill>
                <a:latin typeface="Bangla" panose="03000603000000000000" pitchFamily="66" charset="0"/>
                <a:cs typeface="Bangla" panose="03000603000000000000" pitchFamily="66" charset="0"/>
              </a:rPr>
              <a:t>-</a:t>
            </a:r>
            <a:r>
              <a:rPr lang="as-IN" sz="2400" dirty="0">
                <a:solidFill>
                  <a:srgbClr val="002060"/>
                </a:solidFill>
                <a:latin typeface="Bangla" panose="03000603000000000000" pitchFamily="66" charset="0"/>
                <a:cs typeface="Bangla" panose="03000603000000000000" pitchFamily="66" charset="0"/>
              </a:rPr>
              <a:t>৩৯ </a:t>
            </a:r>
            <a:endParaRPr lang="en-US" sz="2400" dirty="0">
              <a:solidFill>
                <a:srgbClr val="002060"/>
              </a:solidFill>
              <a:latin typeface="Bangla" panose="03000603000000000000" pitchFamily="66" charset="0"/>
              <a:cs typeface="Bangla" panose="03000603000000000000" pitchFamily="66" charset="0"/>
            </a:endParaRPr>
          </a:p>
          <a:p>
            <a:endParaRPr lang="as-IN" sz="2400" dirty="0">
              <a:solidFill>
                <a:srgbClr val="002060"/>
              </a:solidFill>
              <a:latin typeface="Bangla" panose="03000603000000000000" pitchFamily="66" charset="0"/>
              <a:cs typeface="Bangla" panose="03000603000000000000" pitchFamily="66" charset="0"/>
            </a:endParaRPr>
          </a:p>
          <a:p>
            <a:r>
              <a:rPr lang="as-IN" sz="2400" dirty="0">
                <a:solidFill>
                  <a:srgbClr val="002060"/>
                </a:solidFill>
                <a:latin typeface="Bangla" panose="03000603000000000000" pitchFamily="66" charset="0"/>
                <a:cs typeface="Bangla" panose="03000603000000000000" pitchFamily="66" charset="0"/>
              </a:rPr>
              <a:t> </a:t>
            </a:r>
          </a:p>
        </p:txBody>
      </p:sp>
      <p:pic>
        <p:nvPicPr>
          <p:cNvPr id="2" name="Picture 1">
            <a:extLst>
              <a:ext uri="{FF2B5EF4-FFF2-40B4-BE49-F238E27FC236}">
                <a16:creationId xmlns:a16="http://schemas.microsoft.com/office/drawing/2014/main" id="{F6241D9A-7321-45B8-9B64-64ECF42E8872}"/>
              </a:ext>
            </a:extLst>
          </p:cNvPr>
          <p:cNvPicPr>
            <a:picLocks noChangeAspect="1"/>
          </p:cNvPicPr>
          <p:nvPr/>
        </p:nvPicPr>
        <p:blipFill>
          <a:blip r:embed="rId2"/>
          <a:stretch>
            <a:fillRect/>
          </a:stretch>
        </p:blipFill>
        <p:spPr>
          <a:xfrm>
            <a:off x="9429750" y="4429956"/>
            <a:ext cx="2762251" cy="1913693"/>
          </a:xfrm>
          <a:prstGeom prst="rect">
            <a:avLst/>
          </a:prstGeom>
        </p:spPr>
      </p:pic>
      <p:pic>
        <p:nvPicPr>
          <p:cNvPr id="4" name="Picture 3">
            <a:extLst>
              <a:ext uri="{FF2B5EF4-FFF2-40B4-BE49-F238E27FC236}">
                <a16:creationId xmlns:a16="http://schemas.microsoft.com/office/drawing/2014/main" id="{CFAA4328-111A-474D-9965-F7B673E5E581}"/>
              </a:ext>
            </a:extLst>
          </p:cNvPr>
          <p:cNvPicPr>
            <a:picLocks noChangeAspect="1"/>
          </p:cNvPicPr>
          <p:nvPr/>
        </p:nvPicPr>
        <p:blipFill>
          <a:blip r:embed="rId3"/>
          <a:stretch>
            <a:fillRect/>
          </a:stretch>
        </p:blipFill>
        <p:spPr>
          <a:xfrm>
            <a:off x="0" y="0"/>
            <a:ext cx="1686757" cy="2219325"/>
          </a:xfrm>
          <a:prstGeom prst="rect">
            <a:avLst/>
          </a:prstGeom>
        </p:spPr>
      </p:pic>
      <p:pic>
        <p:nvPicPr>
          <p:cNvPr id="5" name="Picture 4">
            <a:extLst>
              <a:ext uri="{FF2B5EF4-FFF2-40B4-BE49-F238E27FC236}">
                <a16:creationId xmlns:a16="http://schemas.microsoft.com/office/drawing/2014/main" id="{78E3DE2F-4C98-42C4-AEBE-5A480FBDD138}"/>
              </a:ext>
            </a:extLst>
          </p:cNvPr>
          <p:cNvPicPr>
            <a:picLocks noChangeAspect="1"/>
          </p:cNvPicPr>
          <p:nvPr/>
        </p:nvPicPr>
        <p:blipFill>
          <a:blip r:embed="rId3"/>
          <a:stretch>
            <a:fillRect/>
          </a:stretch>
        </p:blipFill>
        <p:spPr>
          <a:xfrm>
            <a:off x="0" y="1946475"/>
            <a:ext cx="1562470" cy="2219325"/>
          </a:xfrm>
          <a:prstGeom prst="rect">
            <a:avLst/>
          </a:prstGeom>
        </p:spPr>
      </p:pic>
      <p:pic>
        <p:nvPicPr>
          <p:cNvPr id="6" name="Picture 5">
            <a:extLst>
              <a:ext uri="{FF2B5EF4-FFF2-40B4-BE49-F238E27FC236}">
                <a16:creationId xmlns:a16="http://schemas.microsoft.com/office/drawing/2014/main" id="{077EA332-6008-401D-B8D8-B33B10DF8433}"/>
              </a:ext>
            </a:extLst>
          </p:cNvPr>
          <p:cNvPicPr>
            <a:picLocks noChangeAspect="1"/>
          </p:cNvPicPr>
          <p:nvPr/>
        </p:nvPicPr>
        <p:blipFill>
          <a:blip r:embed="rId3"/>
          <a:stretch>
            <a:fillRect/>
          </a:stretch>
        </p:blipFill>
        <p:spPr>
          <a:xfrm>
            <a:off x="82766" y="3617742"/>
            <a:ext cx="1479704" cy="2219325"/>
          </a:xfrm>
          <a:prstGeom prst="rect">
            <a:avLst/>
          </a:prstGeom>
        </p:spPr>
      </p:pic>
      <p:pic>
        <p:nvPicPr>
          <p:cNvPr id="7" name="Picture 6">
            <a:extLst>
              <a:ext uri="{FF2B5EF4-FFF2-40B4-BE49-F238E27FC236}">
                <a16:creationId xmlns:a16="http://schemas.microsoft.com/office/drawing/2014/main" id="{4E01D1DC-F223-40DE-A476-5F2084E283FC}"/>
              </a:ext>
            </a:extLst>
          </p:cNvPr>
          <p:cNvPicPr>
            <a:picLocks noChangeAspect="1"/>
          </p:cNvPicPr>
          <p:nvPr/>
        </p:nvPicPr>
        <p:blipFill>
          <a:blip r:embed="rId3"/>
          <a:stretch>
            <a:fillRect/>
          </a:stretch>
        </p:blipFill>
        <p:spPr>
          <a:xfrm>
            <a:off x="0" y="5002612"/>
            <a:ext cx="1562470" cy="2219325"/>
          </a:xfrm>
          <a:prstGeom prst="rect">
            <a:avLst/>
          </a:prstGeom>
        </p:spPr>
      </p:pic>
    </p:spTree>
    <p:extLst>
      <p:ext uri="{BB962C8B-B14F-4D97-AF65-F5344CB8AC3E}">
        <p14:creationId xmlns:p14="http://schemas.microsoft.com/office/powerpoint/2010/main" val="145264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75E411-9EB4-470E-AD0B-B18F87BDC519}"/>
              </a:ext>
            </a:extLst>
          </p:cNvPr>
          <p:cNvPicPr>
            <a:picLocks noChangeAspect="1"/>
          </p:cNvPicPr>
          <p:nvPr/>
        </p:nvPicPr>
        <p:blipFill>
          <a:blip r:embed="rId2"/>
          <a:stretch>
            <a:fillRect/>
          </a:stretch>
        </p:blipFill>
        <p:spPr>
          <a:xfrm>
            <a:off x="0" y="1"/>
            <a:ext cx="5744781" cy="6315074"/>
          </a:xfrm>
          <a:prstGeom prst="rect">
            <a:avLst/>
          </a:prstGeom>
        </p:spPr>
      </p:pic>
      <p:sp>
        <p:nvSpPr>
          <p:cNvPr id="5" name="TextBox 4">
            <a:extLst>
              <a:ext uri="{FF2B5EF4-FFF2-40B4-BE49-F238E27FC236}">
                <a16:creationId xmlns:a16="http://schemas.microsoft.com/office/drawing/2014/main" id="{66150B32-B317-4355-A476-ABBB91ED6D60}"/>
              </a:ext>
            </a:extLst>
          </p:cNvPr>
          <p:cNvSpPr txBox="1"/>
          <p:nvPr/>
        </p:nvSpPr>
        <p:spPr>
          <a:xfrm>
            <a:off x="5744781" y="142043"/>
            <a:ext cx="6246731" cy="5262979"/>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হে মানব জতি ! তোমাদের রবকে ভয় করো৷ তিনি তোমাদের সৃষ্টি করেছেন একটি প্রাণ থেকে ৷ আর সেই একই প্রাণ থেকে সৃষ্টি করেছেন তার জোড়া</a:t>
            </a:r>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৷ তারপর তাদের দুজনার থেকে সারা দুনিয়ায় ছড়িয়ে দিয়েছেন বহু পুরুষ ও নারী ৷সেই আল্লাহকে ভয় করো যার দোহাই দিয়ে তোমরা পরস্পরের কাছ থেকে নিজেদের হক আদায় করে থাকো এবং আত্মীয়তা ও নিকট সম্পর্ক বিনষ্ট করা থেকে বিরত থাকো৷ নিশ্চিতভাবে জেনে রাখো, আল্লাহ তোমাদের ওপর কড়া নজর রেখেছেন৷ </a:t>
            </a:r>
            <a:r>
              <a:rPr lang="as-IN" sz="2400" dirty="0">
                <a:latin typeface="Bangla" panose="03000603000000000000" pitchFamily="66" charset="0"/>
                <a:cs typeface="Bangla" panose="03000603000000000000" pitchFamily="66" charset="0"/>
              </a:rPr>
              <a:t>সূরা নিসাঃ ১</a:t>
            </a:r>
          </a:p>
          <a:p>
            <a:endParaRPr lang="as-IN" sz="2400" dirty="0">
              <a:solidFill>
                <a:srgbClr val="00B050"/>
              </a:solidFill>
              <a:latin typeface="Bangla" panose="03000603000000000000" pitchFamily="66" charset="0"/>
              <a:cs typeface="Bangla" panose="03000603000000000000" pitchFamily="66" charset="0"/>
            </a:endParaRPr>
          </a:p>
          <a:p>
            <a:r>
              <a:rPr lang="as-IN" sz="2400" dirty="0">
                <a:solidFill>
                  <a:srgbClr val="00B050"/>
                </a:solidFill>
                <a:latin typeface="Bangla" panose="03000603000000000000" pitchFamily="66" charset="0"/>
                <a:cs typeface="Bangla" panose="03000603000000000000" pitchFamily="66" charset="0"/>
              </a:rPr>
              <a:t>আর তাঁর নিদর্শনাবলীর মধ্যে রয়েছে, তিনি তোমাদের জন্য তোমাদেরই জাতি থেকে সৃষ্টি করেছেন স্ত্রীগণকে,যাতে তোমরা তাদের কাছে প্রশান্তি লাভ করো এবং তোমাদের মধ্যে ভালোবাসা ও দয়া সৃষ্টি করেছেন৷  অবশ্যই এর মধ্যে বহু নিদর্শন রয়েছে তাদের জন্য যারা চিন্তা- ভাবনা করে৷ </a:t>
            </a:r>
            <a:r>
              <a:rPr lang="as-IN" sz="2400" dirty="0">
                <a:latin typeface="Bangla" panose="03000603000000000000" pitchFamily="66" charset="0"/>
                <a:cs typeface="Bangla" panose="03000603000000000000" pitchFamily="66" charset="0"/>
              </a:rPr>
              <a:t>সূরা রুমঃ২১</a:t>
            </a:r>
          </a:p>
        </p:txBody>
      </p:sp>
      <p:pic>
        <p:nvPicPr>
          <p:cNvPr id="6" name="Picture 5">
            <a:extLst>
              <a:ext uri="{FF2B5EF4-FFF2-40B4-BE49-F238E27FC236}">
                <a16:creationId xmlns:a16="http://schemas.microsoft.com/office/drawing/2014/main" id="{875F9CE1-A1A6-4044-AF51-159AF763998B}"/>
              </a:ext>
            </a:extLst>
          </p:cNvPr>
          <p:cNvPicPr>
            <a:picLocks noChangeAspect="1"/>
          </p:cNvPicPr>
          <p:nvPr/>
        </p:nvPicPr>
        <p:blipFill>
          <a:blip r:embed="rId3"/>
          <a:stretch>
            <a:fillRect/>
          </a:stretch>
        </p:blipFill>
        <p:spPr>
          <a:xfrm>
            <a:off x="5744781" y="5850383"/>
            <a:ext cx="1933622" cy="557907"/>
          </a:xfrm>
          <a:prstGeom prst="rect">
            <a:avLst/>
          </a:prstGeom>
        </p:spPr>
      </p:pic>
      <p:pic>
        <p:nvPicPr>
          <p:cNvPr id="9" name="Picture 8">
            <a:extLst>
              <a:ext uri="{FF2B5EF4-FFF2-40B4-BE49-F238E27FC236}">
                <a16:creationId xmlns:a16="http://schemas.microsoft.com/office/drawing/2014/main" id="{6E7067DD-EB7B-4025-9334-92700E484BCD}"/>
              </a:ext>
            </a:extLst>
          </p:cNvPr>
          <p:cNvPicPr>
            <a:picLocks noChangeAspect="1"/>
          </p:cNvPicPr>
          <p:nvPr/>
        </p:nvPicPr>
        <p:blipFill>
          <a:blip r:embed="rId4"/>
          <a:stretch>
            <a:fillRect/>
          </a:stretch>
        </p:blipFill>
        <p:spPr>
          <a:xfrm>
            <a:off x="7062811" y="5850383"/>
            <a:ext cx="1938696" cy="541838"/>
          </a:xfrm>
          <a:prstGeom prst="rect">
            <a:avLst/>
          </a:prstGeom>
        </p:spPr>
      </p:pic>
      <p:pic>
        <p:nvPicPr>
          <p:cNvPr id="11" name="Picture 10">
            <a:extLst>
              <a:ext uri="{FF2B5EF4-FFF2-40B4-BE49-F238E27FC236}">
                <a16:creationId xmlns:a16="http://schemas.microsoft.com/office/drawing/2014/main" id="{A8B976F9-0059-4269-BF37-C494573D5F2B}"/>
              </a:ext>
            </a:extLst>
          </p:cNvPr>
          <p:cNvPicPr>
            <a:picLocks noChangeAspect="1"/>
          </p:cNvPicPr>
          <p:nvPr/>
        </p:nvPicPr>
        <p:blipFill>
          <a:blip r:embed="rId4"/>
          <a:stretch>
            <a:fillRect/>
          </a:stretch>
        </p:blipFill>
        <p:spPr>
          <a:xfrm>
            <a:off x="8996433" y="5834314"/>
            <a:ext cx="1938696" cy="557908"/>
          </a:xfrm>
          <a:prstGeom prst="rect">
            <a:avLst/>
          </a:prstGeom>
        </p:spPr>
      </p:pic>
      <p:pic>
        <p:nvPicPr>
          <p:cNvPr id="13" name="Picture 12">
            <a:extLst>
              <a:ext uri="{FF2B5EF4-FFF2-40B4-BE49-F238E27FC236}">
                <a16:creationId xmlns:a16="http://schemas.microsoft.com/office/drawing/2014/main" id="{F2AAC2BF-D884-465F-AD03-D6A4447C4F09}"/>
              </a:ext>
            </a:extLst>
          </p:cNvPr>
          <p:cNvPicPr>
            <a:picLocks noChangeAspect="1"/>
          </p:cNvPicPr>
          <p:nvPr/>
        </p:nvPicPr>
        <p:blipFill>
          <a:blip r:embed="rId4"/>
          <a:stretch>
            <a:fillRect/>
          </a:stretch>
        </p:blipFill>
        <p:spPr>
          <a:xfrm>
            <a:off x="10253304" y="5834312"/>
            <a:ext cx="1938696" cy="557909"/>
          </a:xfrm>
          <a:prstGeom prst="rect">
            <a:avLst/>
          </a:prstGeom>
        </p:spPr>
      </p:pic>
    </p:spTree>
    <p:extLst>
      <p:ext uri="{BB962C8B-B14F-4D97-AF65-F5344CB8AC3E}">
        <p14:creationId xmlns:p14="http://schemas.microsoft.com/office/powerpoint/2010/main" val="389669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74A9E8-B13A-4DF3-AA02-66CD8F5AAD20}"/>
              </a:ext>
            </a:extLst>
          </p:cNvPr>
          <p:cNvPicPr>
            <a:picLocks noChangeAspect="1"/>
          </p:cNvPicPr>
          <p:nvPr/>
        </p:nvPicPr>
        <p:blipFill>
          <a:blip r:embed="rId2"/>
          <a:stretch>
            <a:fillRect/>
          </a:stretch>
        </p:blipFill>
        <p:spPr>
          <a:xfrm>
            <a:off x="0" y="0"/>
            <a:ext cx="6715125" cy="6038850"/>
          </a:xfrm>
          <a:prstGeom prst="rect">
            <a:avLst/>
          </a:prstGeom>
        </p:spPr>
      </p:pic>
      <p:pic>
        <p:nvPicPr>
          <p:cNvPr id="3" name="Picture 2">
            <a:extLst>
              <a:ext uri="{FF2B5EF4-FFF2-40B4-BE49-F238E27FC236}">
                <a16:creationId xmlns:a16="http://schemas.microsoft.com/office/drawing/2014/main" id="{CFABA12C-0A85-47BE-A375-842CDB11B15A}"/>
              </a:ext>
            </a:extLst>
          </p:cNvPr>
          <p:cNvPicPr>
            <a:picLocks noChangeAspect="1"/>
          </p:cNvPicPr>
          <p:nvPr/>
        </p:nvPicPr>
        <p:blipFill>
          <a:blip r:embed="rId3"/>
          <a:stretch>
            <a:fillRect/>
          </a:stretch>
        </p:blipFill>
        <p:spPr>
          <a:xfrm>
            <a:off x="6943725" y="1143000"/>
            <a:ext cx="5248275" cy="5648325"/>
          </a:xfrm>
          <a:prstGeom prst="rect">
            <a:avLst/>
          </a:prstGeom>
        </p:spPr>
      </p:pic>
    </p:spTree>
    <p:extLst>
      <p:ext uri="{BB962C8B-B14F-4D97-AF65-F5344CB8AC3E}">
        <p14:creationId xmlns:p14="http://schemas.microsoft.com/office/powerpoint/2010/main" val="320589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5E6E4D-2C77-4391-B7AC-CF46D49D99BC}"/>
              </a:ext>
            </a:extLst>
          </p:cNvPr>
          <p:cNvSpPr txBox="1"/>
          <p:nvPr/>
        </p:nvSpPr>
        <p:spPr>
          <a:xfrm>
            <a:off x="1127464" y="648071"/>
            <a:ext cx="9596760" cy="4893647"/>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সকল বিষয় সংশোধনের জন্য দু’আ</a:t>
            </a:r>
          </a:p>
          <a:p>
            <a:endParaRPr lang="as-IN" sz="2400" dirty="0">
              <a:solidFill>
                <a:srgbClr val="7030A0"/>
              </a:solidFill>
              <a:latin typeface="Bangla" panose="03000603000000000000" pitchFamily="66" charset="0"/>
              <a:cs typeface="Bangla" panose="03000603000000000000" pitchFamily="66" charset="0"/>
            </a:endParaRPr>
          </a:p>
          <a:p>
            <a:r>
              <a:rPr lang="as-IN" sz="2400" dirty="0">
                <a:solidFill>
                  <a:srgbClr val="7030A0"/>
                </a:solidFill>
                <a:latin typeface="Bangla" panose="03000603000000000000" pitchFamily="66" charset="0"/>
                <a:cs typeface="Bangla" panose="03000603000000000000" pitchFamily="66" charset="0"/>
              </a:rPr>
              <a:t>«</a:t>
            </a:r>
            <a:r>
              <a:rPr lang="ar-AE" sz="2400" dirty="0">
                <a:solidFill>
                  <a:srgbClr val="7030A0"/>
                </a:solidFill>
                <a:latin typeface="Bangla" panose="03000603000000000000" pitchFamily="66" charset="0"/>
              </a:rPr>
              <a:t>اَللهم أَصْلِحْ لِي دِينِيَ الَّذِي هُوَ عِصْمَةُ أَمْرِي، وَأَصْلِحْ لِي دُنْيَايَ الَّتي فِيهَا مَعَاشِي، وَأَصْلِحْ لِي آخِرتِيَ الَّتي فِيهَا مَعَادِي، وَاجْعَلِ الحَيَاةَ زِيَادَةً لِي فِي كُلِّ خَيْرٍ، وَاجْعَلِ المَوتَ رَاحَةً لِي مِنْ كُلِّ شَرٍّ</a:t>
            </a:r>
            <a:endParaRPr lang="en-US" sz="2400" dirty="0">
              <a:solidFill>
                <a:srgbClr val="7030A0"/>
              </a:solidFill>
              <a:latin typeface="Bangla" panose="03000603000000000000" pitchFamily="66" charset="0"/>
              <a:cs typeface="Bangla" panose="03000603000000000000" pitchFamily="66" charset="0"/>
            </a:endParaRPr>
          </a:p>
          <a:p>
            <a:endParaRPr lang="ar-AE" sz="2400" dirty="0">
              <a:solidFill>
                <a:srgbClr val="7030A0"/>
              </a:solidFill>
              <a:latin typeface="Bangla" panose="03000603000000000000" pitchFamily="66" charset="0"/>
            </a:endParaRPr>
          </a:p>
          <a:p>
            <a:r>
              <a:rPr lang="ar-AE" sz="2400" dirty="0">
                <a:solidFill>
                  <a:srgbClr val="7030A0"/>
                </a:solidFill>
                <a:latin typeface="Bangla" panose="03000603000000000000" pitchFamily="66" charset="0"/>
              </a:rPr>
              <a:t>‘</a:t>
            </a:r>
            <a:r>
              <a:rPr lang="as-IN" sz="2400" dirty="0">
                <a:solidFill>
                  <a:srgbClr val="7030A0"/>
                </a:solidFill>
                <a:latin typeface="Bangla" panose="03000603000000000000" pitchFamily="66" charset="0"/>
                <a:cs typeface="Bangla" panose="03000603000000000000" pitchFamily="66" charset="0"/>
              </a:rPr>
              <a:t>আল্লা-হুম্মা আস্বলিহ লী দ্বীনিইয়াল্লাযী হুয়া ইসমাতু আমরী, ওয়া আস্বলিহ লী দুনইয়া ইয়াল্লাতী ফীহা মাআ-শী, ওয়া আস্বলিহ লী আ-খিরাতি ইয়াল্লাতী ফীহা মাআ-দী। ওয়াজআললিল হায়া-তা যিয়া-দাতাল লী ফী কুল্লি খাইর্। ওয়াজআললিল মাউতা রা-হাতাল লী মিন কুলি শার্র্।’</a:t>
            </a:r>
            <a:endParaRPr lang="en-US" sz="2400" dirty="0">
              <a:solidFill>
                <a:srgbClr val="7030A0"/>
              </a:solidFill>
              <a:latin typeface="Bangla" panose="03000603000000000000" pitchFamily="66" charset="0"/>
              <a:cs typeface="Bangla" panose="03000603000000000000" pitchFamily="66" charset="0"/>
            </a:endParaRPr>
          </a:p>
          <a:p>
            <a:endParaRPr lang="as-IN" sz="2400" dirty="0">
              <a:latin typeface="Bangla" panose="03000603000000000000" pitchFamily="66" charset="0"/>
              <a:cs typeface="Bangla" panose="03000603000000000000" pitchFamily="66" charset="0"/>
            </a:endParaRPr>
          </a:p>
          <a:p>
            <a:r>
              <a:rPr lang="as-IN" sz="2400" dirty="0">
                <a:solidFill>
                  <a:srgbClr val="00B050"/>
                </a:solidFill>
                <a:latin typeface="Bangla" panose="03000603000000000000" pitchFamily="66" charset="0"/>
                <a:cs typeface="Bangla" panose="03000603000000000000" pitchFamily="66" charset="0"/>
              </a:rPr>
              <a:t>হে আল্লাহ! তুমি আমার দ্বীনকে শুধরে দাও, যা আমার সকল কর্মের হিফাযতকারী। আমার পার্থিব জীবনকে শুধরে দাও, যাতে আমার জীবিকা রয়েছে। আমার পরকালকে শুধরে দাও, যাতে আমার প্রত্যাবর্তন হবে। আমার জন্য হায়াতকে প্রত্যেক কল্যাণে বৃদ্ধি কর এবং মৃত্যুকে প্রত্যেক অকল্যাণ থেকে আরামদায়ক কর। </a:t>
            </a:r>
            <a:r>
              <a:rPr lang="as-IN" sz="2400" dirty="0">
                <a:solidFill>
                  <a:srgbClr val="7030A0"/>
                </a:solidFill>
                <a:latin typeface="Bangla" panose="03000603000000000000" pitchFamily="66" charset="0"/>
                <a:cs typeface="Bangla" panose="03000603000000000000" pitchFamily="66" charset="0"/>
              </a:rPr>
              <a:t>সহিহ মুসলিম ২৭২০</a:t>
            </a:r>
          </a:p>
        </p:txBody>
      </p:sp>
      <p:pic>
        <p:nvPicPr>
          <p:cNvPr id="2" name="Picture 1">
            <a:extLst>
              <a:ext uri="{FF2B5EF4-FFF2-40B4-BE49-F238E27FC236}">
                <a16:creationId xmlns:a16="http://schemas.microsoft.com/office/drawing/2014/main" id="{13B23E98-91A9-4697-8ABE-32A834E9EF53}"/>
              </a:ext>
            </a:extLst>
          </p:cNvPr>
          <p:cNvPicPr>
            <a:picLocks noChangeAspect="1"/>
          </p:cNvPicPr>
          <p:nvPr/>
        </p:nvPicPr>
        <p:blipFill>
          <a:blip r:embed="rId2"/>
          <a:stretch>
            <a:fillRect/>
          </a:stretch>
        </p:blipFill>
        <p:spPr>
          <a:xfrm>
            <a:off x="10724224" y="5541717"/>
            <a:ext cx="1467776" cy="885299"/>
          </a:xfrm>
          <a:prstGeom prst="rect">
            <a:avLst/>
          </a:prstGeom>
        </p:spPr>
      </p:pic>
      <p:pic>
        <p:nvPicPr>
          <p:cNvPr id="5" name="Picture 4">
            <a:extLst>
              <a:ext uri="{FF2B5EF4-FFF2-40B4-BE49-F238E27FC236}">
                <a16:creationId xmlns:a16="http://schemas.microsoft.com/office/drawing/2014/main" id="{C0D7849D-5F3E-4A26-9C38-C58D833095CF}"/>
              </a:ext>
            </a:extLst>
          </p:cNvPr>
          <p:cNvPicPr>
            <a:picLocks noChangeAspect="1"/>
          </p:cNvPicPr>
          <p:nvPr/>
        </p:nvPicPr>
        <p:blipFill>
          <a:blip r:embed="rId3"/>
          <a:stretch>
            <a:fillRect/>
          </a:stretch>
        </p:blipFill>
        <p:spPr>
          <a:xfrm>
            <a:off x="9254218" y="5541716"/>
            <a:ext cx="1469263" cy="883997"/>
          </a:xfrm>
          <a:prstGeom prst="rect">
            <a:avLst/>
          </a:prstGeom>
        </p:spPr>
      </p:pic>
      <p:pic>
        <p:nvPicPr>
          <p:cNvPr id="7" name="Picture 6">
            <a:extLst>
              <a:ext uri="{FF2B5EF4-FFF2-40B4-BE49-F238E27FC236}">
                <a16:creationId xmlns:a16="http://schemas.microsoft.com/office/drawing/2014/main" id="{B3183765-2BBA-409B-99CE-814C23571FEB}"/>
              </a:ext>
            </a:extLst>
          </p:cNvPr>
          <p:cNvPicPr>
            <a:picLocks noChangeAspect="1"/>
          </p:cNvPicPr>
          <p:nvPr/>
        </p:nvPicPr>
        <p:blipFill>
          <a:blip r:embed="rId3"/>
          <a:stretch>
            <a:fillRect/>
          </a:stretch>
        </p:blipFill>
        <p:spPr>
          <a:xfrm>
            <a:off x="7784583" y="5541716"/>
            <a:ext cx="1469263" cy="883997"/>
          </a:xfrm>
          <a:prstGeom prst="rect">
            <a:avLst/>
          </a:prstGeom>
        </p:spPr>
      </p:pic>
      <p:pic>
        <p:nvPicPr>
          <p:cNvPr id="9" name="Picture 8">
            <a:extLst>
              <a:ext uri="{FF2B5EF4-FFF2-40B4-BE49-F238E27FC236}">
                <a16:creationId xmlns:a16="http://schemas.microsoft.com/office/drawing/2014/main" id="{21E74D85-8161-4C70-8CD2-D782D5E7BE4D}"/>
              </a:ext>
            </a:extLst>
          </p:cNvPr>
          <p:cNvPicPr>
            <a:picLocks noChangeAspect="1"/>
          </p:cNvPicPr>
          <p:nvPr/>
        </p:nvPicPr>
        <p:blipFill>
          <a:blip r:embed="rId3"/>
          <a:stretch>
            <a:fillRect/>
          </a:stretch>
        </p:blipFill>
        <p:spPr>
          <a:xfrm>
            <a:off x="6314948" y="5541715"/>
            <a:ext cx="1469263" cy="883997"/>
          </a:xfrm>
          <a:prstGeom prst="rect">
            <a:avLst/>
          </a:prstGeom>
        </p:spPr>
      </p:pic>
      <p:pic>
        <p:nvPicPr>
          <p:cNvPr id="11" name="Picture 10">
            <a:extLst>
              <a:ext uri="{FF2B5EF4-FFF2-40B4-BE49-F238E27FC236}">
                <a16:creationId xmlns:a16="http://schemas.microsoft.com/office/drawing/2014/main" id="{374C87F6-2BA5-4A36-991E-09FC8823F464}"/>
              </a:ext>
            </a:extLst>
          </p:cNvPr>
          <p:cNvPicPr>
            <a:picLocks noChangeAspect="1"/>
          </p:cNvPicPr>
          <p:nvPr/>
        </p:nvPicPr>
        <p:blipFill>
          <a:blip r:embed="rId3"/>
          <a:stretch>
            <a:fillRect/>
          </a:stretch>
        </p:blipFill>
        <p:spPr>
          <a:xfrm>
            <a:off x="4845313" y="5541714"/>
            <a:ext cx="1469263" cy="883997"/>
          </a:xfrm>
          <a:prstGeom prst="rect">
            <a:avLst/>
          </a:prstGeom>
        </p:spPr>
      </p:pic>
      <p:pic>
        <p:nvPicPr>
          <p:cNvPr id="13" name="Picture 12">
            <a:extLst>
              <a:ext uri="{FF2B5EF4-FFF2-40B4-BE49-F238E27FC236}">
                <a16:creationId xmlns:a16="http://schemas.microsoft.com/office/drawing/2014/main" id="{EABEEC2E-2515-426F-8E7D-E42707555B6C}"/>
              </a:ext>
            </a:extLst>
          </p:cNvPr>
          <p:cNvPicPr>
            <a:picLocks noChangeAspect="1"/>
          </p:cNvPicPr>
          <p:nvPr/>
        </p:nvPicPr>
        <p:blipFill>
          <a:blip r:embed="rId3"/>
          <a:stretch>
            <a:fillRect/>
          </a:stretch>
        </p:blipFill>
        <p:spPr>
          <a:xfrm>
            <a:off x="3375678" y="5541713"/>
            <a:ext cx="1469263" cy="883997"/>
          </a:xfrm>
          <a:prstGeom prst="rect">
            <a:avLst/>
          </a:prstGeom>
        </p:spPr>
      </p:pic>
      <p:pic>
        <p:nvPicPr>
          <p:cNvPr id="15" name="Picture 14">
            <a:extLst>
              <a:ext uri="{FF2B5EF4-FFF2-40B4-BE49-F238E27FC236}">
                <a16:creationId xmlns:a16="http://schemas.microsoft.com/office/drawing/2014/main" id="{287BCEE3-C85C-4F74-8227-0C4A8D4A7A9C}"/>
              </a:ext>
            </a:extLst>
          </p:cNvPr>
          <p:cNvPicPr>
            <a:picLocks noChangeAspect="1"/>
          </p:cNvPicPr>
          <p:nvPr/>
        </p:nvPicPr>
        <p:blipFill>
          <a:blip r:embed="rId3"/>
          <a:stretch>
            <a:fillRect/>
          </a:stretch>
        </p:blipFill>
        <p:spPr>
          <a:xfrm>
            <a:off x="1906043" y="5541712"/>
            <a:ext cx="1469263" cy="883997"/>
          </a:xfrm>
          <a:prstGeom prst="rect">
            <a:avLst/>
          </a:prstGeom>
        </p:spPr>
      </p:pic>
      <p:pic>
        <p:nvPicPr>
          <p:cNvPr id="17" name="Picture 16">
            <a:extLst>
              <a:ext uri="{FF2B5EF4-FFF2-40B4-BE49-F238E27FC236}">
                <a16:creationId xmlns:a16="http://schemas.microsoft.com/office/drawing/2014/main" id="{0E383376-0BE8-41DE-958E-8181D00B2C45}"/>
              </a:ext>
            </a:extLst>
          </p:cNvPr>
          <p:cNvPicPr>
            <a:picLocks noChangeAspect="1"/>
          </p:cNvPicPr>
          <p:nvPr/>
        </p:nvPicPr>
        <p:blipFill>
          <a:blip r:embed="rId3"/>
          <a:stretch>
            <a:fillRect/>
          </a:stretch>
        </p:blipFill>
        <p:spPr>
          <a:xfrm>
            <a:off x="436408" y="5541712"/>
            <a:ext cx="1469263" cy="883997"/>
          </a:xfrm>
          <a:prstGeom prst="rect">
            <a:avLst/>
          </a:prstGeom>
        </p:spPr>
      </p:pic>
      <p:pic>
        <p:nvPicPr>
          <p:cNvPr id="19" name="Picture 18">
            <a:extLst>
              <a:ext uri="{FF2B5EF4-FFF2-40B4-BE49-F238E27FC236}">
                <a16:creationId xmlns:a16="http://schemas.microsoft.com/office/drawing/2014/main" id="{4A3D8FF8-72BA-4508-BD3C-90040A7BC378}"/>
              </a:ext>
            </a:extLst>
          </p:cNvPr>
          <p:cNvPicPr>
            <a:picLocks noChangeAspect="1"/>
          </p:cNvPicPr>
          <p:nvPr/>
        </p:nvPicPr>
        <p:blipFill>
          <a:blip r:embed="rId3"/>
          <a:stretch>
            <a:fillRect/>
          </a:stretch>
        </p:blipFill>
        <p:spPr>
          <a:xfrm>
            <a:off x="0" y="5541711"/>
            <a:ext cx="1469263" cy="883997"/>
          </a:xfrm>
          <a:prstGeom prst="rect">
            <a:avLst/>
          </a:prstGeom>
        </p:spPr>
      </p:pic>
      <p:pic>
        <p:nvPicPr>
          <p:cNvPr id="20" name="Picture 19">
            <a:extLst>
              <a:ext uri="{FF2B5EF4-FFF2-40B4-BE49-F238E27FC236}">
                <a16:creationId xmlns:a16="http://schemas.microsoft.com/office/drawing/2014/main" id="{444CD533-D9CC-4F21-828D-AC9424C2DE3B}"/>
              </a:ext>
            </a:extLst>
          </p:cNvPr>
          <p:cNvPicPr>
            <a:picLocks noChangeAspect="1"/>
          </p:cNvPicPr>
          <p:nvPr/>
        </p:nvPicPr>
        <p:blipFill>
          <a:blip r:embed="rId4"/>
          <a:stretch>
            <a:fillRect/>
          </a:stretch>
        </p:blipFill>
        <p:spPr>
          <a:xfrm>
            <a:off x="11246674" y="75877"/>
            <a:ext cx="885299" cy="885299"/>
          </a:xfrm>
          <a:prstGeom prst="rect">
            <a:avLst/>
          </a:prstGeom>
        </p:spPr>
      </p:pic>
      <p:pic>
        <p:nvPicPr>
          <p:cNvPr id="22" name="Picture 21">
            <a:extLst>
              <a:ext uri="{FF2B5EF4-FFF2-40B4-BE49-F238E27FC236}">
                <a16:creationId xmlns:a16="http://schemas.microsoft.com/office/drawing/2014/main" id="{6A3512AD-265D-434D-A7F2-F7C307F028DE}"/>
              </a:ext>
            </a:extLst>
          </p:cNvPr>
          <p:cNvPicPr>
            <a:picLocks noChangeAspect="1"/>
          </p:cNvPicPr>
          <p:nvPr/>
        </p:nvPicPr>
        <p:blipFill>
          <a:blip r:embed="rId5"/>
          <a:stretch>
            <a:fillRect/>
          </a:stretch>
        </p:blipFill>
        <p:spPr>
          <a:xfrm>
            <a:off x="11308003" y="961176"/>
            <a:ext cx="883997" cy="890093"/>
          </a:xfrm>
          <a:prstGeom prst="rect">
            <a:avLst/>
          </a:prstGeom>
        </p:spPr>
      </p:pic>
      <p:pic>
        <p:nvPicPr>
          <p:cNvPr id="24" name="Picture 23">
            <a:extLst>
              <a:ext uri="{FF2B5EF4-FFF2-40B4-BE49-F238E27FC236}">
                <a16:creationId xmlns:a16="http://schemas.microsoft.com/office/drawing/2014/main" id="{8702F95E-C4A2-460E-B578-ADA4877FBB91}"/>
              </a:ext>
            </a:extLst>
          </p:cNvPr>
          <p:cNvPicPr>
            <a:picLocks noChangeAspect="1"/>
          </p:cNvPicPr>
          <p:nvPr/>
        </p:nvPicPr>
        <p:blipFill>
          <a:blip r:embed="rId5"/>
          <a:stretch>
            <a:fillRect/>
          </a:stretch>
        </p:blipFill>
        <p:spPr>
          <a:xfrm>
            <a:off x="11308003" y="1846475"/>
            <a:ext cx="883997" cy="890093"/>
          </a:xfrm>
          <a:prstGeom prst="rect">
            <a:avLst/>
          </a:prstGeom>
        </p:spPr>
      </p:pic>
      <p:pic>
        <p:nvPicPr>
          <p:cNvPr id="26" name="Picture 25">
            <a:extLst>
              <a:ext uri="{FF2B5EF4-FFF2-40B4-BE49-F238E27FC236}">
                <a16:creationId xmlns:a16="http://schemas.microsoft.com/office/drawing/2014/main" id="{74B9A788-E603-4069-BF77-618B7A43DC18}"/>
              </a:ext>
            </a:extLst>
          </p:cNvPr>
          <p:cNvPicPr>
            <a:picLocks noChangeAspect="1"/>
          </p:cNvPicPr>
          <p:nvPr/>
        </p:nvPicPr>
        <p:blipFill>
          <a:blip r:embed="rId5"/>
          <a:stretch>
            <a:fillRect/>
          </a:stretch>
        </p:blipFill>
        <p:spPr>
          <a:xfrm>
            <a:off x="11247976" y="4651618"/>
            <a:ext cx="883997" cy="890093"/>
          </a:xfrm>
          <a:prstGeom prst="rect">
            <a:avLst/>
          </a:prstGeom>
        </p:spPr>
      </p:pic>
      <p:pic>
        <p:nvPicPr>
          <p:cNvPr id="28" name="Picture 27">
            <a:extLst>
              <a:ext uri="{FF2B5EF4-FFF2-40B4-BE49-F238E27FC236}">
                <a16:creationId xmlns:a16="http://schemas.microsoft.com/office/drawing/2014/main" id="{B6211F8A-1607-44E7-BE5F-0A49791829DE}"/>
              </a:ext>
            </a:extLst>
          </p:cNvPr>
          <p:cNvPicPr>
            <a:picLocks noChangeAspect="1"/>
          </p:cNvPicPr>
          <p:nvPr/>
        </p:nvPicPr>
        <p:blipFill>
          <a:blip r:embed="rId5"/>
          <a:stretch>
            <a:fillRect/>
          </a:stretch>
        </p:blipFill>
        <p:spPr>
          <a:xfrm>
            <a:off x="11250297" y="3676386"/>
            <a:ext cx="883997" cy="890093"/>
          </a:xfrm>
          <a:prstGeom prst="rect">
            <a:avLst/>
          </a:prstGeom>
        </p:spPr>
      </p:pic>
      <p:pic>
        <p:nvPicPr>
          <p:cNvPr id="30" name="Picture 29">
            <a:extLst>
              <a:ext uri="{FF2B5EF4-FFF2-40B4-BE49-F238E27FC236}">
                <a16:creationId xmlns:a16="http://schemas.microsoft.com/office/drawing/2014/main" id="{D0A2E0B9-E262-4345-8073-12B28F42096B}"/>
              </a:ext>
            </a:extLst>
          </p:cNvPr>
          <p:cNvPicPr>
            <a:picLocks noChangeAspect="1"/>
          </p:cNvPicPr>
          <p:nvPr/>
        </p:nvPicPr>
        <p:blipFill>
          <a:blip r:embed="rId5"/>
          <a:stretch>
            <a:fillRect/>
          </a:stretch>
        </p:blipFill>
        <p:spPr>
          <a:xfrm>
            <a:off x="11308002" y="2775972"/>
            <a:ext cx="883997" cy="890093"/>
          </a:xfrm>
          <a:prstGeom prst="rect">
            <a:avLst/>
          </a:prstGeom>
        </p:spPr>
      </p:pic>
    </p:spTree>
    <p:extLst>
      <p:ext uri="{BB962C8B-B14F-4D97-AF65-F5344CB8AC3E}">
        <p14:creationId xmlns:p14="http://schemas.microsoft.com/office/powerpoint/2010/main" val="3926812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FAD2A4-3541-4633-9B81-E2BFBD0FF907}"/>
              </a:ext>
            </a:extLst>
          </p:cNvPr>
          <p:cNvSpPr txBox="1"/>
          <p:nvPr/>
        </p:nvSpPr>
        <p:spPr>
          <a:xfrm>
            <a:off x="232667" y="1278384"/>
            <a:ext cx="3891379" cy="1600438"/>
          </a:xfrm>
          <a:prstGeom prst="rect">
            <a:avLst/>
          </a:prstGeom>
          <a:noFill/>
        </p:spPr>
        <p:txBody>
          <a:bodyPr wrap="square">
            <a:spAutoFit/>
          </a:bodyPr>
          <a:lstStyle/>
          <a:p>
            <a:pPr algn="ctr"/>
            <a:r>
              <a:rPr lang="ar-AE" sz="4400" dirty="0">
                <a:solidFill>
                  <a:srgbClr val="00B050"/>
                </a:solidFill>
              </a:rPr>
              <a:t>ﺟَﺰَﺍﻙِ ﺍﻟﻠﻪُ ﺧَﻴﺮًﺍ</a:t>
            </a:r>
            <a:endParaRPr lang="en-US" sz="4400" dirty="0">
              <a:solidFill>
                <a:srgbClr val="00B050"/>
              </a:solidFill>
            </a:endParaRPr>
          </a:p>
          <a:p>
            <a:pPr algn="ctr"/>
            <a:endParaRPr lang="en-US" dirty="0"/>
          </a:p>
          <a:p>
            <a:pPr algn="ctr"/>
            <a:r>
              <a:rPr lang="as-IN" sz="3600" b="1" dirty="0">
                <a:solidFill>
                  <a:srgbClr val="7030A0"/>
                </a:solidFill>
                <a:latin typeface="Bangla" panose="03000603000000000000" pitchFamily="66" charset="0"/>
                <a:cs typeface="Bangla" panose="03000603000000000000" pitchFamily="66" charset="0"/>
              </a:rPr>
              <a:t>জাযাকি-আল্লাহু খায়রান”</a:t>
            </a:r>
            <a:r>
              <a:rPr lang="as-IN" dirty="0"/>
              <a:t> </a:t>
            </a:r>
            <a:endParaRPr lang="en-US" dirty="0"/>
          </a:p>
        </p:txBody>
      </p:sp>
      <p:pic>
        <p:nvPicPr>
          <p:cNvPr id="4" name="Picture 3">
            <a:extLst>
              <a:ext uri="{FF2B5EF4-FFF2-40B4-BE49-F238E27FC236}">
                <a16:creationId xmlns:a16="http://schemas.microsoft.com/office/drawing/2014/main" id="{03FF66D2-8C6F-4BCF-9B5F-8A6ADE8C3A29}"/>
              </a:ext>
            </a:extLst>
          </p:cNvPr>
          <p:cNvPicPr>
            <a:picLocks noChangeAspect="1"/>
          </p:cNvPicPr>
          <p:nvPr/>
        </p:nvPicPr>
        <p:blipFill>
          <a:blip r:embed="rId2"/>
          <a:stretch>
            <a:fillRect/>
          </a:stretch>
        </p:blipFill>
        <p:spPr>
          <a:xfrm>
            <a:off x="232667" y="2955893"/>
            <a:ext cx="3891379" cy="3427151"/>
          </a:xfrm>
          <a:prstGeom prst="rect">
            <a:avLst/>
          </a:prstGeom>
        </p:spPr>
      </p:pic>
      <p:sp>
        <p:nvSpPr>
          <p:cNvPr id="5" name="TextBox 4">
            <a:extLst>
              <a:ext uri="{FF2B5EF4-FFF2-40B4-BE49-F238E27FC236}">
                <a16:creationId xmlns:a16="http://schemas.microsoft.com/office/drawing/2014/main" id="{C0E1E633-6514-45F0-B421-ABC1EFD6E28D}"/>
              </a:ext>
            </a:extLst>
          </p:cNvPr>
          <p:cNvSpPr txBox="1"/>
          <p:nvPr/>
        </p:nvSpPr>
        <p:spPr>
          <a:xfrm>
            <a:off x="6096000" y="816747"/>
            <a:ext cx="4708124" cy="3046988"/>
          </a:xfrm>
          <a:prstGeom prst="rect">
            <a:avLst/>
          </a:prstGeom>
          <a:noFill/>
        </p:spPr>
        <p:txBody>
          <a:bodyPr wrap="square">
            <a:spAutoFit/>
          </a:bodyPr>
          <a:lstStyle/>
          <a:p>
            <a:pPr algn="ctr"/>
            <a:r>
              <a:rPr lang="en-US" sz="2400" b="1" dirty="0">
                <a:solidFill>
                  <a:srgbClr val="0070C0"/>
                </a:solidFill>
                <a:latin typeface="Bangla" panose="03000603000000000000" pitchFamily="66" charset="0"/>
                <a:cs typeface="Bangla" panose="03000603000000000000" pitchFamily="66" charset="0"/>
              </a:rPr>
              <a:t>* </a:t>
            </a:r>
            <a:r>
              <a:rPr lang="as-IN" sz="2400" b="1" dirty="0">
                <a:solidFill>
                  <a:srgbClr val="0070C0"/>
                </a:solidFill>
                <a:latin typeface="Bangla" panose="03000603000000000000" pitchFamily="66" charset="0"/>
                <a:cs typeface="Bangla" panose="03000603000000000000" pitchFamily="66" charset="0"/>
              </a:rPr>
              <a:t>মহান আল্লাহ আমাদের সকলের ব্যক্তিজীবন ও পারিবারিক জীবনকে সুন্দর সুখী ও পবিত্র করে জান্নাতের উপযুক্ত হওয়ার তাওফিক দান করুন।</a:t>
            </a:r>
          </a:p>
          <a:p>
            <a:pPr algn="ctr"/>
            <a:r>
              <a:rPr lang="en-US" sz="2400" b="1" dirty="0">
                <a:solidFill>
                  <a:srgbClr val="0070C0"/>
                </a:solidFill>
                <a:latin typeface="Bangla" panose="03000603000000000000" pitchFamily="66" charset="0"/>
                <a:cs typeface="Bangla" panose="03000603000000000000" pitchFamily="66" charset="0"/>
              </a:rPr>
              <a:t>* </a:t>
            </a:r>
            <a:r>
              <a:rPr lang="as-IN" sz="2400" b="1" dirty="0">
                <a:solidFill>
                  <a:srgbClr val="0070C0"/>
                </a:solidFill>
                <a:latin typeface="Bangla" panose="03000603000000000000" pitchFamily="66" charset="0"/>
                <a:cs typeface="Bangla" panose="03000603000000000000" pitchFamily="66" charset="0"/>
              </a:rPr>
              <a:t>জান্নাতের এই পথকে সহজ ও ভালো লাগা ও </a:t>
            </a:r>
            <a:r>
              <a:rPr lang="en-US" sz="2400" b="1" dirty="0">
                <a:solidFill>
                  <a:srgbClr val="0070C0"/>
                </a:solidFill>
                <a:latin typeface="Bangla" panose="03000603000000000000" pitchFamily="66" charset="0"/>
                <a:cs typeface="Bangla" panose="03000603000000000000" pitchFamily="66" charset="0"/>
              </a:rPr>
              <a:t>          </a:t>
            </a:r>
          </a:p>
          <a:p>
            <a:pPr algn="ctr"/>
            <a:r>
              <a:rPr lang="en-US" sz="2400" b="1" dirty="0">
                <a:solidFill>
                  <a:srgbClr val="0070C0"/>
                </a:solidFill>
                <a:latin typeface="Bangla" panose="03000603000000000000" pitchFamily="66" charset="0"/>
                <a:cs typeface="Bangla" panose="03000603000000000000" pitchFamily="66" charset="0"/>
              </a:rPr>
              <a:t>   </a:t>
            </a:r>
            <a:r>
              <a:rPr lang="as-IN" sz="2400" b="1" dirty="0">
                <a:solidFill>
                  <a:srgbClr val="0070C0"/>
                </a:solidFill>
                <a:latin typeface="Bangla" panose="03000603000000000000" pitchFamily="66" charset="0"/>
                <a:cs typeface="Bangla" panose="03000603000000000000" pitchFamily="66" charset="0"/>
              </a:rPr>
              <a:t>ভালবাসায় পরিনত করে দিন।</a:t>
            </a:r>
          </a:p>
          <a:p>
            <a:pPr algn="ctr"/>
            <a:r>
              <a:rPr lang="en-US" sz="2400" b="1" dirty="0">
                <a:solidFill>
                  <a:srgbClr val="0070C0"/>
                </a:solidFill>
                <a:latin typeface="Bangla" panose="03000603000000000000" pitchFamily="66" charset="0"/>
                <a:cs typeface="Bangla" panose="03000603000000000000" pitchFamily="66" charset="0"/>
              </a:rPr>
              <a:t>* </a:t>
            </a:r>
            <a:r>
              <a:rPr lang="as-IN" sz="2400" b="1" dirty="0">
                <a:solidFill>
                  <a:srgbClr val="0070C0"/>
                </a:solidFill>
                <a:latin typeface="Bangla" panose="03000603000000000000" pitchFamily="66" charset="0"/>
                <a:cs typeface="Bangla" panose="03000603000000000000" pitchFamily="66" charset="0"/>
              </a:rPr>
              <a:t>আমাদের সকলের পরিবার ও পরবর্তী বংসের </a:t>
            </a:r>
            <a:r>
              <a:rPr lang="en-US" sz="2400" b="1" dirty="0">
                <a:solidFill>
                  <a:srgbClr val="0070C0"/>
                </a:solidFill>
                <a:latin typeface="Bangla" panose="03000603000000000000" pitchFamily="66" charset="0"/>
                <a:cs typeface="Bangla" panose="03000603000000000000" pitchFamily="66" charset="0"/>
              </a:rPr>
              <a:t>                                         </a:t>
            </a:r>
            <a:r>
              <a:rPr lang="as-IN" sz="2400" b="1" dirty="0">
                <a:solidFill>
                  <a:srgbClr val="0070C0"/>
                </a:solidFill>
                <a:latin typeface="Bangla" panose="03000603000000000000" pitchFamily="66" charset="0"/>
                <a:cs typeface="Bangla" panose="03000603000000000000" pitchFamily="66" charset="0"/>
              </a:rPr>
              <a:t>ধারাকেও এই জান্নাতের পথে ইস্তিকামাত রাখুন। আমীন</a:t>
            </a:r>
          </a:p>
        </p:txBody>
      </p:sp>
      <p:pic>
        <p:nvPicPr>
          <p:cNvPr id="7" name="Picture 6">
            <a:extLst>
              <a:ext uri="{FF2B5EF4-FFF2-40B4-BE49-F238E27FC236}">
                <a16:creationId xmlns:a16="http://schemas.microsoft.com/office/drawing/2014/main" id="{C7E7FE68-CD4C-4AF5-BA40-F7C98CF2DEA6}"/>
              </a:ext>
            </a:extLst>
          </p:cNvPr>
          <p:cNvPicPr>
            <a:picLocks noChangeAspect="1"/>
          </p:cNvPicPr>
          <p:nvPr/>
        </p:nvPicPr>
        <p:blipFill>
          <a:blip r:embed="rId3"/>
          <a:stretch>
            <a:fillRect/>
          </a:stretch>
        </p:blipFill>
        <p:spPr>
          <a:xfrm>
            <a:off x="9907480" y="4382794"/>
            <a:ext cx="2284520" cy="2000250"/>
          </a:xfrm>
          <a:prstGeom prst="rect">
            <a:avLst/>
          </a:prstGeom>
        </p:spPr>
      </p:pic>
    </p:spTree>
    <p:extLst>
      <p:ext uri="{BB962C8B-B14F-4D97-AF65-F5344CB8AC3E}">
        <p14:creationId xmlns:p14="http://schemas.microsoft.com/office/powerpoint/2010/main" val="302752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2632CF-A2C4-4E53-ABBF-83B60559A4CA}"/>
              </a:ext>
            </a:extLst>
          </p:cNvPr>
          <p:cNvSpPr txBox="1"/>
          <p:nvPr/>
        </p:nvSpPr>
        <p:spPr>
          <a:xfrm>
            <a:off x="4287914" y="2956263"/>
            <a:ext cx="7838983" cy="3046988"/>
          </a:xfrm>
          <a:prstGeom prst="rect">
            <a:avLst/>
          </a:prstGeom>
          <a:noFill/>
        </p:spPr>
        <p:txBody>
          <a:bodyPr wrap="square">
            <a:spAutoFit/>
          </a:bodyPr>
          <a:lstStyle/>
          <a:p>
            <a:endParaRPr lang="en-US" sz="3200" dirty="0">
              <a:latin typeface="Bangla" panose="03000603000000000000" pitchFamily="66" charset="0"/>
              <a:cs typeface="Bangla" panose="03000603000000000000" pitchFamily="66" charset="0"/>
            </a:endParaRPr>
          </a:p>
          <a:p>
            <a:r>
              <a:rPr lang="as-IN" sz="3200" dirty="0">
                <a:solidFill>
                  <a:srgbClr val="00B050"/>
                </a:solidFill>
                <a:latin typeface="Bangla" panose="03000603000000000000" pitchFamily="66" charset="0"/>
                <a:cs typeface="Bangla" panose="03000603000000000000" pitchFamily="66" charset="0"/>
              </a:rPr>
              <a:t>“হা-মীম। এই কিতাব পরাক্রমশালী, প্রজ্ঞাময় আল্লাহর পক্ষ থেকে অবতীর্ণ। নভোমন্ডল, ভূ-মন্ডল ও এতদুভয়ের মধ্যবর্তী সবকিছু আমি যথাযথভাবেই এবং নির্দিষ্ট সময়ের জন্যেই সৃষ্টি করেছি। কাফেরদেরকে যে বিষয়ে সাবধান করা হয়েছে তারা তা থেকে মুখ ফিরিয়ে নেয়।”</a:t>
            </a:r>
            <a:r>
              <a:rPr lang="as-IN" sz="2800" dirty="0">
                <a:solidFill>
                  <a:srgbClr val="002060"/>
                </a:solidFill>
                <a:latin typeface="Bangla" panose="03000603000000000000" pitchFamily="66" charset="0"/>
                <a:cs typeface="Bangla" panose="03000603000000000000" pitchFamily="66" charset="0"/>
              </a:rPr>
              <a:t>সূরা আহকাফ: ১-৩</a:t>
            </a:r>
            <a:endParaRPr lang="en-US" sz="2800" dirty="0">
              <a:solidFill>
                <a:srgbClr val="002060"/>
              </a:solidFill>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18AE910A-EB38-4864-B627-0082F73D96B9}"/>
              </a:ext>
            </a:extLst>
          </p:cNvPr>
          <p:cNvSpPr txBox="1"/>
          <p:nvPr/>
        </p:nvSpPr>
        <p:spPr>
          <a:xfrm>
            <a:off x="594804" y="878888"/>
            <a:ext cx="6897950" cy="2554545"/>
          </a:xfrm>
          <a:prstGeom prst="rect">
            <a:avLst/>
          </a:prstGeom>
          <a:noFill/>
        </p:spPr>
        <p:txBody>
          <a:bodyPr wrap="square">
            <a:spAutoFit/>
          </a:bodyPr>
          <a:lstStyle/>
          <a:p>
            <a:pPr algn="ctr"/>
            <a:r>
              <a:rPr lang="en-US" sz="3200" dirty="0" err="1">
                <a:solidFill>
                  <a:srgbClr val="7030A0"/>
                </a:solidFill>
                <a:latin typeface="Bangla" panose="03000603000000000000" pitchFamily="66" charset="0"/>
                <a:cs typeface="Bangla" panose="03000603000000000000" pitchFamily="66" charset="0"/>
              </a:rPr>
              <a:t>মানুষকে</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পৃথিবীতে</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পাঠানোর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পিছনে</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রবের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হিকমাহ</a:t>
            </a:r>
            <a:endParaRPr lang="en-US" sz="3200" dirty="0">
              <a:latin typeface="Bangla" panose="03000603000000000000" pitchFamily="66" charset="0"/>
              <a:cs typeface="Bangla" panose="03000603000000000000" pitchFamily="66" charset="0"/>
            </a:endParaRPr>
          </a:p>
          <a:p>
            <a:endParaRPr lang="en-US" sz="3200" dirty="0">
              <a:solidFill>
                <a:srgbClr val="00B050"/>
              </a:solidFill>
              <a:latin typeface="Bangla" panose="03000603000000000000" pitchFamily="66" charset="0"/>
              <a:cs typeface="Bangla" panose="03000603000000000000" pitchFamily="66" charset="0"/>
            </a:endParaRPr>
          </a:p>
          <a:p>
            <a:r>
              <a:rPr lang="as-IN" sz="3200" dirty="0">
                <a:solidFill>
                  <a:srgbClr val="00B050"/>
                </a:solidFill>
                <a:latin typeface="Bangla" panose="03000603000000000000" pitchFamily="66" charset="0"/>
                <a:cs typeface="Bangla" panose="03000603000000000000" pitchFamily="66" charset="0"/>
              </a:rPr>
              <a:t>“আসমান-জমিন এবং এ</a:t>
            </a:r>
            <a:r>
              <a:rPr lang="en-US" sz="3200" dirty="0">
                <a:solidFill>
                  <a:srgbClr val="00B050"/>
                </a:solidFill>
                <a:latin typeface="Bangla" panose="03000603000000000000" pitchFamily="66" charset="0"/>
                <a:cs typeface="Bangla" panose="03000603000000000000" pitchFamily="66" charset="0"/>
              </a:rPr>
              <a:t> </a:t>
            </a:r>
            <a:r>
              <a:rPr lang="as-IN" sz="3200" dirty="0">
                <a:solidFill>
                  <a:srgbClr val="00B050"/>
                </a:solidFill>
                <a:latin typeface="Bangla" panose="03000603000000000000" pitchFamily="66" charset="0"/>
                <a:cs typeface="Bangla" panose="03000603000000000000" pitchFamily="66" charset="0"/>
              </a:rPr>
              <a:t>দুইটির মাঝে যা কিছু আছে সে সব আমি তামাশা করে সৃষ্টি করিনি।”</a:t>
            </a:r>
            <a:endParaRPr lang="en-US" sz="3200" dirty="0">
              <a:solidFill>
                <a:srgbClr val="00B050"/>
              </a:solidFill>
              <a:latin typeface="Bangla" panose="03000603000000000000" pitchFamily="66" charset="0"/>
              <a:cs typeface="Bangla" panose="03000603000000000000" pitchFamily="66" charset="0"/>
            </a:endParaRPr>
          </a:p>
          <a:p>
            <a:pPr algn="r"/>
            <a:r>
              <a:rPr lang="as-IN" sz="2800" dirty="0">
                <a:solidFill>
                  <a:srgbClr val="002060"/>
                </a:solidFill>
                <a:latin typeface="Bangla" panose="03000603000000000000" pitchFamily="66" charset="0"/>
                <a:cs typeface="Bangla" panose="03000603000000000000" pitchFamily="66" charset="0"/>
              </a:rPr>
              <a:t>সূরা আম্বিয়া: ১৬</a:t>
            </a:r>
            <a:endParaRPr lang="en-US" sz="2800" dirty="0">
              <a:solidFill>
                <a:srgbClr val="002060"/>
              </a:solidFill>
              <a:latin typeface="Bangla" panose="03000603000000000000" pitchFamily="66" charset="0"/>
              <a:cs typeface="Bangla" panose="03000603000000000000" pitchFamily="66" charset="0"/>
            </a:endParaRPr>
          </a:p>
        </p:txBody>
      </p:sp>
      <p:pic>
        <p:nvPicPr>
          <p:cNvPr id="6" name="Picture 5">
            <a:extLst>
              <a:ext uri="{FF2B5EF4-FFF2-40B4-BE49-F238E27FC236}">
                <a16:creationId xmlns:a16="http://schemas.microsoft.com/office/drawing/2014/main" id="{7E74DBF1-F6EC-431A-93BB-56A17F3BA83F}"/>
              </a:ext>
            </a:extLst>
          </p:cNvPr>
          <p:cNvPicPr>
            <a:picLocks noChangeAspect="1"/>
          </p:cNvPicPr>
          <p:nvPr/>
        </p:nvPicPr>
        <p:blipFill>
          <a:blip r:embed="rId2"/>
          <a:stretch>
            <a:fillRect/>
          </a:stretch>
        </p:blipFill>
        <p:spPr>
          <a:xfrm>
            <a:off x="0" y="3169327"/>
            <a:ext cx="4216893" cy="3195961"/>
          </a:xfrm>
          <a:prstGeom prst="rect">
            <a:avLst/>
          </a:prstGeom>
        </p:spPr>
      </p:pic>
      <p:pic>
        <p:nvPicPr>
          <p:cNvPr id="2" name="Picture 1">
            <a:extLst>
              <a:ext uri="{FF2B5EF4-FFF2-40B4-BE49-F238E27FC236}">
                <a16:creationId xmlns:a16="http://schemas.microsoft.com/office/drawing/2014/main" id="{796119CD-F9E1-49DA-B5A0-F4FE9086E24E}"/>
              </a:ext>
            </a:extLst>
          </p:cNvPr>
          <p:cNvPicPr>
            <a:picLocks noChangeAspect="1"/>
          </p:cNvPicPr>
          <p:nvPr/>
        </p:nvPicPr>
        <p:blipFill>
          <a:blip r:embed="rId3"/>
          <a:stretch>
            <a:fillRect/>
          </a:stretch>
        </p:blipFill>
        <p:spPr>
          <a:xfrm>
            <a:off x="10391775" y="151059"/>
            <a:ext cx="1800225" cy="2543175"/>
          </a:xfrm>
          <a:prstGeom prst="rect">
            <a:avLst/>
          </a:prstGeom>
        </p:spPr>
      </p:pic>
      <p:pic>
        <p:nvPicPr>
          <p:cNvPr id="4" name="Picture 3">
            <a:extLst>
              <a:ext uri="{FF2B5EF4-FFF2-40B4-BE49-F238E27FC236}">
                <a16:creationId xmlns:a16="http://schemas.microsoft.com/office/drawing/2014/main" id="{CE15B089-4273-4101-A2A1-CFFAB32FD219}"/>
              </a:ext>
            </a:extLst>
          </p:cNvPr>
          <p:cNvPicPr>
            <a:picLocks noChangeAspect="1"/>
          </p:cNvPicPr>
          <p:nvPr/>
        </p:nvPicPr>
        <p:blipFill>
          <a:blip r:embed="rId3"/>
          <a:stretch>
            <a:fillRect/>
          </a:stretch>
        </p:blipFill>
        <p:spPr>
          <a:xfrm>
            <a:off x="9232778" y="0"/>
            <a:ext cx="1482570" cy="3299328"/>
          </a:xfrm>
          <a:prstGeom prst="rect">
            <a:avLst/>
          </a:prstGeom>
        </p:spPr>
      </p:pic>
    </p:spTree>
    <p:extLst>
      <p:ext uri="{BB962C8B-B14F-4D97-AF65-F5344CB8AC3E}">
        <p14:creationId xmlns:p14="http://schemas.microsoft.com/office/powerpoint/2010/main" val="310061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Rectangle 50">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F0E60B42-FFFF-4735-9503-79D58F528BED}"/>
              </a:ext>
            </a:extLst>
          </p:cNvPr>
          <p:cNvGraphicFramePr/>
          <p:nvPr>
            <p:extLst>
              <p:ext uri="{D42A27DB-BD31-4B8C-83A1-F6EECF244321}">
                <p14:modId xmlns:p14="http://schemas.microsoft.com/office/powerpoint/2010/main" val="1982015132"/>
              </p:ext>
            </p:extLst>
          </p:nvPr>
        </p:nvGraphicFramePr>
        <p:xfrm>
          <a:off x="71020" y="1608878"/>
          <a:ext cx="11541483" cy="464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77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85BBB6-DFCF-41BA-BF79-5E7386E0CF8A}"/>
              </a:ext>
            </a:extLst>
          </p:cNvPr>
          <p:cNvSpPr txBox="1"/>
          <p:nvPr/>
        </p:nvSpPr>
        <p:spPr>
          <a:xfrm>
            <a:off x="79899" y="142044"/>
            <a:ext cx="9407002" cy="6124754"/>
          </a:xfrm>
          <a:prstGeom prst="rect">
            <a:avLst/>
          </a:prstGeom>
          <a:noFill/>
        </p:spPr>
        <p:txBody>
          <a:bodyPr wrap="square">
            <a:spAutoFit/>
          </a:bodyPr>
          <a:lstStyle/>
          <a:p>
            <a:pPr algn="ctr"/>
            <a:r>
              <a:rPr lang="en-US" sz="3200" dirty="0" err="1">
                <a:solidFill>
                  <a:srgbClr val="0070C0"/>
                </a:solidFill>
                <a:latin typeface="Bangla" panose="03000603000000000000" pitchFamily="66" charset="0"/>
                <a:cs typeface="Bangla" panose="03000603000000000000" pitchFamily="66" charset="0"/>
              </a:rPr>
              <a:t>নারী</a:t>
            </a:r>
            <a:r>
              <a:rPr lang="en-US" sz="3200" dirty="0">
                <a:solidFill>
                  <a:srgbClr val="0070C0"/>
                </a:solidFill>
                <a:latin typeface="Bangla" panose="03000603000000000000" pitchFamily="66" charset="0"/>
                <a:cs typeface="Bangla" panose="03000603000000000000" pitchFamily="66" charset="0"/>
              </a:rPr>
              <a:t> </a:t>
            </a:r>
            <a:r>
              <a:rPr lang="en-US" sz="3200" dirty="0" err="1">
                <a:solidFill>
                  <a:srgbClr val="0070C0"/>
                </a:solidFill>
                <a:latin typeface="Bangla" panose="03000603000000000000" pitchFamily="66" charset="0"/>
                <a:cs typeface="Bangla" panose="03000603000000000000" pitchFamily="66" charset="0"/>
              </a:rPr>
              <a:t>সৃষ্টির</a:t>
            </a:r>
            <a:r>
              <a:rPr lang="en-US" sz="3200" dirty="0">
                <a:solidFill>
                  <a:srgbClr val="0070C0"/>
                </a:solidFill>
                <a:latin typeface="Bangla" panose="03000603000000000000" pitchFamily="66" charset="0"/>
                <a:cs typeface="Bangla" panose="03000603000000000000" pitchFamily="66" charset="0"/>
              </a:rPr>
              <a:t> </a:t>
            </a:r>
            <a:r>
              <a:rPr lang="en-US" sz="3200" dirty="0" err="1">
                <a:solidFill>
                  <a:srgbClr val="0070C0"/>
                </a:solidFill>
                <a:latin typeface="Bangla" panose="03000603000000000000" pitchFamily="66" charset="0"/>
                <a:cs typeface="Bangla" panose="03000603000000000000" pitchFamily="66" charset="0"/>
              </a:rPr>
              <a:t>পিছনে</a:t>
            </a:r>
            <a:r>
              <a:rPr lang="en-US" sz="3200" dirty="0">
                <a:solidFill>
                  <a:srgbClr val="0070C0"/>
                </a:solidFill>
                <a:latin typeface="Bangla" panose="03000603000000000000" pitchFamily="66" charset="0"/>
                <a:cs typeface="Bangla" panose="03000603000000000000" pitchFamily="66" charset="0"/>
              </a:rPr>
              <a:t> </a:t>
            </a:r>
            <a:r>
              <a:rPr lang="en-US" sz="3200" dirty="0" err="1">
                <a:solidFill>
                  <a:srgbClr val="0070C0"/>
                </a:solidFill>
                <a:latin typeface="Bangla" panose="03000603000000000000" pitchFamily="66" charset="0"/>
                <a:cs typeface="Bangla" panose="03000603000000000000" pitchFamily="66" charset="0"/>
              </a:rPr>
              <a:t>হিকমাত</a:t>
            </a:r>
            <a:endParaRPr lang="en-US" sz="3200" dirty="0">
              <a:solidFill>
                <a:srgbClr val="0070C0"/>
              </a:solidFill>
              <a:latin typeface="Bangla" panose="03000603000000000000" pitchFamily="66" charset="0"/>
              <a:cs typeface="Bangla" panose="03000603000000000000" pitchFamily="66" charset="0"/>
            </a:endParaRPr>
          </a:p>
          <a:p>
            <a:pPr algn="ctr"/>
            <a:endParaRPr lang="en-US" sz="2400" dirty="0">
              <a:solidFill>
                <a:srgbClr val="0070C0"/>
              </a:solidFill>
              <a:latin typeface="Bangla" panose="03000603000000000000" pitchFamily="66" charset="0"/>
              <a:cs typeface="Bangla" panose="03000603000000000000" pitchFamily="66" charset="0"/>
            </a:endParaRPr>
          </a:p>
          <a:p>
            <a:r>
              <a:rPr lang="en-US" sz="3200" dirty="0">
                <a:solidFill>
                  <a:srgbClr val="00B050"/>
                </a:solidFill>
                <a:latin typeface="Bangla" panose="03000603000000000000" pitchFamily="66" charset="0"/>
                <a:cs typeface="Bangla" panose="03000603000000000000" pitchFamily="66" charset="0"/>
              </a:rPr>
              <a:t>(</a:t>
            </a:r>
            <a:r>
              <a:rPr lang="en-US" sz="3200" dirty="0" err="1">
                <a:solidFill>
                  <a:srgbClr val="00B050"/>
                </a:solidFill>
                <a:latin typeface="Bangla" panose="03000603000000000000" pitchFamily="66" charset="0"/>
                <a:cs typeface="Bangla" panose="03000603000000000000" pitchFamily="66" charset="0"/>
              </a:rPr>
              <a:t>জান্নাতে</a:t>
            </a:r>
            <a:r>
              <a:rPr lang="en-US" sz="3200" dirty="0">
                <a:solidFill>
                  <a:srgbClr val="00B050"/>
                </a:solidFill>
                <a:latin typeface="Bangla" panose="03000603000000000000" pitchFamily="66" charset="0"/>
                <a:cs typeface="Bangla" panose="03000603000000000000" pitchFamily="66" charset="0"/>
              </a:rPr>
              <a:t> </a:t>
            </a:r>
            <a:r>
              <a:rPr lang="as-IN" sz="3200" dirty="0">
                <a:solidFill>
                  <a:srgbClr val="00B050"/>
                </a:solidFill>
                <a:latin typeface="Bangla" panose="03000603000000000000" pitchFamily="66" charset="0"/>
                <a:cs typeface="Bangla" panose="03000603000000000000" pitchFamily="66" charset="0"/>
              </a:rPr>
              <a:t>সিজদা অনুষ্ঠানের পর</a:t>
            </a:r>
            <a:r>
              <a:rPr lang="en-US" sz="3200" dirty="0">
                <a:solidFill>
                  <a:srgbClr val="00B050"/>
                </a:solidFill>
                <a:latin typeface="Bangla" panose="03000603000000000000" pitchFamily="66" charset="0"/>
                <a:cs typeface="Bangla" panose="03000603000000000000" pitchFamily="66" charset="0"/>
              </a:rPr>
              <a:t>)</a:t>
            </a:r>
            <a:r>
              <a:rPr lang="as-IN" sz="3200" dirty="0">
                <a:solidFill>
                  <a:srgbClr val="00B050"/>
                </a:solidFill>
                <a:latin typeface="Bangla" panose="03000603000000000000" pitchFamily="66" charset="0"/>
                <a:cs typeface="Bangla" panose="03000603000000000000" pitchFamily="66" charset="0"/>
              </a:rPr>
              <a:t> আল্লাহ আদমের জুড়ি হিসাবে তার অবয়ব হ’তে একাংশ নিয়ে অর্থাৎ তার পাঁজর হ’তে তার স্ত্রী হাওয়াকে সৃষ্টি করলেন। </a:t>
            </a:r>
            <a:endParaRPr lang="en-US" sz="3200" dirty="0">
              <a:solidFill>
                <a:srgbClr val="00B050"/>
              </a:solidFill>
              <a:latin typeface="Bangla" panose="03000603000000000000" pitchFamily="66" charset="0"/>
              <a:cs typeface="Bangla" panose="03000603000000000000" pitchFamily="66" charset="0"/>
            </a:endParaRPr>
          </a:p>
          <a:p>
            <a:r>
              <a:rPr lang="as-IN" sz="2800" dirty="0">
                <a:solidFill>
                  <a:srgbClr val="002060"/>
                </a:solidFill>
                <a:latin typeface="Bangla" panose="03000603000000000000" pitchFamily="66" charset="0"/>
                <a:cs typeface="Bangla" panose="03000603000000000000" pitchFamily="66" charset="0"/>
              </a:rPr>
              <a:t>নিসা ৪/১; মুত্তাফাক্ব আলাইহ, মিশকাত হা/৩২৩৮ ‘বিবাহ’ অধ্যায় ১০ম অনুচ্ছেদ।</a:t>
            </a:r>
            <a:endParaRPr lang="en-US" sz="2800" dirty="0">
              <a:solidFill>
                <a:srgbClr val="002060"/>
              </a:solidFill>
              <a:latin typeface="Bangla" panose="03000603000000000000" pitchFamily="66" charset="0"/>
              <a:cs typeface="Bangla" panose="03000603000000000000" pitchFamily="66" charset="0"/>
            </a:endParaRPr>
          </a:p>
          <a:p>
            <a:endParaRPr lang="en-US" sz="3200" dirty="0">
              <a:solidFill>
                <a:srgbClr val="00B050"/>
              </a:solidFill>
              <a:latin typeface="Bangla" panose="03000603000000000000" pitchFamily="66" charset="0"/>
              <a:cs typeface="Bangla" panose="03000603000000000000" pitchFamily="66" charset="0"/>
            </a:endParaRPr>
          </a:p>
          <a:p>
            <a:r>
              <a:rPr lang="as-IN" sz="3200" dirty="0">
                <a:solidFill>
                  <a:srgbClr val="00B050"/>
                </a:solidFill>
                <a:latin typeface="Bangla" panose="03000603000000000000" pitchFamily="66" charset="0"/>
                <a:cs typeface="Bangla" panose="03000603000000000000" pitchFamily="66" charset="0"/>
              </a:rPr>
              <a:t>আল্লাহ ইরশাদ করেছেন-</a:t>
            </a:r>
            <a:endParaRPr lang="as-IN" sz="3200" dirty="0">
              <a:solidFill>
                <a:srgbClr val="0070C0"/>
              </a:solidFill>
              <a:latin typeface="Bangla" panose="03000603000000000000" pitchFamily="66" charset="0"/>
              <a:cs typeface="Bangla" panose="03000603000000000000" pitchFamily="66" charset="0"/>
            </a:endParaRPr>
          </a:p>
          <a:p>
            <a:r>
              <a:rPr lang="ar-AE" sz="3200" dirty="0">
                <a:solidFill>
                  <a:srgbClr val="0070C0"/>
                </a:solidFill>
                <a:latin typeface="Bangla" panose="03000603000000000000" pitchFamily="66" charset="0"/>
              </a:rPr>
              <a:t>هو الذي خلقكم من نفس واحدة و جعل منها زوجها ليسكن إليها  </a:t>
            </a:r>
          </a:p>
          <a:p>
            <a:r>
              <a:rPr lang="as-IN" sz="3200" dirty="0">
                <a:solidFill>
                  <a:srgbClr val="0070C0"/>
                </a:solidFill>
                <a:latin typeface="Bangla" panose="03000603000000000000" pitchFamily="66" charset="0"/>
                <a:cs typeface="Bangla" panose="03000603000000000000" pitchFamily="66" charset="0"/>
              </a:rPr>
              <a:t>তিনি ঐ সত্তা যিনি তোমাদের সৃষ্টি করেছেন একটি ‘নফস’ থেকে এবং বানিয়েছেন তার থেকে তার জোড়া যেন সে তার কাছে </a:t>
            </a:r>
            <a:r>
              <a:rPr lang="as-IN" sz="3200" dirty="0">
                <a:solidFill>
                  <a:srgbClr val="00B0F0"/>
                </a:solidFill>
                <a:latin typeface="Bangla" panose="03000603000000000000" pitchFamily="66" charset="0"/>
                <a:cs typeface="Bangla" panose="03000603000000000000" pitchFamily="66" charset="0"/>
              </a:rPr>
              <a:t>স্বস্তি লাভ করে</a:t>
            </a:r>
            <a:r>
              <a:rPr lang="as-IN" sz="3200" dirty="0">
                <a:solidFill>
                  <a:srgbClr val="002060"/>
                </a:solidFill>
                <a:latin typeface="Bangla" panose="03000603000000000000" pitchFamily="66" charset="0"/>
                <a:cs typeface="Bangla" panose="03000603000000000000" pitchFamily="66" charset="0"/>
              </a:rPr>
              <a:t>। </a:t>
            </a:r>
            <a:r>
              <a:rPr lang="as-IN" sz="2800" dirty="0">
                <a:solidFill>
                  <a:srgbClr val="002060"/>
                </a:solidFill>
                <a:latin typeface="Bangla" panose="03000603000000000000" pitchFamily="66" charset="0"/>
                <a:cs typeface="Bangla" panose="03000603000000000000" pitchFamily="66" charset="0"/>
              </a:rPr>
              <a:t>সূরা আরাফ : ১৮৯</a:t>
            </a:r>
            <a:endParaRPr lang="en-US" sz="2800" dirty="0">
              <a:solidFill>
                <a:srgbClr val="002060"/>
              </a:solidFill>
              <a:latin typeface="Bangla" panose="03000603000000000000" pitchFamily="66" charset="0"/>
              <a:cs typeface="Bangla" panose="03000603000000000000" pitchFamily="66" charset="0"/>
            </a:endParaRPr>
          </a:p>
          <a:p>
            <a:endParaRPr lang="as-IN" sz="2400" dirty="0">
              <a:solidFill>
                <a:srgbClr val="7030A0"/>
              </a:solidFill>
              <a:latin typeface="Bangla" panose="03000603000000000000" pitchFamily="66" charset="0"/>
              <a:cs typeface="Bangla" panose="03000603000000000000" pitchFamily="66" charset="0"/>
            </a:endParaRPr>
          </a:p>
        </p:txBody>
      </p:sp>
      <p:pic>
        <p:nvPicPr>
          <p:cNvPr id="4" name="Picture 3">
            <a:extLst>
              <a:ext uri="{FF2B5EF4-FFF2-40B4-BE49-F238E27FC236}">
                <a16:creationId xmlns:a16="http://schemas.microsoft.com/office/drawing/2014/main" id="{78D7F5CA-9943-4048-ABB0-8551B0C87F74}"/>
              </a:ext>
            </a:extLst>
          </p:cNvPr>
          <p:cNvPicPr>
            <a:picLocks noChangeAspect="1"/>
          </p:cNvPicPr>
          <p:nvPr/>
        </p:nvPicPr>
        <p:blipFill>
          <a:blip r:embed="rId2"/>
          <a:stretch>
            <a:fillRect/>
          </a:stretch>
        </p:blipFill>
        <p:spPr>
          <a:xfrm>
            <a:off x="9486901" y="0"/>
            <a:ext cx="2705100" cy="2705100"/>
          </a:xfrm>
          <a:prstGeom prst="rect">
            <a:avLst/>
          </a:prstGeom>
        </p:spPr>
      </p:pic>
      <p:pic>
        <p:nvPicPr>
          <p:cNvPr id="10" name="Picture 9">
            <a:extLst>
              <a:ext uri="{FF2B5EF4-FFF2-40B4-BE49-F238E27FC236}">
                <a16:creationId xmlns:a16="http://schemas.microsoft.com/office/drawing/2014/main" id="{319E99FE-F448-4FAF-9C5B-60E7444554C5}"/>
              </a:ext>
            </a:extLst>
          </p:cNvPr>
          <p:cNvPicPr>
            <a:picLocks noChangeAspect="1"/>
          </p:cNvPicPr>
          <p:nvPr/>
        </p:nvPicPr>
        <p:blipFill>
          <a:blip r:embed="rId3"/>
          <a:stretch>
            <a:fillRect/>
          </a:stretch>
        </p:blipFill>
        <p:spPr>
          <a:xfrm>
            <a:off x="9486900" y="4722917"/>
            <a:ext cx="2705100" cy="1685925"/>
          </a:xfrm>
          <a:prstGeom prst="rect">
            <a:avLst/>
          </a:prstGeom>
        </p:spPr>
      </p:pic>
      <p:pic>
        <p:nvPicPr>
          <p:cNvPr id="11" name="Picture 10">
            <a:extLst>
              <a:ext uri="{FF2B5EF4-FFF2-40B4-BE49-F238E27FC236}">
                <a16:creationId xmlns:a16="http://schemas.microsoft.com/office/drawing/2014/main" id="{517F9F59-2D36-4E76-9429-3AC66E09FEA0}"/>
              </a:ext>
            </a:extLst>
          </p:cNvPr>
          <p:cNvPicPr>
            <a:picLocks noChangeAspect="1"/>
          </p:cNvPicPr>
          <p:nvPr/>
        </p:nvPicPr>
        <p:blipFill>
          <a:blip r:embed="rId3"/>
          <a:stretch>
            <a:fillRect/>
          </a:stretch>
        </p:blipFill>
        <p:spPr>
          <a:xfrm>
            <a:off x="9486899" y="3204421"/>
            <a:ext cx="2705100" cy="1685925"/>
          </a:xfrm>
          <a:prstGeom prst="rect">
            <a:avLst/>
          </a:prstGeom>
        </p:spPr>
      </p:pic>
      <p:pic>
        <p:nvPicPr>
          <p:cNvPr id="12" name="Picture 11">
            <a:extLst>
              <a:ext uri="{FF2B5EF4-FFF2-40B4-BE49-F238E27FC236}">
                <a16:creationId xmlns:a16="http://schemas.microsoft.com/office/drawing/2014/main" id="{B547EC54-D6CA-457D-BB33-722E97BFFF07}"/>
              </a:ext>
            </a:extLst>
          </p:cNvPr>
          <p:cNvPicPr>
            <a:picLocks noChangeAspect="1"/>
          </p:cNvPicPr>
          <p:nvPr/>
        </p:nvPicPr>
        <p:blipFill>
          <a:blip r:embed="rId3"/>
          <a:stretch>
            <a:fillRect/>
          </a:stretch>
        </p:blipFill>
        <p:spPr>
          <a:xfrm>
            <a:off x="9486898" y="2450236"/>
            <a:ext cx="2705100" cy="1063657"/>
          </a:xfrm>
          <a:prstGeom prst="rect">
            <a:avLst/>
          </a:prstGeom>
        </p:spPr>
      </p:pic>
    </p:spTree>
    <p:extLst>
      <p:ext uri="{BB962C8B-B14F-4D97-AF65-F5344CB8AC3E}">
        <p14:creationId xmlns:p14="http://schemas.microsoft.com/office/powerpoint/2010/main" val="174808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B27466-1154-4E01-90C8-7BCCD9012FDE}"/>
              </a:ext>
            </a:extLst>
          </p:cNvPr>
          <p:cNvSpPr txBox="1"/>
          <p:nvPr/>
        </p:nvSpPr>
        <p:spPr>
          <a:xfrm>
            <a:off x="97653" y="204187"/>
            <a:ext cx="9552373" cy="6001643"/>
          </a:xfrm>
          <a:prstGeom prst="rect">
            <a:avLst/>
          </a:prstGeom>
          <a:noFill/>
        </p:spPr>
        <p:txBody>
          <a:bodyPr wrap="square">
            <a:spAutoFit/>
          </a:bodyPr>
          <a:lstStyle/>
          <a:p>
            <a:pPr algn="ctr"/>
            <a:r>
              <a:rPr lang="en-US" sz="3200" dirty="0">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নারী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জাতি</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সৃষ্টির</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পিছনে</a:t>
            </a:r>
            <a:r>
              <a:rPr lang="en-US" sz="3200" dirty="0">
                <a:solidFill>
                  <a:srgbClr val="7030A0"/>
                </a:solidFill>
                <a:latin typeface="Bangla" panose="03000603000000000000" pitchFamily="66" charset="0"/>
                <a:cs typeface="Bangla" panose="03000603000000000000" pitchFamily="66" charset="0"/>
              </a:rPr>
              <a:t> </a:t>
            </a:r>
            <a:r>
              <a:rPr lang="en-US" sz="3200" dirty="0" err="1">
                <a:solidFill>
                  <a:srgbClr val="7030A0"/>
                </a:solidFill>
                <a:latin typeface="Bangla" panose="03000603000000000000" pitchFamily="66" charset="0"/>
                <a:cs typeface="Bangla" panose="03000603000000000000" pitchFamily="66" charset="0"/>
              </a:rPr>
              <a:t>হিকমাহ</a:t>
            </a:r>
            <a:endParaRPr lang="en-US" sz="3200" dirty="0">
              <a:solidFill>
                <a:srgbClr val="7030A0"/>
              </a:solidFill>
              <a:latin typeface="Bangla" panose="03000603000000000000" pitchFamily="66" charset="0"/>
              <a:cs typeface="Bangla" panose="03000603000000000000" pitchFamily="66" charset="0"/>
            </a:endParaRPr>
          </a:p>
          <a:p>
            <a:pPr algn="ctr"/>
            <a:r>
              <a:rPr lang="as-IN" sz="3200" dirty="0">
                <a:solidFill>
                  <a:schemeClr val="tx2">
                    <a:lumMod val="75000"/>
                    <a:lumOff val="25000"/>
                  </a:schemeClr>
                </a:solidFill>
                <a:latin typeface="Bangla" panose="03000603000000000000" pitchFamily="66" charset="0"/>
                <a:cs typeface="Bangla" panose="03000603000000000000" pitchFamily="66" charset="0"/>
              </a:rPr>
              <a:t>অতঃপর তিনি তার (আদম) থেকে তার যুগল (হাওয়াকে) সৃষ্টি করেছেন।’ (সুরা যুমার: ৬)</a:t>
            </a:r>
          </a:p>
          <a:p>
            <a:endParaRPr lang="as-IN" sz="3200" dirty="0">
              <a:solidFill>
                <a:schemeClr val="tx2">
                  <a:lumMod val="75000"/>
                  <a:lumOff val="25000"/>
                </a:schemeClr>
              </a:solidFill>
              <a:latin typeface="Bangla" panose="03000603000000000000" pitchFamily="66" charset="0"/>
              <a:cs typeface="Bangla" panose="03000603000000000000" pitchFamily="66" charset="0"/>
            </a:endParaRPr>
          </a:p>
          <a:p>
            <a:r>
              <a:rPr lang="ar-AE" sz="3200" dirty="0">
                <a:solidFill>
                  <a:schemeClr val="tx2">
                    <a:lumMod val="75000"/>
                    <a:lumOff val="25000"/>
                  </a:schemeClr>
                </a:solidFill>
                <a:latin typeface="Bangla" panose="03000603000000000000" pitchFamily="66" charset="0"/>
              </a:rPr>
              <a:t>وَ مِنۡ اٰیٰتِہٖۤ اَنۡ خَلَقَ لَکُمۡ مِّنۡ اَنۡفُسِکُمۡ اَزۡوَاجًا لِّتَسۡکُنُوۡۤا اِلَیۡہَا وَ جَعَلَ بَیۡنَکُمۡ مَّوَدَّۃً وَّ رَحۡمَۃً ؕ اِنَّ فِیۡ ذٰلِکَ لَاٰیٰتٍ لِّقَوۡمٍ یَّتَفَکَّرُوۡنَ</a:t>
            </a:r>
          </a:p>
          <a:p>
            <a:endParaRPr lang="ar-AE" sz="3200" dirty="0">
              <a:solidFill>
                <a:schemeClr val="tx2">
                  <a:lumMod val="75000"/>
                  <a:lumOff val="25000"/>
                </a:schemeClr>
              </a:solidFill>
              <a:latin typeface="Bangla" panose="03000603000000000000" pitchFamily="66" charset="0"/>
            </a:endParaRPr>
          </a:p>
          <a:p>
            <a:r>
              <a:rPr lang="as-IN" sz="3200" dirty="0">
                <a:solidFill>
                  <a:schemeClr val="tx2">
                    <a:lumMod val="75000"/>
                    <a:lumOff val="25000"/>
                  </a:schemeClr>
                </a:solidFill>
                <a:latin typeface="Bangla" panose="03000603000000000000" pitchFamily="66" charset="0"/>
                <a:cs typeface="Bangla" panose="03000603000000000000" pitchFamily="66" charset="0"/>
              </a:rPr>
              <a:t>আর তাঁর নিদর্শনাবলীর মধ্যে রয়েছে, তিনি তোমাদের জন্য তোমাদেরই জাতি থেকে সৃষ্টি করেছেন স্ত্রীগণকে,যাতে তোমরা তাদের কাছে প্রশান্তি লাভ করো এবং তোমাদের মধ্যে ভালোবাসা ও দয়া সৃষ্টি করেছেন৷অবশ্যই এর মধ্যে বহু নিদর্শন রয়েছে তাদের জন্য যারা চিন্তা- ভাবনা করে৷ </a:t>
            </a:r>
            <a:endParaRPr lang="en-US" sz="3200" dirty="0">
              <a:solidFill>
                <a:schemeClr val="tx2">
                  <a:lumMod val="75000"/>
                  <a:lumOff val="25000"/>
                </a:schemeClr>
              </a:solidFill>
              <a:latin typeface="Bangla" panose="03000603000000000000" pitchFamily="66" charset="0"/>
              <a:cs typeface="Bangla" panose="03000603000000000000" pitchFamily="66" charset="0"/>
            </a:endParaRPr>
          </a:p>
          <a:p>
            <a:r>
              <a:rPr lang="as-IN" sz="3200" dirty="0">
                <a:solidFill>
                  <a:schemeClr val="tx2">
                    <a:lumMod val="75000"/>
                    <a:lumOff val="25000"/>
                  </a:schemeClr>
                </a:solidFill>
                <a:latin typeface="Bangla" panose="03000603000000000000" pitchFamily="66" charset="0"/>
                <a:cs typeface="Bangla" panose="03000603000000000000" pitchFamily="66" charset="0"/>
              </a:rPr>
              <a:t>(সুরা রুম : ২১)</a:t>
            </a:r>
          </a:p>
        </p:txBody>
      </p:sp>
      <p:pic>
        <p:nvPicPr>
          <p:cNvPr id="4" name="Picture 3">
            <a:extLst>
              <a:ext uri="{FF2B5EF4-FFF2-40B4-BE49-F238E27FC236}">
                <a16:creationId xmlns:a16="http://schemas.microsoft.com/office/drawing/2014/main" id="{A1E6EF6F-2A4F-45E4-9215-49E69D966E15}"/>
              </a:ext>
            </a:extLst>
          </p:cNvPr>
          <p:cNvPicPr>
            <a:picLocks noChangeAspect="1"/>
          </p:cNvPicPr>
          <p:nvPr/>
        </p:nvPicPr>
        <p:blipFill>
          <a:blip r:embed="rId2"/>
          <a:stretch>
            <a:fillRect/>
          </a:stretch>
        </p:blipFill>
        <p:spPr>
          <a:xfrm>
            <a:off x="9650027" y="4039340"/>
            <a:ext cx="2541974" cy="2355450"/>
          </a:xfrm>
          <a:prstGeom prst="rect">
            <a:avLst/>
          </a:prstGeom>
        </p:spPr>
      </p:pic>
    </p:spTree>
    <p:extLst>
      <p:ext uri="{BB962C8B-B14F-4D97-AF65-F5344CB8AC3E}">
        <p14:creationId xmlns:p14="http://schemas.microsoft.com/office/powerpoint/2010/main" val="208454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45E4AB72-1C42-427F-801C-32A12FD69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36AB39-D043-49C4-899C-6756B95F0CE7}"/>
              </a:ext>
            </a:extLst>
          </p:cNvPr>
          <p:cNvSpPr txBox="1"/>
          <p:nvPr/>
        </p:nvSpPr>
        <p:spPr>
          <a:xfrm>
            <a:off x="1066800" y="914400"/>
            <a:ext cx="6296025" cy="1705383"/>
          </a:xfrm>
          <a:prstGeom prst="rect">
            <a:avLst/>
          </a:prstGeom>
        </p:spPr>
        <p:txBody>
          <a:bodyPr vert="horz" lIns="0" tIns="0" rIns="0" bIns="0" rtlCol="0" anchor="t">
            <a:normAutofit/>
          </a:bodyPr>
          <a:lstStyle/>
          <a:p>
            <a:pPr algn="r">
              <a:spcBef>
                <a:spcPct val="0"/>
              </a:spcBef>
              <a:spcAft>
                <a:spcPts val="600"/>
              </a:spcAft>
            </a:pPr>
            <a:r>
              <a:rPr lang="en-US" sz="3600" b="1" cap="all" spc="700" dirty="0" err="1">
                <a:solidFill>
                  <a:schemeClr val="tx2">
                    <a:lumMod val="75000"/>
                    <a:lumOff val="25000"/>
                  </a:schemeClr>
                </a:solidFill>
                <a:latin typeface="+mj-lt"/>
                <a:ea typeface="+mj-ea"/>
                <a:cs typeface="+mj-cs"/>
              </a:rPr>
              <a:t>পরিবার</a:t>
            </a:r>
            <a:r>
              <a:rPr lang="en-US" sz="3600" b="1" cap="all" spc="700" dirty="0">
                <a:latin typeface="+mj-lt"/>
                <a:ea typeface="+mj-ea"/>
                <a:cs typeface="+mj-cs"/>
              </a:rPr>
              <a:t> </a:t>
            </a:r>
          </a:p>
        </p:txBody>
      </p:sp>
      <p:sp>
        <p:nvSpPr>
          <p:cNvPr id="5" name="TextBox 4">
            <a:extLst>
              <a:ext uri="{FF2B5EF4-FFF2-40B4-BE49-F238E27FC236}">
                <a16:creationId xmlns:a16="http://schemas.microsoft.com/office/drawing/2014/main" id="{34008301-082E-4E8C-B5A8-C7C5AB590FEF}"/>
              </a:ext>
            </a:extLst>
          </p:cNvPr>
          <p:cNvSpPr txBox="1"/>
          <p:nvPr/>
        </p:nvSpPr>
        <p:spPr>
          <a:xfrm>
            <a:off x="284085" y="4083728"/>
            <a:ext cx="6678690" cy="1592744"/>
          </a:xfrm>
          <a:prstGeom prst="rect">
            <a:avLst/>
          </a:prstGeom>
        </p:spPr>
        <p:txBody>
          <a:bodyPr vert="horz" lIns="0" tIns="0" rIns="0" bIns="0" rtlCol="0" anchor="b">
            <a:normAutofit fontScale="62500" lnSpcReduction="20000"/>
          </a:bodyPr>
          <a:lstStyle/>
          <a:p>
            <a:pPr indent="-228600" algn="r">
              <a:lnSpc>
                <a:spcPct val="120000"/>
              </a:lnSpc>
              <a:spcAft>
                <a:spcPts val="600"/>
              </a:spcAft>
              <a:buFont typeface="Arial" panose="020B0604020202020204" pitchFamily="34" charset="0"/>
              <a:buChar char="•"/>
            </a:pPr>
            <a:endParaRPr lang="en-US" sz="1600" dirty="0"/>
          </a:p>
          <a:p>
            <a:pPr indent="-228600" algn="r">
              <a:lnSpc>
                <a:spcPct val="120000"/>
              </a:lnSpc>
              <a:spcAft>
                <a:spcPts val="600"/>
              </a:spcAft>
              <a:buFont typeface="Arial" panose="020B0604020202020204" pitchFamily="34" charset="0"/>
              <a:buChar char="•"/>
            </a:pPr>
            <a:endParaRPr lang="en-US" sz="4100" dirty="0">
              <a:solidFill>
                <a:srgbClr val="7030A0"/>
              </a:solidFill>
              <a:latin typeface="Bangla" panose="03000603000000000000" pitchFamily="66" charset="0"/>
              <a:cs typeface="Bangla" panose="03000603000000000000" pitchFamily="66" charset="0"/>
            </a:endParaRPr>
          </a:p>
          <a:p>
            <a:pPr indent="-228600" algn="r">
              <a:lnSpc>
                <a:spcPct val="120000"/>
              </a:lnSpc>
              <a:spcAft>
                <a:spcPts val="600"/>
              </a:spcAft>
              <a:buFont typeface="Arial" panose="020B0604020202020204" pitchFamily="34" charset="0"/>
              <a:buChar char="•"/>
            </a:pPr>
            <a:r>
              <a:rPr lang="en-US" sz="4100" dirty="0" err="1">
                <a:solidFill>
                  <a:srgbClr val="7030A0"/>
                </a:solidFill>
                <a:latin typeface="Bangla" panose="03000603000000000000" pitchFamily="66" charset="0"/>
                <a:cs typeface="Bangla" panose="03000603000000000000" pitchFamily="66" charset="0"/>
              </a:rPr>
              <a:t>স্বামী-স্ত্রী</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সন্তান-সন্ততি</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মাতা-পিতা</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ভাই-বোন</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প্রভৃতি</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একান্নভুক্ত</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ব্যক্তিদের</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সমন্বয়ে</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গড়ে</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ওঠে</a:t>
            </a:r>
            <a:r>
              <a:rPr lang="en-US" sz="4100" dirty="0">
                <a:solidFill>
                  <a:srgbClr val="7030A0"/>
                </a:solidFill>
                <a:latin typeface="Bangla" panose="03000603000000000000" pitchFamily="66" charset="0"/>
                <a:cs typeface="Bangla" panose="03000603000000000000" pitchFamily="66" charset="0"/>
              </a:rPr>
              <a:t> </a:t>
            </a:r>
            <a:r>
              <a:rPr lang="en-US" sz="4100" dirty="0" err="1">
                <a:solidFill>
                  <a:srgbClr val="7030A0"/>
                </a:solidFill>
                <a:latin typeface="Bangla" panose="03000603000000000000" pitchFamily="66" charset="0"/>
                <a:cs typeface="Bangla" panose="03000603000000000000" pitchFamily="66" charset="0"/>
              </a:rPr>
              <a:t>পরিবার</a:t>
            </a:r>
            <a:r>
              <a:rPr lang="en-US" sz="1600" dirty="0">
                <a:solidFill>
                  <a:srgbClr val="7030A0"/>
                </a:solidFill>
              </a:rPr>
              <a:t>।</a:t>
            </a:r>
          </a:p>
          <a:p>
            <a:pPr indent="-228600" algn="r">
              <a:lnSpc>
                <a:spcPct val="120000"/>
              </a:lnSpc>
              <a:spcAft>
                <a:spcPts val="600"/>
              </a:spcAft>
              <a:buFont typeface="Arial" panose="020B0604020202020204" pitchFamily="34" charset="0"/>
              <a:buChar char="•"/>
            </a:pPr>
            <a:endParaRPr lang="en-US" sz="4100" dirty="0">
              <a:latin typeface="Bangla" panose="03000603000000000000" pitchFamily="66" charset="0"/>
              <a:cs typeface="Bangla" panose="03000603000000000000" pitchFamily="66" charset="0"/>
            </a:endParaRPr>
          </a:p>
        </p:txBody>
      </p:sp>
      <p:sp>
        <p:nvSpPr>
          <p:cNvPr id="31" name="Rectangle 30">
            <a:extLst>
              <a:ext uri="{FF2B5EF4-FFF2-40B4-BE49-F238E27FC236}">
                <a16:creationId xmlns:a16="http://schemas.microsoft.com/office/drawing/2014/main" id="{4CC257D2-6895-4677-996F-1A5FBB7F7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400800"/>
            <a:ext cx="12191999" cy="457198"/>
          </a:xfrm>
          <a:prstGeom prst="rect">
            <a:avLst/>
          </a:prstGeom>
          <a:gradFill>
            <a:gsLst>
              <a:gs pos="0">
                <a:schemeClr val="accent5">
                  <a:alpha val="80000"/>
                </a:schemeClr>
              </a:gs>
              <a:gs pos="100000">
                <a:schemeClr val="accent6">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328FF51-22A9-49F6-8C79-1FFC470CA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800"/>
            <a:ext cx="8153396" cy="457200"/>
          </a:xfrm>
          <a:prstGeom prst="rect">
            <a:avLst/>
          </a:prstGeom>
          <a:gradFill>
            <a:gsLst>
              <a:gs pos="0">
                <a:schemeClr val="accent6">
                  <a:alpha val="61000"/>
                </a:schemeClr>
              </a:gs>
              <a:gs pos="99000">
                <a:schemeClr val="accent2">
                  <a:alpha val="77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12ECFBB-C2A0-42A2-8770-62C26CE5CBDB}"/>
              </a:ext>
            </a:extLst>
          </p:cNvPr>
          <p:cNvSpPr txBox="1"/>
          <p:nvPr/>
        </p:nvSpPr>
        <p:spPr>
          <a:xfrm>
            <a:off x="468683" y="219075"/>
            <a:ext cx="3874717" cy="3754874"/>
          </a:xfrm>
          <a:prstGeom prst="rect">
            <a:avLst/>
          </a:prstGeom>
          <a:noFill/>
        </p:spPr>
        <p:txBody>
          <a:bodyPr wrap="square">
            <a:spAutoFit/>
          </a:bodyPr>
          <a:lstStyle/>
          <a:p>
            <a:pPr>
              <a:spcAft>
                <a:spcPts val="600"/>
              </a:spcAft>
            </a:pPr>
            <a:endParaRPr lang="en-US" sz="2800" dirty="0">
              <a:solidFill>
                <a:srgbClr val="002060"/>
              </a:solidFill>
              <a:latin typeface="Bangla" panose="03000603000000000000" pitchFamily="66" charset="0"/>
              <a:cs typeface="Bangla" panose="03000603000000000000" pitchFamily="66" charset="0"/>
            </a:endParaRPr>
          </a:p>
          <a:p>
            <a:pPr>
              <a:spcAft>
                <a:spcPts val="600"/>
              </a:spcAft>
            </a:pPr>
            <a:r>
              <a:rPr lang="as-IN" sz="2800" dirty="0">
                <a:solidFill>
                  <a:srgbClr val="002060"/>
                </a:solidFill>
                <a:latin typeface="Bangla" panose="03000603000000000000" pitchFamily="66" charset="0"/>
                <a:cs typeface="Bangla" panose="03000603000000000000" pitchFamily="66" charset="0"/>
              </a:rPr>
              <a:t>‘আল-ফিকহুল মানহাজী’ গ্রন্থে বলা </a:t>
            </a:r>
            <a:r>
              <a:rPr lang="en-US" sz="2800" dirty="0">
                <a:solidFill>
                  <a:srgbClr val="002060"/>
                </a:solidFill>
                <a:latin typeface="Bangla" panose="03000603000000000000" pitchFamily="66" charset="0"/>
                <a:cs typeface="Bangla" panose="03000603000000000000" pitchFamily="66" charset="0"/>
              </a:rPr>
              <a:t> </a:t>
            </a:r>
            <a:r>
              <a:rPr lang="as-IN" sz="2800" dirty="0">
                <a:solidFill>
                  <a:srgbClr val="002060"/>
                </a:solidFill>
                <a:latin typeface="Bangla" panose="03000603000000000000" pitchFamily="66" charset="0"/>
                <a:cs typeface="Bangla" panose="03000603000000000000" pitchFamily="66" charset="0"/>
              </a:rPr>
              <a:t>হয়েছে,</a:t>
            </a:r>
            <a:endParaRPr lang="en-US" sz="2800" dirty="0">
              <a:solidFill>
                <a:srgbClr val="002060"/>
              </a:solidFill>
              <a:latin typeface="Bangla" panose="03000603000000000000" pitchFamily="66" charset="0"/>
              <a:cs typeface="Bangla" panose="03000603000000000000" pitchFamily="66" charset="0"/>
            </a:endParaRPr>
          </a:p>
          <a:p>
            <a:pPr>
              <a:spcAft>
                <a:spcPts val="600"/>
              </a:spcAft>
            </a:pPr>
            <a:r>
              <a:rPr lang="as-IN" sz="3200" dirty="0">
                <a:solidFill>
                  <a:srgbClr val="002060"/>
                </a:solidFill>
                <a:latin typeface="Bangla" panose="03000603000000000000" pitchFamily="66" charset="0"/>
                <a:cs typeface="Bangla" panose="03000603000000000000" pitchFamily="66" charset="0"/>
              </a:rPr>
              <a:t> </a:t>
            </a:r>
            <a:r>
              <a:rPr lang="as-IN" sz="2800" dirty="0">
                <a:solidFill>
                  <a:srgbClr val="002060"/>
                </a:solidFill>
                <a:latin typeface="Bangla" panose="03000603000000000000" pitchFamily="66" charset="0"/>
                <a:cs typeface="Bangla" panose="03000603000000000000" pitchFamily="66" charset="0"/>
              </a:rPr>
              <a:t>‘ইসলামের দৃষ্টিতে পারিভাষিক অর্থে পরিবার বলতে বুঝায় বাবা-মা, দাদা-দাদী, নানা-নানী, ছেলে-মেয়ে ও নাতি-নাতনীদের নিয়ে গঠিত জনসমষ্টিকে। </a:t>
            </a:r>
            <a:endParaRPr lang="en-US" sz="2800" dirty="0">
              <a:solidFill>
                <a:srgbClr val="002060"/>
              </a:solidFill>
              <a:latin typeface="Bangla" panose="03000603000000000000" pitchFamily="66" charset="0"/>
              <a:cs typeface="Bangla" panose="03000603000000000000" pitchFamily="66" charset="0"/>
            </a:endParaRPr>
          </a:p>
        </p:txBody>
      </p:sp>
      <p:pic>
        <p:nvPicPr>
          <p:cNvPr id="6" name="Picture 5">
            <a:extLst>
              <a:ext uri="{FF2B5EF4-FFF2-40B4-BE49-F238E27FC236}">
                <a16:creationId xmlns:a16="http://schemas.microsoft.com/office/drawing/2014/main" id="{B7F7784D-7954-499E-AB5A-A01B16FE0A7C}"/>
              </a:ext>
            </a:extLst>
          </p:cNvPr>
          <p:cNvPicPr>
            <a:picLocks noChangeAspect="1"/>
          </p:cNvPicPr>
          <p:nvPr/>
        </p:nvPicPr>
        <p:blipFill>
          <a:blip r:embed="rId2"/>
          <a:stretch>
            <a:fillRect/>
          </a:stretch>
        </p:blipFill>
        <p:spPr>
          <a:xfrm>
            <a:off x="10258419" y="4038172"/>
            <a:ext cx="1933575" cy="2362200"/>
          </a:xfrm>
          <a:prstGeom prst="rect">
            <a:avLst/>
          </a:prstGeom>
        </p:spPr>
      </p:pic>
      <p:pic>
        <p:nvPicPr>
          <p:cNvPr id="8" name="Picture 7">
            <a:extLst>
              <a:ext uri="{FF2B5EF4-FFF2-40B4-BE49-F238E27FC236}">
                <a16:creationId xmlns:a16="http://schemas.microsoft.com/office/drawing/2014/main" id="{F3575586-F8F5-4547-849B-AECF5A869870}"/>
              </a:ext>
            </a:extLst>
          </p:cNvPr>
          <p:cNvPicPr>
            <a:picLocks noChangeAspect="1"/>
          </p:cNvPicPr>
          <p:nvPr/>
        </p:nvPicPr>
        <p:blipFill>
          <a:blip r:embed="rId2"/>
          <a:stretch>
            <a:fillRect/>
          </a:stretch>
        </p:blipFill>
        <p:spPr>
          <a:xfrm>
            <a:off x="9062185" y="3314272"/>
            <a:ext cx="1933575" cy="2362200"/>
          </a:xfrm>
          <a:prstGeom prst="rect">
            <a:avLst/>
          </a:prstGeom>
        </p:spPr>
      </p:pic>
      <p:pic>
        <p:nvPicPr>
          <p:cNvPr id="16" name="Picture 15">
            <a:extLst>
              <a:ext uri="{FF2B5EF4-FFF2-40B4-BE49-F238E27FC236}">
                <a16:creationId xmlns:a16="http://schemas.microsoft.com/office/drawing/2014/main" id="{A7A8C13A-1677-4E1A-82BF-8C1B5B59B4C5}"/>
              </a:ext>
            </a:extLst>
          </p:cNvPr>
          <p:cNvPicPr>
            <a:picLocks noChangeAspect="1"/>
          </p:cNvPicPr>
          <p:nvPr/>
        </p:nvPicPr>
        <p:blipFill>
          <a:blip r:embed="rId3"/>
          <a:stretch>
            <a:fillRect/>
          </a:stretch>
        </p:blipFill>
        <p:spPr>
          <a:xfrm>
            <a:off x="8686799" y="3258529"/>
            <a:ext cx="1206742" cy="1477022"/>
          </a:xfrm>
          <a:prstGeom prst="rect">
            <a:avLst/>
          </a:prstGeom>
        </p:spPr>
      </p:pic>
      <p:pic>
        <p:nvPicPr>
          <p:cNvPr id="17" name="Picture 16">
            <a:extLst>
              <a:ext uri="{FF2B5EF4-FFF2-40B4-BE49-F238E27FC236}">
                <a16:creationId xmlns:a16="http://schemas.microsoft.com/office/drawing/2014/main" id="{3FEB846F-3167-4B3A-BA83-0898B1D3BFF9}"/>
              </a:ext>
            </a:extLst>
          </p:cNvPr>
          <p:cNvPicPr>
            <a:picLocks noChangeAspect="1"/>
          </p:cNvPicPr>
          <p:nvPr/>
        </p:nvPicPr>
        <p:blipFill>
          <a:blip r:embed="rId4"/>
          <a:stretch>
            <a:fillRect/>
          </a:stretch>
        </p:blipFill>
        <p:spPr>
          <a:xfrm>
            <a:off x="8115298" y="2997876"/>
            <a:ext cx="1085852" cy="1085852"/>
          </a:xfrm>
          <a:prstGeom prst="rect">
            <a:avLst/>
          </a:prstGeom>
        </p:spPr>
      </p:pic>
      <p:pic>
        <p:nvPicPr>
          <p:cNvPr id="18" name="Picture 17">
            <a:extLst>
              <a:ext uri="{FF2B5EF4-FFF2-40B4-BE49-F238E27FC236}">
                <a16:creationId xmlns:a16="http://schemas.microsoft.com/office/drawing/2014/main" id="{67065D06-22C8-463F-A1BC-6F1640F56DF2}"/>
              </a:ext>
            </a:extLst>
          </p:cNvPr>
          <p:cNvPicPr>
            <a:picLocks noChangeAspect="1"/>
          </p:cNvPicPr>
          <p:nvPr/>
        </p:nvPicPr>
        <p:blipFill>
          <a:blip r:embed="rId5"/>
          <a:stretch>
            <a:fillRect/>
          </a:stretch>
        </p:blipFill>
        <p:spPr>
          <a:xfrm>
            <a:off x="7750420" y="2680307"/>
            <a:ext cx="1014412" cy="853467"/>
          </a:xfrm>
          <a:prstGeom prst="rect">
            <a:avLst/>
          </a:prstGeom>
        </p:spPr>
      </p:pic>
    </p:spTree>
    <p:extLst>
      <p:ext uri="{BB962C8B-B14F-4D97-AF65-F5344CB8AC3E}">
        <p14:creationId xmlns:p14="http://schemas.microsoft.com/office/powerpoint/2010/main" val="3991718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EE3C75-E880-40B4-B6E5-1D07A05680B0}"/>
              </a:ext>
            </a:extLst>
          </p:cNvPr>
          <p:cNvSpPr txBox="1"/>
          <p:nvPr/>
        </p:nvSpPr>
        <p:spPr>
          <a:xfrm>
            <a:off x="2059619" y="488272"/>
            <a:ext cx="9951868" cy="4647426"/>
          </a:xfrm>
          <a:prstGeom prst="rect">
            <a:avLst/>
          </a:prstGeom>
          <a:noFill/>
        </p:spPr>
        <p:txBody>
          <a:bodyPr wrap="square">
            <a:spAutoFit/>
          </a:bodyPr>
          <a:lstStyle/>
          <a:p>
            <a:endParaRPr lang="en-US" sz="3600" b="1" dirty="0">
              <a:solidFill>
                <a:srgbClr val="7030A0"/>
              </a:solidFill>
              <a:latin typeface="Bangla" panose="03000603000000000000" pitchFamily="66" charset="0"/>
              <a:cs typeface="Bangla" panose="03000603000000000000" pitchFamily="66" charset="0"/>
            </a:endParaRPr>
          </a:p>
          <a:p>
            <a:r>
              <a:rPr lang="as-IN" sz="3600" b="1" dirty="0">
                <a:solidFill>
                  <a:srgbClr val="7030A0"/>
                </a:solidFill>
                <a:latin typeface="Bangla" panose="03000603000000000000" pitchFamily="66" charset="0"/>
                <a:cs typeface="Bangla" panose="03000603000000000000" pitchFamily="66" charset="0"/>
              </a:rPr>
              <a:t>পরিবার দু’টি ভিত্তির উপর স্থাপিত হয়ে এসেছে।</a:t>
            </a:r>
          </a:p>
          <a:p>
            <a:r>
              <a:rPr lang="as-IN" sz="2800" dirty="0">
                <a:solidFill>
                  <a:srgbClr val="0070C0"/>
                </a:solidFill>
                <a:latin typeface="Bangla" panose="03000603000000000000" pitchFamily="66" charset="0"/>
                <a:cs typeface="Bangla" panose="03000603000000000000" pitchFamily="66" charset="0"/>
              </a:rPr>
              <a:t>১। মানুষের প্রকৃতি-নিহিত স্বভাবজাত প্রবণতা। </a:t>
            </a:r>
          </a:p>
          <a:p>
            <a:r>
              <a:rPr lang="as-IN" sz="2800" dirty="0">
                <a:solidFill>
                  <a:srgbClr val="00B050"/>
                </a:solidFill>
                <a:latin typeface="Bangla" panose="03000603000000000000" pitchFamily="66" charset="0"/>
                <a:cs typeface="Bangla" panose="03000603000000000000" pitchFamily="66" charset="0"/>
              </a:rPr>
              <a:t>তিনি ঐ সত্তা যিনি তোমাদের সৃষ্টি করেছেন একটি ‘নফস’ থেকে এবং বানিয়েছেন তার থেকে তার জোড়া যেন সে তার কাছে স্বস্তি লাভ করে। </a:t>
            </a:r>
            <a:endParaRPr lang="en-US" sz="2800" dirty="0">
              <a:solidFill>
                <a:srgbClr val="00B050"/>
              </a:solidFill>
              <a:latin typeface="Bangla" panose="03000603000000000000" pitchFamily="66" charset="0"/>
              <a:cs typeface="Bangla" panose="03000603000000000000" pitchFamily="66" charset="0"/>
            </a:endParaRPr>
          </a:p>
          <a:p>
            <a:pPr algn="r"/>
            <a:r>
              <a:rPr lang="as-IN" sz="2400" dirty="0">
                <a:latin typeface="Bangla" panose="03000603000000000000" pitchFamily="66" charset="0"/>
                <a:cs typeface="Bangla" panose="03000603000000000000" pitchFamily="66" charset="0"/>
              </a:rPr>
              <a:t>সূরা আরাফ : ১৮৯</a:t>
            </a:r>
          </a:p>
          <a:p>
            <a:r>
              <a:rPr lang="as-IN" sz="2800" dirty="0">
                <a:solidFill>
                  <a:srgbClr val="0070C0"/>
                </a:solidFill>
                <a:latin typeface="Bangla" panose="03000603000000000000" pitchFamily="66" charset="0"/>
                <a:cs typeface="Bangla" panose="03000603000000000000" pitchFamily="66" charset="0"/>
              </a:rPr>
              <a:t>২। সমসাময়িককালের অর্থনৈতিক ব্যবস্থা।</a:t>
            </a:r>
            <a:endParaRPr lang="en-US" sz="2800" dirty="0">
              <a:solidFill>
                <a:srgbClr val="0070C0"/>
              </a:solidFill>
              <a:latin typeface="Bangla" panose="03000603000000000000" pitchFamily="66" charset="0"/>
              <a:cs typeface="Bangla" panose="03000603000000000000" pitchFamily="66" charset="0"/>
            </a:endParaRPr>
          </a:p>
          <a:p>
            <a:r>
              <a:rPr lang="en-US" sz="2800" dirty="0">
                <a:latin typeface="Bangla" panose="03000603000000000000" pitchFamily="66" charset="0"/>
                <a:cs typeface="Bangla" panose="03000603000000000000" pitchFamily="66" charset="0"/>
              </a:rPr>
              <a:t> </a:t>
            </a:r>
            <a:r>
              <a:rPr lang="en-US" sz="2800" dirty="0" err="1">
                <a:solidFill>
                  <a:srgbClr val="002060"/>
                </a:solidFill>
                <a:latin typeface="Bangla" panose="03000603000000000000" pitchFamily="66" charset="0"/>
                <a:cs typeface="Bangla" panose="03000603000000000000" pitchFamily="66" charset="0"/>
              </a:rPr>
              <a:t>আল</a:t>
            </a:r>
            <a:r>
              <a:rPr lang="en-US" sz="2800" dirty="0">
                <a:solidFill>
                  <a:srgbClr val="002060"/>
                </a:solidFill>
                <a:latin typeface="Bangla" panose="03000603000000000000" pitchFamily="66" charset="0"/>
                <a:cs typeface="Bangla" panose="03000603000000000000" pitchFamily="66" charset="0"/>
              </a:rPr>
              <a:t> </a:t>
            </a:r>
            <a:r>
              <a:rPr lang="en-US" sz="2800" dirty="0" err="1">
                <a:solidFill>
                  <a:srgbClr val="002060"/>
                </a:solidFill>
                <a:latin typeface="Bangla" panose="03000603000000000000" pitchFamily="66" charset="0"/>
                <a:cs typeface="Bangla" panose="03000603000000000000" pitchFamily="66" charset="0"/>
              </a:rPr>
              <a:t>কুর’আনে</a:t>
            </a:r>
            <a:r>
              <a:rPr lang="en-US" sz="2800" dirty="0">
                <a:solidFill>
                  <a:srgbClr val="002060"/>
                </a:solidFill>
                <a:latin typeface="Bangla" panose="03000603000000000000" pitchFamily="66" charset="0"/>
                <a:cs typeface="Bangla" panose="03000603000000000000" pitchFamily="66" charset="0"/>
              </a:rPr>
              <a:t> </a:t>
            </a:r>
            <a:r>
              <a:rPr lang="en-US" sz="2800" dirty="0" err="1">
                <a:solidFill>
                  <a:srgbClr val="002060"/>
                </a:solidFill>
                <a:latin typeface="Bangla" panose="03000603000000000000" pitchFamily="66" charset="0"/>
                <a:cs typeface="Bangla" panose="03000603000000000000" pitchFamily="66" charset="0"/>
              </a:rPr>
              <a:t>ইরশাদ</a:t>
            </a:r>
            <a:r>
              <a:rPr lang="en-US" sz="2800" dirty="0">
                <a:solidFill>
                  <a:srgbClr val="002060"/>
                </a:solidFill>
                <a:latin typeface="Bangla" panose="03000603000000000000" pitchFamily="66" charset="0"/>
                <a:cs typeface="Bangla" panose="03000603000000000000" pitchFamily="66" charset="0"/>
              </a:rPr>
              <a:t> </a:t>
            </a:r>
            <a:r>
              <a:rPr lang="en-US" sz="2800" dirty="0" err="1">
                <a:solidFill>
                  <a:srgbClr val="002060"/>
                </a:solidFill>
                <a:latin typeface="Bangla" panose="03000603000000000000" pitchFamily="66" charset="0"/>
                <a:cs typeface="Bangla" panose="03000603000000000000" pitchFamily="66" charset="0"/>
              </a:rPr>
              <a:t>হয়েছে</a:t>
            </a:r>
            <a:r>
              <a:rPr lang="en-US" sz="2800" dirty="0">
                <a:solidFill>
                  <a:srgbClr val="002060"/>
                </a:solidFill>
                <a:latin typeface="Bangla" panose="03000603000000000000" pitchFamily="66" charset="0"/>
                <a:cs typeface="Bangla" panose="03000603000000000000" pitchFamily="66" charset="0"/>
              </a:rPr>
              <a:t>-</a:t>
            </a:r>
            <a:r>
              <a:rPr lang="as-IN" sz="2800" dirty="0">
                <a:solidFill>
                  <a:srgbClr val="002060"/>
                </a:solidFill>
                <a:latin typeface="Bangla" panose="03000603000000000000" pitchFamily="66" charset="0"/>
                <a:cs typeface="Bangla" panose="03000603000000000000" pitchFamily="66" charset="0"/>
              </a:rPr>
              <a:t> </a:t>
            </a:r>
          </a:p>
          <a:p>
            <a:r>
              <a:rPr lang="as-IN" sz="2800" dirty="0">
                <a:solidFill>
                  <a:srgbClr val="00B050"/>
                </a:solidFill>
                <a:latin typeface="Bangla" panose="03000603000000000000" pitchFamily="66" charset="0"/>
                <a:cs typeface="Bangla" panose="03000603000000000000" pitchFamily="66" charset="0"/>
              </a:rPr>
              <a:t>পুরুষরা নারীদের কর্তা, কারণ আল্লাহ তাদের এককে অপরের উপর শ্রেষ্ঠত্ব দিয়েছেন এবং এজন্য যে, পুরুষ তাদের ধন-সম্পদ ব্যয় করে, </a:t>
            </a:r>
            <a:r>
              <a:rPr lang="as-IN" sz="2400" dirty="0">
                <a:latin typeface="Bangla" panose="03000603000000000000" pitchFamily="66" charset="0"/>
                <a:cs typeface="Bangla" panose="03000603000000000000" pitchFamily="66" charset="0"/>
              </a:rPr>
              <a:t>সূরা নিসা ৩৪(কিয়দংশ)</a:t>
            </a:r>
          </a:p>
        </p:txBody>
      </p:sp>
      <p:pic>
        <p:nvPicPr>
          <p:cNvPr id="4" name="Picture 3">
            <a:extLst>
              <a:ext uri="{FF2B5EF4-FFF2-40B4-BE49-F238E27FC236}">
                <a16:creationId xmlns:a16="http://schemas.microsoft.com/office/drawing/2014/main" id="{3F0CC6EC-D46F-4032-A5F3-1E8F77BB9F3E}"/>
              </a:ext>
            </a:extLst>
          </p:cNvPr>
          <p:cNvPicPr>
            <a:picLocks noChangeAspect="1"/>
          </p:cNvPicPr>
          <p:nvPr/>
        </p:nvPicPr>
        <p:blipFill>
          <a:blip r:embed="rId2"/>
          <a:stretch>
            <a:fillRect/>
          </a:stretch>
        </p:blipFill>
        <p:spPr>
          <a:xfrm>
            <a:off x="0" y="0"/>
            <a:ext cx="1600200" cy="2847975"/>
          </a:xfrm>
          <a:prstGeom prst="rect">
            <a:avLst/>
          </a:prstGeom>
        </p:spPr>
      </p:pic>
      <p:pic>
        <p:nvPicPr>
          <p:cNvPr id="5" name="Picture 4">
            <a:extLst>
              <a:ext uri="{FF2B5EF4-FFF2-40B4-BE49-F238E27FC236}">
                <a16:creationId xmlns:a16="http://schemas.microsoft.com/office/drawing/2014/main" id="{C10CE2F7-1352-4762-92C6-B450D6DD8F23}"/>
              </a:ext>
            </a:extLst>
          </p:cNvPr>
          <p:cNvPicPr>
            <a:picLocks noChangeAspect="1"/>
          </p:cNvPicPr>
          <p:nvPr/>
        </p:nvPicPr>
        <p:blipFill>
          <a:blip r:embed="rId2"/>
          <a:stretch>
            <a:fillRect/>
          </a:stretch>
        </p:blipFill>
        <p:spPr>
          <a:xfrm>
            <a:off x="0" y="3890962"/>
            <a:ext cx="1564689" cy="2527593"/>
          </a:xfrm>
          <a:prstGeom prst="rect">
            <a:avLst/>
          </a:prstGeom>
        </p:spPr>
      </p:pic>
      <p:pic>
        <p:nvPicPr>
          <p:cNvPr id="10" name="Picture 9">
            <a:extLst>
              <a:ext uri="{FF2B5EF4-FFF2-40B4-BE49-F238E27FC236}">
                <a16:creationId xmlns:a16="http://schemas.microsoft.com/office/drawing/2014/main" id="{956FBA15-FCF4-407E-ADC1-4590560EE2EA}"/>
              </a:ext>
            </a:extLst>
          </p:cNvPr>
          <p:cNvPicPr>
            <a:picLocks noChangeAspect="1"/>
          </p:cNvPicPr>
          <p:nvPr/>
        </p:nvPicPr>
        <p:blipFill>
          <a:blip r:embed="rId3"/>
          <a:stretch>
            <a:fillRect/>
          </a:stretch>
        </p:blipFill>
        <p:spPr>
          <a:xfrm>
            <a:off x="-2119" y="1945929"/>
            <a:ext cx="1566808" cy="2847079"/>
          </a:xfrm>
          <a:prstGeom prst="rect">
            <a:avLst/>
          </a:prstGeom>
        </p:spPr>
      </p:pic>
    </p:spTree>
    <p:extLst>
      <p:ext uri="{BB962C8B-B14F-4D97-AF65-F5344CB8AC3E}">
        <p14:creationId xmlns:p14="http://schemas.microsoft.com/office/powerpoint/2010/main" val="319990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E8E30-F9F1-4794-9ED0-6B1AC57733A7}"/>
              </a:ext>
            </a:extLst>
          </p:cNvPr>
          <p:cNvSpPr txBox="1"/>
          <p:nvPr/>
        </p:nvSpPr>
        <p:spPr>
          <a:xfrm>
            <a:off x="287045" y="221941"/>
            <a:ext cx="11529134" cy="4154984"/>
          </a:xfrm>
          <a:prstGeom prst="rect">
            <a:avLst/>
          </a:prstGeom>
          <a:noFill/>
        </p:spPr>
        <p:txBody>
          <a:bodyPr wrap="square">
            <a:spAutoFit/>
          </a:bodyPr>
          <a:lstStyle/>
          <a:p>
            <a:pPr algn="ctr"/>
            <a:endParaRPr lang="en-US" sz="2400" dirty="0">
              <a:solidFill>
                <a:srgbClr val="7030A0"/>
              </a:solidFill>
              <a:latin typeface="Bangla" panose="03000603000000000000" pitchFamily="66" charset="0"/>
              <a:cs typeface="Bangla" panose="03000603000000000000" pitchFamily="66" charset="0"/>
            </a:endParaRPr>
          </a:p>
          <a:p>
            <a:pPr algn="ctr"/>
            <a:r>
              <a:rPr lang="as-IN" sz="2800" dirty="0">
                <a:solidFill>
                  <a:srgbClr val="002060"/>
                </a:solidFill>
                <a:latin typeface="Bangla" panose="03000603000000000000" pitchFamily="66" charset="0"/>
                <a:cs typeface="Bangla" panose="03000603000000000000" pitchFamily="66" charset="0"/>
              </a:rPr>
              <a:t> মেয়ে হিসেবে নারী সম্মানিত </a:t>
            </a:r>
          </a:p>
          <a:p>
            <a:pPr algn="ctr"/>
            <a:endParaRPr lang="en-US" sz="2800" dirty="0">
              <a:solidFill>
                <a:srgbClr val="002060"/>
              </a:solidFill>
              <a:latin typeface="Bangla" panose="03000603000000000000" pitchFamily="66" charset="0"/>
              <a:cs typeface="Bangla" panose="03000603000000000000" pitchFamily="66" charset="0"/>
            </a:endParaRPr>
          </a:p>
          <a:p>
            <a:pPr algn="ctr"/>
            <a:r>
              <a:rPr lang="as-IN" sz="2800" dirty="0">
                <a:solidFill>
                  <a:srgbClr val="002060"/>
                </a:solidFill>
                <a:latin typeface="Bangla" panose="03000603000000000000" pitchFamily="66" charset="0"/>
                <a:cs typeface="Bangla" panose="03000603000000000000" pitchFamily="66" charset="0"/>
              </a:rPr>
              <a:t>আল কুরআনের সূরার নাম হল ‘নারী’ (সূরা নিসা) । </a:t>
            </a:r>
            <a:endParaRPr lang="en-US" sz="2800" dirty="0">
              <a:solidFill>
                <a:srgbClr val="002060"/>
              </a:solidFill>
              <a:latin typeface="Bangla" panose="03000603000000000000" pitchFamily="66" charset="0"/>
              <a:cs typeface="Bangla" panose="03000603000000000000" pitchFamily="66" charset="0"/>
            </a:endParaRPr>
          </a:p>
          <a:p>
            <a:r>
              <a:rPr lang="as-IN" sz="2400" dirty="0">
                <a:solidFill>
                  <a:srgbClr val="00B050"/>
                </a:solidFill>
                <a:latin typeface="Bangla" panose="03000603000000000000" pitchFamily="66" charset="0"/>
                <a:cs typeface="Bangla" panose="03000603000000000000" pitchFamily="66" charset="0"/>
              </a:rPr>
              <a:t> </a:t>
            </a:r>
            <a:endParaRPr lang="en-US" sz="2400" dirty="0">
              <a:solidFill>
                <a:srgbClr val="00B050"/>
              </a:solidFill>
              <a:latin typeface="Bangla" panose="03000603000000000000" pitchFamily="66" charset="0"/>
              <a:cs typeface="Bangla" panose="03000603000000000000" pitchFamily="66" charset="0"/>
            </a:endParaRPr>
          </a:p>
          <a:p>
            <a:r>
              <a:rPr lang="as-IN" sz="2800" dirty="0">
                <a:solidFill>
                  <a:srgbClr val="00B050"/>
                </a:solidFill>
                <a:latin typeface="Bangla" panose="03000603000000000000" pitchFamily="66" charset="0"/>
                <a:cs typeface="Bangla" panose="03000603000000000000" pitchFamily="66" charset="0"/>
              </a:rPr>
              <a:t>আবু সাঈদ খুদরি (রাঃ) থেকে বর্ণিত রাসূলুল্লাহ্‌ সাল্লাল্লাহু আলাইহি ওয়া সাল্লাম বলেন: “যে ব্যক্তির তিনজন মেয়ে, কিংবা তিনজন বোন কিংবা দুইজন মেয়ে বা দুইজন বোন রয়েছে, সে যদি এদের সাথে ভাল ব্যবহার করে এবং এদের ব্যাপারে আল্লাহ্‌কে ভয় করে চলে সে জান্নাতে প্রবেশ করবে।”</a:t>
            </a:r>
            <a:endParaRPr lang="en-US" sz="2800" dirty="0">
              <a:solidFill>
                <a:srgbClr val="00B050"/>
              </a:solidFill>
              <a:latin typeface="Bangla" panose="03000603000000000000" pitchFamily="66" charset="0"/>
              <a:cs typeface="Bangla" panose="03000603000000000000" pitchFamily="66" charset="0"/>
            </a:endParaRPr>
          </a:p>
          <a:p>
            <a:r>
              <a:rPr lang="as-IN" sz="2800" dirty="0">
                <a:solidFill>
                  <a:srgbClr val="00B050"/>
                </a:solidFill>
                <a:latin typeface="Bangla" panose="03000603000000000000" pitchFamily="66" charset="0"/>
                <a:cs typeface="Bangla" panose="03000603000000000000" pitchFamily="66" charset="0"/>
              </a:rPr>
              <a:t>[সহিহ ইবনে হিব্বান (২/১৯০)]</a:t>
            </a:r>
            <a:endParaRPr lang="en-US" sz="2800" dirty="0">
              <a:solidFill>
                <a:srgbClr val="00B050"/>
              </a:solidFill>
              <a:latin typeface="Bangla" panose="03000603000000000000" pitchFamily="66" charset="0"/>
              <a:cs typeface="Bangla" panose="03000603000000000000" pitchFamily="66" charset="0"/>
            </a:endParaRPr>
          </a:p>
          <a:p>
            <a:endParaRPr lang="as-IN" sz="2000" dirty="0">
              <a:solidFill>
                <a:srgbClr val="7030A0"/>
              </a:solidFill>
              <a:latin typeface="Bangla" panose="03000603000000000000" pitchFamily="66" charset="0"/>
              <a:cs typeface="Bangla" panose="03000603000000000000" pitchFamily="66" charset="0"/>
            </a:endParaRPr>
          </a:p>
        </p:txBody>
      </p:sp>
      <p:sp>
        <p:nvSpPr>
          <p:cNvPr id="4" name="TextBox 3">
            <a:extLst>
              <a:ext uri="{FF2B5EF4-FFF2-40B4-BE49-F238E27FC236}">
                <a16:creationId xmlns:a16="http://schemas.microsoft.com/office/drawing/2014/main" id="{81715071-320E-4FDC-B1D0-C4528A380449}"/>
              </a:ext>
            </a:extLst>
          </p:cNvPr>
          <p:cNvSpPr txBox="1"/>
          <p:nvPr/>
        </p:nvSpPr>
        <p:spPr>
          <a:xfrm>
            <a:off x="221943" y="3773009"/>
            <a:ext cx="11683012" cy="2215991"/>
          </a:xfrm>
          <a:prstGeom prst="rect">
            <a:avLst/>
          </a:prstGeom>
          <a:noFill/>
        </p:spPr>
        <p:txBody>
          <a:bodyPr wrap="square">
            <a:spAutoFit/>
          </a:bodyPr>
          <a:lstStyle/>
          <a:p>
            <a:endParaRPr lang="en-US" dirty="0"/>
          </a:p>
          <a:p>
            <a:endParaRPr lang="en-US" dirty="0"/>
          </a:p>
          <a:p>
            <a:endParaRPr lang="en-US" dirty="0"/>
          </a:p>
          <a:p>
            <a:r>
              <a:rPr lang="as-IN" sz="2800" dirty="0">
                <a:solidFill>
                  <a:srgbClr val="36259B"/>
                </a:solidFill>
                <a:latin typeface="Bangla" panose="03000603000000000000" pitchFamily="66" charset="0"/>
                <a:cs typeface="Bangla" panose="03000603000000000000" pitchFamily="66" charset="0"/>
              </a:rPr>
              <a:t>নবী সাল্লাল্লাহু আলাইহি ওয়া সাল্লামের বাণী হচ্ছে- “যে ব্যক্তি বালেগ হওয়া পর্যন্ত দুইজন মেয়েকে লালন-পালন করবেন সে ও আমি কিয়ামতের দিন এভাবে আসব (তিনি আঙ্গুলসমূহকে একত্রিত করে দেখালেন)”।</a:t>
            </a:r>
            <a:r>
              <a:rPr lang="en-US" sz="2800" dirty="0">
                <a:solidFill>
                  <a:srgbClr val="36259B"/>
                </a:solidFill>
                <a:latin typeface="Bangla" panose="03000603000000000000" pitchFamily="66" charset="0"/>
                <a:cs typeface="Bangla" panose="03000603000000000000" pitchFamily="66" charset="0"/>
              </a:rPr>
              <a:t> </a:t>
            </a:r>
            <a:r>
              <a:rPr lang="as-IN" sz="2800" dirty="0">
                <a:solidFill>
                  <a:srgbClr val="36259B"/>
                </a:solidFill>
                <a:latin typeface="Bangla" panose="03000603000000000000" pitchFamily="66" charset="0"/>
                <a:cs typeface="Bangla" panose="03000603000000000000" pitchFamily="66" charset="0"/>
              </a:rPr>
              <a:t>সহিহ মুসলিম</a:t>
            </a:r>
            <a:r>
              <a:rPr lang="en-US" sz="2800" dirty="0">
                <a:solidFill>
                  <a:srgbClr val="36259B"/>
                </a:solidFill>
                <a:latin typeface="Bangla" panose="03000603000000000000" pitchFamily="66" charset="0"/>
                <a:cs typeface="Bangla" panose="03000603000000000000" pitchFamily="66" charset="0"/>
              </a:rPr>
              <a:t>ঃ</a:t>
            </a:r>
            <a:r>
              <a:rPr lang="as-IN" sz="2800" dirty="0">
                <a:solidFill>
                  <a:srgbClr val="36259B"/>
                </a:solidFill>
                <a:latin typeface="Bangla" panose="03000603000000000000" pitchFamily="66" charset="0"/>
                <a:cs typeface="Bangla" panose="03000603000000000000" pitchFamily="66" charset="0"/>
              </a:rPr>
              <a:t>২৩১</a:t>
            </a:r>
            <a:endParaRPr lang="en-US" sz="2800" dirty="0">
              <a:solidFill>
                <a:srgbClr val="36259B"/>
              </a:solidFill>
              <a:latin typeface="Bangla" panose="03000603000000000000" pitchFamily="66" charset="0"/>
              <a:cs typeface="Bangla" panose="03000603000000000000" pitchFamily="66" charset="0"/>
            </a:endParaRPr>
          </a:p>
        </p:txBody>
      </p:sp>
      <p:pic>
        <p:nvPicPr>
          <p:cNvPr id="5" name="Picture 4">
            <a:extLst>
              <a:ext uri="{FF2B5EF4-FFF2-40B4-BE49-F238E27FC236}">
                <a16:creationId xmlns:a16="http://schemas.microsoft.com/office/drawing/2014/main" id="{E3176BB5-85F8-445C-908A-38B29764E299}"/>
              </a:ext>
            </a:extLst>
          </p:cNvPr>
          <p:cNvPicPr>
            <a:picLocks noChangeAspect="1"/>
          </p:cNvPicPr>
          <p:nvPr/>
        </p:nvPicPr>
        <p:blipFill>
          <a:blip r:embed="rId2"/>
          <a:stretch>
            <a:fillRect/>
          </a:stretch>
        </p:blipFill>
        <p:spPr>
          <a:xfrm>
            <a:off x="0" y="0"/>
            <a:ext cx="3148419" cy="2095130"/>
          </a:xfrm>
          <a:prstGeom prst="rect">
            <a:avLst/>
          </a:prstGeom>
        </p:spPr>
      </p:pic>
      <p:pic>
        <p:nvPicPr>
          <p:cNvPr id="6" name="Picture 5">
            <a:extLst>
              <a:ext uri="{FF2B5EF4-FFF2-40B4-BE49-F238E27FC236}">
                <a16:creationId xmlns:a16="http://schemas.microsoft.com/office/drawing/2014/main" id="{D4EAAA8C-2025-4DD1-B6B6-ACA8B6F840D5}"/>
              </a:ext>
            </a:extLst>
          </p:cNvPr>
          <p:cNvPicPr>
            <a:picLocks noChangeAspect="1"/>
          </p:cNvPicPr>
          <p:nvPr/>
        </p:nvPicPr>
        <p:blipFill>
          <a:blip r:embed="rId2"/>
          <a:stretch>
            <a:fillRect/>
          </a:stretch>
        </p:blipFill>
        <p:spPr>
          <a:xfrm>
            <a:off x="10422384" y="5229260"/>
            <a:ext cx="1769616" cy="1177599"/>
          </a:xfrm>
          <a:prstGeom prst="rect">
            <a:avLst/>
          </a:prstGeom>
        </p:spPr>
      </p:pic>
    </p:spTree>
    <p:extLst>
      <p:ext uri="{BB962C8B-B14F-4D97-AF65-F5344CB8AC3E}">
        <p14:creationId xmlns:p14="http://schemas.microsoft.com/office/powerpoint/2010/main" val="534552378"/>
      </p:ext>
    </p:extLst>
  </p:cSld>
  <p:clrMapOvr>
    <a:masterClrMapping/>
  </p:clrMapOvr>
</p:sld>
</file>

<file path=ppt/theme/theme1.xml><?xml version="1.0" encoding="utf-8"?>
<a:theme xmlns:a="http://schemas.openxmlformats.org/drawingml/2006/main" name="GradientRiseVTI">
  <a:themeElements>
    <a:clrScheme name="AnalogousFromLightSeedRightStep">
      <a:dk1>
        <a:srgbClr val="000000"/>
      </a:dk1>
      <a:lt1>
        <a:srgbClr val="FFFFFF"/>
      </a:lt1>
      <a:dk2>
        <a:srgbClr val="213A21"/>
      </a:dk2>
      <a:lt2>
        <a:srgbClr val="E2E6E8"/>
      </a:lt2>
      <a:accent1>
        <a:srgbClr val="BE9A87"/>
      </a:accent1>
      <a:accent2>
        <a:srgbClr val="AEA077"/>
      </a:accent2>
      <a:accent3>
        <a:srgbClr val="A0A77E"/>
      </a:accent3>
      <a:accent4>
        <a:srgbClr val="8BAB75"/>
      </a:accent4>
      <a:accent5>
        <a:srgbClr val="81AD81"/>
      </a:accent5>
      <a:accent6>
        <a:srgbClr val="77AE8E"/>
      </a:accent6>
      <a:hlink>
        <a:srgbClr val="5B879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emplate>পরিবারে-একজন-নারী</Template>
  <TotalTime>2</TotalTime>
  <Words>1891</Words>
  <Application>Microsoft Office PowerPoint</Application>
  <PresentationFormat>Widescreen</PresentationFormat>
  <Paragraphs>151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Avenir Next LT Pro</vt:lpstr>
      <vt:lpstr>Bangla</vt:lpstr>
      <vt:lpstr>GradientRiseVTI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Mahbuba Rehana Raheen</dc:creator>
  <cp:lastModifiedBy>Mahbuba Rehana Raheen</cp:lastModifiedBy>
  <cp:revision>2</cp:revision>
  <dcterms:created xsi:type="dcterms:W3CDTF">2020-11-04T08:19:09Z</dcterms:created>
  <dcterms:modified xsi:type="dcterms:W3CDTF">2020-11-04T08:22:20Z</dcterms:modified>
</cp:coreProperties>
</file>